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7f34cd03e41e8d6aeec2c03#tid=67f790cf5932700009ac067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556248" y="4069080"/>
            <a:ext cx="3602736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3.jpeg"/><Relationship Id="rId1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1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9.jpeg"/><Relationship Id="rId1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1.jpeg"/><Relationship Id="rId1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7.png"/><Relationship Id="rId1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1.png"/><Relationship Id="rId1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5.jpeg"/><Relationship Id="rId1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7.jpeg"/><Relationship Id="rId1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9.png"/><Relationship Id="rId1" Type="http://schemas.openxmlformats.org/officeDocument/2006/relationships/image" Target="../media/image68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5.png"/><Relationship Id="rId1" Type="http://schemas.openxmlformats.org/officeDocument/2006/relationships/image" Target="../media/image74.jpe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9.png"/><Relationship Id="rId1" Type="http://schemas.openxmlformats.org/officeDocument/2006/relationships/image" Target="../media/image7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0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2.jpeg"/><Relationship Id="rId1" Type="http://schemas.openxmlformats.org/officeDocument/2006/relationships/image" Target="../media/image81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4.png"/><Relationship Id="rId1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9.png"/><Relationship Id="rId1" Type="http://schemas.openxmlformats.org/officeDocument/2006/relationships/image" Target="../media/image88.png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image" Target="../media/image9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5_1#f91b63e1c?vcp=1&amp;pid=7a30e1ee3&amp;color=0,0,0&amp;vtp=1&amp;bt=1&amp;bbb=1&amp;hb=1"/>
              <p:cNvSpPr/>
              <p:nvPr/>
            </p:nvSpPr>
            <p:spPr>
              <a:xfrm>
                <a:off x="576072" y="828680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8.在A山上某人大喊一声，发出的声波会以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𝟑𝟒𝟑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的速度传向远处，碰到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山时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声波被反射回来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后A山上的人听到回声.A山到B山的距离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与时间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的关系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式为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15_1#f91b63e1c?vcp=1&amp;pid=7a30e1e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828680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r="-43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5_2#f91b63e1c.choices?vcp=1&amp;pid=7a30e1ee3&amp;color=0,0,0&amp;vtp=1&amp;bbb=1"/>
              <p:cNvSpPr/>
              <p:nvPr/>
            </p:nvSpPr>
            <p:spPr>
              <a:xfrm>
                <a:off x="576072" y="2483744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620010" algn="l"/>
                    <a:tab pos="5304155" algn="l"/>
                    <a:tab pos="8547100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𝟑𝟒𝟑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𝟑𝟒𝟑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𝟑𝟒𝟑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𝟑𝟒𝟑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5_2#f91b63e1c.choices?vcp=1&amp;pid=7a30e1e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483744"/>
                <a:ext cx="10954512" cy="584200"/>
              </a:xfrm>
              <a:prstGeom prst="rect">
                <a:avLst/>
              </a:prstGeom>
              <a:blipFill rotWithShape="1">
                <a:blip r:embed="rId2"/>
                <a:stretch>
                  <a:fillRect l="-1" t="-44" r="2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7_1#8a6eaa0b4?vcp=1&amp;pid=7a30e1ee3&amp;color=0,0,0&amp;vtp=1&amp;bbb=1&amp;hb=1"/>
              <p:cNvSpPr/>
              <p:nvPr/>
            </p:nvSpPr>
            <p:spPr>
              <a:xfrm>
                <a:off x="576072" y="3113718"/>
                <a:ext cx="10954512" cy="121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9.已知反比例函数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𝒌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&gt;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值的增大而减小，则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𝒌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的取值范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围是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17_1#8a6eaa0b4?vcp=1&amp;pid=7a30e1ee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113718"/>
                <a:ext cx="10954512" cy="1219200"/>
              </a:xfrm>
              <a:prstGeom prst="rect">
                <a:avLst/>
              </a:prstGeom>
              <a:blipFill rotWithShape="1">
                <a:blip r:embed="rId3"/>
                <a:stretch>
                  <a:fillRect l="-1" t="-26" r="-6003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7_2#8a6eaa0b4.choices?vcp=1&amp;pid=7a30e1ee3&amp;color=0,0,0&amp;vtp=1&amp;bbb=1"/>
              <p:cNvSpPr/>
              <p:nvPr/>
            </p:nvSpPr>
            <p:spPr>
              <a:xfrm>
                <a:off x="576072" y="4261744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661285" algn="l"/>
                    <a:tab pos="5297805" algn="l"/>
                    <a:tab pos="8226425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𝒌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C_4_BD.17_2#8a6eaa0b4.choices?vcp=1&amp;pid=7a30e1e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261744"/>
                <a:ext cx="10954512" cy="584200"/>
              </a:xfrm>
              <a:prstGeom prst="rect">
                <a:avLst/>
              </a:prstGeom>
              <a:blipFill rotWithShape="1">
                <a:blip r:embed="rId4"/>
                <a:stretch>
                  <a:fillRect l="-1" t="-44" r="2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9_1#628074e44?vcp=1&amp;pid=7a30e1ee3&amp;color=0,0,0&amp;vtp=1&amp;bbb=1"/>
              <p:cNvSpPr/>
              <p:nvPr/>
            </p:nvSpPr>
            <p:spPr>
              <a:xfrm>
                <a:off x="576072" y="4845944"/>
                <a:ext cx="10954512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10.已知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𝒃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𝒂𝒃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𝒃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𝒂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𝒃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8" name="QC_4_BD.19_1#628074e44?vcp=1&amp;pid=7a30e1e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845944"/>
                <a:ext cx="10954512" cy="558800"/>
              </a:xfrm>
              <a:prstGeom prst="rect">
                <a:avLst/>
              </a:prstGeom>
              <a:blipFill rotWithShape="1">
                <a:blip r:embed="rId5"/>
                <a:stretch>
                  <a:fillRect l="-1" t="-46" r="2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4_BD.19_2#628074e44.choices?vcp=1&amp;pid=7a30e1ee3&amp;color=0,0,0&amp;vtp=1&amp;bbb=1"/>
              <p:cNvSpPr/>
              <p:nvPr/>
            </p:nvSpPr>
            <p:spPr>
              <a:xfrm>
                <a:off x="576072" y="5397495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610485" algn="l"/>
                    <a:tab pos="5450205" algn="l"/>
                    <a:tab pos="830262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A.0</a:t>
                </a:r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10" name="QC_4_BD.19_2#628074e44.choices?vcp=1&amp;pid=7a30e1e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7495"/>
                <a:ext cx="10954512" cy="533400"/>
              </a:xfrm>
              <a:prstGeom prst="rect">
                <a:avLst/>
              </a:prstGeom>
              <a:blipFill rotWithShape="1">
                <a:blip r:embed="rId6"/>
                <a:stretch>
                  <a:fillRect l="-1" t="-118" r="2" b="1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QC_4_AN.16_1#f91b63e1c.bracket?vcp=1&amp;pid=7a30e1ee3&amp;color=0,0,0&amp;vpa=8&amp;vtp=1&amp;answeroption=A"/>
          <p:cNvSpPr txBox="1"/>
          <p:nvPr/>
        </p:nvSpPr>
        <p:spPr>
          <a:xfrm>
            <a:off x="449072" y="256756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4_AN.18_1#8a6eaa0b4.bracket?vcp=1&amp;pid=7a30e1ee3&amp;color=0,0,0&amp;vpa=9&amp;vtp=1&amp;answeroption=D"/>
          <p:cNvSpPr txBox="1"/>
          <p:nvPr/>
        </p:nvSpPr>
        <p:spPr>
          <a:xfrm>
            <a:off x="8675497" y="434556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4_AN.20_1#628074e44.bracket?vcp=1&amp;pid=7a30e1ee3&amp;color=0,0,0&amp;vpa=10&amp;vtp=1&amp;answeroption=D"/>
          <p:cNvSpPr txBox="1"/>
          <p:nvPr/>
        </p:nvSpPr>
        <p:spPr>
          <a:xfrm>
            <a:off x="8751697" y="543051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1_1#a8b20ccff?vcp=1&amp;pid=7a30e1ee3&amp;color=0,0,0&amp;vtp=1&amp;bt=1&amp;bbb=1&amp;hb=1"/>
              <p:cNvSpPr/>
              <p:nvPr/>
            </p:nvSpPr>
            <p:spPr>
              <a:xfrm>
                <a:off x="576072" y="1679988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11.《九章算术》是我国古代重要的数学专著之一，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其中记录的一道题大意如下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把一份文件用慢马送到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900里（里，古代路程单位）外的城市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需要的时间比规定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时间多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1天；如果用快马送，所用的时间比规定时间少3天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已知快马速度是慢马速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度的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2倍.设规定的时间为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天，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根据题意可列方程为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21_1#a8b20ccff?vcp=1&amp;pid=7a30e1e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679988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8" r="-1760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1_2#a8b20ccff.choices?vcp=1&amp;pid=7a30e1ee3&amp;color=0,0,0&amp;vtp=1&amp;bbb=1"/>
              <p:cNvSpPr/>
              <p:nvPr/>
            </p:nvSpPr>
            <p:spPr>
              <a:xfrm>
                <a:off x="576072" y="3881152"/>
                <a:ext cx="10954512" cy="1270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83555" algn="l"/>
                  </a:tabLst>
                  <a:defRPr/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𝟏𝟖𝟎𝟎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𝟗𝟎𝟎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21_2#a8b20ccff.choices?vcp=1&amp;pid=7a30e1e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881152"/>
                <a:ext cx="10954512" cy="1270000"/>
              </a:xfrm>
              <a:prstGeom prst="rect">
                <a:avLst/>
              </a:prstGeom>
              <a:blipFill rotWithShape="1">
                <a:blip r:embed="rId2"/>
                <a:stretch>
                  <a:fillRect l="-1" t="-3" r="2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2_1#a8b20ccff.bracket?vcp=1&amp;pid=7a30e1ee3&amp;color=0,0,0&amp;vpa=11&amp;vtp=1&amp;answeroption=B"/>
          <p:cNvSpPr txBox="1"/>
          <p:nvPr/>
        </p:nvSpPr>
        <p:spPr>
          <a:xfrm>
            <a:off x="6033262" y="401577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7b7e019a6?sp=1&amp;vcp=1&amp;pid=7a30e1ee3&amp;color=0,0,0&amp;vtp=1&amp;bt=1&amp;bbb=1&amp;hb=1"/>
              <p:cNvSpPr/>
              <p:nvPr/>
            </p:nvSpPr>
            <p:spPr>
              <a:xfrm>
                <a:off x="576072" y="695330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12.将三张正方形纸片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𝑨𝑭𝑰𝑬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𝑱𝑲𝑳𝑰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𝑲𝑮𝑪𝑯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和另两张矩形纸片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𝑬𝑳𝑯𝑫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𝑭𝑩𝑮𝑱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按如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图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4所示方式不重叠地放置在矩形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内.若矩形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的周长为24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则四边形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𝑬𝑭𝑮𝑯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的面积是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23_1#7b7e019a6?sp=1&amp;vcp=1&amp;pid=7a30e1e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695330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r="-17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23_2#7b7e019a6?iti=4&amp;vcp=1&amp;pid=7a30e1ee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0520" y="2477394"/>
            <a:ext cx="3776472" cy="23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23_3#7b7e019a6?iti=4&amp;vcp=1&amp;pid=7a30e1ee3&amp;color=0,0,0&amp;vtp=1&amp;bbb=1"/>
          <p:cNvSpPr/>
          <p:nvPr/>
        </p:nvSpPr>
        <p:spPr>
          <a:xfrm>
            <a:off x="5785231" y="4990978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图4</a:t>
            </a:r>
            <a:endParaRPr lang="en-US" altLang="zh-CN" sz="2400" dirty="0"/>
          </a:p>
        </p:txBody>
      </p:sp>
      <p:sp>
        <p:nvSpPr>
          <p:cNvPr id="6" name="QC_4_BD.23_4#7b7e019a6.choices?vcp=1&amp;pid=7a30e1ee3&amp;color=0,0,0&amp;vtp=1&amp;bbb=1"/>
          <p:cNvSpPr/>
          <p:nvPr/>
        </p:nvSpPr>
        <p:spPr>
          <a:xfrm>
            <a:off x="576072" y="55965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A.12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B.16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C.18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D.24</a:t>
            </a:r>
            <a:endParaRPr lang="en-US" altLang="zh-CN" sz="2400" dirty="0"/>
          </a:p>
        </p:txBody>
      </p:sp>
      <p:sp>
        <p:nvSpPr>
          <p:cNvPr id="7" name="QC_4_AN.24_1#7b7e019a6.bracket?vcp=1&amp;pid=7a30e1ee3&amp;color=0,0,0&amp;vpa=12&amp;vtp=1&amp;answeroption=C"/>
          <p:cNvSpPr txBox="1"/>
          <p:nvPr/>
        </p:nvSpPr>
        <p:spPr>
          <a:xfrm>
            <a:off x="6026912" y="56295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c072eb19?vcp=1&amp;pid=445a81a67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二、填空题（本大题共4小题，每小题3分，共12分）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25_1#89013b6c5?sp=1&amp;vcp=1&amp;pid=0c072eb19&amp;color=0,0,0&amp;vtp=1&amp;bbb=1"/>
              <p:cNvSpPr/>
              <p:nvPr/>
            </p:nvSpPr>
            <p:spPr>
              <a:xfrm>
                <a:off x="576072" y="111708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13.如图5，利用工具测量角，则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的度数为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25_1#89013b6c5?sp=1&amp;vcp=1&amp;pid=0c072eb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7088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3" r="2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4_BD.25_2#89013b6c5?iti=5&amp;vcp=1&amp;pid=0c072eb1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4800" y="1730058"/>
            <a:ext cx="3867912" cy="257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4_BD.25_3#89013b6c5?iti=5&amp;vcp=1&amp;pid=0c072eb19&amp;color=0,0,0&amp;vtp=1&amp;bbb=1"/>
          <p:cNvSpPr/>
          <p:nvPr/>
        </p:nvSpPr>
        <p:spPr>
          <a:xfrm>
            <a:off x="5785200" y="4435666"/>
            <a:ext cx="5271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图5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N.26_1#89013b6c5.blank?vcp=1&amp;pid=0c072eb19&amp;color=0,0,0&amp;vpa=13&amp;vtp=1&amp;bbb=1"/>
              <p:cNvSpPr/>
              <p:nvPr/>
            </p:nvSpPr>
            <p:spPr>
              <a:xfrm>
                <a:off x="6468841" y="1175691"/>
                <a:ext cx="631825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4_AN.26_1#89013b6c5.blank?vcp=1&amp;pid=0c072eb19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8841" y="1175691"/>
                <a:ext cx="631825" cy="381000"/>
              </a:xfrm>
              <a:prstGeom prst="rect">
                <a:avLst/>
              </a:prstGeom>
              <a:blipFill rotWithShape="1">
                <a:blip r:embed="rId3"/>
                <a:stretch>
                  <a:fillRect l="-15" t="-80" r="15" b="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0a01a88f0?sp=1&amp;vcp=1&amp;pid=0c072eb19&amp;color=0,0,0&amp;vtp=1&amp;bt=1&amp;bbb=1&amp;hb=1"/>
          <p:cNvSpPr/>
          <p:nvPr/>
        </p:nvSpPr>
        <p:spPr>
          <a:xfrm>
            <a:off x="576072" y="1248315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14.某水果店最近购进200箱水果，分别为荔枝、李子、芒果、百香果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并绘制成如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6所示的统计图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则李子有</a:t>
            </a:r>
            <a:r>
              <a:rPr lang="en-US" altLang="zh-CN" sz="2400" i="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____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箱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4_AN.28_1#0a01a88f0.blank?vcp=1&amp;pid=0c072eb19&amp;color=0,0,0&amp;vpa=14&amp;vtp=1&amp;bbb=1"/>
          <p:cNvSpPr/>
          <p:nvPr/>
        </p:nvSpPr>
        <p:spPr>
          <a:xfrm>
            <a:off x="4421759" y="1694974"/>
            <a:ext cx="52552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50</a:t>
            </a:r>
            <a:endParaRPr lang="en-US" altLang="zh-CN" sz="2400" dirty="0"/>
          </a:p>
        </p:txBody>
      </p:sp>
      <p:pic>
        <p:nvPicPr>
          <p:cNvPr id="4" name="QB_4_BD.27_2#0a01a88f0?iti=6&amp;vcp=1&amp;pid=0c072eb1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008" y="2420398"/>
            <a:ext cx="2825496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4_BD.27_3#0a01a88f0?iti=6&amp;vcp=1&amp;pid=0c072eb19&amp;color=0,0,0&amp;vtp=1&amp;bbb=1"/>
          <p:cNvSpPr/>
          <p:nvPr/>
        </p:nvSpPr>
        <p:spPr>
          <a:xfrm>
            <a:off x="5785231" y="4979701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图6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9_1#7ec9a5c72?sp=1&amp;vcp=1&amp;pid=0c072eb19&amp;color=0,0,0&amp;vtp=1&amp;bt=1&amp;bbb=1&amp;hb=1"/>
              <p:cNvSpPr/>
              <p:nvPr/>
            </p:nvSpPr>
            <p:spPr>
              <a:xfrm>
                <a:off x="576072" y="1248315"/>
                <a:ext cx="10954512" cy="109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15.如图7，在菱形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中，对角线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相交于点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分别是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4_BD.29_1#7ec9a5c72?sp=1&amp;vcp=1&amp;pid=0c072eb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48315"/>
                <a:ext cx="10954512" cy="1092200"/>
              </a:xfrm>
              <a:prstGeom prst="rect">
                <a:avLst/>
              </a:prstGeom>
              <a:blipFill rotWithShape="1">
                <a:blip r:embed="rId1"/>
                <a:stretch>
                  <a:fillRect l="-1" t="-49" r="-1237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29_2#7ec9a5c72?iti=7&amp;vcp=1&amp;pid=0c072eb1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3128" y="2420398"/>
            <a:ext cx="3191256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4_BD.29_3#7ec9a5c72?iti=7&amp;vcp=1&amp;pid=0c072eb19&amp;color=0,0,0&amp;vtp=1&amp;bbb=1"/>
          <p:cNvSpPr/>
          <p:nvPr/>
        </p:nvSpPr>
        <p:spPr>
          <a:xfrm>
            <a:off x="5785231" y="4979701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图7</a:t>
            </a:r>
            <a:endParaRPr lang="en-US" altLang="zh-CN" sz="2400" dirty="0"/>
          </a:p>
        </p:txBody>
      </p:sp>
      <p:sp>
        <p:nvSpPr>
          <p:cNvPr id="5" name="QB_4_AN.30_1#7ec9a5c72.blank?vcp=1&amp;pid=0c072eb19&amp;color=0,0,0&amp;vpa=15&amp;vtp=1"/>
          <p:cNvSpPr/>
          <p:nvPr/>
        </p:nvSpPr>
        <p:spPr>
          <a:xfrm>
            <a:off x="7473379" y="1694974"/>
            <a:ext cx="37312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4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1_1#6e34877a2?iti=8&amp;htil=3&amp;vcp=1&amp;pid=0c072eb1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6199" y="1633125"/>
            <a:ext cx="2953512" cy="295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31_2#6e34877a2?iti=8&amp;htil=3&amp;vcp=1&amp;pid=0c072eb19&amp;color=0,0,0&amp;vtp=1&amp;bbb=1"/>
          <p:cNvSpPr/>
          <p:nvPr/>
        </p:nvSpPr>
        <p:spPr>
          <a:xfrm>
            <a:off x="9709431" y="4713637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图8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31_3#6e34877a2?htil=3&amp;sp=1&amp;vcp=1&amp;pid=0c072eb19&amp;color=0,0,0&amp;vtp=1&amp;bt=1&amp;bbb=1&amp;hb=1"/>
              <p:cNvSpPr/>
              <p:nvPr/>
            </p:nvSpPr>
            <p:spPr>
              <a:xfrm>
                <a:off x="576072" y="1578261"/>
                <a:ext cx="7863840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16.如图8，在期末体育测试中小明进行定点投篮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篮圈高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𝑪𝑵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，出手（点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处）的高度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出手后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篮球沿一段抛物线运行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，到达最高点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时，水平距离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，高度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𝑩𝑴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.若篮球正好投入篮圈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则小明与篮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圈的水平距离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𝑶𝑵</m:t>
                    </m:r>
                  </m:oMath>
                </a14:m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4_BD.31_3#6e34877a2?htil=3&amp;sp=1&amp;vcp=1&amp;pid=0c072eb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78261"/>
                <a:ext cx="7863840" cy="2794000"/>
              </a:xfrm>
              <a:prstGeom prst="rect">
                <a:avLst/>
              </a:prstGeom>
              <a:blipFill rotWithShape="1">
                <a:blip r:embed="rId2"/>
                <a:stretch>
                  <a:fillRect l="-2" t="-10" r="-8162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32_1#6e34877a2.blank?vcp=1&amp;pid=0c072eb19&amp;color=0,0,0&amp;vpa=16&amp;vtp=1"/>
          <p:cNvSpPr/>
          <p:nvPr/>
        </p:nvSpPr>
        <p:spPr>
          <a:xfrm>
            <a:off x="3193034" y="3785520"/>
            <a:ext cx="373126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339124d9?vcp=1&amp;pid=445a81a67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三、解答题（本大题共7小题，共72分.解答应写出文字说明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证明过程或演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算步骤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4_BD.33_1#a772d8c1b?vcp=1&amp;pid=c339124d9&amp;color=0,0,0&amp;vtp=1&amp;bbb=1"/>
          <p:cNvSpPr/>
          <p:nvPr/>
        </p:nvSpPr>
        <p:spPr>
          <a:xfrm>
            <a:off x="576072" y="171652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17.（本题满分8分）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4_1#a8afa7a16?vcp=1&amp;pid=a772d8c1b&amp;color=0,0,0&amp;vtp=1&amp;bbb=1"/>
              <p:cNvSpPr/>
              <p:nvPr/>
            </p:nvSpPr>
            <p:spPr>
              <a:xfrm>
                <a:off x="576072" y="2202498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计算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×(−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34_1#a8afa7a16?vcp=1&amp;pid=a772d8c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02498"/>
                <a:ext cx="10954512" cy="584200"/>
              </a:xfrm>
              <a:prstGeom prst="rect">
                <a:avLst/>
              </a:prstGeom>
              <a:blipFill rotWithShape="1">
                <a:blip r:embed="rId1"/>
                <a:stretch>
                  <a:fillRect l="-1" t="-54" r="2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5_1#a8afa7a16?vcp=1&amp;pid=a772d8c1b&amp;color=0,0,0&amp;vtp=1&amp;bbb=1"/>
              <p:cNvSpPr/>
              <p:nvPr/>
            </p:nvSpPr>
            <p:spPr>
              <a:xfrm>
                <a:off x="576072" y="2786698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解：原式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35_1#a8afa7a16?vcp=1&amp;pid=a772d8c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786698"/>
                <a:ext cx="10954512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1" t="-60" r="2" b="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6_1#67e69eb96?vcp=1&amp;pid=a772d8c1b&amp;color=0,0,0&amp;mp=1&amp;vtp=1&amp;bt=1&amp;bbb=1"/>
              <p:cNvSpPr/>
              <p:nvPr/>
            </p:nvSpPr>
            <p:spPr>
              <a:xfrm>
                <a:off x="576072" y="1801400"/>
                <a:ext cx="10954512" cy="90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解方程组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𝟓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</m:t>
                            </m:r>
                            <m:r>
                              <a:rPr lang="en-US" altLang="zh-CN" sz="2400" b="1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36_1#67e69eb96?vcp=1&amp;pid=a772d8c1b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01400"/>
                <a:ext cx="10954512" cy="901700"/>
              </a:xfrm>
              <a:prstGeom prst="rect">
                <a:avLst/>
              </a:prstGeom>
              <a:blipFill rotWithShape="1">
                <a:blip r:embed="rId1"/>
                <a:stretch>
                  <a:fillRect l="-1" t="-60" r="2" b="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7_1#67e69eb96?vcp=1&amp;pid=a772d8c1b&amp;color=0,0,0&amp;vtp=1&amp;bbb=1&amp;hb=1"/>
              <p:cNvSpPr/>
              <p:nvPr/>
            </p:nvSpPr>
            <p:spPr>
              <a:xfrm>
                <a:off x="576072" y="2709704"/>
                <a:ext cx="10954512" cy="2349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𝟓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①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−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②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②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.（6分）将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代入②，得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𝒚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102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原方程组的解为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𝒙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𝒚</m:t>
                            </m:r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2400" b="1" i="1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b="1" i="0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2400" b="1" i="0" dirty="0">
                                    <a:solidFill>
                                      <a:srgbClr val="A00021"/>
                                    </a:solidFill>
                                    <a:latin typeface="Cambria Math" panose="02040503050406030204" pitchFamily="18" charset="0"/>
                                    <a:ea typeface="宋体" pitchFamily="34" charset="-122"/>
                                    <a:cs typeface="Times New Roman" pitchFamily="34" charset="-12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37_1#67e69eb96?vcp=1&amp;pid=a772d8c1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709704"/>
                <a:ext cx="10954512" cy="2349500"/>
              </a:xfrm>
              <a:prstGeom prst="rect">
                <a:avLst/>
              </a:prstGeom>
              <a:blipFill rotWithShape="1">
                <a:blip r:embed="rId2"/>
                <a:stretch>
                  <a:fillRect l="-1" t="-7" r="-7835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8_1#dcb3f3996?sp=1&amp;vcp=1&amp;pid=c339124d9&amp;color=0,0,0&amp;vtp=1&amp;bt=1&amp;bbb=1&amp;hb=1"/>
          <p:cNvSpPr/>
          <p:nvPr/>
        </p:nvSpPr>
        <p:spPr>
          <a:xfrm>
            <a:off x="576072" y="1331822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18.（本题满分10分）某中学为了解九年级学生抛绣球水平，从中随机抽取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50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名学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生进行测试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，每人抛绣球6次，投中数统计如下表.</a:t>
            </a:r>
            <a:endParaRPr lang="en-US" altLang="zh-CN" sz="2400" dirty="0"/>
          </a:p>
        </p:txBody>
      </p:sp>
      <p:graphicFrame>
        <p:nvGraphicFramePr>
          <p:cNvPr id="20" name="QO_4_BD.38_2#dcb3f3996?colgroup=8,2,2,2,5,5,2,2&amp;vcp=1&amp;pid=c339124d9&amp;color=0,0,0&amp;vtp=1&amp;bbb=1"/>
          <p:cNvGraphicFramePr>
            <a:graphicFrameLocks noGrp="1"/>
          </p:cNvGraphicFramePr>
          <p:nvPr/>
        </p:nvGraphicFramePr>
        <p:xfrm>
          <a:off x="576072" y="2503905"/>
          <a:ext cx="10872216" cy="1077976"/>
        </p:xfrm>
        <a:graphic>
          <a:graphicData uri="http://schemas.openxmlformats.org/drawingml/2006/table">
            <a:tbl>
              <a:tblPr/>
              <a:tblGrid>
                <a:gridCol w="2825496"/>
                <a:gridCol w="868680"/>
                <a:gridCol w="868680"/>
                <a:gridCol w="868680"/>
                <a:gridCol w="1847088"/>
                <a:gridCol w="1856232"/>
                <a:gridCol w="868680"/>
                <a:gridCol w="868680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投中数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12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宋体" pitchFamily="34" charset="-122"/>
                          <a:cs typeface="Times New Roman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5_BD.39_1#0f8d21c63?vcp=1&amp;pid=dcb3f3996&amp;color=0,0,0&amp;vtp=1&amp;bbb=1"/>
          <p:cNvSpPr/>
          <p:nvPr/>
        </p:nvSpPr>
        <p:spPr>
          <a:xfrm>
            <a:off x="576072" y="371040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（1）求被抽取的50名学生投中数的众数、中位数、平均数.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40_1#0f8d21c63?vcp=1&amp;pid=dcb3f3996&amp;color=0,0,0&amp;vtp=1&amp;bbb=1&amp;hb=1"/>
              <p:cNvSpPr/>
              <p:nvPr/>
            </p:nvSpPr>
            <p:spPr>
              <a:xfrm>
                <a:off x="576072" y="4240937"/>
                <a:ext cx="10954512" cy="114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解：由表格可知众数为3，中位数为3，（4分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平均数为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40_1#0f8d21c63?vcp=1&amp;pid=dcb3f399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240937"/>
                <a:ext cx="10954512" cy="1143000"/>
              </a:xfrm>
              <a:prstGeom prst="rect">
                <a:avLst/>
              </a:prstGeom>
              <a:blipFill rotWithShape="1">
                <a:blip r:embed="rId1"/>
                <a:stretch>
                  <a:fillRect l="-1" t="-36" r="-13504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1_1#e86999636?vcp=1&amp;pid=dcb3f3996&amp;color=0,0,0&amp;mp=1&amp;vtp=1&amp;bt=1&amp;bbb=1&amp;hb=1"/>
          <p:cNvSpPr/>
          <p:nvPr/>
        </p:nvSpPr>
        <p:spPr>
          <a:xfrm>
            <a:off x="576072" y="2300859"/>
            <a:ext cx="10954512" cy="1092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（2）该校九年级共有600名学生，若投中数为4及以上为优秀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请你估计九年级学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生抛绣球水平为优秀的人数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2_1#e86999636?vcp=1&amp;pid=dcb3f3996&amp;color=0,0,0&amp;vtp=1&amp;bbb=1&amp;hb=1"/>
              <p:cNvSpPr/>
              <p:nvPr/>
            </p:nvSpPr>
            <p:spPr>
              <a:xfrm>
                <a:off x="576072" y="3345942"/>
                <a:ext cx="10954512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𝟔𝟎𝟎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𝟐𝟐𝟖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.（9分）答：估计九年级学生抛绣球水平为优秀的人数为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228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2_1#e86999636?vcp=1&amp;pid=dcb3f399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45942"/>
                <a:ext cx="10954512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1" t="-11" r="-693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3_1#f34813456?sp=1&amp;vcp=1&amp;pid=c339124d9&amp;color=0,0,0&amp;vtp=1&amp;bt=1&amp;bbb=1&amp;hb=1"/>
              <p:cNvSpPr/>
              <p:nvPr/>
            </p:nvSpPr>
            <p:spPr>
              <a:xfrm>
                <a:off x="576072" y="1254919"/>
                <a:ext cx="10954512" cy="114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19.（本题满分10分）如图9，在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边上的中线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43_1#f34813456?sp=1&amp;vcp=1&amp;pid=c339124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54919"/>
                <a:ext cx="10954512" cy="1143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4" r="-5649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43_2#f34813456?iti=9&amp;vcp=1&amp;pid=c339124d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56" y="2467578"/>
            <a:ext cx="5248656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43_3#f34813456?iti=9&amp;vcp=1&amp;pid=c339124d9&amp;color=0,0,0&amp;vtp=1&amp;bbb=1"/>
          <p:cNvSpPr/>
          <p:nvPr/>
        </p:nvSpPr>
        <p:spPr>
          <a:xfrm>
            <a:off x="5780659" y="4962874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图9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4_1#f9f4f1234?vcp=1&amp;pid=f34813456&amp;color=0,0,0&amp;vtp=1&amp;bt=1&amp;bbb=1&amp;hb=1"/>
              <p:cNvSpPr/>
              <p:nvPr/>
            </p:nvSpPr>
            <p:spPr>
              <a:xfrm>
                <a:off x="576072" y="539986"/>
                <a:ext cx="10954512" cy="109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（1）实践与操作：利用尺规作图，过点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的延长线于点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要求：保留作图痕迹，不写作法，标明字母）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4_1#f9f4f1234?vcp=1&amp;pid=f3481345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1092200"/>
              </a:xfrm>
              <a:prstGeom prst="rect">
                <a:avLst/>
              </a:prstGeom>
              <a:blipFill rotWithShape="1">
                <a:blip r:embed="rId1"/>
                <a:stretch>
                  <a:fillRect l="-1" t="-22" r="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AN.45_1#f9f4f1234?vcp=1&amp;pid=f34813456&amp;color=0,0,0&amp;vtp=1&amp;bbb=1"/>
          <p:cNvSpPr/>
          <p:nvPr/>
        </p:nvSpPr>
        <p:spPr>
          <a:xfrm>
            <a:off x="576072" y="163084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解：作图如答图8所示.（3分）</a:t>
            </a:r>
            <a:endParaRPr lang="en-US" altLang="zh-CN" sz="2400" dirty="0"/>
          </a:p>
        </p:txBody>
      </p:sp>
      <p:pic>
        <p:nvPicPr>
          <p:cNvPr id="4" name="QO_5_AN.45_2#f9f4f1234?iti=10&amp;vcp=1&amp;pid=f3481345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072" y="2234928"/>
            <a:ext cx="4873752" cy="357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45_3#f9f4f1234?iti=10&amp;vcp=1&amp;pid=f34813456&amp;color=0,0,0&amp;vtp=1&amp;bbb=1"/>
          <p:cNvSpPr/>
          <p:nvPr/>
        </p:nvSpPr>
        <p:spPr>
          <a:xfrm>
            <a:off x="2596230" y="5937232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答图8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6_1#83e3b4a0d?vcp=1&amp;pid=f34813456&amp;color=0,0,0&amp;vtp=1&amp;bt=1&amp;bbb=1"/>
              <p:cNvSpPr/>
              <p:nvPr/>
            </p:nvSpPr>
            <p:spPr>
              <a:xfrm>
                <a:off x="576072" y="1251617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46_1#83e3b4a0d?vcp=1&amp;pid=f3481345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51617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6" r="2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7_1#83e3b4a0d?vcp=1&amp;pid=f34813456&amp;color=0,0,0&amp;vtp=1&amp;bbb=1&amp;hb=1"/>
              <p:cNvSpPr/>
              <p:nvPr/>
            </p:nvSpPr>
            <p:spPr>
              <a:xfrm>
                <a:off x="576072" y="1773514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由（1）知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边上的中线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𝑨𝑫𝑬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≌△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𝐀𝐀𝐒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（5分）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𝑨𝑬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𝑩𝑬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47_1#83e3b4a0d?vcp=1&amp;pid=f3481345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73514"/>
                <a:ext cx="10954512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1" t="-27" r="-13829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48_1#d2b559ed9?vcp=1&amp;pid=f34813456&amp;color=0,0,0&amp;vtp=1&amp;bbb=1"/>
              <p:cNvSpPr/>
              <p:nvPr/>
            </p:nvSpPr>
            <p:spPr>
              <a:xfrm>
                <a:off x="576072" y="4017105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（3）求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的面积.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BD.48_1#d2b559ed9?vcp=1&amp;pid=f3481345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017105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18" r="2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49_1#d2b559ed9?vcp=1&amp;pid=f34813456&amp;color=0,0,0&amp;vtp=1&amp;bbb=1"/>
              <p:cNvSpPr/>
              <p:nvPr/>
            </p:nvSpPr>
            <p:spPr>
              <a:xfrm>
                <a:off x="576072" y="4501864"/>
                <a:ext cx="10954512" cy="787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由（2）知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sSub>
                      <m:sSubPr>
                        <m:ctrlPr>
                          <a:rPr lang="ar-AE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𝑺</m:t>
                        </m:r>
                      </m:e>
                      <m:sub>
                        <m:r>
                          <a:rPr lang="ar-AE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△</m:t>
                        </m:r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𝑨𝑩𝑪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AN.49_1#d2b559ed9?vcp=1&amp;pid=f3481345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4501864"/>
                <a:ext cx="10954512" cy="787400"/>
              </a:xfrm>
              <a:prstGeom prst="rect">
                <a:avLst/>
              </a:prstGeom>
              <a:blipFill rotWithShape="1">
                <a:blip r:embed="rId4"/>
                <a:stretch>
                  <a:fillRect l="-1" t="-44" r="-8675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0_1#75960f938?sp=1&amp;vcp=1&amp;pid=c339124d9&amp;color=0,0,0&amp;vtp=1&amp;bt=1&amp;bbb=1&amp;hb=1"/>
          <p:cNvSpPr/>
          <p:nvPr/>
        </p:nvSpPr>
        <p:spPr>
          <a:xfrm>
            <a:off x="576072" y="591217"/>
            <a:ext cx="10954512" cy="165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20.（本题满分10分）【问题背景】日月双塔是桂林市的文化地标，号称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世界第一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铜塔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”，也是两江四湖环城水系中著名的旅游景点，在塔顶俯瞰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可将桂林城秀美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湖光山色尽收眼底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</p:txBody>
      </p:sp>
      <p:pic>
        <p:nvPicPr>
          <p:cNvPr id="3" name="QO_4_BD.50_2#75960f938?iti=11&amp;htil=4&amp;vcp=1&amp;pid=c339124d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49488" y="2319560"/>
            <a:ext cx="2843784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50_3#75960f938?iti=11&amp;htil=4&amp;vcp=1&amp;pid=c339124d9&amp;color=0,0,0&amp;vtp=1&amp;bbb=1"/>
          <p:cNvSpPr/>
          <p:nvPr/>
        </p:nvSpPr>
        <p:spPr>
          <a:xfrm>
            <a:off x="9731624" y="5646960"/>
            <a:ext cx="6795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图10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50_4#75960f938?htil=4&amp;vcp=1&amp;pid=c339124d9&amp;color=0,0,0&amp;vtp=1&amp;bbb=1&amp;hb=1"/>
              <p:cNvSpPr/>
              <p:nvPr/>
            </p:nvSpPr>
            <p:spPr>
              <a:xfrm>
                <a:off x="576072" y="2238334"/>
                <a:ext cx="7973568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【探究发现】某数学社团在综合实践活动中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组织成员携带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专业的测量仪器分组测量日月双塔中月塔的高度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图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是某次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（同一时刻）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测量活动场景抽象出的平面几何图形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在一条直线上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下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面是两组不同的方案数据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4_BD.50_4#75960f938?htil=4&amp;vcp=1&amp;pid=c339124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238334"/>
                <a:ext cx="7973568" cy="2794000"/>
              </a:xfrm>
              <a:prstGeom prst="rect">
                <a:avLst/>
              </a:prstGeom>
              <a:blipFill rotWithShape="1">
                <a:blip r:embed="rId2"/>
                <a:stretch>
                  <a:fillRect l="-2" t="-21" r="-14168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QO_4_BD.50_5#75960f938?colgroup=18,16&amp;vcp=1&amp;pid=c339124d9&amp;color=0,0,0&amp;vtp=1&amp;bt=1&amp;bbb=1"/>
              <p:cNvGraphicFramePr>
                <a:graphicFrameLocks noGrp="1"/>
              </p:cNvGraphicFramePr>
              <p:nvPr/>
            </p:nvGraphicFramePr>
            <p:xfrm>
              <a:off x="576072" y="1807877"/>
              <a:ext cx="10927080" cy="2000314"/>
            </p:xfrm>
            <a:graphic>
              <a:graphicData uri="http://schemas.openxmlformats.org/drawingml/2006/table">
                <a:tbl>
                  <a:tblPr/>
                  <a:tblGrid>
                    <a:gridCol w="5897880"/>
                    <a:gridCol w="5029200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第一组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第二组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461326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①标杆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𝑫𝑪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𝟐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②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标杆底部到塔底部的距离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𝑩𝑪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𝟔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③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从点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𝑫</m:t>
                              </m:r>
                            </m:oMath>
                          </a14:m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观察点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𝑨</m:t>
                              </m:r>
                            </m:oMath>
                          </a14:m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的仰角为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4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itchFamily="34" charset="-122"/>
                                      <a:cs typeface="Times New Roman" pitchFamily="34" charset="-120"/>
                                    </a:rPr>
                                    <m:t>𝟕𝟗</m:t>
                                  </m:r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itchFamily="34" charset="-122"/>
                                      <a:cs typeface="Times New Roman" pitchFamily="34" charset="-120"/>
                                    </a:rPr>
                                    <m:t>.</m:t>
                                  </m:r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itchFamily="34" charset="-122"/>
                                      <a:cs typeface="Times New Roman" pitchFamily="34" charset="-120"/>
                                    </a:rPr>
                                    <m:t>𝟕</m:t>
                                  </m:r>
                                </m:e>
                                <m:sup>
                                  <m:r>
                                    <a:rPr lang="en-US" altLang="zh-CN" sz="24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itchFamily="34" charset="-122"/>
                                      <a:cs typeface="Times New Roman" pitchFamily="34" charset="-120"/>
                                    </a:rPr>
                                    <m:t>∘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①标杆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𝑫𝑪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𝟐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②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标杆的影长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𝑪𝑬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𝟏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𝟒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400" b="1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③</a:t>
                          </a: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塔的影长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𝑩𝑭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𝟐𝟒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𝟓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𝐦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QO_4_BD.50_5#75960f938?colgroup=18,16&amp;vcp=1&amp;pid=c339124d9&amp;color=0,0,0&amp;vtp=1&amp;bt=1&amp;bbb=1"/>
              <p:cNvGraphicFramePr>
                <a:graphicFrameLocks noGrp="1"/>
              </p:cNvGraphicFramePr>
              <p:nvPr/>
            </p:nvGraphicFramePr>
            <p:xfrm>
              <a:off x="576072" y="1807877"/>
              <a:ext cx="10927080" cy="2000314"/>
            </p:xfrm>
            <a:graphic>
              <a:graphicData uri="http://schemas.openxmlformats.org/drawingml/2006/table">
                <a:tbl>
                  <a:tblPr/>
                  <a:tblGrid>
                    <a:gridCol w="5897880"/>
                    <a:gridCol w="5029200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第一组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第二组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177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51_1#fcf0047c1?vcp=1&amp;pid=75960f938&amp;color=0,0,0&amp;vtp=1&amp;bbb=1&amp;hb=1"/>
              <p:cNvSpPr/>
              <p:nvPr/>
            </p:nvSpPr>
            <p:spPr>
              <a:xfrm>
                <a:off x="576072" y="3935381"/>
                <a:ext cx="10954512" cy="1181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（1）请你依据第一组的数据计算月塔的高度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.（参考数据：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𝟕𝟗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,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𝟕𝟗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𝟕𝟗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51_1#fcf0047c1?vcp=1&amp;pid=75960f93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935381"/>
                <a:ext cx="10954512" cy="1181100"/>
              </a:xfrm>
              <a:prstGeom prst="rect">
                <a:avLst/>
              </a:prstGeom>
              <a:blipFill rotWithShape="1">
                <a:blip r:embed="rId2"/>
                <a:stretch>
                  <a:fillRect l="-1" t="-24" r="-393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52_1#fcf0047c1?iti=12&amp;htil=5&amp;vcp=1&amp;pid=75960f93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15509" y="1506887"/>
            <a:ext cx="2843784" cy="316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AN.52_2#fcf0047c1?iti=12&amp;htil=5&amp;vcp=1&amp;pid=75960f938&amp;color=0,0,0&amp;vtp=1&amp;bbb=1"/>
          <p:cNvSpPr/>
          <p:nvPr/>
        </p:nvSpPr>
        <p:spPr>
          <a:xfrm>
            <a:off x="9320682" y="4797711"/>
            <a:ext cx="8334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答图9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2_3#fcf0047c1?htil=5&amp;vcp=1&amp;pid=75960f938&amp;color=0,0,0&amp;vtp=1&amp;bbb=1&amp;hb=1"/>
              <p:cNvSpPr/>
              <p:nvPr/>
            </p:nvSpPr>
            <p:spPr>
              <a:xfrm>
                <a:off x="576072" y="1494187"/>
                <a:ext cx="7973568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解：如答图9，作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，垂足为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𝑩𝑪𝑫𝑮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是矩形.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𝟕𝟗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𝑩𝑮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5_AN.52_3#fcf0047c1?htil=5&amp;vcp=1&amp;pid=75960f93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494187"/>
                <a:ext cx="7973568" cy="2794000"/>
              </a:xfrm>
              <a:prstGeom prst="rect">
                <a:avLst/>
              </a:prstGeom>
              <a:blipFill rotWithShape="1">
                <a:blip r:embed="rId2"/>
                <a:stretch>
                  <a:fillRect l="-2" t="-1" r="-7526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3_1#bf72d9432?vcp=1&amp;pid=75960f938&amp;color=0,0,0&amp;vtp=1&amp;bt=1&amp;bbb=1&amp;hb=1"/>
              <p:cNvSpPr/>
              <p:nvPr/>
            </p:nvSpPr>
            <p:spPr>
              <a:xfrm>
                <a:off x="576072" y="2097659"/>
                <a:ext cx="10954512" cy="1308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1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（2）第二组成员事先通过推导得出结论：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同一时刻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标杆长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标杆的影长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塔高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塔的影长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.请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判断两组同学的最后结果是否一致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3_1#bf72d9432?vcp=1&amp;pid=75960f9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97659"/>
                <a:ext cx="10954512" cy="1308100"/>
              </a:xfrm>
              <a:prstGeom prst="rect">
                <a:avLst/>
              </a:prstGeom>
              <a:blipFill rotWithShape="1">
                <a:blip r:embed="rId1"/>
                <a:stretch>
                  <a:fillRect l="-1" t="-19" r="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4_1#bf72d9432?vcp=1&amp;pid=75960f938&amp;color=0,0,0&amp;vtp=1&amp;bbb=1&amp;hb=1"/>
              <p:cNvSpPr/>
              <p:nvPr/>
            </p:nvSpPr>
            <p:spPr>
              <a:xfrm>
                <a:off x="576072" y="3356546"/>
                <a:ext cx="10954512" cy="1308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标杆长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标杆的影长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塔高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塔的影长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𝑫𝑪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𝑪𝑬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𝑩𝑭</m:t>
                        </m:r>
                      </m:den>
                    </m:f>
                  </m:oMath>
                </a14:m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（5分）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两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组同学的最后结果一致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54_1#bf72d9432?vcp=1&amp;pid=75960f93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356546"/>
                <a:ext cx="10954512" cy="1308100"/>
              </a:xfrm>
              <a:prstGeom prst="rect">
                <a:avLst/>
              </a:prstGeom>
              <a:blipFill rotWithShape="1">
                <a:blip r:embed="rId2"/>
                <a:stretch>
                  <a:fillRect l="-1" t="-44" r="-1615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36fb00e0?vcp=1&amp;pid=75960f938&amp;color=0,0,0&amp;vtp=1&amp;bt=1&amp;bbb=1"/>
          <p:cNvSpPr/>
          <p:nvPr/>
        </p:nvSpPr>
        <p:spPr>
          <a:xfrm>
            <a:off x="576072" y="58080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【拓展应用】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55_1#c76b90557?sp=1&amp;vcp=1&amp;pid=75960f938&amp;color=0,0,0&amp;vtp=1&amp;bbb=1&amp;hb=1"/>
              <p:cNvSpPr/>
              <p:nvPr/>
            </p:nvSpPr>
            <p:spPr>
              <a:xfrm>
                <a:off x="576072" y="1105240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（3）月塔的不远处有一栋居民楼，如图11，利用测角仪在月塔顶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处测得居民楼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顶点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处的俯角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𝑮𝑨𝑯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，居民楼底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处的俯角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𝑮𝑨𝑲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该居民楼高大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约是多少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？（参考数据：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,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𝐬𝐢𝐧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𝐭𝐚𝐧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𝟐𝟑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≈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55_1#c76b90557?sp=1&amp;vcp=1&amp;pid=75960f93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05240"/>
                <a:ext cx="10954512" cy="2235200"/>
              </a:xfrm>
              <a:prstGeom prst="rect">
                <a:avLst/>
              </a:prstGeom>
              <a:blipFill rotWithShape="1">
                <a:blip r:embed="rId1"/>
                <a:stretch>
                  <a:fillRect l="-1" t="-15" r="-7644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55_2#c76b90557?iti=13&amp;vcp=1&amp;pid=75960f93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9624" y="3434366"/>
            <a:ext cx="438912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55_3#c76b90557?iti=13&amp;vcp=1&amp;pid=75960f938&amp;color=0,0,0&amp;vtp=1&amp;bbb=1"/>
          <p:cNvSpPr/>
          <p:nvPr/>
        </p:nvSpPr>
        <p:spPr>
          <a:xfrm>
            <a:off x="5712841" y="5637054"/>
            <a:ext cx="662686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图11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56_1#c76b90557?vcp=1&amp;pid=75960f938&amp;color=0,0,0&amp;vtp=1&amp;bt=1&amp;bbb=1&amp;hb=1"/>
              <p:cNvSpPr/>
              <p:nvPr/>
            </p:nvSpPr>
            <p:spPr>
              <a:xfrm>
                <a:off x="576072" y="539986"/>
                <a:ext cx="10954512" cy="2870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如答图10，延长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𝑲𝑯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交射线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𝑨𝑮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.由题意得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𝑮𝑨𝑩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𝑯𝑲𝑩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𝑨𝑩𝑲𝑸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为矩形.由（1）知塔高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（7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𝑸𝑯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𝑸𝑲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𝑯𝑲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𝑨𝑸𝑯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𝑨𝑸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𝑸𝑯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 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𝑯𝑨𝑸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𝟑𝟓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𝟏𝟐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𝑨𝑸𝑲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𝑨𝑸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𝑸𝑲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 ∠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𝑲𝑨𝑸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𝟐𝟑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𝟑𝟓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𝟏𝟐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 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𝐭𝐚𝐧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𝟐𝟑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8分）解得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.（9分）答：该居民楼高大约是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AN.56_1#c76b90557?vcp=1&amp;pid=75960f9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39986"/>
                <a:ext cx="10954512" cy="2870200"/>
              </a:xfrm>
              <a:prstGeom prst="rect">
                <a:avLst/>
              </a:prstGeom>
              <a:blipFill rotWithShape="1">
                <a:blip r:embed="rId1"/>
                <a:stretch>
                  <a:fillRect l="-1" t="-8" r="-23735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56_2#c76b90557?iti=14&amp;vcp=1&amp;pid=75960f93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133" y="3503150"/>
            <a:ext cx="4776569" cy="238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56_3#c76b90557?iti=14&amp;vcp=1&amp;pid=75960f938&amp;color=0,0,0&amp;vtp=1&amp;bbb=1"/>
          <p:cNvSpPr/>
          <p:nvPr/>
        </p:nvSpPr>
        <p:spPr>
          <a:xfrm>
            <a:off x="2835499" y="6010447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答图10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f9359aca0.fixed?vcp=1&amp;color=0,0,0&amp;vtp=1&amp;bbb=1"/>
          <p:cNvSpPr/>
          <p:nvPr/>
        </p:nvSpPr>
        <p:spPr>
          <a:xfrm>
            <a:off x="0" y="1874520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2025年初中学业水平考试模拟测试卷（三）</a:t>
            </a:r>
            <a:endParaRPr lang="en-US" altLang="zh-CN" sz="4800" dirty="0"/>
          </a:p>
        </p:txBody>
      </p:sp>
      <p:sp>
        <p:nvSpPr>
          <p:cNvPr id="3" name="C_1#f9359aca0.fixed?vcp=1&amp;color=0,0,0&amp;vtp=1&amp;bbb=1"/>
          <p:cNvSpPr/>
          <p:nvPr/>
        </p:nvSpPr>
        <p:spPr>
          <a:xfrm>
            <a:off x="0" y="2880360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数</a:t>
            </a:r>
            <a:r>
              <a:rPr lang="en-US" altLang="zh-CN" sz="40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学</a:t>
            </a:r>
            <a:endParaRPr lang="en-US" altLang="zh-CN" sz="4000" dirty="0"/>
          </a:p>
        </p:txBody>
      </p:sp>
      <p:sp>
        <p:nvSpPr>
          <p:cNvPr id="4" name="C_1#f9359aca0.fixed?vcp=1&amp;color=0,0,0&amp;vtp=1&amp;bbb=1"/>
          <p:cNvSpPr/>
          <p:nvPr/>
        </p:nvSpPr>
        <p:spPr>
          <a:xfrm>
            <a:off x="0" y="3776472"/>
            <a:ext cx="12097512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（满分：120分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考试时间：120分钟）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57_1#b0b2ca1e6?iti=15&amp;htil=6&amp;vcp=1&amp;pid=c339124d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3179" y="1418241"/>
            <a:ext cx="3968496" cy="33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57_2#b0b2ca1e6?iti=15&amp;htil=6&amp;vcp=1&amp;pid=c339124d9&amp;color=0,0,0&amp;vtp=1&amp;bbb=1"/>
          <p:cNvSpPr/>
          <p:nvPr/>
        </p:nvSpPr>
        <p:spPr>
          <a:xfrm>
            <a:off x="9097702" y="4928520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图12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57_3#b0b2ca1e6?htil=6&amp;sp=1&amp;vcp=1&amp;pid=c339124d9&amp;color=0,0,0&amp;vtp=1&amp;bt=1&amp;bbb=1&amp;hb=1"/>
              <p:cNvSpPr/>
              <p:nvPr/>
            </p:nvSpPr>
            <p:spPr>
              <a:xfrm>
                <a:off x="576072" y="1363377"/>
                <a:ext cx="6848856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21.（本题满分10分）如图12，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的直径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在半径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连接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并延长至点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的另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一个交点为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𝑭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57_3#b0b2ca1e6?htil=6&amp;sp=1&amp;vcp=1&amp;pid=c339124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363377"/>
                <a:ext cx="6848856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2" t="-1" r="-9023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8_1#285bcfa32?vcp=1&amp;pid=b0b2ca1e6&amp;color=0,0,0&amp;mp=1&amp;vtp=1&amp;bt=1&amp;bbb=1"/>
              <p:cNvSpPr/>
              <p:nvPr/>
            </p:nvSpPr>
            <p:spPr>
              <a:xfrm>
                <a:off x="576072" y="2025020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（1）求证：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相切.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58_1#285bcfa32?vcp=1&amp;pid=b0b2ca1e6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025020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" r="2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9_1#285bcfa32?vcp=1&amp;pid=b0b2ca1e6&amp;color=0,0,0&amp;vtp=1&amp;bbb=1&amp;hb=1"/>
              <p:cNvSpPr/>
              <p:nvPr/>
            </p:nvSpPr>
            <p:spPr>
              <a:xfrm>
                <a:off x="576072" y="2546917"/>
                <a:ext cx="10954512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.（1分）又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.（2分）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.（3分）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的直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径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.（4分）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𝑶𝑨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的半径，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相切.（5分）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59_1#285bcfa32?vcp=1&amp;pid=b0b2ca1e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546917"/>
                <a:ext cx="10954512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1" t="-25" r="-19904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0_1#6f6e6aace?vcp=1&amp;pid=b0b2ca1e6&amp;color=0,0,0&amp;vtp=1&amp;bt=1&amp;bbb=1"/>
              <p:cNvSpPr/>
              <p:nvPr/>
            </p:nvSpPr>
            <p:spPr>
              <a:xfrm>
                <a:off x="576072" y="1119727"/>
                <a:ext cx="10954512" cy="787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60_1#6f6e6aace?vcp=1&amp;pid=b0b2ca1e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19727"/>
                <a:ext cx="10954512" cy="787400"/>
              </a:xfrm>
              <a:prstGeom prst="rect">
                <a:avLst/>
              </a:prstGeom>
              <a:blipFill rotWithShape="1">
                <a:blip r:embed="rId1"/>
                <a:stretch>
                  <a:fillRect l="-1" t="-28" r="2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1_1#6f6e6aace?vcp=1&amp;pid=b0b2ca1e6&amp;color=0,0,0&amp;vtp=1&amp;bbb=1&amp;hb=1"/>
              <p:cNvSpPr/>
              <p:nvPr/>
            </p:nvSpPr>
            <p:spPr>
              <a:xfrm>
                <a:off x="576072" y="1846040"/>
                <a:ext cx="10954512" cy="3848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6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都是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limUp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𝑨𝑫</m:t>
                        </m:r>
                      </m:e>
                      <m:li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所对的圆周角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𝑨𝑭𝑫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𝑩𝑫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6分）设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&gt;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.（7分）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.（8分）检验：当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是原方程的解.（9分）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，由勾股定理，得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𝑫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𝟒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𝟏𝟓</m:t>
                        </m:r>
                      </m:e>
                    </m:rad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𝟏𝟓</m:t>
                        </m:r>
                      </m:e>
                    </m:rad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10分）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61_1#6f6e6aace?vcp=1&amp;pid=b0b2ca1e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46040"/>
                <a:ext cx="10954512" cy="3848100"/>
              </a:xfrm>
              <a:prstGeom prst="rect">
                <a:avLst/>
              </a:prstGeom>
              <a:blipFill rotWithShape="1">
                <a:blip r:embed="rId2"/>
                <a:stretch>
                  <a:fillRect l="-1" t="-2" r="-1621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62_1#477aa7a9f?iti=16&amp;htil=7&amp;vcp=1&amp;pid=c339124d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3180" y="805593"/>
            <a:ext cx="4800600" cy="460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62_2#477aa7a9f?iti=16&amp;htil=7&amp;vcp=1&amp;pid=c339124d9&amp;color=0,0,0&amp;vtp=1&amp;bbb=1"/>
          <p:cNvSpPr/>
          <p:nvPr/>
        </p:nvSpPr>
        <p:spPr>
          <a:xfrm>
            <a:off x="8753755" y="5541169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图13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62_3#477aa7a9f?htil=7&amp;sp=1&amp;vcp=1&amp;pid=c339124d9&amp;color=0,0,0&amp;vtp=1&amp;bt=1&amp;bbb=1&amp;hb=1"/>
              <p:cNvSpPr/>
              <p:nvPr/>
            </p:nvSpPr>
            <p:spPr>
              <a:xfrm>
                <a:off x="576072" y="750729"/>
                <a:ext cx="6016752" cy="391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22.（本题满分12分）【发现问题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】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现代城市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许多街道设计成相互垂直或平行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因此往往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不能沿直线行走到目的地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只能按直角拐弯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的方式行走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我们可以按照街道的垂直和平行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方向建立平面直角坐标系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𝒙𝑶𝒚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探究两点间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“折线距离”.如图13，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间的折线距离为折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𝑨𝑴𝑩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的长度，用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表示.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O_4_BD.62_3#477aa7a9f?htil=7&amp;sp=1&amp;vcp=1&amp;pid=c339124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50729"/>
                <a:ext cx="6016752" cy="3911600"/>
              </a:xfrm>
              <a:prstGeom prst="rect">
                <a:avLst/>
              </a:prstGeom>
              <a:blipFill rotWithShape="1">
                <a:blip r:embed="rId2"/>
                <a:stretch>
                  <a:fillRect l="-2" t="-4" r="-8566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2_4#477aa7a9f?vcp=1&amp;pid=c339124d9&amp;color=0,0,0&amp;mp=1&amp;vtp=1&amp;bt=1&amp;bbb=1"/>
          <p:cNvSpPr/>
          <p:nvPr/>
        </p:nvSpPr>
        <p:spPr>
          <a:xfrm>
            <a:off x="576072" y="229807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【提出问题】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63_1#0312b8bf2?vcp=1&amp;pid=477aa7a9f&amp;color=0,0,0&amp;vtp=1&amp;bbb=1"/>
              <p:cNvSpPr/>
              <p:nvPr/>
            </p:nvSpPr>
            <p:spPr>
              <a:xfrm>
                <a:off x="576072" y="2822507"/>
                <a:ext cx="10954512" cy="165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（1）如图13，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i="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__________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vl="0" latinLnBrk="1">
                  <a:lnSpc>
                    <a:spcPts val="4400"/>
                  </a:lnSpc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（2）若点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,点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  <m:r>
                      <a:rPr lang="en-US" altLang="zh-CN" sz="2400" b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</m:oMath>
                </a14:m>
                <a:r>
                  <a:rPr lang="en-US" altLang="zh-CN" sz="100" b="1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kern="0" spc="-9990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vl="0" latinLnBrk="1">
                  <a:lnSpc>
                    <a:spcPts val="4200"/>
                  </a:lnSpc>
                </a:pPr>
                <a:r>
                  <a:rPr lang="en-US" altLang="zh-CN" sz="24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____________________________________________________</a:t>
                </a:r>
                <a:r>
                  <a:rPr lang="en-US" altLang="zh-CN" sz="2400" b="1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5_BD.63_1#0312b8bf2?vcp=1&amp;pid=477aa7a9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22507"/>
                <a:ext cx="10954512" cy="1651000"/>
              </a:xfrm>
              <a:prstGeom prst="rect">
                <a:avLst/>
              </a:prstGeom>
              <a:blipFill rotWithShape="1">
                <a:blip r:embed="rId1"/>
                <a:stretch>
                  <a:fillRect l="-1" t="-34" r="2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64_1#0312b8bf2.blank?vcp=1&amp;pid=477aa7a9f&amp;color=0,0,0&amp;vpa=17&amp;vtp=1&amp;bbb=1"/>
          <p:cNvSpPr/>
          <p:nvPr/>
        </p:nvSpPr>
        <p:spPr>
          <a:xfrm>
            <a:off x="3879342" y="2794567"/>
            <a:ext cx="1444689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5（2分）</a:t>
            </a:r>
            <a:endParaRPr lang="en-US" altLang="zh-CN" sz="2400" dirty="0">
              <a:solidFill>
                <a:srgbClr val="A0002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66_1#0312b8bf2.blank?vcp=1&amp;pid=477aa7a9f&amp;color=0,0,0&amp;vpa=18&amp;vtp=1&amp;bbb=1"/>
              <p:cNvSpPr/>
              <p:nvPr/>
            </p:nvSpPr>
            <p:spPr>
              <a:xfrm>
                <a:off x="554608" y="3927002"/>
                <a:ext cx="7918260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（或</a:t>
                </a: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）（4分）</a:t>
                </a:r>
                <a:endParaRPr lang="en-US" altLang="zh-CN" sz="100" dirty="0">
                  <a:solidFill>
                    <a:srgbClr val="A00021"/>
                  </a:solidFill>
                </a:endParaRPr>
              </a:p>
            </p:txBody>
          </p:sp>
        </mc:Choice>
        <mc:Fallback>
          <p:sp>
            <p:nvSpPr>
              <p:cNvPr id="6" name="QB_5_AN.66_1#0312b8bf2.blank?vcp=1&amp;pid=477aa7a9f&amp;color=0,0,0&amp;vpa=1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08" y="3927002"/>
                <a:ext cx="7918260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2569" t="-43" r="-2598" b="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1ca54f647?vcp=1&amp;pid=477aa7a9f&amp;color=0,0,0&amp;vtp=1&amp;bt=1&amp;bbb=1"/>
          <p:cNvSpPr/>
          <p:nvPr/>
        </p:nvSpPr>
        <p:spPr>
          <a:xfrm>
            <a:off x="576072" y="145733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【拓展运用】</a:t>
            </a:r>
            <a:endParaRPr lang="en-US" altLang="zh-CN" sz="2400" dirty="0"/>
          </a:p>
        </p:txBody>
      </p:sp>
      <p:pic>
        <p:nvPicPr>
          <p:cNvPr id="3" name="QO_5_BD.67_1#813acd232?iti=17&amp;htil=8&amp;vcp=1&amp;pid=477aa7a9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5208" y="2027487"/>
            <a:ext cx="1837944" cy="26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67_2#813acd232?iti=17&amp;htil=8&amp;vcp=1&amp;pid=477aa7a9f&amp;color=0,0,0&amp;vtp=1&amp;bbb=1"/>
          <p:cNvSpPr/>
          <p:nvPr/>
        </p:nvSpPr>
        <p:spPr>
          <a:xfrm>
            <a:off x="10244455" y="4760527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图14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67_3#813acd232?htil=8&amp;sp=1&amp;vcp=1&amp;pid=477aa7a9f&amp;color=0,0,0&amp;vtp=1&amp;bbb=1&amp;hb=1"/>
              <p:cNvSpPr/>
              <p:nvPr/>
            </p:nvSpPr>
            <p:spPr>
              <a:xfrm>
                <a:off x="576072" y="1981767"/>
                <a:ext cx="8979408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≥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和函数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≥−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的图象如图14所示，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图象上的一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图象上的一点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分别取最小值时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请求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BD.67_3#813acd232?htil=8&amp;sp=1&amp;vcp=1&amp;pid=477aa7a9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981767"/>
                <a:ext cx="8979408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1" t="-25" r="-10084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68_1#813acd232?vcp=1&amp;pid=477aa7a9f&amp;color=0,0,0&amp;vtp=1&amp;bt=1&amp;bbb=1&amp;hb=1"/>
              <p:cNvSpPr/>
              <p:nvPr/>
            </p:nvSpPr>
            <p:spPr>
              <a:xfrm>
                <a:off x="576072" y="884142"/>
                <a:ext cx="10954512" cy="5143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解：设点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𝒏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)=|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|+|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𝒏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𝒏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&gt;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𝒏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𝒏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𝒏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5分）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最小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6分）此时点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.设点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)=|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|+|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≤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.（7分）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最小，最小值为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 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8分）当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.（9分）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𝒆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最小，最小值为3.（10分）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𝑶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取最小值时，点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 smtClean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.（11分）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)=|−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|+|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12分）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AN.68_1#813acd232?vcp=1&amp;pid=477aa7a9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884142"/>
                <a:ext cx="10954512" cy="5143500"/>
              </a:xfrm>
              <a:prstGeom prst="rect">
                <a:avLst/>
              </a:prstGeom>
              <a:blipFill rotWithShape="1">
                <a:blip r:embed="rId1"/>
                <a:stretch>
                  <a:fillRect l="-1" t="-4" r="-11637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9_1#51ed3b81c?sp=1&amp;vcp=1&amp;pid=c339124d9&amp;color=0,0,0&amp;vtp=1&amp;bt=1&amp;bbb=1&amp;hb=1"/>
              <p:cNvSpPr/>
              <p:nvPr/>
            </p:nvSpPr>
            <p:spPr>
              <a:xfrm>
                <a:off x="576072" y="828961"/>
                <a:ext cx="10954512" cy="165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23.（本题满分12分）如图15，在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𝑨𝑪𝑩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𝟏𝟔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动点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出发，在线段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上以4个单位长度/秒的速度向终点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运动，连接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沿直线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翻折得到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𝑪𝑲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4_BD.69_1#51ed3b81c?sp=1&amp;vcp=1&amp;pid=c339124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828961"/>
                <a:ext cx="10954512" cy="1651000"/>
              </a:xfrm>
              <a:prstGeom prst="rect">
                <a:avLst/>
              </a:prstGeom>
              <a:blipFill rotWithShape="1">
                <a:blip r:embed="rId1"/>
                <a:stretch>
                  <a:fillRect l="-1" t="-17" r="-14768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69_2#51ed3b81c?iti=18&amp;vcp=1&amp;pid=c339124d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2504" y="2557304"/>
            <a:ext cx="4032504" cy="272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69_3#51ed3b81c?iti=18&amp;vcp=1&amp;pid=c339124d9&amp;color=0,0,0&amp;vtp=1&amp;bbb=1"/>
          <p:cNvSpPr/>
          <p:nvPr/>
        </p:nvSpPr>
        <p:spPr>
          <a:xfrm>
            <a:off x="5709031" y="5409216"/>
            <a:ext cx="6794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图15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0_1#38784c471?vcp=1&amp;pid=51ed3b81c&amp;color=0,0,0&amp;vtp=1&amp;bt=1&amp;bbb=1"/>
              <p:cNvSpPr/>
              <p:nvPr/>
            </p:nvSpPr>
            <p:spPr>
              <a:xfrm>
                <a:off x="576072" y="2498349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的长.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0_1#38784c471?vcp=1&amp;pid=51ed3b81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498349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49" r="2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1_1#38784c471?vcp=1&amp;pid=51ed3b81c&amp;color=0,0,0&amp;vtp=1&amp;bbb=1"/>
              <p:cNvSpPr/>
              <p:nvPr/>
            </p:nvSpPr>
            <p:spPr>
              <a:xfrm>
                <a:off x="576072" y="3020246"/>
                <a:ext cx="10954512" cy="1181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𝟏𝟔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𝑩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𝑪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𝟏𝟐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400" b="1" i="1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𝟏𝟔</m:t>
                            </m:r>
                          </m:e>
                          <m:sup>
                            <m:r>
                              <a:rPr lang="en-US" altLang="zh-CN" sz="2400" b="1" i="0" dirty="0">
                                <a:solidFill>
                                  <a:srgbClr val="A00021"/>
                                </a:solidFill>
                                <a:latin typeface="Cambria Math" panose="02040503050406030204" pitchFamily="18" charset="0"/>
                                <a:ea typeface="宋体" pitchFamily="34" charset="-122"/>
                                <a:cs typeface="Times New Roman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71_1#38784c471?vcp=1&amp;pid=51ed3b8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3020246"/>
                <a:ext cx="10954512" cy="1181100"/>
              </a:xfrm>
              <a:prstGeom prst="rect">
                <a:avLst/>
              </a:prstGeom>
              <a:blipFill rotWithShape="1">
                <a:blip r:embed="rId2"/>
                <a:stretch>
                  <a:fillRect l="-1" t="-16" r="-1690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2_1#b784f5804?vcp=1&amp;pid=51ed3b81c&amp;color=0,0,0&amp;vtp=1&amp;bt=1&amp;bbb=1"/>
              <p:cNvSpPr/>
              <p:nvPr/>
            </p:nvSpPr>
            <p:spPr>
              <a:xfrm>
                <a:off x="576072" y="722535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（2）当四边形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𝑨𝑲𝑨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为中心对称图形时，求运动时间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2_1#b784f5804?vcp=1&amp;pid=51ed3b81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22535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101" r="2" b="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3_1#b784f5804?vcp=1&amp;pid=51ed3b81c&amp;color=0,0,0&amp;vtp=1&amp;bbb=1&amp;hb=1"/>
              <p:cNvSpPr/>
              <p:nvPr/>
            </p:nvSpPr>
            <p:spPr>
              <a:xfrm>
                <a:off x="576072" y="1244432"/>
                <a:ext cx="10954512" cy="165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由对称性得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.四边形中，平行四边形（包括矩形、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正方形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、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菱形等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）为中心对称图形，易得四边形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𝑨𝑲𝑨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为菱形，如答图11所示.（4分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此时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.（5分）解得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.（6分）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73_1#b784f5804?vcp=1&amp;pid=51ed3b81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244432"/>
                <a:ext cx="10954512" cy="1651000"/>
              </a:xfrm>
              <a:prstGeom prst="rect">
                <a:avLst/>
              </a:prstGeom>
              <a:blipFill rotWithShape="1">
                <a:blip r:embed="rId2"/>
                <a:stretch>
                  <a:fillRect l="-1" t="-28" r="-6212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AN.73_2#b784f5804?iti=19&amp;vcp=1&amp;pid=51ed3b81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9936" y="2973737"/>
            <a:ext cx="3977640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73_3#b784f5804?iti=19&amp;vcp=1&amp;pid=51ed3b81c&amp;color=0,0,0&amp;vtp=1&amp;bbb=1"/>
          <p:cNvSpPr/>
          <p:nvPr/>
        </p:nvSpPr>
        <p:spPr>
          <a:xfrm>
            <a:off x="5564219" y="5441601"/>
            <a:ext cx="96907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答图11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f4e9ccab3?vcp=1&amp;pid=445a81a67&amp;color=0,0,0&amp;vtp=1&amp;bt=1&amp;bbb=1&amp;hb=1"/>
          <p:cNvSpPr/>
          <p:nvPr/>
        </p:nvSpPr>
        <p:spPr>
          <a:xfrm>
            <a:off x="576072" y="2310289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注意事项：1.答题前，考生务必将姓名、准考证号填写在试卷和答题卡上.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.考生作答时，请在答题卡上作答（答题注意事项见答题卡），在本试卷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草稿纸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上作答无效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.不能使用计算器.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4_1#e96370a53?vcp=1&amp;pid=51ed3b81c&amp;color=0,0,0&amp;vtp=1&amp;bt=1&amp;bbb=1"/>
              <p:cNvSpPr/>
              <p:nvPr/>
            </p:nvSpPr>
            <p:spPr>
              <a:xfrm>
                <a:off x="576072" y="1065122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（3）当点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下方时，连接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000000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𝑨𝑩𝑨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面积最大时，求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的值.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BD.74_1#e96370a53?vcp=1&amp;pid=51ed3b81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065122"/>
                <a:ext cx="10954512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1" t="-43" r="-2676" b="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5_1#e96370a53?vcp=1&amp;pid=51ed3b81c&amp;color=0,0,0&amp;vtp=1&amp;bbb=1&amp;hb=1"/>
              <p:cNvSpPr/>
              <p:nvPr/>
            </p:nvSpPr>
            <p:spPr>
              <a:xfrm>
                <a:off x="576072" y="1587019"/>
                <a:ext cx="10954512" cy="393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如答图12所示，设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交于点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𝟐𝟎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为定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值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最长时，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的面积最大.（7分）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100" b="1" i="0" kern="0" spc="-99900" dirty="0" smtClean="0">
                  <a:solidFill>
                    <a:srgbClr val="FFFFFF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dirty="0" err="1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重合时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𝑬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最长.由翻折可知，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，为定值.又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最短时，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最长，即此时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，如答图13.（8分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∵</m:t>
                    </m:r>
                    <m:sSub>
                      <m:sSubPr>
                        <m:ctrlPr>
                          <a:rPr lang="ar-AE" altLang="zh-CN" sz="2400" b="1" i="1" dirty="0" smtClean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𝑺</m:t>
                        </m:r>
                      </m:e>
                      <m:sub>
                        <m:r>
                          <a:rPr lang="ar-AE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</a:rPr>
                          <m:t>△</m:t>
                        </m:r>
                        <m:r>
                          <a:rPr lang="zh-CN" altLang="ar-AE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𝑨𝑩𝑪</m:t>
                        </m:r>
                      </m:sub>
                    </m:sSub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𝟐𝟎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.（9分）</a:t>
                </a:r>
                <a:endParaRPr lang="en-US" altLang="zh-CN" sz="2400" b="1" i="0" dirty="0" smtClean="0">
                  <a:solidFill>
                    <a:srgbClr val="A00021"/>
                  </a:solidFill>
                  <a:latin typeface="Cambria Math" panose="02040503050406030204" pitchFamily="18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𝑨𝑩𝑪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𝑨𝑪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𝑨𝑩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𝟐𝟎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AN.75_1#e96370a53?vcp=1&amp;pid=51ed3b81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587019"/>
                <a:ext cx="10954512" cy="3937000"/>
              </a:xfrm>
              <a:prstGeom prst="rect">
                <a:avLst/>
              </a:prstGeom>
              <a:blipFill rotWithShape="1">
                <a:blip r:embed="rId2"/>
                <a:stretch>
                  <a:fillRect l="-1" t="-4" r="-13759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75_2#e96370a53?vcp=1&amp;pid=51ed3b81c&amp;color=0,0,0&amp;mp=1&amp;vtp=1&amp;bt=1&amp;bbb=1&amp;hb=1"/>
              <p:cNvSpPr/>
              <p:nvPr/>
            </p:nvSpPr>
            <p:spPr>
              <a:xfrm>
                <a:off x="576072" y="785273"/>
                <a:ext cx="10954512" cy="2260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𝑨𝑪𝑫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𝐜𝐨𝐬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𝑪𝑨𝑩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𝑨𝑫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𝑨𝑪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𝑨𝑫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𝑨𝑫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.（10分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设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𝑨𝑫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𝐑𝐭</m:t>
                    </m:r>
                    <m:r>
                      <m:rPr>
                        <m:nor/>
                      </m:rPr>
                      <a:rPr lang="en-US" altLang="zh-CN" sz="2400" b="1" i="0" dirty="0">
                        <a:solidFill>
                          <a:srgbClr val="A00021"/>
                        </a:solidFill>
                        <a:latin typeface="宋体" pitchFamily="34" charset="0"/>
                        <a:ea typeface="宋体" pitchFamily="34" charset="-122"/>
                        <a:cs typeface="宋体" pitchFamily="34" charset="-120"/>
                      </a:rPr>
                      <m:t>△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𝑫𝑲</m:t>
                    </m:r>
                  </m:oMath>
                </a14:m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𝑫𝑲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′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𝑲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𝑫𝑲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𝑨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′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𝑫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(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𝟕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𝒙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A00021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11分</a:t>
                </a:r>
                <a:r>
                  <a:rPr lang="en-US" altLang="zh-CN" sz="2400" b="1" i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400" b="1" i="0" smtClean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解得</a:t>
                </a:r>
                <a:endParaRPr lang="en-US" altLang="zh-CN" sz="2400" b="1" i="0" smtClean="0">
                  <a:solidFill>
                    <a:srgbClr val="A00021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𝒙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𝑨𝑲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.∴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𝒕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400" b="1" i="0" dirty="0">
                        <a:solidFill>
                          <a:srgbClr val="A00021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A00021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.（12分）</a:t>
                </a:r>
                <a:endParaRPr lang="en-US" altLang="zh-CN" sz="2400" dirty="0"/>
              </a:p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A00021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O_5_AN.75_2#e96370a53?vcp=1&amp;pid=51ed3b81c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785273"/>
                <a:ext cx="10954512" cy="2260600"/>
              </a:xfrm>
              <a:prstGeom prst="rect">
                <a:avLst/>
              </a:prstGeom>
              <a:blipFill rotWithShape="1">
                <a:blip r:embed="rId1"/>
                <a:stretch>
                  <a:fillRect l="-1" t="-18" r="-17736" b="-247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75_4#e96370a53?iti=20&amp;htil=1&amp;vcp=1&amp;pid=51ed3b81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82496" y="3154077"/>
            <a:ext cx="3255264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AN.75_5#e96370a53?iti=21&amp;htil=1&amp;vcp=1&amp;pid=51ed3b81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2904" y="3199797"/>
            <a:ext cx="3118104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75_6#e96370a53?iti=20&amp;htil=1&amp;vcp=1&amp;pid=51ed3b81c&amp;color=0,0,0&amp;vtp=1&amp;bbb=1"/>
          <p:cNvSpPr/>
          <p:nvPr/>
        </p:nvSpPr>
        <p:spPr>
          <a:xfrm>
            <a:off x="2817209" y="5493925"/>
            <a:ext cx="9858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答图12</a:t>
            </a:r>
            <a:endParaRPr lang="en-US" altLang="zh-CN" sz="2400" dirty="0"/>
          </a:p>
        </p:txBody>
      </p:sp>
      <p:sp>
        <p:nvSpPr>
          <p:cNvPr id="6" name="QO_5_AN.75_7#e96370a53?iti=21&amp;htil=1&amp;vcp=1&amp;pid=51ed3b81c&amp;color=0,0,0&amp;vtp=1&amp;bbb=1"/>
          <p:cNvSpPr/>
          <p:nvPr/>
        </p:nvSpPr>
        <p:spPr>
          <a:xfrm>
            <a:off x="8299006" y="5493925"/>
            <a:ext cx="985901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答图13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  <p:bldP spid="6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a30e1ee3?vcp=1&amp;pid=445a81a67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一、单项选择题（本大题共12小题，每小题3分，共36分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在每小题给出的四</a:t>
            </a:r>
            <a:endParaRPr lang="en-US" altLang="zh-CN" sz="26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个选项中只有一项是符合要求的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）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1#8151a3063?sp=1&amp;vcp=1&amp;pid=7a30e1ee3&amp;color=0,0,0&amp;vtp=1&amp;bbb=1&amp;hb=1"/>
              <p:cNvSpPr/>
              <p:nvPr/>
            </p:nvSpPr>
            <p:spPr>
              <a:xfrm>
                <a:off x="576072" y="1716528"/>
                <a:ext cx="10954512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1.2024年李叔叔在自家种植的地里采摘了4筐砂糖橘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每筐的质量如右表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其中以每筐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为标准，超过的千克数记作正数，不足的千克数记作负数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单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位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）.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其中质量最大的一筐序号为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C_4_BD.1_1#8151a3063?sp=1&amp;vcp=1&amp;pid=7a30e1ee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716528"/>
                <a:ext cx="10954512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1" t="-7" r="-246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QC_4_BD.1_2#8151a3063?colgroup=10,7,7,7,1&amp;vcp=1&amp;pid=7a30e1ee3&amp;color=0,0,0&amp;vtp=1&amp;bbb=1"/>
              <p:cNvGraphicFramePr>
                <a:graphicFrameLocks noGrp="1"/>
              </p:cNvGraphicFramePr>
              <p:nvPr/>
            </p:nvGraphicFramePr>
            <p:xfrm>
              <a:off x="576072" y="3495739"/>
              <a:ext cx="10890504" cy="1077976"/>
            </p:xfrm>
            <a:graphic>
              <a:graphicData uri="http://schemas.openxmlformats.org/drawingml/2006/table">
                <a:tbl>
                  <a:tblPr/>
                  <a:tblGrid>
                    <a:gridCol w="3282696"/>
                    <a:gridCol w="2286000"/>
                    <a:gridCol w="2286000"/>
                    <a:gridCol w="2286000"/>
                    <a:gridCol w="749808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正（负）数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−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𝟎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𝟓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−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𝟐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𝟐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𝟑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.</m:t>
                              </m:r>
                              <m:r>
                                <a:rPr lang="en-US" altLang="zh-CN" sz="24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itchFamily="34" charset="-122"/>
                                  <a:cs typeface="Times New Roman" pitchFamily="34" charset="-120"/>
                                </a:rPr>
                                <m:t>𝟓</m:t>
                              </m:r>
                            </m:oMath>
                          </a14:m>
                          <a:r>
                            <a:rPr lang="en-US" altLang="zh-CN" sz="100" b="1" i="0" kern="0" spc="-99900" dirty="0" smtClean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QC_4_BD.1_2#8151a3063?colgroup=10,7,7,7,1&amp;vcp=1&amp;pid=7a30e1ee3&amp;color=0,0,0&amp;vtp=1&amp;bbb=1"/>
              <p:cNvGraphicFramePr>
                <a:graphicFrameLocks noGrp="1"/>
              </p:cNvGraphicFramePr>
              <p:nvPr/>
            </p:nvGraphicFramePr>
            <p:xfrm>
              <a:off x="576072" y="3495739"/>
              <a:ext cx="10890504" cy="1077976"/>
            </p:xfrm>
            <a:graphic>
              <a:graphicData uri="http://schemas.openxmlformats.org/drawingml/2006/table">
                <a:tbl>
                  <a:tblPr/>
                  <a:tblGrid>
                    <a:gridCol w="3282696"/>
                    <a:gridCol w="2286000"/>
                    <a:gridCol w="2286000"/>
                    <a:gridCol w="2286000"/>
                    <a:gridCol w="749808"/>
                  </a:tblGrid>
                  <a:tr h="5389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391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正（负）数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宋体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4_BD.1_3#8151a3063.choices?vcp=1&amp;pid=7a30e1ee3&amp;color=0,0,0&amp;vtp=1&amp;bbb=1"/>
          <p:cNvSpPr/>
          <p:nvPr/>
        </p:nvSpPr>
        <p:spPr>
          <a:xfrm>
            <a:off x="576072" y="470223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①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.④</a:t>
            </a:r>
            <a:endParaRPr lang="en-US" altLang="zh-CN" sz="2400" dirty="0"/>
          </a:p>
        </p:txBody>
      </p:sp>
      <p:sp>
        <p:nvSpPr>
          <p:cNvPr id="7" name="QC_4_AN.2_1#8151a3063.bracket?vcp=1&amp;pid=7a30e1ee3&amp;color=0,0,0&amp;vpa=1&amp;vtp=1&amp;answeroption=C"/>
          <p:cNvSpPr txBox="1"/>
          <p:nvPr/>
        </p:nvSpPr>
        <p:spPr>
          <a:xfrm>
            <a:off x="6026912" y="473525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_1#c090cd167?vcp=1&amp;pid=7a30e1ee3&amp;color=0,0,0&amp;vtp=1&amp;bt=1&amp;bbb=1&amp;hb=1"/>
          <p:cNvSpPr/>
          <p:nvPr/>
        </p:nvSpPr>
        <p:spPr>
          <a:xfrm>
            <a:off x="576072" y="739938"/>
            <a:ext cx="10954512" cy="1181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2.五一国际劳动节是全世界劳动人民的共同节日.下列与劳动有关的物品中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成轴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对称的是</a:t>
            </a:r>
            <a:endParaRPr lang="en-US" altLang="zh-CN" sz="2400" dirty="0"/>
          </a:p>
        </p:txBody>
      </p:sp>
      <p:sp>
        <p:nvSpPr>
          <p:cNvPr id="4" name="QC_4_BD.3_2#c090cd167.choices?vcp=1&amp;pid=7a30e1ee3&amp;color=0,0,0&amp;vtp=1&amp;bbb=1"/>
          <p:cNvSpPr/>
          <p:nvPr/>
        </p:nvSpPr>
        <p:spPr>
          <a:xfrm>
            <a:off x="576073" y="1848902"/>
            <a:ext cx="10948276" cy="246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9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84450" algn="l"/>
                <a:tab pos="4800600" algn="l"/>
                <a:tab pos="794448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95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</a:t>
            </a:r>
            <a:r>
              <a:rPr lang="en-US" altLang="zh-CN" sz="97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</a:t>
            </a:r>
            <a:r>
              <a:rPr lang="en-US" altLang="zh-CN" sz="98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</a:t>
            </a:r>
            <a:r>
              <a:rPr lang="en-US" altLang="zh-CN" sz="108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   </a:t>
            </a:r>
            <a:endParaRPr lang="en-US" altLang="zh-CN" sz="900" dirty="0">
              <a:latin typeface="宋体" pitchFamily="34" charset="-122"/>
            </a:endParaRPr>
          </a:p>
        </p:txBody>
      </p:sp>
      <p:pic>
        <p:nvPicPr>
          <p:cNvPr id="5" name="QC_4_BD.3_2#c090cd167.choice_image?vcp=1&amp;pid=7a30e1ee3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826" y="2132366"/>
            <a:ext cx="1170432" cy="218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3_2#c090cd167.choice_image?vcp=1&amp;pid=7a30e1ee3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2528" y="2086646"/>
            <a:ext cx="832104" cy="22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3_2#c090cd167.choice_image?vcp=1&amp;pid=7a30e1ee3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5920" y="2068358"/>
            <a:ext cx="1728216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3_2#c090cd167.choice_image?vcp=1&amp;pid=7a30e1ee3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5741" y="2141510"/>
            <a:ext cx="1792224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4_BD.5_1#7289c0f29?vcp=1&amp;pid=7a30e1ee3&amp;color=0,0,0&amp;vtp=1&amp;bbb=1&amp;hb=1"/>
          <p:cNvSpPr/>
          <p:nvPr/>
        </p:nvSpPr>
        <p:spPr>
          <a:xfrm>
            <a:off x="576072" y="4388902"/>
            <a:ext cx="10954512" cy="1181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3.国家电影局发布数据，我国2025年春节档电影票房为95.10亿元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创造了新的春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节档票房纪录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.9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510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000</a:t>
            </a:r>
            <a:r>
              <a:rPr lang="en-US" altLang="zh-CN" sz="2400" b="1" i="0" dirty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000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用科学记数法可表示为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C_4_BD.5_2#7289c0f29.choices?vcp=1&amp;pid=7a30e1ee3&amp;color=0,0,0&amp;vtp=1&amp;bbb=1"/>
              <p:cNvSpPr/>
              <p:nvPr/>
            </p:nvSpPr>
            <p:spPr>
              <a:xfrm>
                <a:off x="576072" y="5539576"/>
                <a:ext cx="10954512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3007360" algn="l"/>
                    <a:tab pos="5799455" algn="l"/>
                    <a:tab pos="8477250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𝟎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𝟗𝟓𝟏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𝟗𝟓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11" name="QC_4_BD.5_2#7289c0f29.choices?vcp=1&amp;pid=7a30e1e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539576"/>
                <a:ext cx="10954512" cy="546100"/>
              </a:xfrm>
              <a:prstGeom prst="rect">
                <a:avLst/>
              </a:prstGeom>
              <a:blipFill rotWithShape="1">
                <a:blip r:embed="rId5"/>
                <a:stretch>
                  <a:fillRect l="-1" t="-86" r="2" b="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QC_4_AN.4_1#c090cd167.bracket?vcp=1&amp;pid=7a30e1ee3&amp;color=0,0,0&amp;vpa=2&amp;vtp=1&amp;answeroption=B"/>
          <p:cNvSpPr txBox="1"/>
          <p:nvPr/>
        </p:nvSpPr>
        <p:spPr>
          <a:xfrm>
            <a:off x="3033523" y="381232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4_AN.6_1#7289c0f29.bracket?vcp=1&amp;pid=7a30e1ee3&amp;color=0,0,0&amp;vpa=3&amp;vtp=1&amp;answeroption=C"/>
          <p:cNvSpPr txBox="1"/>
          <p:nvPr/>
        </p:nvSpPr>
        <p:spPr>
          <a:xfrm>
            <a:off x="6249162" y="558529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a153d1cf0?sp=1&amp;vcp=1&amp;pid=7a30e1ee3&amp;color=0,0,0&amp;vtp=1&amp;bt=1&amp;bbb=1"/>
          <p:cNvSpPr/>
          <p:nvPr/>
        </p:nvSpPr>
        <p:spPr>
          <a:xfrm>
            <a:off x="576072" y="10966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4.某种机器零件如图1所示，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从左面看到的物体的形状图是</a:t>
            </a:r>
            <a:endParaRPr lang="en-US" altLang="zh-CN" sz="2400" dirty="0"/>
          </a:p>
        </p:txBody>
      </p:sp>
      <p:pic>
        <p:nvPicPr>
          <p:cNvPr id="4" name="QC_4_BD.7_2#a153d1cf0?iti=1&amp;htil=1&amp;vcp=1&amp;pid=7a30e1ee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85522" y="1702340"/>
            <a:ext cx="2231136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7_3#a153d1cf0?iti=1&amp;htil=1&amp;vcp=1&amp;pid=7a30e1ee3&amp;color=0,0,0&amp;vtp=1&amp;bbb=1"/>
          <p:cNvSpPr/>
          <p:nvPr/>
        </p:nvSpPr>
        <p:spPr>
          <a:xfrm>
            <a:off x="10037566" y="4826667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图1</a:t>
            </a:r>
            <a:endParaRPr lang="en-US" altLang="zh-CN" sz="2400" dirty="0"/>
          </a:p>
        </p:txBody>
      </p:sp>
      <p:sp>
        <p:nvSpPr>
          <p:cNvPr id="6" name="QC_4_BD.7_4#a153d1cf0.choices?htil=1&amp;vcp=1&amp;pid=7a30e1ee3&amp;color=0,0,0&amp;vtp=1&amp;bbb=1"/>
          <p:cNvSpPr/>
          <p:nvPr/>
        </p:nvSpPr>
        <p:spPr>
          <a:xfrm>
            <a:off x="576072" y="1575340"/>
            <a:ext cx="8586216" cy="231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8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97100" algn="l"/>
                <a:tab pos="4419600" algn="l"/>
                <a:tab pos="660463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A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.</a:t>
            </a:r>
            <a:r>
              <a:rPr lang="en-US" altLang="zh-CN" sz="895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B.</a:t>
            </a:r>
            <a:r>
              <a:rPr lang="en-US" altLang="zh-CN" sz="24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C.</a:t>
            </a:r>
            <a:r>
              <a:rPr lang="en-US" altLang="zh-CN" sz="24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itchFamily="34" charset="0"/>
                <a:ea typeface="宋体" pitchFamily="34" charset="-122"/>
                <a:cs typeface="宋体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D.</a:t>
            </a:r>
            <a:r>
              <a:rPr lang="en-US" altLang="zh-CN" sz="10200" b="1" i="0" kern="0" spc="-99900" smtClean="0">
                <a:solidFill>
                  <a:srgbClr val="FFFFFF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 </a:t>
            </a:r>
            <a:r>
              <a:rPr lang="en-US" altLang="zh-CN" sz="900" b="1" i="0" kern="0" smtClean="0">
                <a:solidFill>
                  <a:srgbClr val="FFFFFF"/>
                </a:solidFill>
                <a:latin typeface="宋体" pitchFamily="34" charset="-122"/>
                <a:ea typeface="宋体" pitchFamily="34" charset="-122"/>
                <a:cs typeface="Times New Roman" pitchFamily="34" charset="-120"/>
              </a:rPr>
              <a:t>                            </a:t>
            </a:r>
            <a:endParaRPr lang="en-US" altLang="zh-CN" sz="900" dirty="0">
              <a:latin typeface="宋体" pitchFamily="34" charset="-122"/>
            </a:endParaRPr>
          </a:p>
        </p:txBody>
      </p:sp>
      <p:pic>
        <p:nvPicPr>
          <p:cNvPr id="7" name="QC_4_BD.7_4#a153d1cf0.choice_image?htil=1&amp;vcp=1&amp;pid=7a30e1ee3&amp;color=0,0,0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2966" y="1858804"/>
            <a:ext cx="1600200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7_4#a153d1cf0.choice_image?htil=1&amp;vcp=1&amp;pid=7a30e1ee3&amp;color=0,0,0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6607" y="1858804"/>
            <a:ext cx="1609344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4_BD.7_4#a153d1cf0.choice_image?htil=1&amp;vcp=1&amp;pid=7a30e1ee3&amp;color=0,0,0&amp;tib=255,255,255&amp;iip=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3201" y="1858804"/>
            <a:ext cx="1600200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4_BD.7_4#a153d1cf0.choice_image?htil=1&amp;vcp=1&amp;pid=7a30e1ee3&amp;color=0,0,0&amp;tib=255,255,255&amp;iip=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7602" y="1858804"/>
            <a:ext cx="1600200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4_AN.8_1#a153d1cf0.bracket?vcp=1&amp;pid=7a30e1ee3&amp;color=0,0,0&amp;vpa=4&amp;vtp=1&amp;answeroption=A"/>
          <p:cNvSpPr txBox="1"/>
          <p:nvPr/>
        </p:nvSpPr>
        <p:spPr>
          <a:xfrm>
            <a:off x="449072" y="338636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1fa866ea0?vcp=1&amp;pid=7a30e1ee3&amp;color=0,0,0&amp;mp=1&amp;vtp=1&amp;bt=1&amp;bbb=1&amp;hb=1"/>
          <p:cNvSpPr/>
          <p:nvPr/>
        </p:nvSpPr>
        <p:spPr>
          <a:xfrm>
            <a:off x="576072" y="720730"/>
            <a:ext cx="10954512" cy="1181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5.抽屉里放有4支红笔和2支黑笔，它们除颜色外其余都相同.小军从中任意摸出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1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支</a:t>
            </a:r>
            <a:endParaRPr lang="en-US" altLang="zh-CN" sz="2400" b="1" i="0" smtClean="0">
              <a:solidFill>
                <a:srgbClr val="000000"/>
              </a:solidFill>
              <a:latin typeface="Times New Roman" pitchFamily="34" charset="0"/>
              <a:ea typeface="宋体" pitchFamily="34" charset="-122"/>
              <a:cs typeface="Times New Roman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摸出的笔为黑色的概率是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9_2#1fa866ea0.choices?vcp=1&amp;pid=7a30e1ee3&amp;color=0,0,0&amp;vtp=1&amp;bbb=1"/>
              <p:cNvSpPr/>
              <p:nvPr/>
            </p:nvSpPr>
            <p:spPr>
              <a:xfrm>
                <a:off x="576072" y="1829694"/>
                <a:ext cx="10954512" cy="58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00985" algn="l"/>
                    <a:tab pos="5577205" algn="l"/>
                    <a:tab pos="836612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9_2#1fa866ea0.choices?vcp=1&amp;pid=7a30e1e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829694"/>
                <a:ext cx="10954512" cy="584200"/>
              </a:xfrm>
              <a:prstGeom prst="rect">
                <a:avLst/>
              </a:prstGeom>
              <a:blipFill rotWithShape="1">
                <a:blip r:embed="rId1"/>
                <a:stretch>
                  <a:fillRect l="-1" t="-44" r="2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BD.11_1#57e7394ba?sp=1&amp;vcp=1&amp;pid=7a30e1ee3&amp;color=0,0,0&amp;vtp=1&amp;bbb=1"/>
          <p:cNvSpPr/>
          <p:nvPr/>
        </p:nvSpPr>
        <p:spPr>
          <a:xfrm>
            <a:off x="576072" y="241389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6.如图2，上午10:00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时钟的时针和分针所成的锐角为</a:t>
            </a:r>
            <a:endParaRPr lang="en-US" altLang="zh-CN" sz="2400" dirty="0"/>
          </a:p>
        </p:txBody>
      </p:sp>
      <p:pic>
        <p:nvPicPr>
          <p:cNvPr id="7" name="QC_4_BD.11_2#57e7394ba?iti=2&amp;vcp=1&amp;pid=7a30e1ee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2936" y="3025653"/>
            <a:ext cx="1691640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4_BD.11_3#57e7394ba?iti=2&amp;vcp=1&amp;pid=7a30e1ee3&amp;color=0,0,0&amp;vtp=1&amp;bbb=1"/>
          <p:cNvSpPr/>
          <p:nvPr/>
        </p:nvSpPr>
        <p:spPr>
          <a:xfrm>
            <a:off x="5785231" y="4899157"/>
            <a:ext cx="52705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图2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BD.11_4#57e7394ba.choices?vcp=1&amp;pid=7a30e1ee3&amp;color=0,0,0&amp;vtp=1&amp;bbb=1"/>
              <p:cNvSpPr/>
              <p:nvPr/>
            </p:nvSpPr>
            <p:spPr>
              <a:xfrm>
                <a:off x="576072" y="5497127"/>
                <a:ext cx="10954512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2800985" algn="l"/>
                    <a:tab pos="5577205" algn="l"/>
                    <a:tab pos="8366125" algn="l"/>
                  </a:tabLst>
                  <a:defRPr/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𝟐𝟎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𝟑𝟎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𝟒𝟓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𝟔𝟎</m:t>
                        </m:r>
                      </m:e>
                      <m:sup>
                        <m:r>
                          <a:rPr lang="en-US" altLang="zh-CN" sz="24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9" name="QC_4_BD.11_4#57e7394ba.choices?vcp=1&amp;pid=7a30e1e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5497127"/>
                <a:ext cx="10954512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1" t="-106" r="2" b="1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C_4_AN.10_1#1fa866ea0.bracket?vcp=1&amp;pid=7a30e1ee3&amp;color=0,0,0&amp;mp=1&amp;vpa=5&amp;vtp=1&amp;answeroption=B"/>
          <p:cNvSpPr txBox="1"/>
          <p:nvPr/>
        </p:nvSpPr>
        <p:spPr>
          <a:xfrm>
            <a:off x="3250692" y="191351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4_AN.12_1#57e7394ba.bracket?vcp=1&amp;pid=7a30e1ee3&amp;color=0,0,0&amp;vpa=6&amp;vtp=1&amp;answeroption=D"/>
          <p:cNvSpPr txBox="1"/>
          <p:nvPr/>
        </p:nvSpPr>
        <p:spPr>
          <a:xfrm>
            <a:off x="8815197" y="55301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3_1#e5fcab2bb?iti=3&amp;htil=2&amp;vcp=1&amp;pid=7a30e1ee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2749" y="1244505"/>
            <a:ext cx="4059936" cy="373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3_2#e5fcab2bb?iti=3&amp;htil=2&amp;vcp=1&amp;pid=7a30e1ee3&amp;color=0,0,0&amp;vtp=1&amp;bbb=1"/>
          <p:cNvSpPr/>
          <p:nvPr/>
        </p:nvSpPr>
        <p:spPr>
          <a:xfrm>
            <a:off x="9079161" y="5021422"/>
            <a:ext cx="527113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宋体" pitchFamily="34" charset="-122"/>
                <a:cs typeface="Times New Roman" pitchFamily="34" charset="-120"/>
              </a:rPr>
              <a:t>图3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3#e5fcab2bb?htil=2&amp;sp=1&amp;vcp=1&amp;pid=7a30e1ee3&amp;color=0,0,0&amp;vtp=1&amp;bt=1&amp;bbb=1&amp;hb=1"/>
              <p:cNvSpPr/>
              <p:nvPr/>
            </p:nvSpPr>
            <p:spPr>
              <a:xfrm>
                <a:off x="576072" y="1189641"/>
                <a:ext cx="6757416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7.图3是一朵花的标本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将其放在平面直角坐标系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𝑨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𝑩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两点的坐标分别为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𝟏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𝟒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则花</a:t>
                </a:r>
                <a:endParaRPr lang="en-US" altLang="zh-CN" sz="2400" b="1" i="0" smtClean="0">
                  <a:solidFill>
                    <a:srgbClr val="000000"/>
                  </a:solidFill>
                  <a:latin typeface="Times New Roman" pitchFamily="34" charset="0"/>
                  <a:ea typeface="宋体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朵上点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的坐标为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4_BD.13_3#e5fcab2bb?htil=2&amp;sp=1&amp;vcp=1&amp;pid=7a30e1e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1189641"/>
                <a:ext cx="6757416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2" t="-17" r="-3404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3_4#e5fcab2bb.choices?htil=2&amp;vcp=1&amp;pid=7a30e1ee3&amp;color=0,0,0&amp;vtp=1&amp;bbb=1"/>
              <p:cNvSpPr/>
              <p:nvPr/>
            </p:nvSpPr>
            <p:spPr>
              <a:xfrm>
                <a:off x="576072" y="2890479"/>
                <a:ext cx="6757416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1755775" algn="l"/>
                    <a:tab pos="3473450" algn="l"/>
                    <a:tab pos="5217160" algn="l"/>
                  </a:tabLst>
                  <a:defRPr/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𝟐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2400" b="1" i="0" spc="-10300" smtClean="0">
                    <a:solidFill>
                      <a:srgbClr val="000000"/>
                    </a:solidFill>
                    <a:latin typeface="宋体" pitchFamily="34" charset="0"/>
                    <a:ea typeface="宋体" pitchFamily="34" charset="-122"/>
                    <a:cs typeface="宋体" pitchFamily="34" charset="-120"/>
                  </a:rPr>
                  <a:t>	</a:t>
                </a:r>
                <a:r>
                  <a:rPr lang="en-US" altLang="zh-CN" sz="2400" b="1" i="0" smtClean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(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𝟔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,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4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itchFamily="34" charset="-122"/>
                        <a:cs typeface="Times New Roman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宋体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BD.13_4#e5fcab2bb.choices?htil=2&amp;vcp=1&amp;pid=7a30e1e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2" y="2890479"/>
                <a:ext cx="6757416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2" t="-111" r="8" b="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N.14_1#e5fcab2bb.bracket?vcp=1&amp;pid=7a30e1ee3&amp;color=0,0,0&amp;vpa=7&amp;vtp=1&amp;answeroption=C"/>
          <p:cNvSpPr txBox="1"/>
          <p:nvPr/>
        </p:nvSpPr>
        <p:spPr>
          <a:xfrm>
            <a:off x="3923157" y="292349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8029</Words>
  <Application>WPS 演示</Application>
  <PresentationFormat>自定义</PresentationFormat>
  <Paragraphs>404</Paragraphs>
  <Slides>42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68" baseType="lpstr">
      <vt:lpstr>Arial</vt:lpstr>
      <vt:lpstr>宋体</vt:lpstr>
      <vt:lpstr>Wingdings</vt:lpstr>
      <vt:lpstr>DejaVu Sans</vt:lpstr>
      <vt:lpstr>微软雅黑</vt:lpstr>
      <vt:lpstr>方正黑体_GBK</vt:lpstr>
      <vt:lpstr>微软雅黑</vt:lpstr>
      <vt:lpstr>微软雅黑</vt:lpstr>
      <vt:lpstr>SimHei</vt:lpstr>
      <vt:lpstr>SimHei</vt:lpstr>
      <vt:lpstr>SimHei</vt:lpstr>
      <vt:lpstr>Times New Roman</vt:lpstr>
      <vt:lpstr>宋体</vt:lpstr>
      <vt:lpstr>Times New Roman</vt:lpstr>
      <vt:lpstr>宋体</vt:lpstr>
      <vt:lpstr>宋体</vt:lpstr>
      <vt:lpstr>Cambria Math</vt:lpstr>
      <vt:lpstr>华文细黑</vt:lpstr>
      <vt:lpstr>Arial Unicode MS</vt:lpstr>
      <vt:lpstr>等线</vt:lpstr>
      <vt:lpstr>C059</vt:lpstr>
      <vt:lpstr>方正书宋_GBK</vt:lpstr>
      <vt:lpstr>Calibri</vt:lpstr>
      <vt:lpstr>DejaVu Math TeX Gyre</vt:lpstr>
      <vt:lpstr>Noto Sans Symbols2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尹方虎</cp:lastModifiedBy>
  <cp:revision>4</cp:revision>
  <dcterms:created xsi:type="dcterms:W3CDTF">2025-04-11T02:34:53Z</dcterms:created>
  <dcterms:modified xsi:type="dcterms:W3CDTF">2025-04-11T02:34:53Z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21D8C054AAC201D7CC7FF86705BD3685_42</vt:lpwstr>
  </property>
  <property fmtid="{D5CDD505-2E9C-101B-9397-08002B2CF9AE}" pid="3" name="KSOProductBuildVer">
    <vt:lpwstr>2052-12.8.2.15283</vt:lpwstr>
  </property>
</Properties>
</file>