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9" r:id="rId36"/>
    <p:sldId id="290" r:id="rId37"/>
    <p:sldId id="291" r:id="rId38"/>
    <p:sldId id="292" r:id="rId39"/>
  </p:sldIdLst>
  <p:sldSz cx="12096750" cy="6840220"/>
  <p:notesSz cx="6840220" cy="120967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788" autoAdjust="0"/>
    <p:restoredTop sz="94610"/>
  </p:normalViewPr>
  <p:slideViewPr>
    <p:cSldViewPr snapToGrid="0" snapToObjects="1">
      <p:cViewPr varScale="1">
        <p:scale>
          <a:sx n="104" d="100"/>
          <a:sy n="104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daode_fazhi#pid=67f34dfb4e3858257340cff6#tid=67f760b618be2f000a99e4c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468112" y="4069080"/>
            <a:ext cx="4681728" cy="83210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>
              <a:lnSpc>
                <a:spcPct val="100000"/>
              </a:lnSpc>
            </a:pPr>
            <a:r>
              <a:rPr lang="en-US" sz="4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道德与法治  A版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7512" cy="683971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796f1b4bb?sp=1&amp;vcp=1&amp;pid=228d92458&amp;color=0,0,0&amp;vtp=1&amp;bt=1&amp;bbb=1&amp;hb=1"/>
          <p:cNvSpPr/>
          <p:nvPr/>
        </p:nvSpPr>
        <p:spPr>
          <a:xfrm>
            <a:off x="576072" y="117158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7.肖某同某房地产公司签订合同时，该房地产公司未对案涉房屋处于“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腰线层”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腰线层”采光不好、易积累杂物，存在积水、被盗等风险）进行告知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。肖某向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人民法院提起诉讼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，要求该房地产公司支付“腰线层”瑕疵赔偿金3万元。对此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列理解正确的有(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3_2#796f1b4bb?vcp=1&amp;pid=228d92458&amp;color=0,0,0&amp;vtp=1&amp;bbb=1&amp;hb=1"/>
          <p:cNvSpPr/>
          <p:nvPr/>
        </p:nvSpPr>
        <p:spPr>
          <a:xfrm>
            <a:off x="576072" y="341851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①该房地产公司侵犯肖某的合法权利是行政违法行为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②肖某采用最正规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、最权威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的手段维护自己的合法权益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③诚信是一项民法基本原则，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不诚信须承担刑事责任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我们要依法从事民事活动，积极防范各种侵权行为</a:t>
            </a:r>
            <a:endParaRPr lang="en-US" altLang="zh-CN" sz="2400" dirty="0"/>
          </a:p>
        </p:txBody>
      </p:sp>
      <p:sp>
        <p:nvSpPr>
          <p:cNvPr id="5" name="QC_5_BD.13_3#796f1b4bb.choices?vcp=1&amp;pid=228d92458&amp;color=0,0,0&amp;vtp=1&amp;bbb=1"/>
          <p:cNvSpPr/>
          <p:nvPr/>
        </p:nvSpPr>
        <p:spPr>
          <a:xfrm>
            <a:off x="576072" y="51203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6" name="QC_5_AN.14_1#796f1b4bb.bracket?vcp=1&amp;pid=228d92458&amp;color=0,0,0&amp;vpa=7&amp;vtp=1&amp;answeroption=D"/>
          <p:cNvSpPr txBox="1"/>
          <p:nvPr/>
        </p:nvSpPr>
        <p:spPr>
          <a:xfrm>
            <a:off x="8815197" y="51533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33c01bd25?sp=1&amp;vcp=1&amp;pid=228d92458&amp;color=0,0,0&amp;vtp=1&amp;bt=1&amp;bbb=1&amp;hb=1"/>
          <p:cNvSpPr/>
          <p:nvPr/>
        </p:nvSpPr>
        <p:spPr>
          <a:xfrm>
            <a:off x="576072" y="144463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8.在学校“智能机器人设计大赛”中，八年级（1）班的同学围绕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“设计一款智能垃圾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分类机器人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”的目标分工合作、积极备战。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虽然面临技术难题和时间紧张的挑战，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但大家齐心协力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，最终成功完成了作品，并在比赛中取得了优异的成绩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。这一过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程表明(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5_2#33c01bd25?vcp=1&amp;pid=228d92458&amp;color=0,0,0&amp;vtp=1&amp;bbb=1&amp;hb=1"/>
          <p:cNvSpPr/>
          <p:nvPr/>
        </p:nvSpPr>
        <p:spPr>
          <a:xfrm>
            <a:off x="576072" y="369156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①勇于担当，敢于竞争，拼搏成就精彩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美好的集体愿景是集体发展的内驱力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要坚持集体利益至上，放弃个人利益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④团结奋进的集体可以战胜一切困难</a:t>
            </a:r>
            <a:endParaRPr lang="en-US" altLang="zh-CN" sz="2400" dirty="0"/>
          </a:p>
        </p:txBody>
      </p:sp>
      <p:sp>
        <p:nvSpPr>
          <p:cNvPr id="5" name="QC_5_BD.15_3#33c01bd25.choices?vcp=1&amp;pid=228d92458&amp;color=0,0,0&amp;vtp=1&amp;bbb=1"/>
          <p:cNvSpPr/>
          <p:nvPr/>
        </p:nvSpPr>
        <p:spPr>
          <a:xfrm>
            <a:off x="576072" y="48472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16_1#33c01bd25.bracket?vcp=1&amp;pid=228d92458&amp;color=0,0,0&amp;vpa=8&amp;vtp=1&amp;answeroption=A"/>
          <p:cNvSpPr txBox="1"/>
          <p:nvPr/>
        </p:nvSpPr>
        <p:spPr>
          <a:xfrm>
            <a:off x="449072" y="48802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efdc314bf?sp=1&amp;vcp=1&amp;pid=228d92458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9.近年来，广西深入开展基层党建“五基三化”提升年行动，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通过党建引领基层治理，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推动党建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、治理和发展共同体建设，提升组织功能和服务群众能力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。广西打造党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建共同体的原因有(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7_2#efdc314bf?vcp=1&amp;pid=228d92458&amp;color=0,0,0&amp;vtp=1&amp;bbb=1&amp;hb=1"/>
          <p:cNvSpPr/>
          <p:nvPr/>
        </p:nvSpPr>
        <p:spPr>
          <a:xfrm>
            <a:off x="575945" y="3418205"/>
            <a:ext cx="11143615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①治国必先治党，党兴才能国强</a:t>
            </a:r>
            <a:r>
              <a:rPr lang="en-US" altLang="zh-CN" sz="2400" b="1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中国共产党以实现中国式现代化为最高理想</a:t>
            </a:r>
            <a:r>
              <a:rPr lang="en-US" altLang="zh-CN" sz="2400" b="1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 spc="-5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③</a:t>
            </a:r>
            <a:r>
              <a:rPr lang="en-US" altLang="zh-CN" sz="2400" b="1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在我国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，一切权力属于中国共产党</a:t>
            </a:r>
            <a:r>
              <a:rPr lang="en-US" altLang="zh-CN" sz="2400" b="1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④中国共产党是中国人民和中华民族的先锋队</a:t>
            </a:r>
            <a:endParaRPr lang="en-US" altLang="zh-CN" sz="2400" spc="-50" dirty="0"/>
          </a:p>
        </p:txBody>
      </p:sp>
      <p:sp>
        <p:nvSpPr>
          <p:cNvPr id="5" name="QC_5_BD.17_3#efdc314bf.choices?vcp=1&amp;pid=228d92458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18_1#efdc314bf.bracket?vcp=1&amp;pid=228d92458&amp;color=0,0,0&amp;vpa=9&amp;vtp=1&amp;answeroption=B"/>
          <p:cNvSpPr txBox="1"/>
          <p:nvPr/>
        </p:nvSpPr>
        <p:spPr>
          <a:xfrm>
            <a:off x="325069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3cf39c51b?vcp=1&amp;pid=228d92458&amp;color=0,0,0&amp;vtp=1&amp;bt=1&amp;bbb=1&amp;hb=1"/>
          <p:cNvSpPr/>
          <p:nvPr/>
        </p:nvSpPr>
        <p:spPr>
          <a:xfrm>
            <a:off x="576072" y="14535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10.2024年12月4日是我国第十一个国家宪法日。为此，某校九年级开展了“崇‘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宪’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于心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，守‘宪’于行”宪法书签设计征集活动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。小明想在书签上宣传宪法的核心价值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追求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以下观点最合适的是(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9_2#3cf39c51b.choices?vcp=1&amp;pid=228d92458&amp;color=0,0,0&amp;vtp=1&amp;bbb=1"/>
          <p:cNvSpPr/>
          <p:nvPr/>
        </p:nvSpPr>
        <p:spPr>
          <a:xfrm>
            <a:off x="576072" y="3154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A.宪法具有最高的法律权威和法律效力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.宪法规范国家权力运行以保障公民权利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.每位公民都要坚持宪法至上，坚决捍卫宪法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.保障宪法实施要坚持依宪治国，加强宪法监督</a:t>
            </a:r>
            <a:endParaRPr lang="en-US" altLang="zh-CN" sz="2400" dirty="0"/>
          </a:p>
        </p:txBody>
      </p:sp>
      <p:sp>
        <p:nvSpPr>
          <p:cNvPr id="5" name="QC_5_AN.20_1#3cf39c51b.bracket?vcp=1&amp;pid=228d92458&amp;color=0,0,0&amp;vpa=10&amp;vtp=1&amp;answeroption=B"/>
          <p:cNvSpPr txBox="1"/>
          <p:nvPr/>
        </p:nvSpPr>
        <p:spPr>
          <a:xfrm>
            <a:off x="449072" y="37842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1_1#b252549e0?iti=1&amp;htil=1&amp;vcp=1&amp;pid=228d9245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7585" y="1052481"/>
            <a:ext cx="4800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21_2#b252549e0?iti=1&amp;htil=1&amp;vcp=1&amp;pid=228d92458&amp;color=0,0,0&amp;vtp=1&amp;bbb=1"/>
          <p:cNvSpPr/>
          <p:nvPr/>
        </p:nvSpPr>
        <p:spPr>
          <a:xfrm>
            <a:off x="8687367" y="5256181"/>
            <a:ext cx="681037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助力</a:t>
            </a:r>
            <a:endParaRPr lang="en-US" altLang="zh-CN" sz="2400" dirty="0"/>
          </a:p>
        </p:txBody>
      </p:sp>
      <p:sp>
        <p:nvSpPr>
          <p:cNvPr id="4" name="QC_5_BD.21_3#b252549e0?htil=1&amp;sp=1&amp;vcp=1&amp;pid=228d92458&amp;color=0,0,0&amp;vtp=1&amp;bt=1&amp;bbb=1&amp;hb=1"/>
          <p:cNvSpPr/>
          <p:nvPr/>
        </p:nvSpPr>
        <p:spPr>
          <a:xfrm>
            <a:off x="576072" y="997617"/>
            <a:ext cx="601675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11.下列说法能体现右边漫画《助力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》寓意的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5_BD.21_4#b252549e0.choices?htil=1&amp;vcp=1&amp;pid=228d92458&amp;color=0,0,0&amp;vtp=1&amp;bbb=1"/>
          <p:cNvSpPr/>
          <p:nvPr/>
        </p:nvSpPr>
        <p:spPr>
          <a:xfrm>
            <a:off x="576072" y="2152355"/>
            <a:ext cx="601675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A.减税降费已成为企业发展的根本动力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.企业发展的关键是依靠国家政策的扶持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.发挥市场在资源配置中的决定性作用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.国家通过科学的宏观调控助力企业发展</a:t>
            </a:r>
            <a:endParaRPr lang="en-US" altLang="zh-CN" sz="2400" dirty="0"/>
          </a:p>
        </p:txBody>
      </p:sp>
      <p:sp>
        <p:nvSpPr>
          <p:cNvPr id="7" name="QC_5_AN.22_1#b252549e0.bracket?vcp=1&amp;pid=228d92458&amp;color=0,0,0&amp;vpa=11&amp;vtp=1&amp;answeroption=D"/>
          <p:cNvSpPr txBox="1"/>
          <p:nvPr/>
        </p:nvSpPr>
        <p:spPr>
          <a:xfrm>
            <a:off x="449072" y="392527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48680fa09?vcp=1&amp;pid=228d92458&amp;color=0,0,0&amp;vtp=1&amp;bt=1&amp;bbb=1&amp;hb=1"/>
          <p:cNvSpPr/>
          <p:nvPr/>
        </p:nvSpPr>
        <p:spPr>
          <a:xfrm>
            <a:off x="576072" y="14535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12.2024年，在推进法治政府建设过程中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，南宁市通过优化政务服务提升社会治理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效能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，推动“数智化”转型，实现政务服务“零跑腿”和“一屏览邕”智慧治理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。这些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举措要求行政机关(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3_2#48680fa09.choices?vcp=1&amp;pid=228d92458&amp;color=0,0,0&amp;vtp=1&amp;bbb=1"/>
          <p:cNvSpPr/>
          <p:nvPr/>
        </p:nvSpPr>
        <p:spPr>
          <a:xfrm>
            <a:off x="576072" y="3154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A.坚持公正司法，维护社会的公平和正义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.制定宪法和法律，完善国家的法律体系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.坚持依法行政，提高政府社会治理水平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.自行决定职责范围，灵活处理行政事务</a:t>
            </a:r>
            <a:endParaRPr lang="en-US" altLang="zh-CN" sz="2400" dirty="0"/>
          </a:p>
        </p:txBody>
      </p:sp>
      <p:sp>
        <p:nvSpPr>
          <p:cNvPr id="5" name="QC_5_AN.24_1#48680fa09.bracket?vcp=1&amp;pid=228d92458&amp;color=0,0,0&amp;vpa=12&amp;vtp=1&amp;answeroption=C"/>
          <p:cNvSpPr txBox="1"/>
          <p:nvPr/>
        </p:nvSpPr>
        <p:spPr>
          <a:xfrm>
            <a:off x="449072" y="43557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7e94cd6e7?vcp=1&amp;pid=228d92458&amp;color=0,0,0&amp;vtp=1&amp;bt=1&amp;bbb=1"/>
          <p:cNvSpPr/>
          <p:nvPr/>
        </p:nvSpPr>
        <p:spPr>
          <a:xfrm>
            <a:off x="576073" y="617860"/>
            <a:ext cx="10948276" cy="266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10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11700" b="1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1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                                        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QC_5_BD.25_1#7e94cd6e7?vcp=1&amp;pid=228d92458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7942" y="650150"/>
            <a:ext cx="7543800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5_2#7e94cd6e7?sp=1&amp;vcp=1&amp;pid=228d92458&amp;color=0,0,0&amp;vtp=1&amp;bbb=1"/>
          <p:cNvSpPr/>
          <p:nvPr/>
        </p:nvSpPr>
        <p:spPr>
          <a:xfrm>
            <a:off x="576072" y="3041592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以上材料说明(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5_BD.25_3#7e94cd6e7?vcp=1&amp;pid=228d92458&amp;color=0,0,0&amp;vtp=1&amp;bbb=1&amp;hb=1"/>
          <p:cNvSpPr/>
          <p:nvPr/>
        </p:nvSpPr>
        <p:spPr>
          <a:xfrm>
            <a:off x="576072" y="3572125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①改革只有进行时，没有完成时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②人民对美好生活的向往，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是党的奋斗目标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全面建设社会主义现代化国家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，需要转变发展方式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④中国共产党团结带领中国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民进行改革开放新的伟大革命</a:t>
            </a:r>
            <a:endParaRPr lang="en-US" altLang="zh-CN" sz="2400" dirty="0"/>
          </a:p>
        </p:txBody>
      </p:sp>
      <p:sp>
        <p:nvSpPr>
          <p:cNvPr id="7" name="QC_5_BD.25_4#7e94cd6e7.choices?vcp=1&amp;pid=228d92458&amp;color=0,0,0&amp;vtp=1&amp;bbb=1"/>
          <p:cNvSpPr/>
          <p:nvPr/>
        </p:nvSpPr>
        <p:spPr>
          <a:xfrm>
            <a:off x="576072" y="5273925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.②④</a:t>
            </a:r>
            <a:endParaRPr lang="en-US" altLang="zh-CN" sz="2400" dirty="0"/>
          </a:p>
        </p:txBody>
      </p:sp>
      <p:sp>
        <p:nvSpPr>
          <p:cNvPr id="8" name="QC_5_AN.26_1#7e94cd6e7.bracket?vcp=1&amp;pid=228d92458&amp;color=0,0,0&amp;vpa=13&amp;vtp=1&amp;answeroption=A"/>
          <p:cNvSpPr txBox="1"/>
          <p:nvPr/>
        </p:nvSpPr>
        <p:spPr>
          <a:xfrm>
            <a:off x="449072" y="5306945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258a6cd1d?sp=1&amp;vcp=1&amp;pid=228d92458&amp;color=0,0,0&amp;vtp=1&amp;bt=1&amp;bbb=1"/>
          <p:cNvSpPr/>
          <p:nvPr/>
        </p:nvSpPr>
        <p:spPr>
          <a:xfrm>
            <a:off x="576072" y="88458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14.以下“咖啡豆”和“5G通信设备”之间的“对话”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体现出(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8" name="QC_5_BD.27_2#258a6cd1d?colgroup=35&amp;vcp=1&amp;pid=228d92458&amp;color=0,0,0&amp;vtp=1&amp;bbb=1&amp;hb=1"/>
          <p:cNvGraphicFramePr>
            <a:graphicFrameLocks noGrp="1"/>
          </p:cNvGraphicFramePr>
          <p:nvPr/>
        </p:nvGraphicFramePr>
        <p:xfrm>
          <a:off x="576072" y="1490250"/>
          <a:ext cx="10936224" cy="2028952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101447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我是来自非洲的咖啡豆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风味独特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凭借国际贸易渠道进入全球各地市场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销路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很广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我是中国生产的5G通信设备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依靠共建“一带一路”倡议推广到众多国家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备受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赞誉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5_BD.27_3#258a6cd1d.choices?vcp=1&amp;pid=228d92458&amp;color=0,0,0&amp;vtp=1&amp;bbb=1"/>
          <p:cNvSpPr/>
          <p:nvPr/>
        </p:nvSpPr>
        <p:spPr>
          <a:xfrm>
            <a:off x="576072" y="3649250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A.经济全球化加剧了全球经济的不平衡性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.贸易保护主义阻碍了世界经济的健康发展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.经济全球化促进了生产要素在全球的流动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.我国正引领世界经济朝着全球化方向迈进</a:t>
            </a:r>
            <a:endParaRPr lang="en-US" altLang="zh-CN" sz="2400" dirty="0"/>
          </a:p>
        </p:txBody>
      </p:sp>
      <p:sp>
        <p:nvSpPr>
          <p:cNvPr id="3" name="QC_5_AN.28_1#258a6cd1d.bracket?vcp=1&amp;pid=228d92458&amp;color=0,0,0&amp;vpa=14&amp;vtp=1&amp;answeroption=C"/>
          <p:cNvSpPr txBox="1"/>
          <p:nvPr/>
        </p:nvSpPr>
        <p:spPr>
          <a:xfrm>
            <a:off x="449072" y="485067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2104a4fc0?vcp=1&amp;pid=228d92458&amp;color=0,0,0&amp;vtp=1&amp;bt=1&amp;bbb=1&amp;hb=1"/>
          <p:cNvSpPr/>
          <p:nvPr/>
        </p:nvSpPr>
        <p:spPr>
          <a:xfrm>
            <a:off x="576072" y="145352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15.近年来，随着我国人口老龄化加剧，养老服务业快速发展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，成为国家重点关注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和支持的领域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。越来越多的“90后”年轻人投身养老行业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，成为养老行业的新生力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量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由此可见(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29_2#2104a4fc0.choices?vcp=1&amp;pid=228d92458&amp;color=0,0,0&amp;vtp=1&amp;bbb=1"/>
          <p:cNvSpPr/>
          <p:nvPr/>
        </p:nvSpPr>
        <p:spPr>
          <a:xfrm>
            <a:off x="576072" y="3154358"/>
            <a:ext cx="10954512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A.在规划职业生涯时，我们要立足国家和社会的需求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.职业选择愈加丰富，年轻人无须再努力学习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.新职业、新岗位的出现会使传统职业逐渐失去价值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.职业选择完全取决于个人兴趣，无须考虑时代需求</a:t>
            </a:r>
            <a:endParaRPr lang="en-US" altLang="zh-CN" sz="2400" dirty="0"/>
          </a:p>
        </p:txBody>
      </p:sp>
      <p:sp>
        <p:nvSpPr>
          <p:cNvPr id="5" name="QC_5_AN.30_1#2104a4fc0.bracket?vcp=1&amp;pid=228d92458&amp;color=0,0,0&amp;vpa=15&amp;vtp=1&amp;answeroption=A"/>
          <p:cNvSpPr txBox="1"/>
          <p:nvPr/>
        </p:nvSpPr>
        <p:spPr>
          <a:xfrm>
            <a:off x="449072" y="321277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a4c161308?sp=1&amp;vcp=1&amp;pid=228d92458&amp;color=0,0,0&amp;vtp=1&amp;bt=1&amp;bbb=1&amp;hb=1"/>
          <p:cNvSpPr/>
          <p:nvPr/>
        </p:nvSpPr>
        <p:spPr>
          <a:xfrm>
            <a:off x="576072" y="1518317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16.同学们在学习《追求民主价值》时，收集到以下资料并进行点评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，其中点评合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理的有(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20" name="QC_5_BD.31_2#a4c161308?colgroup=2,21,10&amp;vcp=1&amp;pid=228d92458&amp;color=0,0,0&amp;vtp=1&amp;bbb=1&amp;hb=1"/>
          <p:cNvGraphicFramePr>
            <a:graphicFrameLocks noGrp="1"/>
          </p:cNvGraphicFramePr>
          <p:nvPr/>
        </p:nvGraphicFramePr>
        <p:xfrm>
          <a:off x="576072" y="2754281"/>
          <a:ext cx="10927080" cy="2567940"/>
        </p:xfrm>
        <a:graphic>
          <a:graphicData uri="http://schemas.openxmlformats.org/drawingml/2006/table">
            <a:tbl>
              <a:tblPr/>
              <a:tblGrid>
                <a:gridCol w="832104"/>
                <a:gridCol w="6748272"/>
                <a:gridCol w="334670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资料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点评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南宁市青秀区新竹社区通过“人大代表联络站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”帮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助群众解决烦心事操心事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体现了人民代表大会制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度的要求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广西百色市与贵州黔西南州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云南曲靖市协同开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展万峰湖生态环境保护立法工作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公民行使立法权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参与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管理国家和社会事务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QC_5_BD.33_1#a4c161308?colgroup=2,21,10&amp;vcp=1&amp;pid=228d92458&amp;color=0,0,0&amp;mp=1&amp;vtp=1&amp;bt=1&amp;bbb=1&amp;hb=1"/>
          <p:cNvGraphicFramePr>
            <a:graphicFrameLocks noGrp="1"/>
          </p:cNvGraphicFramePr>
          <p:nvPr/>
        </p:nvGraphicFramePr>
        <p:xfrm>
          <a:off x="576072" y="2082959"/>
          <a:ext cx="10927080" cy="2567940"/>
        </p:xfrm>
        <a:graphic>
          <a:graphicData uri="http://schemas.openxmlformats.org/drawingml/2006/table">
            <a:tbl>
              <a:tblPr/>
              <a:tblGrid>
                <a:gridCol w="832104"/>
                <a:gridCol w="6748272"/>
                <a:gridCol w="334670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资料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点评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隆林各族自治县政协开展“有事好商量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”协商议事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活动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解决了群众关心的婚丧嫁娶宴请等难题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协商民主是我国人民民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主的真谛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防城港市推行“代表票决民生实事项目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将重大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民生项目的决策权交给群众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过于依赖群众意见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会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影响项目实施进度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5_BD.33_2#a4c161308.choices?vcp=1&amp;pid=228d92458&amp;color=0,0,0&amp;vtp=1&amp;bbb=1"/>
          <p:cNvSpPr/>
          <p:nvPr/>
        </p:nvSpPr>
        <p:spPr>
          <a:xfrm>
            <a:off x="576072" y="4788059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2" name="QC_5_BD.33_1#a4c161308?colgroup=2,21,10&amp;vcp=1&amp;pid=228d92458&amp;color=0,0,0&amp;mp=1&amp;vtp=1&amp;bt=1&amp;bbb=1"/>
          <p:cNvSpPr txBox="1"/>
          <p:nvPr/>
        </p:nvSpPr>
        <p:spPr>
          <a:xfrm>
            <a:off x="10887599" y="1453547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  <p:sp>
        <p:nvSpPr>
          <p:cNvPr id="4" name="QC_5_AN.32_1#a4c161308.bracket?vcp=1&amp;pid=228d92458&amp;color=0,0,0&amp;vpa=16&amp;vtp=1&amp;answeroption=B"/>
          <p:cNvSpPr txBox="1"/>
          <p:nvPr/>
        </p:nvSpPr>
        <p:spPr>
          <a:xfrm>
            <a:off x="3250692" y="4821079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ff3f735d0?vcp=1&amp;pid=228d92458&amp;color=0,0,0&amp;vtp=1&amp;bt=1&amp;bbb=1&amp;hb=1"/>
          <p:cNvSpPr/>
          <p:nvPr/>
        </p:nvSpPr>
        <p:spPr>
          <a:xfrm>
            <a:off x="576072" y="201486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17.2024年，中国特色大国外交成果丰硕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：成功主办上海合作组织成员国元首理事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会会议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、在中东地区推动巴以和平进程、积极参与全球气候治理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中国活跃在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世界舞台上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，用自己的真诚积极构建和谐世界。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这表明(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4_2#ff3f735d0.choices?vcp=1&amp;pid=228d92458&amp;color=0,0,0&amp;vtp=1&amp;bbb=1"/>
          <p:cNvSpPr/>
          <p:nvPr/>
        </p:nvSpPr>
        <p:spPr>
          <a:xfrm>
            <a:off x="576072" y="37156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.中国已经是发达国家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.中国致力于构建人类命运共同体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C.中国主导世界的发展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.各国之间应放弃竞争，加强合作</a:t>
            </a:r>
            <a:endParaRPr lang="en-US" altLang="zh-CN" sz="2400" dirty="0"/>
          </a:p>
        </p:txBody>
      </p:sp>
      <p:sp>
        <p:nvSpPr>
          <p:cNvPr id="5" name="QC_5_AN.35_1#ff3f735d0.bracket?vcp=1&amp;pid=228d92458&amp;color=0,0,0&amp;vpa=17&amp;vtp=1&amp;answeroption=B"/>
          <p:cNvSpPr txBox="1"/>
          <p:nvPr/>
        </p:nvSpPr>
        <p:spPr>
          <a:xfrm>
            <a:off x="6033262" y="37741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35d245358?sp=1&amp;vcp=1&amp;pid=228d92458&amp;color=0,0,0&amp;mp=1&amp;vtp=1&amp;bt=1&amp;bbb=1&amp;hb=1"/>
          <p:cNvSpPr/>
          <p:nvPr/>
        </p:nvSpPr>
        <p:spPr>
          <a:xfrm>
            <a:off x="576072" y="144463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18.国家主席习近平在二○二五年新年贺词中指出：“梦虽遥，追则能达；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愿虽艰，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持则可圆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。中国式现代化的新征程上，每一个人都是主角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，每一份付出都弥足珍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，每一束光芒都熠熠生辉。”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从中你领悟到(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36_2#35d245358?vcp=1&amp;pid=228d92458&amp;color=0,0,0&amp;vtp=1&amp;bbb=1&amp;hb=1"/>
          <p:cNvSpPr/>
          <p:nvPr/>
        </p:nvSpPr>
        <p:spPr>
          <a:xfrm>
            <a:off x="576072" y="314546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①实现中国式现代化遥不可及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②只有凝聚中国力量，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才能实现中国式现代化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③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国家的繁荣富强离不开每个人的拼搏与奉献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④人人都奋力向前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，能激荡出民族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  <a:sym typeface="+mn-ea"/>
              </a:rPr>
              <a:t>复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兴的澎湃力量</a:t>
            </a:r>
            <a:endParaRPr lang="en-US" altLang="zh-CN" sz="2400" dirty="0"/>
          </a:p>
        </p:txBody>
      </p:sp>
      <p:sp>
        <p:nvSpPr>
          <p:cNvPr id="5" name="QC_5_BD.36_3#35d245358.choices?vcp=1&amp;pid=228d92458&amp;color=0,0,0&amp;vtp=1&amp;bbb=1"/>
          <p:cNvSpPr/>
          <p:nvPr/>
        </p:nvSpPr>
        <p:spPr>
          <a:xfrm>
            <a:off x="576072" y="48472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C.①③④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6" name="QC_5_AN.37_1#35d245358.bracket?vcp=1&amp;pid=228d92458&amp;color=0,0,0&amp;mp=1&amp;vpa=18&amp;vtp=1&amp;answeroption=D"/>
          <p:cNvSpPr txBox="1"/>
          <p:nvPr/>
        </p:nvSpPr>
        <p:spPr>
          <a:xfrm>
            <a:off x="8815197" y="488028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ff33076?vcp=1&amp;pid=d38072474&amp;color=0,0,0&amp;vtp=1&amp;bt=1&amp;bbb=1"/>
          <p:cNvSpPr/>
          <p:nvPr/>
        </p:nvSpPr>
        <p:spPr>
          <a:xfrm>
            <a:off x="576072" y="539496"/>
            <a:ext cx="10954512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二、非选择题（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39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O_5_BD.38_1#672656584?sp=1&amp;vcp=1&amp;pid=b0ff33076&amp;color=0,0,0&amp;vtp=1&amp;bbb=1&amp;hb=1"/>
          <p:cNvSpPr/>
          <p:nvPr/>
        </p:nvSpPr>
        <p:spPr>
          <a:xfrm>
            <a:off x="576072" y="111708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19.（8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）【璀璨舞台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精彩绽放】在学校毕业典礼上，舞台剧《致敬·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月球探秘者》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精彩上演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。该剧以我国嫦娥六号任务副总设计师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、中国科学院国家天文台研究员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李春来的事迹为蓝本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，生动展现了他为我国探月事业奉献一生的传奇故事。</a:t>
            </a:r>
            <a:endParaRPr lang="en-US" altLang="zh-CN" sz="2400" dirty="0"/>
          </a:p>
        </p:txBody>
      </p:sp>
      <p:graphicFrame>
        <p:nvGraphicFramePr>
          <p:cNvPr id="24" name="QO_5_BD.38_2#672656584?colgroup=35&amp;vcp=1&amp;pid=b0ff33076&amp;color=0,0,0&amp;vtp=1&amp;bbb=1&amp;hb=1"/>
          <p:cNvGraphicFramePr>
            <a:graphicFrameLocks noGrp="1"/>
          </p:cNvGraphicFramePr>
          <p:nvPr/>
        </p:nvGraphicFramePr>
        <p:xfrm>
          <a:off x="576072" y="2896299"/>
          <a:ext cx="10936224" cy="1458341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145834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篇章一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精神坚守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他出生于资源匮乏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条件艰苦的年代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但他依然坚持阅读经典著作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钻研科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学理论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为自己搭建起一个充满希望和梦想的精神家园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O_5_BD.38_3#672656584?colgroup=35&amp;vcp=1&amp;pid=b0ff33076&amp;color=0,0,0&amp;mp=1&amp;vtp=1&amp;bt=1&amp;bbb=1&amp;hb=1"/>
          <p:cNvGraphicFramePr>
            <a:graphicFrameLocks noGrp="1"/>
          </p:cNvGraphicFramePr>
          <p:nvPr/>
        </p:nvGraphicFramePr>
        <p:xfrm>
          <a:off x="576072" y="2251488"/>
          <a:ext cx="10936224" cy="2916682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145834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篇章二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攻坚克难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他和他的团队在月球南极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-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艾特肯盆地采集了近两公斤的岩石和土壤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面对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技术难题和未知挑战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他带领团队日夜奋战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最终成功完成了采样和分析任务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34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篇章三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他将个人的科研追求融入国家的战略需求中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用自己的行动诠释了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航天报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的精神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他常说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月球的每一粒尘埃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都承载着国家的希望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BD.38_3#672656584?colgroup=35&amp;vcp=1&amp;pid=b0ff33076&amp;color=0,0,0&amp;mp=1&amp;vtp=1&amp;bt=1&amp;bbb=1"/>
          <p:cNvSpPr txBox="1"/>
          <p:nvPr/>
        </p:nvSpPr>
        <p:spPr>
          <a:xfrm>
            <a:off x="10896743" y="1622076"/>
            <a:ext cx="615553" cy="5032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400"/>
              </a:lnSpc>
            </a:pPr>
            <a:r>
              <a:rPr lang="zh-CN" altLang="en-US" sz="2400">
                <a:latin typeface="Times New Roman" panose="02020603050405020304" pitchFamily="34" charset="0"/>
              </a:rPr>
              <a:t>续表</a:t>
            </a:r>
            <a:endParaRPr lang="zh-CN" altLang="en-US" sz="2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9_1#337dbd3d7?vcp=1&amp;pid=672656584&amp;color=0,0,0&amp;vtp=1&amp;bt=1&amp;bbb=1"/>
          <p:cNvSpPr/>
          <p:nvPr/>
        </p:nvSpPr>
        <p:spPr>
          <a:xfrm>
            <a:off x="576072" y="539986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（1）根据材料，为篇章三拟一个标题。（2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40_1#337dbd3d7?vcp=1&amp;pid=672656584&amp;color=0,0,0&amp;vtp=1&amp;bbb=1"/>
          <p:cNvSpPr/>
          <p:nvPr/>
        </p:nvSpPr>
        <p:spPr>
          <a:xfrm>
            <a:off x="576072" y="106188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【示例】家国情怀（2分。开放性试题，符合题意、言之有理即可得分）</a:t>
            </a:r>
            <a:endParaRPr lang="en-US" altLang="zh-CN" sz="2400" dirty="0"/>
          </a:p>
        </p:txBody>
      </p:sp>
      <p:sp>
        <p:nvSpPr>
          <p:cNvPr id="4" name="QB_6_BD.41_1#e1e0cb4b5?sp=1&amp;vcp=1&amp;pid=672656584&amp;color=0,0,0&amp;vtp=1&amp;bbb=1&amp;hb=1"/>
          <p:cNvSpPr/>
          <p:nvPr/>
        </p:nvSpPr>
        <p:spPr>
          <a:xfrm>
            <a:off x="576072" y="1584741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（2）好故事值得被更多人看到。联系三个篇章，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从生命的角度写一篇剧目推荐。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graphicFrame>
        <p:nvGraphicFramePr>
          <p:cNvPr id="26" name="QB_6_BD.41_2#e1e0cb4b5?colgroup=35&amp;vcp=1&amp;pid=672656584&amp;color=0,0,0&amp;vtp=1&amp;bbb=1&amp;hb=1"/>
          <p:cNvGraphicFramePr>
            <a:graphicFrameLocks noGrp="1"/>
          </p:cNvGraphicFramePr>
          <p:nvPr/>
        </p:nvGraphicFramePr>
        <p:xfrm>
          <a:off x="576072" y="2821668"/>
          <a:ext cx="10936224" cy="3360293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336029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推荐舞台剧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——《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致敬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月球探秘者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该剧讲述了航天科学家李春来的人生之路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______________________________________________________________________</a:t>
                      </a:r>
                      <a:endParaRPr lang="en-US" altLang="zh-CN" sz="24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QB_6_AN.42_1#e1e0cb4b5.blank?vcp=1&amp;pid=672656584&amp;color=0,0,0&amp;vpa=19&amp;vtp=1&amp;bbb=1&amp;hb=1"/>
          <p:cNvSpPr/>
          <p:nvPr/>
        </p:nvSpPr>
        <p:spPr>
          <a:xfrm>
            <a:off x="635372" y="3296902"/>
            <a:ext cx="10809224" cy="285292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示例】在物质贫乏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、外部环境艰苦的情况下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，他用科学养护自己的精神家园。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他带领广大科研人员攻坚克难，发掘生命力量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，不断战胜挫折。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他将个体生命和国家甚至人类的命运联系在一起，从平凡中闪耀出伟大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。（本题需要从养护精神、正确对待挫折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、生命的平凡与伟大等三个不同角度作答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，每个角度答出一点得2分，共6分。若有其他答案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，符合题意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3_1#36a683828?sp=1&amp;vcp=1&amp;pid=b0ff33076&amp;color=0,0,0&amp;vtp=1&amp;bt=1&amp;bbb=1&amp;hb=1"/>
          <p:cNvSpPr/>
          <p:nvPr/>
        </p:nvSpPr>
        <p:spPr>
          <a:xfrm>
            <a:off x="576072" y="1444630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20.（8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）【我们的春节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世界的非遗】2024年12月4日，“春节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——中国人庆祝传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统新年的社会实践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”被成功列入联合国教科文组织人类非物质文化遗产代表作名录。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自腊月二十三祭灶揭开序幕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至正月十五元宵佳节圆满落幕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其间贴春联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挂年画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拜年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舞龙舞狮等一系列传统习俗依次展开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洋溢着浓厚的节日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氛围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这彰显着中华儿女对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的热切憧憬与祈愿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6_BD.44_1#b44be107d?vcp=1&amp;pid=36a683828&amp;color=0,0,0&amp;vtp=1&amp;bbb=1"/>
          <p:cNvSpPr/>
          <p:nvPr/>
        </p:nvSpPr>
        <p:spPr>
          <a:xfrm>
            <a:off x="576072" y="423766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（1）请你将横线部分补充完整。（2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O_6_AN.45_1#b44be107d?vcp=1&amp;pid=36a683828&amp;color=0,0,0&amp;vtp=1&amp;bbb=1"/>
          <p:cNvSpPr/>
          <p:nvPr/>
        </p:nvSpPr>
        <p:spPr>
          <a:xfrm>
            <a:off x="576072" y="4760527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美好生活（2分。若有其他答案，符合题意、言之有理可酌情给分）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9076d291?vcp=1&amp;pid=36a683828&amp;color=0,0,0&amp;mp=1&amp;vtp=1&amp;bt=1&amp;bbb=1&amp;hb=1"/>
          <p:cNvSpPr/>
          <p:nvPr/>
        </p:nvSpPr>
        <p:spPr>
          <a:xfrm>
            <a:off x="576072" y="62040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龙年岁末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春节成功进入人类非遗行列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是中国人的荣光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也是中国人奉献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给世界的礼物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更是世界对春节所蕴含的节日仪典和文化内涵越来越广泛的认可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6_BD.46_1#3f3ea58aa?vcp=1&amp;pid=36a683828&amp;color=0,0,0&amp;vtp=1&amp;bbb=1&amp;hb=1"/>
          <p:cNvSpPr/>
          <p:nvPr/>
        </p:nvSpPr>
        <p:spPr>
          <a:xfrm>
            <a:off x="576072" y="177513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（2）假定你是小广，你的外国朋友汤姆对春节成功申遗十分感兴趣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，发来邮件向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你询问春节的相关情况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。请你给他回一封邮件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，简要概述春节的庆祝方式并阐述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春节的重要意义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4" name="QO_6_AN.47_1#3f3ea58aa?vcp=1&amp;pid=36a683828&amp;color=0,0,0&amp;vtp=1&amp;bbb=1&amp;hb=1"/>
          <p:cNvSpPr/>
          <p:nvPr/>
        </p:nvSpPr>
        <p:spPr>
          <a:xfrm>
            <a:off x="576072" y="3476938"/>
            <a:ext cx="10954512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①春节期间家人团聚，开展一系列传统活动，如贴春联、挂年画、守岁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、拜年和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看舞龙舞狮等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。②春节期间家人团聚，传承了孝道、和谐等中华传统美德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。春节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的习俗有助于保护和弘扬中华优秀传统文化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。③春节在促进经济发展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、情感释放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与慰藉以及推动国际文化交流等方面也具有重要意义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。（每点2分，共6分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。若有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其他答案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，符合题意、言之有理可酌情给分）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8_1#631486354?sp=1&amp;vcp=1&amp;pid=b0ff33076&amp;color=0,0,0&amp;vtp=1&amp;bt=1&amp;bbb=1&amp;hb=1"/>
          <p:cNvSpPr/>
          <p:nvPr/>
        </p:nvSpPr>
        <p:spPr>
          <a:xfrm>
            <a:off x="576072" y="539986"/>
            <a:ext cx="10954512" cy="5791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21.（11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）【路上千般景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最美是文明】文明和谐、安全有序的旅游环境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，游客既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是受益者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，也当是建设者。请阅读下列材料，回答问题。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：旅游是否可以这样“野”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当前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已逐渐成为一项受人欢迎的运动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者在没有专业装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没有详细规划的情况下就草率踏上旅程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更有甚者擅闯自然保护区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到未开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放区域打卡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随意扔垃圾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破坏植被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惊扰野生动物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文明旅游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：让旅途更美好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遏制任性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须建立健全长效治理机制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营造文明旅游新风尚需要多方承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担起责任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南宁市通过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南宁市文明行为促进办法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南宁市全域旅游促进条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等法规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明确了文明旅游的行为规范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强化了旅游市场管理和景区秩序维护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南宁市人民政府通过开展文明旅游宣传活动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如在景区发放倡议书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播放公益广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组织志愿者服务等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引导市民和游客文明旅游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提高环保意识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9_1#d34b98189?vcp=1&amp;pid=631486354&amp;color=0,0,0&amp;vtp=1&amp;bt=1&amp;bbb=1"/>
          <p:cNvSpPr/>
          <p:nvPr/>
        </p:nvSpPr>
        <p:spPr>
          <a:xfrm>
            <a:off x="576072" y="147638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（1）请运用所学知识，对“任性‘野游’”行为进行评价。（7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0_1#d34b98189?vcp=1&amp;pid=631486354&amp;color=0,0,0&amp;vtp=1&amp;bbb=1&amp;hb=1"/>
          <p:cNvSpPr/>
          <p:nvPr/>
        </p:nvSpPr>
        <p:spPr>
          <a:xfrm>
            <a:off x="576072" y="1998277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我不赞成这种行为。（1分）①公民的权利与义务相统一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（或公民既是合法权利的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享有者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，又是法定义务的承担者）。（2分）②“任性‘野游’”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的做法是只享受权利，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不履行义务的表现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。（1分）这样不仅使自身处于危险境地，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生命安全难以保障，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而且会破坏自然环境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，影响野生动物的生存，甚至违反法律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，要承担相应的法律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责任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。（3分）（本题可运用权利与义务、崇尚法治精神等相关知识作答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。若有其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他答案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，符合题意、言之有理可酌情给分）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fbe18af0.fixed?vcp=1&amp;color=0,0,0&amp;vtp=1&amp;bbb=1"/>
          <p:cNvSpPr/>
          <p:nvPr/>
        </p:nvSpPr>
        <p:spPr>
          <a:xfrm>
            <a:off x="0" y="2414016"/>
            <a:ext cx="12097512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2025年初中学业水平考试模拟测试卷（一）</a:t>
            </a:r>
            <a:endParaRPr lang="en-US" altLang="zh-CN" sz="4800" dirty="0"/>
          </a:p>
        </p:txBody>
      </p:sp>
      <p:sp>
        <p:nvSpPr>
          <p:cNvPr id="3" name="C_1#4fbe18af0.fixed?vcp=1&amp;color=0,0,0&amp;vtp=1&amp;bbb=1"/>
          <p:cNvSpPr/>
          <p:nvPr/>
        </p:nvSpPr>
        <p:spPr>
          <a:xfrm>
            <a:off x="0" y="3419856"/>
            <a:ext cx="12097512" cy="85953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道德与法治部分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1_1#0bf752e9d?vcp=1&amp;pid=631486354&amp;color=0,0,0&amp;vtp=1&amp;bt=1&amp;bbb=1&amp;hb=1"/>
          <p:cNvSpPr/>
          <p:nvPr/>
        </p:nvSpPr>
        <p:spPr>
          <a:xfrm>
            <a:off x="576072" y="119698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（2）请结合材料，运用建设法治中国的相关知识，谈谈南宁市是如何守护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“文明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旅游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”的。（4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2_1#0bf752e9d?vcp=1&amp;pid=631486354&amp;color=0,0,0&amp;vtp=1&amp;bbb=1&amp;hb=1"/>
          <p:cNvSpPr/>
          <p:nvPr/>
        </p:nvSpPr>
        <p:spPr>
          <a:xfrm>
            <a:off x="576072" y="2351718"/>
            <a:ext cx="10954512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①南宁市通过《南宁市文明行为促进办法》和《南宁市全域旅游促进条例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》等法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规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，明确了文明旅游的行为规范，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说明南宁市明确旅游者应当履行的法定义务；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实行良法之治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，反映最广大人民群众的意志和利益。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②南宁市人民政府开展文明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旅游宣传活动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，说明南宁市人民政府坚持依法行政、严格执法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；坚持为人民服务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的宗旨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（或南宁市通过加强法治宣传，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为旅游发展营造良好的法治环境）。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每点2分，共4分）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3_1#f95ccad41?sp=1&amp;vcp=1&amp;pid=b0ff33076&amp;color=0,0,0&amp;vtp=1&amp;bt=1&amp;bbb=1&amp;hb=1"/>
          <p:cNvSpPr/>
          <p:nvPr/>
        </p:nvSpPr>
        <p:spPr>
          <a:xfrm>
            <a:off x="576072" y="77866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22.（12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）【促进发展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强国有我】党的十八大以来，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我国坚持贯彻新发展理念，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着力推动经济社会发展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。为了解相关情况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，小西在国家统计局官网及新华网等网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站查阅信息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，并制作了以下图表：</a:t>
            </a:r>
            <a:endParaRPr lang="en-US" altLang="zh-CN" sz="2400" dirty="0"/>
          </a:p>
        </p:txBody>
      </p:sp>
      <p:pic>
        <p:nvPicPr>
          <p:cNvPr id="3" name="QO_5_BD.53_2#f95ccad41?iti=2&amp;vcp=1&amp;pid=b0ff330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28" y="2560733"/>
            <a:ext cx="4105656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53_3#f95ccad41?iti=2&amp;vcp=1&amp;pid=b0ff33076&amp;color=0,0,0&amp;vtp=1&amp;bbb=1"/>
          <p:cNvSpPr/>
          <p:nvPr/>
        </p:nvSpPr>
        <p:spPr>
          <a:xfrm>
            <a:off x="3703225" y="5513229"/>
            <a:ext cx="4691062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2023年我国各地区GDP规模及占比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3_4#f95ccad41?vcp=1&amp;pid=b0ff33076&amp;color=0,0,0&amp;vtp=1&amp;bt=1&amp;bbb=1&amp;hb=1"/>
          <p:cNvSpPr/>
          <p:nvPr/>
        </p:nvSpPr>
        <p:spPr>
          <a:xfrm>
            <a:off x="576072" y="132178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2024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国务院发布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关于推动沿海产业向中西部地区转移的指导意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》，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决定实施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千企西迁计划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”。</a:t>
            </a:r>
            <a:endParaRPr lang="en-US" altLang="zh-CN" sz="2400" dirty="0"/>
          </a:p>
        </p:txBody>
      </p:sp>
      <p:graphicFrame>
        <p:nvGraphicFramePr>
          <p:cNvPr id="3" name="QO_5_BD.53_5#f95ccad41?colgroup=35&amp;vcp=1&amp;pid=b0ff33076&amp;color=0,0,0&amp;vtp=1&amp;bt=1&amp;bbb=1&amp;hb=1"/>
          <p:cNvGraphicFramePr>
            <a:graphicFrameLocks noGrp="1"/>
          </p:cNvGraphicFramePr>
          <p:nvPr/>
        </p:nvGraphicFramePr>
        <p:xfrm>
          <a:off x="576072" y="2557748"/>
          <a:ext cx="10936224" cy="2961005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千企西迁计划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”（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要点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017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到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2029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至少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家企业向中西部地区转移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其中包括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500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家高新技术和现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代服务业企业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国家设立专项资金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用于人才培养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支持东部地区的人才到中西部地区就业和</a:t>
                      </a:r>
                      <a:endParaRPr lang="en-US" altLang="zh-CN" sz="2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创业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国家投资超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5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000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亿元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建设贯通东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中西部交通大动脉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7feb81365?vcp=1&amp;pid=f95ccad41&amp;color=0,0,0&amp;mp=1&amp;vtp=1&amp;bt=1&amp;bbb=1"/>
          <p:cNvSpPr/>
          <p:nvPr/>
        </p:nvSpPr>
        <p:spPr>
          <a:xfrm>
            <a:off x="576072" y="229934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（1）分析上图，从中你发现什么现象？得出什么结论？（4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5_1#7feb81365?vcp=1&amp;pid=f95ccad41&amp;color=0,0,0&amp;vtp=1&amp;bbb=1&amp;hb=1"/>
          <p:cNvSpPr/>
          <p:nvPr/>
        </p:nvSpPr>
        <p:spPr>
          <a:xfrm>
            <a:off x="576072" y="2821237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现象：2023年我国东部地区的GDP规模比我国中、西部及其他地区的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GDP总和还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要大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。结论：我国经济发展还面临区域发展不平衡不协调的挑战。（现象2分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，结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论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2分，共4分。若有其他答案，符合题意、言之有理可酌情给分）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6_1#fadbc97b4?vcp=1&amp;pid=f95ccad41&amp;color=0,0,0&amp;vtp=1&amp;bt=1&amp;bbb=1"/>
          <p:cNvSpPr/>
          <p:nvPr/>
        </p:nvSpPr>
        <p:spPr>
          <a:xfrm>
            <a:off x="576072" y="120206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（2）基于以上信息，谈谈“千企西迁计划”有何重要意义。（6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7_1#fadbc97b4?vcp=1&amp;pid=f95ccad41&amp;color=0,0,0&amp;vtp=1&amp;bbb=1&amp;hb=1"/>
          <p:cNvSpPr/>
          <p:nvPr/>
        </p:nvSpPr>
        <p:spPr>
          <a:xfrm>
            <a:off x="576072" y="1723957"/>
            <a:ext cx="10954512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①有利于贯彻落实创新、协调、绿色、开放、共享的新发展理念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，推动中西部地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区经济发展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，促进区域协调发展。②有利于实施科教兴国、人才强国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、创新驱动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发展战略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，推动中西部地区高质量发展。③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有利于加强中西部地区基础设施建设，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推动我国区域之间的经济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、人才等方面交流，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为各地区协调发展提供重要保障。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有利于坚持以人民为中心的发展思想，扩大中西部地区人民就业、创业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，增加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收入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，实现共同富裕。（答出任意三点即可，每点2分，共6分。</a:t>
            </a: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若有其他答案，</a:t>
            </a:r>
            <a:endParaRPr lang="en-US" altLang="zh-CN" sz="2400" b="1" i="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符合题意</a:t>
            </a:r>
            <a:r>
              <a:rPr lang="en-US" altLang="zh-CN" sz="2400" b="1" i="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、言之有理可酌情给分）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8_1#200c886d0?vcp=1&amp;pid=f95ccad41&amp;color=0,0,0&amp;vtp=1&amp;bt=1&amp;bbb=1&amp;hb=1"/>
          <p:cNvSpPr/>
          <p:nvPr/>
        </p:nvSpPr>
        <p:spPr>
          <a:xfrm>
            <a:off x="576072" y="2019940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（3）小西号召同学们制作一期以“爱我中华，强国有我”为主题的手抄报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。小西需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要制定手抄报的评价标准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，请你帮他提出一条可行的建议。（2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400" dirty="0"/>
          </a:p>
        </p:txBody>
      </p:sp>
      <p:sp>
        <p:nvSpPr>
          <p:cNvPr id="3" name="QO_6_AN.59_1#200c886d0?vcp=1&amp;pid=f95ccad41&amp;color=0,0,0&amp;vtp=1&amp;bbb=1&amp;hb=1"/>
          <p:cNvSpPr/>
          <p:nvPr/>
        </p:nvSpPr>
        <p:spPr>
          <a:xfrm>
            <a:off x="576072" y="3174678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①手抄报内容应紧扣主题，涵盖爱我中华、强国有我等方面的内容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，体现爱国主义</a:t>
            </a:r>
            <a:endParaRPr lang="en-US" altLang="zh-CN" sz="2400" b="1" i="0" spc="-5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精神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。②手抄报设计应美观大方，布局合理，字迹清晰，图文并茂</a:t>
            </a: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，具有视觉冲击</a:t>
            </a:r>
            <a:endParaRPr lang="en-US" altLang="zh-CN" sz="2400" b="1" i="0" spc="-50">
              <a:solidFill>
                <a:srgbClr val="A00021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 spc="-5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力</a:t>
            </a:r>
            <a:r>
              <a:rPr lang="en-US" altLang="zh-CN" sz="2400" b="1" i="0" spc="-50" dirty="0">
                <a:solidFill>
                  <a:srgbClr val="A00021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。（答出任意一点即可，2分。若有其他答案，符合题意、言之有理可酌情给分）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e5afb43cc?vcp=1&amp;pid=5914db950&amp;color=0,0,0&amp;vtp=1&amp;bt=1&amp;bbb=1"/>
          <p:cNvSpPr/>
          <p:nvPr/>
        </p:nvSpPr>
        <p:spPr>
          <a:xfrm>
            <a:off x="576072" y="2865279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注意事项：1.答题前，考生务必将姓名、准考证号填写在试卷和答题卡上。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pc="-1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.考生作答时，请在答题卡上作答（答题注意事项见答题卡），在本试卷上作答无效。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28d92458?vcp=1&amp;pid=d38072474&amp;color=0,0,0&amp;vtp=1&amp;bt=1&amp;bbb=1&amp;hb=1"/>
          <p:cNvSpPr/>
          <p:nvPr/>
        </p:nvSpPr>
        <p:spPr>
          <a:xfrm>
            <a:off x="576072" y="539496"/>
            <a:ext cx="10954512" cy="13065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一、单项选择题（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本大题共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36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在每小题列出的</a:t>
            </a:r>
            <a:endParaRPr lang="en-US" altLang="zh-CN" sz="2600" b="1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四个备选项中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只有一项符合题目要求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多选或未选均不得分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endParaRPr lang="en-US" altLang="zh-CN" sz="2600" dirty="0"/>
          </a:p>
        </p:txBody>
      </p:sp>
      <p:sp>
        <p:nvSpPr>
          <p:cNvPr id="3" name="QC_5_BD.1_1#bcd167d68?vcp=1&amp;pid=228d92458&amp;color=0,0,0&amp;vtp=1&amp;bbb=1&amp;hb=1"/>
          <p:cNvSpPr/>
          <p:nvPr/>
        </p:nvSpPr>
        <p:spPr>
          <a:xfrm>
            <a:off x="576072" y="1789489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1.2024年10月30日，神舟十九号载人飞船成功发射，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航天员们再次踏上飞天之旅。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在发射前的采访中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，航天员蔡旭哲提道：“梦想铸就荣光，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荣光催征新的梦想。”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这让我们深刻感受到(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5_BD.1_2#bcd167d68.choices?vcp=1&amp;pid=228d92458&amp;color=0,0,0&amp;vtp=1&amp;bbb=1"/>
          <p:cNvSpPr/>
          <p:nvPr/>
        </p:nvSpPr>
        <p:spPr>
          <a:xfrm>
            <a:off x="576072" y="3487474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.梦想能激发我们对生命的热情和勇气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.实现了个人梦就等同于实现了飞天梦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C.中学生都应成为中国航天梦的接班人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.梦想必须借助于他人的力量才能实现</a:t>
            </a:r>
            <a:endParaRPr lang="en-US" altLang="zh-CN" sz="2400" dirty="0"/>
          </a:p>
        </p:txBody>
      </p:sp>
      <p:sp>
        <p:nvSpPr>
          <p:cNvPr id="6" name="QC_5_AN.2_1#bcd167d68.bracket?vcp=1&amp;pid=228d92458&amp;color=0,0,0&amp;vpa=1&amp;vtp=1&amp;answeroption=A"/>
          <p:cNvSpPr txBox="1"/>
          <p:nvPr/>
        </p:nvSpPr>
        <p:spPr>
          <a:xfrm>
            <a:off x="449072" y="354589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_1#a573c903a?sp=1&amp;vcp=1&amp;pid=228d92458&amp;color=0,0,0&amp;vtp=1&amp;bt=1&amp;bbb=1"/>
          <p:cNvSpPr/>
          <p:nvPr/>
        </p:nvSpPr>
        <p:spPr>
          <a:xfrm>
            <a:off x="576072" y="1665610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2.下面是同学们在学校生活中的部分场景：</a:t>
            </a:r>
            <a:endParaRPr lang="en-US" altLang="zh-CN" sz="2400" dirty="0"/>
          </a:p>
        </p:txBody>
      </p:sp>
      <p:graphicFrame>
        <p:nvGraphicFramePr>
          <p:cNvPr id="7" name="QC_5_BD.3_2#a573c903a?colgroup=35&amp;vcp=1&amp;pid=228d92458&amp;color=0,0,0&amp;vtp=1&amp;bbb=1"/>
          <p:cNvGraphicFramePr>
            <a:graphicFrameLocks noGrp="1"/>
          </p:cNvGraphicFramePr>
          <p:nvPr/>
        </p:nvGraphicFramePr>
        <p:xfrm>
          <a:off x="576072" y="2268733"/>
          <a:ext cx="10936224" cy="982853"/>
        </p:xfrm>
        <a:graphic>
          <a:graphicData uri="http://schemas.openxmlformats.org/drawingml/2006/table">
            <a:tbl>
              <a:tblPr/>
              <a:tblGrid>
                <a:gridCol w="10936224"/>
              </a:tblGrid>
              <a:tr h="9828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场景一：小红对解不出数学题的小明说：“我可以教你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场景二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：小明对在比赛中获奖的小强说：“你真了不起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BD.3_3#a573c903a?vcp=1&amp;pid=228d92458&amp;color=0,0,0&amp;vtp=1&amp;bbb=1"/>
          <p:cNvSpPr/>
          <p:nvPr/>
        </p:nvSpPr>
        <p:spPr>
          <a:xfrm>
            <a:off x="576072" y="3386333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最能概括以上两个场景内容的标题是(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6" name="QC_5_BD.3_4#a573c903a.choices?vcp=1&amp;pid=228d92458&amp;color=0,0,0&amp;vtp=1&amp;bbb=1"/>
          <p:cNvSpPr/>
          <p:nvPr/>
        </p:nvSpPr>
        <p:spPr>
          <a:xfrm>
            <a:off x="576072" y="3916866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A.积极参与竞争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，实现共同进步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.重视他人评价，学会自我欣赏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.关心支持他人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，用心呵护友谊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.注重团队合作，化解矛盾冲突</a:t>
            </a:r>
            <a:endParaRPr lang="en-US" altLang="zh-CN" sz="2400" dirty="0"/>
          </a:p>
        </p:txBody>
      </p:sp>
      <p:sp>
        <p:nvSpPr>
          <p:cNvPr id="3" name="QC_5_AN.4_1#a573c903a.bracket?vcp=1&amp;pid=228d92458&amp;color=0,0,0&amp;vpa=2&amp;vtp=1&amp;answeroption=C"/>
          <p:cNvSpPr txBox="1"/>
          <p:nvPr/>
        </p:nvSpPr>
        <p:spPr>
          <a:xfrm>
            <a:off x="449072" y="4546786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8d196417a?vcp=1&amp;pid=228d92458&amp;color=0,0,0&amp;mp=1&amp;vtp=1&amp;bt=1&amp;bbb=1&amp;hb=1"/>
          <p:cNvSpPr/>
          <p:nvPr/>
        </p:nvSpPr>
        <p:spPr>
          <a:xfrm>
            <a:off x="576072" y="201486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3.2024年，在某校为庆祝第四十个教师节举行的合唱比赛中，当师生唱到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“当学生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不容易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，其实我都知道”“你工作不轻松，我后来才知道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”，观众席响起了热烈的掌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歌词传达了(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5_2#8d196417a.choices?vcp=1&amp;pid=228d92458&amp;color=0,0,0&amp;vtp=1&amp;bbb=1"/>
          <p:cNvSpPr/>
          <p:nvPr/>
        </p:nvSpPr>
        <p:spPr>
          <a:xfrm>
            <a:off x="576072" y="371569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.要正确对待老师的表扬和批评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.相互尊重理解的良好师生关系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C.老师是我们奉献祖国的引路人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.学生学习比老师工作更加辛苦</a:t>
            </a:r>
            <a:endParaRPr lang="en-US" altLang="zh-CN" sz="2400" dirty="0"/>
          </a:p>
        </p:txBody>
      </p:sp>
      <p:sp>
        <p:nvSpPr>
          <p:cNvPr id="5" name="QC_5_AN.6_1#8d196417a.bracket?vcp=1&amp;pid=228d92458&amp;color=0,0,0&amp;mp=1&amp;vpa=3&amp;vtp=1&amp;answeroption=B"/>
          <p:cNvSpPr txBox="1"/>
          <p:nvPr/>
        </p:nvSpPr>
        <p:spPr>
          <a:xfrm>
            <a:off x="6033262" y="377411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33c972e00?vcp=1&amp;pid=228d92458&amp;color=0,0,0&amp;vtp=1&amp;bt=1&amp;bbb=1&amp;hb=1"/>
          <p:cNvSpPr/>
          <p:nvPr/>
        </p:nvSpPr>
        <p:spPr>
          <a:xfrm>
            <a:off x="576072" y="85281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4.新时代青年徐枫灿满分通过空军航空大学综合考核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，成为我国陆军首位初放单飞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的女飞行员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。每当在训练中遇到瓶颈时，她都会自勉：“军人不分男女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，只看实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力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。”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这告诉我们要(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7_2#33c972e00.choices?vcp=1&amp;pid=228d92458&amp;color=0,0,0&amp;vtp=1&amp;bbb=1"/>
          <p:cNvSpPr/>
          <p:nvPr/>
        </p:nvSpPr>
        <p:spPr>
          <a:xfrm>
            <a:off x="576072" y="25536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.悦纳与生俱来的身心变化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.直面青春期主要矛盾心理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C.掌握批判技巧和创造思维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.正确地对待性别刻板印象</a:t>
            </a:r>
            <a:endParaRPr lang="en-US" altLang="zh-CN" sz="2400" dirty="0"/>
          </a:p>
        </p:txBody>
      </p:sp>
      <p:sp>
        <p:nvSpPr>
          <p:cNvPr id="5" name="QC_5_BD.9_1#98ad33d7d?vcp=1&amp;pid=228d92458&amp;color=0,0,0&amp;vtp=1&amp;bbb=1&amp;hb=1"/>
          <p:cNvSpPr/>
          <p:nvPr/>
        </p:nvSpPr>
        <p:spPr>
          <a:xfrm>
            <a:off x="576072" y="37093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5.参与社区的垃圾分类宣传活动、在社区宣传栏补充用水用电安全知识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、撰写一份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关于家乡文化特色的调研报告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……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同学们完成这样的寒假作业有利于(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5_BD.9_2#98ad33d7d.choices?vcp=1&amp;pid=228d92458&amp;color=0,0,0&amp;vtp=1&amp;bbb=1"/>
          <p:cNvSpPr/>
          <p:nvPr/>
        </p:nvSpPr>
        <p:spPr>
          <a:xfrm>
            <a:off x="576072" y="486504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A.消除学习压力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，实现自我超越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.丰富人生经历，提升学习成绩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3555" algn="l"/>
              </a:tabLst>
              <a:defRPr/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.提前进入社会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，迎接各种考验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.增强责任意识，投身服务社会</a:t>
            </a:r>
            <a:endParaRPr lang="en-US" altLang="zh-CN" sz="2400" dirty="0"/>
          </a:p>
        </p:txBody>
      </p:sp>
      <p:sp>
        <p:nvSpPr>
          <p:cNvPr id="8" name="QC_5_AN.8_1#33c972e00.bracket?vcp=1&amp;pid=228d92458&amp;color=0,0,0&amp;vpa=4&amp;vtp=1&amp;answeroption=D"/>
          <p:cNvSpPr txBox="1"/>
          <p:nvPr/>
        </p:nvSpPr>
        <p:spPr>
          <a:xfrm>
            <a:off x="6033262" y="31835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  <p:sp>
        <p:nvSpPr>
          <p:cNvPr id="9" name="QC_5_AN.10_1#98ad33d7d.bracket?vcp=1&amp;pid=228d92458&amp;color=0,0,0&amp;vpa=5&amp;vtp=1&amp;answeroption=D"/>
          <p:cNvSpPr txBox="1"/>
          <p:nvPr/>
        </p:nvSpPr>
        <p:spPr>
          <a:xfrm>
            <a:off x="6033262" y="549496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50fdb6c0f?sp=1&amp;vcp=1&amp;pid=228d92458&amp;color=0,0,0&amp;vtp=1&amp;bt=1&amp;bbb=1&amp;hb=1"/>
          <p:cNvSpPr/>
          <p:nvPr/>
        </p:nvSpPr>
        <p:spPr>
          <a:xfrm>
            <a:off x="576072" y="1717680"/>
            <a:ext cx="10954512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6.2024年1月1日，《未成年人网络保护条例》（以下简称《条例》）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正式实施。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《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条例》的出台为未成年人在网络空间的健康成长提供了坚实的法治保障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。我国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加强未成年人网络保护是基于(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BD.11_2#50fdb6c0f?vcp=1&amp;pid=228d92458&amp;color=0,0,0&amp;vtp=1&amp;bbb=1&amp;hb=1"/>
          <p:cNvSpPr/>
          <p:nvPr/>
        </p:nvSpPr>
        <p:spPr>
          <a:xfrm>
            <a:off x="576072" y="3418518"/>
            <a:ext cx="1095451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①在网络世界里，个人隐私无法得到保护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未成年人容易受到不良因素的影响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1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网络容易让未成年人沉迷，应拒绝参与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④未成年人的健康成长关系着国家命运</a:t>
            </a:r>
            <a:endParaRPr lang="en-US" altLang="zh-CN" sz="2400" dirty="0"/>
          </a:p>
        </p:txBody>
      </p:sp>
      <p:sp>
        <p:nvSpPr>
          <p:cNvPr id="5" name="QC_5_BD.11_3#50fdb6c0f.choices?vcp=1&amp;pid=228d92458&amp;color=0,0,0&amp;vtp=1&amp;bbb=1"/>
          <p:cNvSpPr/>
          <p:nvPr/>
        </p:nvSpPr>
        <p:spPr>
          <a:xfrm>
            <a:off x="576072" y="4574218"/>
            <a:ext cx="10954512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0985" algn="l"/>
                <a:tab pos="5577205" algn="l"/>
                <a:tab pos="8366125" algn="l"/>
              </a:tabLst>
              <a:defRPr/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.①②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B.①③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C.②④</a:t>
            </a:r>
            <a:r>
              <a:rPr lang="en-US" altLang="zh-CN" sz="2400" b="1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6" name="QC_5_AN.12_1#50fdb6c0f.bracket?vcp=1&amp;pid=228d92458&amp;color=0,0,0&amp;vpa=6&amp;vtp=1&amp;answeroption=C"/>
          <p:cNvSpPr txBox="1"/>
          <p:nvPr/>
        </p:nvSpPr>
        <p:spPr>
          <a:xfrm>
            <a:off x="6026912" y="4607238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A00021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A00021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6759</Words>
  <Application>WPS 演示</Application>
  <PresentationFormat>自定义</PresentationFormat>
  <Paragraphs>382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微软雅黑</vt:lpstr>
      <vt:lpstr>黑体</vt:lpstr>
      <vt:lpstr>黑体</vt:lpstr>
      <vt:lpstr>Times New Roman</vt:lpstr>
      <vt:lpstr>Times New Roman</vt:lpstr>
      <vt:lpstr>楷体</vt:lpstr>
      <vt:lpstr>宋体</vt:lpstr>
      <vt:lpstr>华文细黑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_HSP</cp:lastModifiedBy>
  <cp:revision>5</cp:revision>
  <dcterms:created xsi:type="dcterms:W3CDTF">2025-04-10T06:43:00Z</dcterms:created>
  <dcterms:modified xsi:type="dcterms:W3CDTF">2025-04-11T02:21:19Z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04894FFBFC88498A9916288CF551D958_12</vt:lpwstr>
  </property>
  <property fmtid="{D5CDD505-2E9C-101B-9397-08002B2CF9AE}" pid="3" name="KSOProductBuildVer">
    <vt:lpwstr>2052-12.1.0.20305</vt:lpwstr>
  </property>
</Properties>
</file>