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12096750" cy="6840538"/>
  <p:notesSz cx="6840538" cy="1209675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24" d="100"/>
          <a:sy n="124" d="100"/>
        </p:scale>
        <p:origin x="422" y="101"/>
      </p:cViewPr>
      <p:guideLst/>
    </p:cSldViewPr>
  </p:slideViewPr>
  <p:notesTextViewPr>
    <p:cViewPr>
      <p:scale>
        <a:sx n="1" d="1"/>
        <a:sy n="1" d="1"/>
      </p:scale>
      <p:origin x="0" y="0"/>
    </p:cViewPr>
  </p:notesTextViewPr>
  <p:sorterViewPr>
    <p:cViewPr>
      <p:scale>
        <a:sx n="125" d="100"/>
        <a:sy n="125" d="100"/>
      </p:scale>
      <p:origin x="0" y="-194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02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7324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3737011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198557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776025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2055346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427383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904904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203876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2670372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960548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945149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4061424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790749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136940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3557915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35854971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4246452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315811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4169205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426823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7494977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152202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4262181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97248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33730534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8371071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2740384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7682775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2344715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3102467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26561117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2530809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391669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297543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21078542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6764524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2004377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81187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602639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876547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2321609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87141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f34f3b3e41e8d6aeec2c06#tid=67f7597e18be2f000a99e4a9#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
        <p:nvSpPr>
          <p:cNvPr id="3" name="MasterShapeName"/>
          <p:cNvSpPr/>
          <p:nvPr/>
        </p:nvSpPr>
        <p:spPr>
          <a:xfrm>
            <a:off x="6556248" y="4069080"/>
            <a:ext cx="3602736" cy="832104"/>
          </a:xfrm>
          <a:prstGeom prst="rect">
            <a:avLst/>
          </a:prstGeom>
          <a:noFill/>
        </p:spPr>
        <p:txBody>
          <a:bodyPr wrap="square" lIns="0" tIns="0" rIns="0" bIns="0" rtlCol="0" anchor="ctr"/>
          <a:lstStyle/>
          <a:p>
            <a:pPr algn="r">
              <a:lnSpc>
                <a:spcPct val="100000"/>
              </a:lnSpc>
            </a:pPr>
            <a:r>
              <a:rPr lang="en-US" sz="48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  A版</a:t>
            </a:r>
            <a:endParaRPr lang="en-US" sz="48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097512" cy="68397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7.pn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image" Target="../media/image34.jpeg"/></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90.png"/><Relationship Id="rId4" Type="http://schemas.openxmlformats.org/officeDocument/2006/relationships/image" Target="../media/image89.png"/></Relationships>
</file>

<file path=ppt/slides/_rels/slide4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3_1#ed3f09bd3?vcp=1&amp;pid=4bbfa70ab&amp;color=0,0,0&amp;vtp=1&amp;bt=1&amp;bbb=1&amp;hb=1"/>
              <p:cNvSpPr/>
              <p:nvPr/>
            </p:nvSpPr>
            <p:spPr>
              <a:xfrm>
                <a:off x="576072" y="889667"/>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12.中外科学家联合研究团队成功合成了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碳是可与石墨和金刚石比肩的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碳的另一种碳单质</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是通过激光照射悬浮在甲醇溶液中的多壁碳纳米管合成的。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23_1#ed3f09bd3?vcp=1&amp;pid=4bbfa70ab&amp;color=0,0,0&amp;vtp=1&amp;bt=1&amp;bbb=1&amp;hb=1"/>
              <p:cNvSpPr>
                <a:spLocks noRot="1" noChangeAspect="1" noMove="1" noResize="1" noEditPoints="1" noAdjustHandles="1" noChangeArrowheads="1" noChangeShapeType="1" noTextEdit="1"/>
              </p:cNvSpPr>
              <p:nvPr/>
            </p:nvSpPr>
            <p:spPr>
              <a:xfrm>
                <a:off x="576072" y="889667"/>
                <a:ext cx="10954512" cy="1676400"/>
              </a:xfrm>
              <a:prstGeom prst="rect">
                <a:avLst/>
              </a:prstGeom>
              <a:blipFill rotWithShape="1">
                <a:blip r:embed="rId3"/>
                <a:stretch>
                  <a:fillRect l="-1" t="-2" r="2" b="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4_BD.23_2#ed3f09bd3.choices?vcp=1&amp;pid=4bbfa70ab&amp;color=0,0,0&amp;vtp=1&amp;bbb=1"/>
              <p:cNvSpPr/>
              <p:nvPr/>
            </p:nvSpPr>
            <p:spPr>
              <a:xfrm>
                <a:off x="576072" y="2590505"/>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碳是一种单质</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碳和石墨的物理性质不同</a:t>
                </a:r>
                <a:endParaRPr lang="en-US" altLang="zh-CN" sz="2400" dirty="0"/>
              </a:p>
            </p:txBody>
          </p:sp>
        </mc:Choice>
        <mc:Fallback xmlns="">
          <p:sp>
            <p:nvSpPr>
              <p:cNvPr id="4" name="QC_4_BD.23_2#ed3f09bd3.choices?vcp=1&amp;pid=4bbfa70ab&amp;color=0,0,0&amp;vtp=1&amp;bbb=1"/>
              <p:cNvSpPr>
                <a:spLocks noRot="1" noChangeAspect="1" noMove="1" noResize="1" noEditPoints="1" noAdjustHandles="1" noChangeArrowheads="1" noChangeShapeType="1" noTextEdit="1"/>
              </p:cNvSpPr>
              <p:nvPr/>
            </p:nvSpPr>
            <p:spPr>
              <a:xfrm>
                <a:off x="576072" y="2590505"/>
                <a:ext cx="10954512" cy="1117600"/>
              </a:xfrm>
              <a:prstGeom prst="rect">
                <a:avLst/>
              </a:prstGeom>
              <a:blipFill rotWithShape="1">
                <a:blip r:embed="rId4"/>
                <a:stretch>
                  <a:fillRect l="-1" t="-30" r="2" b="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4_BD.23_3#ed3f09bd3.choices?vcp=1&amp;pid=4bbfa70ab&amp;color=0,0,0&amp;vtp=1&amp;bbb=1"/>
              <p:cNvSpPr/>
              <p:nvPr/>
            </p:nvSpPr>
            <p:spPr>
              <a:xfrm>
                <a:off x="576073" y="3700431"/>
                <a:ext cx="10948277" cy="1612900"/>
              </a:xfrm>
              <a:prstGeom prst="rect">
                <a:avLst/>
              </a:prstGeom>
              <a:noFill/>
            </p:spPr>
            <p:txBody>
              <a:bodyPr wrap="none" lIns="0" tIns="0" rIns="0" bIns="0" rtlCol="0" anchor="t"/>
              <a:lstStyle/>
              <a:p>
                <a:pPr algn="l" latinLnBrk="1">
                  <a:lnSpc>
                    <a:spcPts val="12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碳中碳原子的结构示意图为</a:t>
                </a:r>
                <a:r>
                  <a:rPr lang="en-US" altLang="zh-CN" sz="7100" b="1" i="0" kern="0" spc="-9990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900" b="1" i="0" kern="0">
                    <a:solidFill>
                      <a:srgbClr val="FFFFFF"/>
                    </a:solidFill>
                    <a:latin typeface="SimSun" panose="02010600030101010101" pitchFamily="34" charset="-122"/>
                    <a:ea typeface="SimSun" panose="02010600030101010101" pitchFamily="34" charset="-122"/>
                    <a:cs typeface="Times New Roman" panose="02020603050405020304" pitchFamily="34" charset="-120"/>
                  </a:rPr>
                  <a:t>                             </a:t>
                </a:r>
                <a:endParaRPr lang="en-US" altLang="zh-CN" sz="900" dirty="0">
                  <a:latin typeface="SimSun" panose="02010600030101010101" pitchFamily="34" charset="-122"/>
                </a:endParaRPr>
              </a:p>
            </p:txBody>
          </p:sp>
        </mc:Choice>
        <mc:Fallback xmlns="">
          <p:sp>
            <p:nvSpPr>
              <p:cNvPr id="5" name="QC_4_BD.23_3#ed3f09bd3.choices?vcp=1&amp;pid=4bbfa70ab&amp;color=0,0,0&amp;vtp=1&amp;bbb=1"/>
              <p:cNvSpPr>
                <a:spLocks noRot="1" noChangeAspect="1" noMove="1" noResize="1" noEditPoints="1" noAdjustHandles="1" noChangeArrowheads="1" noChangeShapeType="1" noTextEdit="1"/>
              </p:cNvSpPr>
              <p:nvPr/>
            </p:nvSpPr>
            <p:spPr>
              <a:xfrm>
                <a:off x="576073" y="3700431"/>
                <a:ext cx="10948277" cy="1612900"/>
              </a:xfrm>
              <a:prstGeom prst="rect">
                <a:avLst/>
              </a:prstGeom>
              <a:blipFill rotWithShape="1">
                <a:blip r:embed="rId5"/>
                <a:stretch>
                  <a:fillRect l="-1" t="-18" r="3" b="18"/>
                </a:stretch>
              </a:blipFill>
            </p:spPr>
            <p:txBody>
              <a:bodyPr/>
              <a:lstStyle/>
              <a:p>
                <a:r>
                  <a:rPr lang="zh-CN" altLang="en-US">
                    <a:noFill/>
                  </a:rPr>
                  <a:t> </a:t>
                </a:r>
              </a:p>
            </p:txBody>
          </p:sp>
        </mc:Fallback>
      </mc:AlternateContent>
      <p:pic>
        <p:nvPicPr>
          <p:cNvPr id="6" name="QC_4_BD.23_3#ed3f09bd3?vcp=1&amp;pid=4bbfa70ab&amp;color=0,0,0&amp;tib=255,255,255&amp;iip=1&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5063841" y="3705003"/>
            <a:ext cx="1618488" cy="1618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C_4_BD.23_4#ed3f09bd3.choices?vcp=1&amp;pid=4bbfa70ab&amp;color=0,0,0&amp;vtp=1&amp;bbb=1"/>
              <p:cNvSpPr/>
              <p:nvPr/>
            </p:nvSpPr>
            <p:spPr>
              <a:xfrm>
                <a:off x="576072" y="518753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D.碳纳米管转化为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碳属于物理变化</a:t>
                </a:r>
                <a:endParaRPr lang="en-US" altLang="zh-CN" sz="2400" dirty="0"/>
              </a:p>
            </p:txBody>
          </p:sp>
        </mc:Choice>
        <mc:Fallback xmlns="">
          <p:sp>
            <p:nvSpPr>
              <p:cNvPr id="7" name="QC_4_BD.23_4#ed3f09bd3.choices?vcp=1&amp;pid=4bbfa70ab&amp;color=0,0,0&amp;vtp=1&amp;bbb=1"/>
              <p:cNvSpPr>
                <a:spLocks noRot="1" noChangeAspect="1" noMove="1" noResize="1" noEditPoints="1" noAdjustHandles="1" noChangeArrowheads="1" noChangeShapeType="1" noTextEdit="1"/>
              </p:cNvSpPr>
              <p:nvPr/>
            </p:nvSpPr>
            <p:spPr>
              <a:xfrm>
                <a:off x="576072" y="5187538"/>
                <a:ext cx="10954512" cy="533400"/>
              </a:xfrm>
              <a:prstGeom prst="rect">
                <a:avLst/>
              </a:prstGeom>
              <a:blipFill rotWithShape="1">
                <a:blip r:embed="rId7"/>
                <a:stretch>
                  <a:fillRect l="-1" t="-42" r="2" b="42"/>
                </a:stretch>
              </a:blipFill>
            </p:spPr>
            <p:txBody>
              <a:bodyPr/>
              <a:lstStyle/>
              <a:p>
                <a:r>
                  <a:rPr lang="zh-CN" altLang="en-US">
                    <a:noFill/>
                  </a:rPr>
                  <a:t> </a:t>
                </a:r>
              </a:p>
            </p:txBody>
          </p:sp>
        </mc:Fallback>
      </mc:AlternateContent>
      <p:sp>
        <p:nvSpPr>
          <p:cNvPr id="8" name="QC_4_AN.24_1#ed3f09bd3.bracket?vcp=1&amp;pid=4bbfa70ab&amp;color=0,0,0&amp;vpa=12&amp;vtp=1&amp;answeroption=D"/>
          <p:cNvSpPr txBox="1"/>
          <p:nvPr/>
        </p:nvSpPr>
        <p:spPr>
          <a:xfrm>
            <a:off x="449072" y="522055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25_1#a37705a73?sp=1&amp;vcp=1&amp;pid=4bbfa70ab&amp;color=0,0,0&amp;vtp=1&amp;bt=1&amp;bbb=1&amp;hb=1"/>
          <p:cNvSpPr/>
          <p:nvPr/>
        </p:nvSpPr>
        <p:spPr>
          <a:xfrm>
            <a:off x="576072" y="1572165"/>
            <a:ext cx="10954512" cy="533400"/>
          </a:xfrm>
          <a:prstGeom prst="rect">
            <a:avLst/>
          </a:prstGeom>
          <a:noFill/>
        </p:spPr>
        <p:txBody>
          <a:bodyPr wrap="none" lIns="0" tIns="0" rIns="0" bIns="0" rtlCol="0" anchor="t"/>
          <a:lstStyle/>
          <a:p>
            <a:pP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13.铜元素的“化合价与物质类别”对应关系如图2所示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。下列有关说法错误的是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25_2#a37705a73?iti=2&amp;htil=2&amp;vcp=1&amp;pid=4bbfa70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12729" y="2177828"/>
            <a:ext cx="2953512" cy="23408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25_3#a37705a73?iti=2&amp;htil=2&amp;vcp=1&amp;pid=4bbfa70ab&amp;color=0,0,0&amp;vtp=1&amp;bbb=1"/>
          <p:cNvSpPr/>
          <p:nvPr/>
        </p:nvSpPr>
        <p:spPr>
          <a:xfrm>
            <a:off x="9125959" y="4607592"/>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图2</a:t>
            </a:r>
            <a:endParaRPr lang="en-US" altLang="zh-CN" sz="2400" dirty="0"/>
          </a:p>
        </p:txBody>
      </p:sp>
      <mc:AlternateContent xmlns:mc="http://schemas.openxmlformats.org/markup-compatibility/2006" xmlns:a14="http://schemas.microsoft.com/office/drawing/2010/main">
        <mc:Choice Requires="a14">
          <p:sp>
            <p:nvSpPr>
              <p:cNvPr id="6" name="QC_4_BD.25_4#a37705a73.choices?htil=2&amp;vcp=1&amp;pid=4bbfa70ab&amp;color=0,0,0&amp;vtp=1&amp;bbb=1"/>
              <p:cNvSpPr/>
              <p:nvPr/>
            </p:nvSpPr>
            <p:spPr>
              <a:xfrm>
                <a:off x="576072" y="2096602"/>
                <a:ext cx="7863840"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A.物质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的化学式为</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能与硝酸银溶液发生置换反应</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能使无色酚酞溶液变红色</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溶液可与氢氧化钠溶液反应生成</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𝐂𝐮</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6" name="QC_4_BD.25_4#a37705a73.choices?htil=2&amp;vcp=1&amp;pid=4bbfa70ab&amp;color=0,0,0&amp;vtp=1&amp;bbb=1"/>
              <p:cNvSpPr>
                <a:spLocks noRot="1" noChangeAspect="1" noMove="1" noResize="1" noEditPoints="1" noAdjustHandles="1" noChangeArrowheads="1" noChangeShapeType="1" noTextEdit="1"/>
              </p:cNvSpPr>
              <p:nvPr/>
            </p:nvSpPr>
            <p:spPr>
              <a:xfrm>
                <a:off x="576072" y="2096602"/>
                <a:ext cx="7863840" cy="2235200"/>
              </a:xfrm>
              <a:prstGeom prst="rect">
                <a:avLst/>
              </a:prstGeom>
              <a:blipFill rotWithShape="1">
                <a:blip r:embed="rId4"/>
                <a:stretch>
                  <a:fillRect l="-2" t="-21" r="2" b="21"/>
                </a:stretch>
              </a:blipFill>
            </p:spPr>
            <p:txBody>
              <a:bodyPr/>
              <a:lstStyle/>
              <a:p>
                <a:r>
                  <a:rPr lang="zh-CN" altLang="en-US">
                    <a:noFill/>
                  </a:rPr>
                  <a:t> </a:t>
                </a:r>
              </a:p>
            </p:txBody>
          </p:sp>
        </mc:Fallback>
      </mc:AlternateContent>
      <p:sp>
        <p:nvSpPr>
          <p:cNvPr id="7" name="QC_4_AN.26_1#a37705a73.bracket?vcp=1&amp;pid=4bbfa70ab&amp;color=0,0,0&amp;vpa=13&amp;vtp=1&amp;answeroption=C"/>
          <p:cNvSpPr txBox="1"/>
          <p:nvPr/>
        </p:nvSpPr>
        <p:spPr>
          <a:xfrm>
            <a:off x="449072" y="3298022"/>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7_1#b4674850f?sp=1&amp;vcp=1&amp;pid=4bbfa70ab&amp;color=0,0,0&amp;vtp=1&amp;bt=1&amp;bbb=1&amp;hb=1"/>
              <p:cNvSpPr/>
              <p:nvPr/>
            </p:nvSpPr>
            <p:spPr>
              <a:xfrm>
                <a:off x="576072" y="1249585"/>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14.图3中的物质及转化关系均为初中化学常见的纯净物及化学反应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。它们相互之间</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转化的关系如图所示</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”表示反应能一步实现，部分反应物</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、生成物和反应条</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件已省略</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27_1#b4674850f?sp=1&amp;vcp=1&amp;pid=4bbfa70ab&amp;color=0,0,0&amp;vtp=1&amp;bt=1&amp;bbb=1&amp;hb=1"/>
              <p:cNvSpPr>
                <a:spLocks noRot="1" noChangeAspect="1" noMove="1" noResize="1" noEditPoints="1" noAdjustHandles="1" noChangeArrowheads="1" noChangeShapeType="1" noTextEdit="1"/>
              </p:cNvSpPr>
              <p:nvPr/>
            </p:nvSpPr>
            <p:spPr>
              <a:xfrm>
                <a:off x="576072" y="1249585"/>
                <a:ext cx="10954512" cy="1676400"/>
              </a:xfrm>
              <a:prstGeom prst="rect">
                <a:avLst/>
              </a:prstGeom>
              <a:blipFill rotWithShape="1">
                <a:blip r:embed="rId3"/>
                <a:stretch>
                  <a:fillRect l="-1" t="-32" r="-241" b="32"/>
                </a:stretch>
              </a:blipFill>
            </p:spPr>
            <p:txBody>
              <a:bodyPr/>
              <a:lstStyle/>
              <a:p>
                <a:r>
                  <a:rPr lang="zh-CN" altLang="en-US">
                    <a:noFill/>
                  </a:rPr>
                  <a:t> </a:t>
                </a:r>
              </a:p>
            </p:txBody>
          </p:sp>
        </mc:Fallback>
      </mc:AlternateContent>
      <p:pic>
        <p:nvPicPr>
          <p:cNvPr id="4" name="QC_4_BD.27_2#b4674850f?iti=3&amp;htil=3&amp;vcp=1&amp;pid=4bbfa70a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306205" y="3031649"/>
            <a:ext cx="2057400" cy="18836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27_3#b4674850f?iti=3&amp;htil=3&amp;vcp=1&amp;pid=4bbfa70ab&amp;color=0,0,0&amp;vtp=1&amp;bbb=1"/>
          <p:cNvSpPr/>
          <p:nvPr/>
        </p:nvSpPr>
        <p:spPr>
          <a:xfrm>
            <a:off x="10071380" y="5042313"/>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图3</a:t>
            </a:r>
            <a:endParaRPr lang="en-US" altLang="zh-CN" sz="2400" dirty="0"/>
          </a:p>
        </p:txBody>
      </p:sp>
      <p:sp>
        <p:nvSpPr>
          <p:cNvPr id="6" name="QC_4_BD.27_4#b4674850f.choices?htil=3&amp;vcp=1&amp;pid=4bbfa70ab&amp;color=0,0,0&amp;vtp=1&amp;bbb=1"/>
          <p:cNvSpPr/>
          <p:nvPr/>
        </p:nvSpPr>
        <p:spPr>
          <a:xfrm>
            <a:off x="576072" y="2950423"/>
            <a:ext cx="875995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A.若甲、乙、丙为三种氧化物，则转化③一定是复分解反应</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.若甲、乙、丙为三种酸，则①②③的转化一定都需要加入盐</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.若甲、乙、丙为三种金属单质，则丙的金属活动性相对最弱</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.若甲、乙、丙为三种碱且常温下均为固态，则丙一定难溶于水</a:t>
            </a:r>
            <a:endParaRPr lang="en-US" altLang="zh-CN" sz="2400" dirty="0"/>
          </a:p>
        </p:txBody>
      </p:sp>
      <p:sp>
        <p:nvSpPr>
          <p:cNvPr id="7" name="QC_4_AN.28_1#b4674850f.bracket?vcp=1&amp;pid=4bbfa70ab&amp;color=0,0,0&amp;vpa=14&amp;vtp=1&amp;answeroption=A"/>
          <p:cNvSpPr txBox="1"/>
          <p:nvPr/>
        </p:nvSpPr>
        <p:spPr>
          <a:xfrm>
            <a:off x="449072" y="3008843"/>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9_1#f07bc6398?iti=4&amp;htil=4&amp;vcp=1&amp;pid=4bbfa70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14278" y="959744"/>
            <a:ext cx="3291840" cy="19476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29_2#f07bc6398?iti=4&amp;htil=4&amp;vcp=1&amp;pid=4bbfa70ab&amp;color=0,0,0&amp;vtp=1&amp;bbb=1"/>
          <p:cNvSpPr/>
          <p:nvPr/>
        </p:nvSpPr>
        <p:spPr>
          <a:xfrm>
            <a:off x="9496673" y="3034416"/>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图4</a:t>
            </a:r>
            <a:endParaRPr lang="en-US" altLang="zh-CN" sz="2400" dirty="0"/>
          </a:p>
        </p:txBody>
      </p:sp>
      <mc:AlternateContent xmlns:mc="http://schemas.openxmlformats.org/markup-compatibility/2006" xmlns:a14="http://schemas.microsoft.com/office/drawing/2010/main">
        <mc:Choice Requires="a14">
          <p:sp>
            <p:nvSpPr>
              <p:cNvPr id="4" name="QC_4_BD.29_3#f07bc6398?htil=4&amp;sp=1&amp;vcp=1&amp;pid=4bbfa70ab&amp;color=0,0,0&amp;vtp=1&amp;bt=1&amp;bbb=1&amp;hb=1"/>
              <p:cNvSpPr/>
              <p:nvPr/>
            </p:nvSpPr>
            <p:spPr>
              <a:xfrm>
                <a:off x="576072" y="904880"/>
                <a:ext cx="7525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15.化学世界的颜色多姿多彩，图4是某无色溶液与</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atinLnBrk="1">
                  <a:lnSpc>
                    <a:spcPts val="4400"/>
                  </a:lnSpc>
                </a:pP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𝐛</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𝐜</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𝐝</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四种物质反应得到的有色溶液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，下列相关说法</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4" name="QC_4_BD.29_3#f07bc6398?htil=4&amp;sp=1&amp;vcp=1&amp;pid=4bbfa70ab&amp;color=0,0,0&amp;vtp=1&amp;bt=1&amp;bbb=1&amp;hb=1"/>
              <p:cNvSpPr>
                <a:spLocks noRot="1" noChangeAspect="1" noMove="1" noResize="1" noEditPoints="1" noAdjustHandles="1" noChangeArrowheads="1" noChangeShapeType="1" noTextEdit="1"/>
              </p:cNvSpPr>
              <p:nvPr/>
            </p:nvSpPr>
            <p:spPr>
              <a:xfrm>
                <a:off x="576072" y="904880"/>
                <a:ext cx="7525512" cy="1676400"/>
              </a:xfrm>
              <a:prstGeom prst="rect">
                <a:avLst/>
              </a:prstGeom>
              <a:blipFill rotWithShape="1">
                <a:blip r:embed="rId4"/>
                <a:stretch>
                  <a:fillRect l="-2" r="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4_BD.29_4#f07bc6398.choices?htil=4&amp;vcp=1&amp;pid=4bbfa70ab&amp;color=0,0,0&amp;vtp=1&amp;bbb=1&amp;hb=1"/>
              <p:cNvSpPr/>
              <p:nvPr/>
            </p:nvSpPr>
            <p:spPr>
              <a:xfrm>
                <a:off x="576072" y="2605718"/>
                <a:ext cx="7525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A.若无色溶液是稀盐酸，</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可能是紫色石蕊溶液</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.若蓝色溶液可转化为浅绿色溶液，另一种反应物为铁</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.若无色溶液是稀盐酸</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，反应所得的黄色溶液一定能与</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碱溶液发生反应</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.若无色溶液是稀硫酸，欲得到蓝色溶液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𝐝</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，另一种反</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应物一定是氧化铜</a:t>
                </a:r>
                <a:endParaRPr lang="en-US" altLang="zh-CN" sz="2400" dirty="0"/>
              </a:p>
            </p:txBody>
          </p:sp>
        </mc:Choice>
        <mc:Fallback xmlns="">
          <p:sp>
            <p:nvSpPr>
              <p:cNvPr id="6" name="QC_4_BD.29_4#f07bc6398.choices?htil=4&amp;vcp=1&amp;pid=4bbfa70ab&amp;color=0,0,0&amp;vtp=1&amp;bbb=1&amp;hb=1"/>
              <p:cNvSpPr>
                <a:spLocks noRot="1" noChangeAspect="1" noMove="1" noResize="1" noEditPoints="1" noAdjustHandles="1" noChangeArrowheads="1" noChangeShapeType="1" noTextEdit="1"/>
              </p:cNvSpPr>
              <p:nvPr/>
            </p:nvSpPr>
            <p:spPr>
              <a:xfrm>
                <a:off x="576072" y="2605718"/>
                <a:ext cx="7525512" cy="3352800"/>
              </a:xfrm>
              <a:prstGeom prst="rect">
                <a:avLst/>
              </a:prstGeom>
              <a:blipFill rotWithShape="1">
                <a:blip r:embed="rId5"/>
                <a:stretch>
                  <a:fillRect l="-2" t="-9" r="3" b="9"/>
                </a:stretch>
              </a:blipFill>
            </p:spPr>
            <p:txBody>
              <a:bodyPr/>
              <a:lstStyle/>
              <a:p>
                <a:r>
                  <a:rPr lang="zh-CN" altLang="en-US">
                    <a:noFill/>
                  </a:rPr>
                  <a:t> </a:t>
                </a:r>
              </a:p>
            </p:txBody>
          </p:sp>
        </mc:Fallback>
      </mc:AlternateContent>
      <p:sp>
        <p:nvSpPr>
          <p:cNvPr id="7" name="QC_4_AN.30_1#f07bc6398.bracket?vcp=1&amp;pid=4bbfa70ab&amp;color=0,0,0&amp;vpa=15&amp;vtp=1&amp;answeroption=D"/>
          <p:cNvSpPr txBox="1"/>
          <p:nvPr/>
        </p:nvSpPr>
        <p:spPr>
          <a:xfrm>
            <a:off x="449072" y="493743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31_1#abdd3e90c?vcp=1&amp;pid=4bbfa70ab&amp;color=0,0,0&amp;vtp=1&amp;bt=1&amp;bbb=1"/>
              <p:cNvSpPr/>
              <p:nvPr/>
            </p:nvSpPr>
            <p:spPr>
              <a:xfrm>
                <a:off x="576072" y="904145"/>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16.化学小组用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𝐔</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形管设计了如下实验，</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其中不能达到实验目的的是(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31_1#abdd3e90c?vcp=1&amp;pid=4bbfa70ab&amp;color=0,0,0&amp;vtp=1&amp;bt=1&amp;bbb=1"/>
              <p:cNvSpPr>
                <a:spLocks noRot="1" noChangeAspect="1" noMove="1" noResize="1" noEditPoints="1" noAdjustHandles="1" noChangeArrowheads="1" noChangeShapeType="1" noTextEdit="1"/>
              </p:cNvSpPr>
              <p:nvPr/>
            </p:nvSpPr>
            <p:spPr>
              <a:xfrm>
                <a:off x="576072" y="904145"/>
                <a:ext cx="10954512" cy="533400"/>
              </a:xfrm>
              <a:prstGeom prst="rect">
                <a:avLst/>
              </a:prstGeom>
              <a:blipFill rotWithShape="1">
                <a:blip r:embed="rId3"/>
                <a:stretch>
                  <a:fillRect l="-1" t="-101" r="2" b="101"/>
                </a:stretch>
              </a:blipFill>
            </p:spPr>
            <p:txBody>
              <a:bodyPr/>
              <a:lstStyle/>
              <a:p>
                <a:r>
                  <a:rPr lang="zh-CN" altLang="en-US">
                    <a:noFill/>
                  </a:rPr>
                  <a:t> </a:t>
                </a:r>
              </a:p>
            </p:txBody>
          </p:sp>
        </mc:Fallback>
      </mc:AlternateContent>
      <p:pic>
        <p:nvPicPr>
          <p:cNvPr id="4" name="QC_4_BD.31_2#abdd3e90c.choice_image?htil=1&amp;vcp=1&amp;pid=4bbfa70a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76072" y="1509808"/>
            <a:ext cx="2788920" cy="17190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1_3#abdd3e90c?htil=1&amp;vcp=1&amp;pid=4bbfa70ab&amp;color=0,0,0&amp;vtp=1&amp;bbb=1"/>
          <p:cNvSpPr/>
          <p:nvPr/>
        </p:nvSpPr>
        <p:spPr>
          <a:xfrm>
            <a:off x="576072" y="3329464"/>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A.证明分子在运动</a:t>
            </a:r>
            <a:endParaRPr lang="en-US" altLang="zh-CN" sz="2400" dirty="0"/>
          </a:p>
        </p:txBody>
      </p:sp>
      <p:pic>
        <p:nvPicPr>
          <p:cNvPr id="6" name="QC_4_BD.31_4#abdd3e90c.choice_image?htil=1&amp;vcp=1&amp;pid=4bbfa70ab&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44184" y="1509808"/>
            <a:ext cx="2139696" cy="17190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C_4_BD.31_5#abdd3e90c?htil=1&amp;vcp=1&amp;pid=4bbfa70ab&amp;color=0,0,0&amp;vtp=1&amp;bbb=1"/>
              <p:cNvSpPr/>
              <p:nvPr/>
            </p:nvSpPr>
            <p:spPr>
              <a:xfrm>
                <a:off x="6044184" y="3329464"/>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B.能控制</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产生和停止</a:t>
                </a:r>
                <a:endParaRPr lang="en-US" altLang="zh-CN" sz="2400" dirty="0"/>
              </a:p>
            </p:txBody>
          </p:sp>
        </mc:Choice>
        <mc:Fallback xmlns="">
          <p:sp>
            <p:nvSpPr>
              <p:cNvPr id="7" name="QC_4_BD.31_5#abdd3e90c?htil=1&amp;vcp=1&amp;pid=4bbfa70ab&amp;color=0,0,0&amp;vtp=1&amp;bbb=1"/>
              <p:cNvSpPr>
                <a:spLocks noRot="1" noChangeAspect="1" noMove="1" noResize="1" noEditPoints="1" noAdjustHandles="1" noChangeArrowheads="1" noChangeShapeType="1" noTextEdit="1"/>
              </p:cNvSpPr>
              <p:nvPr/>
            </p:nvSpPr>
            <p:spPr>
              <a:xfrm>
                <a:off x="6044184" y="3329464"/>
                <a:ext cx="5477256" cy="533400"/>
              </a:xfrm>
              <a:prstGeom prst="rect">
                <a:avLst/>
              </a:prstGeom>
              <a:blipFill rotWithShape="1">
                <a:blip r:embed="rId6"/>
                <a:stretch>
                  <a:fillRect l="-5" t="-30" b="30"/>
                </a:stretch>
              </a:blipFill>
            </p:spPr>
            <p:txBody>
              <a:bodyPr/>
              <a:lstStyle/>
              <a:p>
                <a:r>
                  <a:rPr lang="zh-CN" altLang="en-US">
                    <a:noFill/>
                  </a:rPr>
                  <a:t> </a:t>
                </a:r>
              </a:p>
            </p:txBody>
          </p:sp>
        </mc:Fallback>
      </mc:AlternateContent>
      <p:pic>
        <p:nvPicPr>
          <p:cNvPr id="8" name="QC_4_BD.31_6#abdd3e90c.choice_image?htil=1&amp;vcp=1&amp;pid=4bbfa70ab&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576072" y="4104973"/>
            <a:ext cx="2359152" cy="14447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4_BD.31_7#abdd3e90c?htil=1&amp;vcp=1&amp;pid=4bbfa70ab&amp;color=0,0,0&amp;vtp=1&amp;bbb=1"/>
          <p:cNvSpPr/>
          <p:nvPr/>
        </p:nvSpPr>
        <p:spPr>
          <a:xfrm>
            <a:off x="576072" y="5493083"/>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C.证明物质燃烧需</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要达到着火点</a:t>
            </a:r>
            <a:endParaRPr lang="en-US" altLang="zh-CN" sz="2400" dirty="0"/>
          </a:p>
        </p:txBody>
      </p:sp>
      <p:pic>
        <p:nvPicPr>
          <p:cNvPr id="10" name="QC_4_BD.31_8#abdd3e90c.choice_image?htil=1&amp;vcp=1&amp;pid=4bbfa70ab&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6044184" y="4149804"/>
            <a:ext cx="2121408"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4_BD.31_9#abdd3e90c?htil=1&amp;vcp=1&amp;pid=4bbfa70ab&amp;color=0,0,0&amp;vtp=1&amp;bbb=1"/>
          <p:cNvSpPr/>
          <p:nvPr/>
        </p:nvSpPr>
        <p:spPr>
          <a:xfrm>
            <a:off x="6044184" y="5493083"/>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D.证明生石灰与水</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反应放热</a:t>
            </a:r>
            <a:endParaRPr lang="en-US" altLang="zh-CN" sz="2400" dirty="0"/>
          </a:p>
        </p:txBody>
      </p:sp>
      <p:sp>
        <p:nvSpPr>
          <p:cNvPr id="12" name="QC_4_AN.32_1#abdd3e90c.bracket?vcp=1&amp;pid=4bbfa70ab&amp;color=0,0,0&amp;vpa=16&amp;vtp=1&amp;answeroption=B"/>
          <p:cNvSpPr txBox="1"/>
          <p:nvPr/>
        </p:nvSpPr>
        <p:spPr>
          <a:xfrm>
            <a:off x="5917184" y="3362484"/>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3_1#b6ebdd312?sp=1&amp;vcp=1&amp;pid=4bbfa70ab&amp;color=0,0,0&amp;vtp=1&amp;bt=1&amp;bbb=1&amp;hb=1"/>
          <p:cNvSpPr/>
          <p:nvPr/>
        </p:nvSpPr>
        <p:spPr>
          <a:xfrm>
            <a:off x="576072" y="599853"/>
            <a:ext cx="10954512" cy="533400"/>
          </a:xfrm>
          <a:prstGeom prst="rect">
            <a:avLst/>
          </a:prstGeom>
          <a:noFill/>
        </p:spPr>
        <p:txBody>
          <a:bodyPr wrap="none" lIns="0" tIns="0" rIns="0" bIns="0" rtlCol="0" anchor="t"/>
          <a:lstStyle/>
          <a:p>
            <a:pP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17.氯化钾和硝酸钾的溶解度如下表，其溶解度曲线如图5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。下列说法正确的是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graphicFrame>
            <p:nvGraphicFramePr>
              <p:cNvPr id="16" name="QC_4_BD.33_2#b6ebdd312?colgroup=7,3,3,3,3,3,3,3&amp;vcp=1&amp;pid=4bbfa70ab&amp;color=0,0,0&amp;vtp=1&amp;bbb=1"/>
              <p:cNvGraphicFramePr>
                <a:graphicFrameLocks noGrp="1"/>
              </p:cNvGraphicFramePr>
              <p:nvPr/>
            </p:nvGraphicFramePr>
            <p:xfrm>
              <a:off x="576072" y="1205516"/>
              <a:ext cx="10853928" cy="1616964"/>
            </p:xfrm>
            <a:graphic>
              <a:graphicData uri="http://schemas.openxmlformats.org/drawingml/2006/table">
                <a:tbl>
                  <a:tblPr/>
                  <a:tblGrid>
                    <a:gridCol w="1344168">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gridCol w="1188720">
                      <a:extLst>
                        <a:ext uri="{9D8B030D-6E8A-4147-A177-3AD203B41FA5}">
                          <a16:colId xmlns:a16="http://schemas.microsoft.com/office/drawing/2014/main" val="20006"/>
                        </a:ext>
                      </a:extLst>
                    </a:gridCol>
                    <a:gridCol w="1188720">
                      <a:extLst>
                        <a:ext uri="{9D8B030D-6E8A-4147-A177-3AD203B41FA5}">
                          <a16:colId xmlns:a16="http://schemas.microsoft.com/office/drawing/2014/main" val="20007"/>
                        </a:ext>
                      </a:extLst>
                    </a:gridCol>
                    <a:gridCol w="1188720">
                      <a:extLst>
                        <a:ext uri="{9D8B030D-6E8A-4147-A177-3AD203B41FA5}">
                          <a16:colId xmlns:a16="http://schemas.microsoft.com/office/drawing/2014/main" val="20008"/>
                        </a:ext>
                      </a:extLst>
                    </a:gridCol>
                  </a:tblGrid>
                  <a:tr h="538988">
                    <a:tc gridSpan="2">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温度/</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rowSpan="2">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溶解度/</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硝酸钾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85.5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vMerge="1">
                      <a:txBody>
                        <a:bodyPr/>
                        <a:lstStyle/>
                        <a:p>
                          <a:endParaRPr lang="zh-CN"/>
                        </a:p>
                      </a:txBody>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氯化钾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42.6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6" name="QC_4_BD.33_2#b6ebdd312?colgroup=7,3,3,3,3,3,3,3&amp;vcp=1&amp;pid=4bbfa70ab&amp;color=0,0,0&amp;vtp=1&amp;bbb=1"/>
              <p:cNvGraphicFramePr>
                <a:graphicFrameLocks noGrp="1"/>
              </p:cNvGraphicFramePr>
              <p:nvPr/>
            </p:nvGraphicFramePr>
            <p:xfrm>
              <a:off x="576072" y="1205516"/>
              <a:ext cx="10853928" cy="1616964"/>
            </p:xfrm>
            <a:graphic>
              <a:graphicData uri="http://schemas.openxmlformats.org/drawingml/2006/table">
                <a:tbl>
                  <a:tblPr/>
                  <a:tblGrid>
                    <a:gridCol w="1344168"/>
                    <a:gridCol w="1188720"/>
                    <a:gridCol w="1188720"/>
                    <a:gridCol w="1188720"/>
                    <a:gridCol w="1188720"/>
                    <a:gridCol w="1188720"/>
                    <a:gridCol w="1188720"/>
                    <a:gridCol w="1188720"/>
                    <a:gridCol w="1188720"/>
                  </a:tblGrid>
                  <a:tr h="539115">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hMerge="1">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115">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硝酸钾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85.5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8988">
                    <a:tc vMerge="1">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氯化钾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42.6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5" name="QC_4_BD.33_3#b6ebdd312?iti=5&amp;htil=5&amp;vcp=1&amp;pid=4bbfa70a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42832" y="2958116"/>
            <a:ext cx="2560320" cy="2532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4_BD.33_4#b6ebdd312?iti=5&amp;htil=5&amp;vcp=1&amp;pid=4bbfa70ab&amp;color=0,0,0&amp;vtp=1&amp;bbb=1"/>
          <p:cNvSpPr/>
          <p:nvPr/>
        </p:nvSpPr>
        <p:spPr>
          <a:xfrm>
            <a:off x="9959467" y="5618004"/>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图5</a:t>
            </a:r>
            <a:endParaRPr lang="en-US" altLang="zh-CN" sz="2400" dirty="0"/>
          </a:p>
        </p:txBody>
      </p:sp>
      <mc:AlternateContent xmlns:mc="http://schemas.openxmlformats.org/markup-compatibility/2006" xmlns:a14="http://schemas.microsoft.com/office/drawing/2010/main">
        <mc:Choice Requires="a14">
          <p:sp>
            <p:nvSpPr>
              <p:cNvPr id="7" name="QC_4_BD.33_5#b6ebdd312.choices?htil=5&amp;vcp=1&amp;pid=4bbfa70ab&amp;color=0,0,0&amp;vtp=1&amp;bbb=1&amp;hb=1"/>
              <p:cNvSpPr/>
              <p:nvPr/>
            </p:nvSpPr>
            <p:spPr>
              <a:xfrm>
                <a:off x="576072" y="2958116"/>
                <a:ext cx="825703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A.曲线甲代表氯化钾的溶解度曲线</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由表中数据可知，</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的值在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之间</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时，硝酸钾饱和溶液的溶质质量分数为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𝟖𝟓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D.将</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、乙的饱和溶液分别降温至</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𝒕</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，溶液的质</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量</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&gt;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endParaRPr lang="en-US" altLang="zh-CN" sz="2400" dirty="0"/>
              </a:p>
            </p:txBody>
          </p:sp>
        </mc:Choice>
        <mc:Fallback xmlns="">
          <p:sp>
            <p:nvSpPr>
              <p:cNvPr id="7" name="QC_4_BD.33_5#b6ebdd312.choices?htil=5&amp;vcp=1&amp;pid=4bbfa70ab&amp;color=0,0,0&amp;vtp=1&amp;bbb=1&amp;hb=1"/>
              <p:cNvSpPr>
                <a:spLocks noRot="1" noChangeAspect="1" noMove="1" noResize="1" noEditPoints="1" noAdjustHandles="1" noChangeArrowheads="1" noChangeShapeType="1" noTextEdit="1"/>
              </p:cNvSpPr>
              <p:nvPr/>
            </p:nvSpPr>
            <p:spPr>
              <a:xfrm>
                <a:off x="576072" y="2958116"/>
                <a:ext cx="8257032" cy="2794000"/>
              </a:xfrm>
              <a:prstGeom prst="rect">
                <a:avLst/>
              </a:prstGeom>
              <a:blipFill rotWithShape="1">
                <a:blip r:embed="rId5"/>
                <a:stretch>
                  <a:fillRect l="-2" t="-10" r="3" b="10"/>
                </a:stretch>
              </a:blipFill>
            </p:spPr>
            <p:txBody>
              <a:bodyPr/>
              <a:lstStyle/>
              <a:p>
                <a:r>
                  <a:rPr lang="zh-CN" altLang="en-US">
                    <a:noFill/>
                  </a:rPr>
                  <a:t> </a:t>
                </a:r>
              </a:p>
            </p:txBody>
          </p:sp>
        </mc:Fallback>
      </mc:AlternateContent>
      <p:sp>
        <p:nvSpPr>
          <p:cNvPr id="4" name="QC_4_AN.34_1#b6ebdd312.bracket?vcp=1&amp;pid=4bbfa70ab&amp;color=0,0,0&amp;vpa=17&amp;vtp=1&amp;answeroption=B"/>
          <p:cNvSpPr txBox="1"/>
          <p:nvPr/>
        </p:nvSpPr>
        <p:spPr>
          <a:xfrm>
            <a:off x="449072" y="358803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afeffcf8b?vcp=1&amp;pid=4bbfa70ab&amp;color=0,0,0&amp;vtp=1&amp;bt=1&amp;bbb=1"/>
          <p:cNvSpPr/>
          <p:nvPr/>
        </p:nvSpPr>
        <p:spPr>
          <a:xfrm>
            <a:off x="576072" y="53949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18.</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关于下列实验的分析与结论正确的是(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pic>
        <p:nvPicPr>
          <p:cNvPr id="4" name="QC_4_BD.35_2#afeffcf8b.choice_image?htil=1&amp;vcp=1&amp;pid=4bbfa70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6072" y="1181735"/>
            <a:ext cx="2139696" cy="131673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4_BD.35_3#afeffcf8b?htil=1&amp;vcp=1&amp;pid=4bbfa70ab&amp;color=0,0,0&amp;vtp=1&amp;bbb=1"/>
          <p:cNvSpPr/>
          <p:nvPr/>
        </p:nvSpPr>
        <p:spPr>
          <a:xfrm>
            <a:off x="576072" y="2589911"/>
            <a:ext cx="5477256"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A.由酚酞溶液变红可知</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分子在不断运动</a:t>
            </a:r>
            <a:endParaRPr lang="en-US" altLang="zh-CN" sz="2400" dirty="0"/>
          </a:p>
        </p:txBody>
      </p:sp>
      <p:pic>
        <p:nvPicPr>
          <p:cNvPr id="6" name="QC_4_BD.35_4#afeffcf8b.choice_image?htil=1&amp;vcp=1&amp;pid=4bbfa70a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044184" y="1145159"/>
            <a:ext cx="2606040" cy="13441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4_BD.35_5#afeffcf8b?htil=1&amp;vcp=1&amp;pid=4bbfa70ab&amp;color=0,0,0&amp;vtp=1&amp;bbb=1"/>
          <p:cNvSpPr/>
          <p:nvPr/>
        </p:nvSpPr>
        <p:spPr>
          <a:xfrm>
            <a:off x="6044184" y="2589911"/>
            <a:ext cx="5477256" cy="533400"/>
          </a:xfrm>
          <a:prstGeom prst="rect">
            <a:avLst/>
          </a:prstGeom>
          <a:noFill/>
        </p:spPr>
        <p:txBody>
          <a:bodyPr wrap="none" lIns="0" tIns="0" rIns="0" bIns="0" rtlCol="0" anchor="t"/>
          <a:lstStyle/>
          <a:p>
            <a:pPr algn="l" latinLnBrk="1">
              <a:lnSpc>
                <a:spcPts val="4200"/>
              </a:lnSpc>
            </a:pP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B.对照实验可得出铁钉</a:t>
            </a:r>
            <a:r>
              <a:rPr lang="en-US" altLang="zh-CN" sz="2400" b="1" i="0" spc="-10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生锈需要水和氧气</a:t>
            </a:r>
            <a:endParaRPr lang="en-US" altLang="zh-CN" sz="2400" spc="-100" dirty="0"/>
          </a:p>
        </p:txBody>
      </p:sp>
      <p:pic>
        <p:nvPicPr>
          <p:cNvPr id="8" name="QC_4_BD.35_6#afeffcf8b.choice_image?htil=1&amp;vcp=1&amp;pid=4bbfa70ab&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76072" y="3438525"/>
            <a:ext cx="1563624" cy="14630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4_BD.35_7#afeffcf8b?htil=1&amp;vcp=1&amp;pid=4bbfa70ab&amp;color=0,0,0&amp;vtp=1&amp;bbb=1"/>
          <p:cNvSpPr/>
          <p:nvPr/>
        </p:nvSpPr>
        <p:spPr>
          <a:xfrm>
            <a:off x="576072" y="4993005"/>
            <a:ext cx="5477256" cy="533400"/>
          </a:xfrm>
          <a:prstGeom prst="rect">
            <a:avLst/>
          </a:prstGeom>
          <a:noFill/>
        </p:spPr>
        <p:txBody>
          <a:bodyPr wrap="none" lIns="0" tIns="0" rIns="0" bIns="0" rtlCol="0" anchor="t"/>
          <a:lstStyle/>
          <a:p>
            <a:pPr algn="l" latinLnBrk="1">
              <a:lnSpc>
                <a:spcPts val="4200"/>
              </a:lnSpc>
            </a:pP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C.电解水实验在b管</a:t>
            </a:r>
            <a:r>
              <a:rPr lang="en-US" altLang="zh-CN" sz="2400" b="1" i="0" spc="-5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spc="-5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收集到的气体是氧气</a:t>
            </a:r>
            <a:endParaRPr lang="en-US" altLang="zh-CN" sz="2400" spc="-50" dirty="0"/>
          </a:p>
        </p:txBody>
      </p:sp>
      <p:pic>
        <p:nvPicPr>
          <p:cNvPr id="10" name="QC_4_BD.35_8#afeffcf8b.choice_image?htil=1&amp;vcp=1&amp;pid=4bbfa70ab&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044184" y="3502533"/>
            <a:ext cx="1847088" cy="1389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4_BD.35_9#afeffcf8b?htil=1&amp;vcp=1&amp;pid=4bbfa70ab&amp;color=0,0,0&amp;vtp=1&amp;bbb=1&amp;hb=1"/>
          <p:cNvSpPr/>
          <p:nvPr/>
        </p:nvSpPr>
        <p:spPr>
          <a:xfrm>
            <a:off x="6044184" y="4993005"/>
            <a:ext cx="5477256"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测定空气中氧气含量</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若红磷量不足会</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使结果偏大</a:t>
            </a:r>
            <a:endParaRPr lang="en-US" altLang="zh-CN" sz="2400" dirty="0"/>
          </a:p>
        </p:txBody>
      </p:sp>
      <p:sp>
        <p:nvSpPr>
          <p:cNvPr id="12" name="QC_4_AN.36_1#afeffcf8b.bracket?vcp=1&amp;pid=4bbfa70ab&amp;color=0,0,0&amp;vpa=18&amp;vtp=1&amp;answeroption=A"/>
          <p:cNvSpPr txBox="1"/>
          <p:nvPr/>
        </p:nvSpPr>
        <p:spPr>
          <a:xfrm>
            <a:off x="449072" y="2622931"/>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37_1#16a7dc1d4?sp=1&amp;vcp=1&amp;pid=4bbfa70ab&amp;color=0,0,0&amp;vtp=1&amp;bt=1&amp;bbb=1"/>
          <p:cNvSpPr/>
          <p:nvPr/>
        </p:nvSpPr>
        <p:spPr>
          <a:xfrm>
            <a:off x="576072" y="125745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19.</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下列实验方案可以达到实验目的的是(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graphicFrame>
            <p:nvGraphicFramePr>
              <p:cNvPr id="18" name="QO_4_BD.37_2#16a7dc1d4?colgroup=3,17,13&amp;vcp=1&amp;pid=4bbfa70ab&amp;color=0,0,0&amp;vtp=1&amp;bbb=1&amp;hb=1"/>
              <p:cNvGraphicFramePr>
                <a:graphicFrameLocks noGrp="1"/>
              </p:cNvGraphicFramePr>
              <p:nvPr/>
            </p:nvGraphicFramePr>
            <p:xfrm>
              <a:off x="576072" y="1863122"/>
              <a:ext cx="10917936" cy="3645916"/>
            </p:xfrm>
            <a:graphic>
              <a:graphicData uri="http://schemas.openxmlformats.org/drawingml/2006/table">
                <a:tbl>
                  <a:tblPr/>
                  <a:tblGrid>
                    <a:gridCol w="1078992">
                      <a:extLst>
                        <a:ext uri="{9D8B030D-6E8A-4147-A177-3AD203B41FA5}">
                          <a16:colId xmlns:a16="http://schemas.microsoft.com/office/drawing/2014/main" val="20000"/>
                        </a:ext>
                      </a:extLst>
                    </a:gridCol>
                    <a:gridCol w="5468112">
                      <a:extLst>
                        <a:ext uri="{9D8B030D-6E8A-4147-A177-3AD203B41FA5}">
                          <a16:colId xmlns:a16="http://schemas.microsoft.com/office/drawing/2014/main" val="20001"/>
                        </a:ext>
                      </a:extLst>
                    </a:gridCol>
                    <a:gridCol w="4370832">
                      <a:extLst>
                        <a:ext uri="{9D8B030D-6E8A-4147-A177-3AD203B41FA5}">
                          <a16:colId xmlns:a16="http://schemas.microsoft.com/office/drawing/2014/main" val="20002"/>
                        </a:ext>
                      </a:extLst>
                    </a:gridCol>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实验方案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7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除去</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中混有的少量</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将混合气体点燃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分离</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𝐂𝐚𝐂𝐥</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的固体混合物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加足量水溶解</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蒸发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14476">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鉴别</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oMath>
                          </a14:m>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𝐍𝐇</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三种</a:t>
                          </a:r>
                        </a:p>
                        <a:p>
                          <a:pPr marL="0" lvl="0" indent="0" algn="l" latinLnBrk="1" hangingPunct="0">
                            <a:lnSpc>
                              <a:spcPts val="36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取样</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滴加</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观</a:t>
                          </a:r>
                        </a:p>
                        <a:p>
                          <a:pPr marL="0" lvl="0" indent="0" algn="l" latinLnBrk="1" hangingPunct="0">
                            <a:lnSpc>
                              <a:spcPts val="36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察现象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14476">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7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检验</a:t>
                          </a:r>
                          <a14:m>
                            <m:oMath xmlns:m="http://schemas.openxmlformats.org/officeDocument/2006/math">
                              <m:sSub>
                                <m:sSubPr>
                                  <m:ctrlPr>
                                    <a:rPr lang="en-US" altLang="zh-CN" sz="2400" b="1" i="1"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𝐂𝐇</m:t>
                                  </m:r>
                                </m:e>
                                <m:sub>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气体中是否含有</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点燃</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在火焰上方罩一个内壁</a:t>
                          </a:r>
                        </a:p>
                        <a:p>
                          <a:pPr marL="0" lvl="0" indent="0" algn="l" latinLnBrk="1" hangingPunct="0">
                            <a:lnSpc>
                              <a:spcPts val="36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涂有澄清石灰水的小烧杯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8" name="QO_4_BD.37_2#16a7dc1d4?colgroup=3,17,13&amp;vcp=1&amp;pid=4bbfa70ab&amp;color=0,0,0&amp;vtp=1&amp;bbb=1&amp;hb=1"/>
              <p:cNvGraphicFramePr>
                <a:graphicFrameLocks noGrp="1"/>
              </p:cNvGraphicFramePr>
              <p:nvPr/>
            </p:nvGraphicFramePr>
            <p:xfrm>
              <a:off x="576072" y="1863122"/>
              <a:ext cx="10917936" cy="3645916"/>
            </p:xfrm>
            <a:graphic>
              <a:graphicData uri="http://schemas.openxmlformats.org/drawingml/2006/table">
                <a:tbl>
                  <a:tblPr/>
                  <a:tblGrid>
                    <a:gridCol w="1078992"/>
                    <a:gridCol w="5468112"/>
                    <a:gridCol w="4370832"/>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实验方案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115">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l"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将混合气体点燃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8480">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l"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加足量水溶解</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蒸发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014730">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1014730">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marL="0" indent="0" algn="l" latinLnBrk="1" hangingPunct="0">
                            <a:lnSpc>
                              <a:spcPts val="3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点燃</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在火焰上方罩一个内壁</a:t>
                          </a:r>
                          <a:endPar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marL="0" lvl="0" indent="0" algn="l" latinLnBrk="1" hangingPunct="0">
                            <a:lnSpc>
                              <a:spcPts val="36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涂有澄清石灰水的小烧杯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3" name="QO_4_AN.38_1#16a7dc1d4.bracket?vcp=1&amp;pid=4bbfa70ab&amp;color=0,0,0&amp;vpa=19&amp;vtp=1&amp;answeroption=C"/>
          <p:cNvSpPr txBox="1"/>
          <p:nvPr/>
        </p:nvSpPr>
        <p:spPr>
          <a:xfrm>
            <a:off x="878237" y="3702431"/>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39_1#d92541d02?vcp=1&amp;pid=4bbfa70ab&amp;color=0,0,0&amp;vtp=1&amp;bt=1&amp;bbb=1&amp;hb=1"/>
              <p:cNvSpPr/>
              <p:nvPr/>
            </p:nvSpPr>
            <p:spPr>
              <a:xfrm>
                <a:off x="576072" y="634370"/>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20.有一包白色粉末，可能由</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中的一种</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或几种组成</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，为确定其成分，进行如下实验：①</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取一定量的白色粉末加入足量水，</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得到无色溶液</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。②向①所得溶液中加入过量</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𝐁𝐚</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溶液，产生白色沉淀，</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过滤，</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往沉淀中加入足量稀硝酸</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，沉淀部分溶解。③往</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②滤液中先加入几滴无色酚酞溶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液</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，溶液变红，然后加入过量稀盐酸，再滴入几滴硝酸银溶液，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产生白色沉淀。</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下列关于该白色粉末成分的判断</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39_1#d92541d02?vcp=1&amp;pid=4bbfa70ab&amp;color=0,0,0&amp;vtp=1&amp;bt=1&amp;bbb=1&amp;hb=1"/>
              <p:cNvSpPr>
                <a:spLocks noRot="1" noChangeAspect="1" noMove="1" noResize="1" noEditPoints="1" noAdjustHandles="1" noChangeArrowheads="1" noChangeShapeType="1" noTextEdit="1"/>
              </p:cNvSpPr>
              <p:nvPr/>
            </p:nvSpPr>
            <p:spPr>
              <a:xfrm>
                <a:off x="576072" y="634370"/>
                <a:ext cx="10954512" cy="3352800"/>
              </a:xfrm>
              <a:prstGeom prst="rect">
                <a:avLst/>
              </a:prstGeom>
              <a:blipFill rotWithShape="1">
                <a:blip r:embed="rId3"/>
                <a:stretch>
                  <a:fillRect l="-1" r="-12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C_4_BD.39_2#d92541d02.choices?vcp=1&amp;pid=4bbfa70ab&amp;color=0,0,0&amp;vtp=1&amp;bbb=1"/>
              <p:cNvSpPr/>
              <p:nvPr/>
            </p:nvSpPr>
            <p:spPr>
              <a:xfrm>
                <a:off x="576072" y="397350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，一定没有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B.一定含有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，一定没有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，可能含有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C.一定含有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，一定没有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，可能含有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D.一定含有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，一定没有</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，可能含有</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4" name="QC_4_BD.39_2#d92541d02.choices?vcp=1&amp;pid=4bbfa70ab&amp;color=0,0,0&amp;vtp=1&amp;bbb=1"/>
              <p:cNvSpPr>
                <a:spLocks noRot="1" noChangeAspect="1" noMove="1" noResize="1" noEditPoints="1" noAdjustHandles="1" noChangeArrowheads="1" noChangeShapeType="1" noTextEdit="1"/>
              </p:cNvSpPr>
              <p:nvPr/>
            </p:nvSpPr>
            <p:spPr>
              <a:xfrm>
                <a:off x="576072" y="3973508"/>
                <a:ext cx="10954512" cy="2235200"/>
              </a:xfrm>
              <a:prstGeom prst="rect">
                <a:avLst/>
              </a:prstGeom>
              <a:blipFill rotWithShape="1">
                <a:blip r:embed="rId4"/>
                <a:stretch>
                  <a:fillRect l="-1" t="-14" r="2" b="14"/>
                </a:stretch>
              </a:blipFill>
            </p:spPr>
            <p:txBody>
              <a:bodyPr/>
              <a:lstStyle/>
              <a:p>
                <a:r>
                  <a:rPr lang="zh-CN" altLang="en-US">
                    <a:noFill/>
                  </a:rPr>
                  <a:t> </a:t>
                </a:r>
              </a:p>
            </p:txBody>
          </p:sp>
        </mc:Fallback>
      </mc:AlternateContent>
      <p:sp>
        <p:nvSpPr>
          <p:cNvPr id="5" name="QC_4_AN.40_1#d92541d02.bracket?vcp=1&amp;pid=4bbfa70ab&amp;color=0,0,0&amp;vpa=20&amp;vtp=1&amp;answeroption=D"/>
          <p:cNvSpPr txBox="1"/>
          <p:nvPr/>
        </p:nvSpPr>
        <p:spPr>
          <a:xfrm>
            <a:off x="449072" y="574642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03b1834de?vcp=1&amp;pid=e123e2c40&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二、填空与简答题（本大题共6小题，每个化学方程式2分，其余每空1</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38分）</a:t>
            </a:r>
            <a:endParaRPr lang="en-US" altLang="zh-CN" sz="2600" dirty="0">
              <a:solidFill>
                <a:srgbClr val="000000"/>
              </a:solidFill>
            </a:endParaRPr>
          </a:p>
        </p:txBody>
      </p:sp>
      <p:sp>
        <p:nvSpPr>
          <p:cNvPr id="3" name="QO_4_BD.41_1#d9a76d914?vcp=1&amp;pid=03b1834de&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21.（6分）用化学符号和数字或化学符号中数字表示的意义填空。</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4" name="QB_5_BD.42_1#48d5471b4?vcp=1&amp;pid=d9a76d914&amp;color=0,0,0&amp;vtp=1&amp;bbb=1"/>
              <p:cNvSpPr/>
              <p:nvPr/>
            </p:nvSpPr>
            <p:spPr>
              <a:xfrm>
                <a:off x="576072" y="2321233"/>
                <a:ext cx="10954512" cy="33528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锌离子：</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（2）氢元素：</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（3）高锰酸钾：</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（4）五氧化二磷：</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（5）碘酒中的溶剂：</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a:solidFill>
                    <a:srgbClr val="000000"/>
                  </a:solidFill>
                </a:endParaRP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中“2”</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的意义：</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4" name="QB_5_BD.42_1#48d5471b4?vcp=1&amp;pid=d9a76d914&amp;color=0,0,0&amp;vtp=1&amp;bbb=1"/>
              <p:cNvSpPr>
                <a:spLocks noRot="1" noChangeAspect="1" noMove="1" noResize="1" noEditPoints="1" noAdjustHandles="1" noChangeArrowheads="1" noChangeShapeType="1" noTextEdit="1"/>
              </p:cNvSpPr>
              <p:nvPr/>
            </p:nvSpPr>
            <p:spPr>
              <a:xfrm>
                <a:off x="576072" y="2321233"/>
                <a:ext cx="10954512" cy="3352800"/>
              </a:xfrm>
              <a:prstGeom prst="rect">
                <a:avLst/>
              </a:prstGeom>
              <a:blipFill rotWithShape="1">
                <a:blip r:embed="rId3"/>
                <a:stretch>
                  <a:fillRect l="-1" t="-9" r="2" b="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43_1#48d5471b4.blank?vcp=1&amp;pid=d9a76d914&amp;color=0,0,0&amp;vpa=21&amp;vtp=1&amp;bbb=1&amp;rh=29.45"/>
              <p:cNvSpPr/>
              <p:nvPr/>
            </p:nvSpPr>
            <p:spPr>
              <a:xfrm>
                <a:off x="2616010" y="2381387"/>
                <a:ext cx="830199" cy="374015"/>
              </a:xfrm>
              <a:prstGeom prst="rect">
                <a:avLst/>
              </a:prstGeom>
              <a:noFill/>
            </p:spPr>
            <p:txBody>
              <a:bodyPr wrap="none" lIns="0" tIns="0" rIns="0" bIns="0" rtlCol="0" anchor="t"/>
              <a:lstStyle/>
              <a:p>
                <a:pPr algn="ctr" latinLnBrk="1">
                  <a:lnSpc>
                    <a:spcPts val="3200"/>
                  </a:lnSpc>
                </a:pP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𝐙𝐧</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5_AN.43_1#48d5471b4.blank?vcp=1&amp;pid=d9a76d914&amp;color=0,0,0&amp;vpa=21&amp;vtp=1&amp;bbb=1&amp;rh=29.45"/>
              <p:cNvSpPr>
                <a:spLocks noRot="1" noChangeAspect="1" noMove="1" noResize="1" noEditPoints="1" noAdjustHandles="1" noChangeArrowheads="1" noChangeShapeType="1" noTextEdit="1"/>
              </p:cNvSpPr>
              <p:nvPr/>
            </p:nvSpPr>
            <p:spPr>
              <a:xfrm>
                <a:off x="2616010" y="2381387"/>
                <a:ext cx="830199" cy="374015"/>
              </a:xfrm>
              <a:prstGeom prst="rect">
                <a:avLst/>
              </a:prstGeom>
              <a:blipFill rotWithShape="1">
                <a:blip r:embed="rId4"/>
                <a:stretch>
                  <a:fillRect l="-54" t="-37" r="8" b="-86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45_1#48d5471b4.blank?vcp=1&amp;pid=d9a76d914&amp;color=0,0,0&amp;vpa=22&amp;vtp=1&amp;bbb=1"/>
              <p:cNvSpPr/>
              <p:nvPr/>
            </p:nvSpPr>
            <p:spPr>
              <a:xfrm>
                <a:off x="2616009" y="2962330"/>
                <a:ext cx="379413" cy="381000"/>
              </a:xfrm>
              <a:prstGeom prst="rect">
                <a:avLst/>
              </a:prstGeom>
              <a:noFill/>
            </p:spPr>
            <p:txBody>
              <a:bodyPr wrap="none" lIns="0" tIns="0" rIns="0" bIns="0" rtlCol="0" anchor="t"/>
              <a:lstStyle/>
              <a:p>
                <a:pPr algn="ctr" latinLnBrk="1">
                  <a:lnSpc>
                    <a:spcPts val="30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7" name="QB_5_AN.45_1#48d5471b4.blank?vcp=1&amp;pid=d9a76d914&amp;color=0,0,0&amp;vpa=22&amp;vtp=1&amp;bbb=1"/>
              <p:cNvSpPr>
                <a:spLocks noRot="1" noChangeAspect="1" noMove="1" noResize="1" noEditPoints="1" noAdjustHandles="1" noChangeArrowheads="1" noChangeShapeType="1" noTextEdit="1"/>
              </p:cNvSpPr>
              <p:nvPr/>
            </p:nvSpPr>
            <p:spPr>
              <a:xfrm>
                <a:off x="2616009" y="2962330"/>
                <a:ext cx="379413" cy="381000"/>
              </a:xfrm>
              <a:prstGeom prst="rect">
                <a:avLst/>
              </a:prstGeom>
              <a:blipFill rotWithShape="1">
                <a:blip r:embed="rId5"/>
                <a:stretch>
                  <a:fillRect l="-117" t="-14" r="33" b="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47_1#48d5471b4.blank?vcp=1&amp;pid=d9a76d914&amp;color=0,0,0&amp;vpa=23&amp;vtp=1&amp;bbb=1"/>
              <p:cNvSpPr/>
              <p:nvPr/>
            </p:nvSpPr>
            <p:spPr>
              <a:xfrm>
                <a:off x="2896997" y="3519733"/>
                <a:ext cx="1181037"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9" name="QB_5_AN.47_1#48d5471b4.blank?vcp=1&amp;pid=d9a76d914&amp;color=0,0,0&amp;vpa=23&amp;vtp=1&amp;bbb=1"/>
              <p:cNvSpPr>
                <a:spLocks noRot="1" noChangeAspect="1" noMove="1" noResize="1" noEditPoints="1" noAdjustHandles="1" noChangeArrowheads="1" noChangeShapeType="1" noTextEdit="1"/>
              </p:cNvSpPr>
              <p:nvPr/>
            </p:nvSpPr>
            <p:spPr>
              <a:xfrm>
                <a:off x="2896997" y="3519733"/>
                <a:ext cx="1181037" cy="381000"/>
              </a:xfrm>
              <a:prstGeom prst="rect">
                <a:avLst/>
              </a:prstGeom>
              <a:blipFill rotWithShape="1">
                <a:blip r:embed="rId6"/>
                <a:stretch>
                  <a:fillRect l="-11" t="-148" r="5" b="14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5_AN.49_1#48d5471b4.blank?vcp=1&amp;pid=d9a76d914&amp;color=0,0,0&amp;vpa=24&amp;vtp=1&amp;bbb=1"/>
              <p:cNvSpPr/>
              <p:nvPr/>
            </p:nvSpPr>
            <p:spPr>
              <a:xfrm>
                <a:off x="3228784" y="4077136"/>
                <a:ext cx="833184"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𝐏</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1" name="QB_5_AN.49_1#48d5471b4.blank?vcp=1&amp;pid=d9a76d914&amp;color=0,0,0&amp;vpa=24&amp;vtp=1&amp;bbb=1"/>
              <p:cNvSpPr>
                <a:spLocks noRot="1" noChangeAspect="1" noMove="1" noResize="1" noEditPoints="1" noAdjustHandles="1" noChangeArrowheads="1" noChangeShapeType="1" noTextEdit="1"/>
              </p:cNvSpPr>
              <p:nvPr/>
            </p:nvSpPr>
            <p:spPr>
              <a:xfrm>
                <a:off x="3228784" y="4077136"/>
                <a:ext cx="833184" cy="381000"/>
              </a:xfrm>
              <a:prstGeom prst="rect">
                <a:avLst/>
              </a:prstGeom>
              <a:blipFill rotWithShape="1">
                <a:blip r:embed="rId7"/>
                <a:stretch>
                  <a:fillRect l="-53" t="-114" r="61" b="1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51_1#48d5471b4.blank?vcp=1&amp;pid=d9a76d914&amp;color=0,0,0&amp;vpa=25&amp;vtp=1&amp;bbb=1"/>
              <p:cNvSpPr/>
              <p:nvPr/>
            </p:nvSpPr>
            <p:spPr>
              <a:xfrm>
                <a:off x="3535172" y="4634539"/>
                <a:ext cx="1290511" cy="381000"/>
              </a:xfrm>
              <a:prstGeom prst="rect">
                <a:avLst/>
              </a:prstGeom>
              <a:noFill/>
            </p:spPr>
            <p:txBody>
              <a:bodyPr wrap="none" lIns="0" tIns="0" rIns="0" bIns="0" rtlCol="0" anchor="t"/>
              <a:lstStyle/>
              <a:p>
                <a:pPr algn="ctr" latinLnBrk="1">
                  <a:lnSpc>
                    <a:spcPts val="30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3" name="QB_5_AN.51_1#48d5471b4.blank?vcp=1&amp;pid=d9a76d914&amp;color=0,0,0&amp;vpa=25&amp;vtp=1&amp;bbb=1"/>
              <p:cNvSpPr>
                <a:spLocks noRot="1" noChangeAspect="1" noMove="1" noResize="1" noEditPoints="1" noAdjustHandles="1" noChangeArrowheads="1" noChangeShapeType="1" noTextEdit="1"/>
              </p:cNvSpPr>
              <p:nvPr/>
            </p:nvSpPr>
            <p:spPr>
              <a:xfrm>
                <a:off x="3535172" y="4634539"/>
                <a:ext cx="1290511" cy="381000"/>
              </a:xfrm>
              <a:prstGeom prst="rect">
                <a:avLst/>
              </a:prstGeom>
              <a:blipFill rotWithShape="1">
                <a:blip r:embed="rId8"/>
                <a:stretch>
                  <a:fillRect l="-10" t="-81" r="25" b="81"/>
                </a:stretch>
              </a:blipFill>
            </p:spPr>
            <p:txBody>
              <a:bodyPr/>
              <a:lstStyle/>
              <a:p>
                <a:r>
                  <a:rPr lang="zh-CN" altLang="en-US">
                    <a:noFill/>
                  </a:rPr>
                  <a:t> </a:t>
                </a:r>
              </a:p>
            </p:txBody>
          </p:sp>
        </mc:Fallback>
      </mc:AlternateContent>
      <p:sp>
        <p:nvSpPr>
          <p:cNvPr id="15" name="QB_5_AN.53_1#48d5471b4.blank?vcp=1&amp;pid=d9a76d914&amp;color=0,0,0&amp;vpa=26&amp;vtp=1&amp;bbb=1"/>
          <p:cNvSpPr/>
          <p:nvPr/>
        </p:nvSpPr>
        <p:spPr>
          <a:xfrm>
            <a:off x="3856577" y="5087293"/>
            <a:ext cx="51228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每个二氧化硫分子中含有两个氧原子</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Effect transition="in" filter="wipe(left)">
                                      <p:cBhvr>
                                        <p:cTn id="23" dur="500"/>
                                        <p:tgtEl>
                                          <p:spTgt spid="9">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wipe(left)">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Effect transition="in" filter="wipe(left)">
                                      <p:cBhvr>
                                        <p:cTn id="47" dur="500"/>
                                        <p:tgtEl>
                                          <p:spTgt spid="15">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1" grpId="0" build="p" animBg="1"/>
      <p:bldP spid="13" grpId="0" build="p" animBg="1"/>
      <p:bldP spid="1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54_1#d0a37bcab?vcp=1&amp;pid=03b1834de&amp;color=0,0,0&amp;vtp=1&amp;bt=1&amp;bbb=1&amp;hb=1"/>
          <p:cNvSpPr/>
          <p:nvPr/>
        </p:nvSpPr>
        <p:spPr>
          <a:xfrm>
            <a:off x="576072" y="84646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22.（6分）2024年4月25日，神舟十八号载人飞船发射取得圆满成功</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，顺利进驻中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国空间站</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3" name="QB_5_BD.55_1#54a85a0e5?vcp=1&amp;pid=d0a37bcab&amp;color=0,0,0&amp;vtp=1&amp;bbb=1&amp;hb=1"/>
          <p:cNvSpPr/>
          <p:nvPr/>
        </p:nvSpPr>
        <p:spPr>
          <a:xfrm>
            <a:off x="576072" y="200119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）航天服中的废气处理系统能使呼吸产生的废气进入装有活性炭的装置进行净</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化，这是利用活性炭的</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性。</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2）制造太阳能电池板需要铝合金片，铝合金属于</a:t>
            </a:r>
            <a:r>
              <a:rPr lang="en-US" altLang="zh-CN" sz="2400" spc="-10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（填“合成”或“金属”）材料。</a:t>
            </a:r>
            <a:endParaRPr lang="en-US" altLang="zh-CN" sz="2400" dirty="0">
              <a:solidFill>
                <a:srgbClr val="000000"/>
              </a:solidFill>
            </a:endParaRPr>
          </a:p>
        </p:txBody>
      </p:sp>
      <p:sp>
        <p:nvSpPr>
          <p:cNvPr id="4" name="QB_5_AN.56_1#54a85a0e5.blank?vcp=1&amp;pid=d0a37bcab&amp;color=0,0,0&amp;vpa=27&amp;vtp=1&amp;bbb=1"/>
          <p:cNvSpPr/>
          <p:nvPr/>
        </p:nvSpPr>
        <p:spPr>
          <a:xfrm>
            <a:off x="3656615" y="253205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吸附</a:t>
            </a:r>
            <a:endParaRPr lang="en-US" altLang="zh-CN" sz="2400" dirty="0">
              <a:solidFill>
                <a:srgbClr val="A00021"/>
              </a:solidFill>
            </a:endParaRPr>
          </a:p>
        </p:txBody>
      </p:sp>
      <p:sp>
        <p:nvSpPr>
          <p:cNvPr id="6" name="QB_5_AN.58_1#54a85a0e5.blank?vcp=1&amp;pid=d0a37bcab&amp;color=0,0,0&amp;vpa=28&amp;vtp=1&amp;bbb=1"/>
          <p:cNvSpPr/>
          <p:nvPr/>
        </p:nvSpPr>
        <p:spPr>
          <a:xfrm>
            <a:off x="7187215" y="3090858"/>
            <a:ext cx="795338" cy="533400"/>
          </a:xfrm>
          <a:prstGeom prst="rect">
            <a:avLst/>
          </a:prstGeom>
          <a:noFill/>
        </p:spPr>
        <p:txBody>
          <a:bodyPr wrap="none" lIns="0" tIns="0" rIns="0" bIns="0" rtlCol="0" anchor="t"/>
          <a:lstStyle/>
          <a:p>
            <a:pPr algn="ctr" latinLnBrk="1">
              <a:lnSpc>
                <a:spcPts val="4200"/>
              </a:lnSpc>
            </a:pPr>
            <a:r>
              <a:rPr lang="en-US" altLang="zh-CN" sz="2400" b="1" i="0" spc="-10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金属</a:t>
            </a:r>
            <a:endParaRPr lang="en-US" altLang="zh-CN" sz="2400" spc="-100" dirty="0">
              <a:solidFill>
                <a:srgbClr val="A00021"/>
              </a:solidFill>
            </a:endParaRPr>
          </a:p>
        </p:txBody>
      </p:sp>
      <p:sp>
        <p:nvSpPr>
          <p:cNvPr id="7" name="QC_5_BD.59_1#7745b342c?vcp=1&amp;pid=d0a37bcab&amp;color=0,0,0&amp;vtp=1&amp;bbb=1"/>
          <p:cNvSpPr/>
          <p:nvPr/>
        </p:nvSpPr>
        <p:spPr>
          <a:xfrm>
            <a:off x="576072" y="370299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）下列航天食品中富含蛋白质的是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9" name="QC_5_BD.59_2#7745b342c.choices?vcp=1&amp;pid=d0a37bcab&amp;color=0,0,0&amp;vtp=1&amp;bbb=1"/>
          <p:cNvSpPr/>
          <p:nvPr/>
        </p:nvSpPr>
        <p:spPr>
          <a:xfrm>
            <a:off x="576072" y="422585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3730625" algn="l"/>
                <a:tab pos="743648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.脱水米饭</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B.冻干水果</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.黑椒牛柳</a:t>
            </a:r>
            <a:endParaRPr lang="en-US" altLang="zh-CN" sz="2400" dirty="0">
              <a:solidFill>
                <a:srgbClr val="000000"/>
              </a:solidFill>
            </a:endParaRPr>
          </a:p>
        </p:txBody>
      </p:sp>
      <p:sp>
        <p:nvSpPr>
          <p:cNvPr id="10" name="QB_5_BD.61_1#6e05e89ec?vcp=1&amp;pid=d0a37bcab&amp;color=0,0,0&amp;vtp=1&amp;bbb=1&amp;hb=1"/>
          <p:cNvSpPr/>
          <p:nvPr/>
        </p:nvSpPr>
        <p:spPr>
          <a:xfrm>
            <a:off x="576072" y="4748716"/>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（4）密封座舱内，航天员所需的氧气可通过电解水补充</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，电解水的化学方程式是</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，由此产生的氢气可以用作</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填一种用途）。</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11" name="QB_5_AN.62_1#6e05e89ec.blank?vcp=1&amp;pid=d0a37bcab&amp;color=0,0,0&amp;vpa=30&amp;vtp=1&amp;bbb=1&amp;rh=39.24"/>
              <p:cNvSpPr/>
              <p:nvPr/>
            </p:nvSpPr>
            <p:spPr>
              <a:xfrm>
                <a:off x="612585" y="5285620"/>
                <a:ext cx="3144584" cy="498348"/>
              </a:xfrm>
              <a:prstGeom prst="rect">
                <a:avLst/>
              </a:prstGeom>
              <a:noFill/>
            </p:spPr>
            <p:txBody>
              <a:bodyPr wrap="none" lIns="0" tIns="0" rIns="0" bIns="0" rtlCol="0" anchor="t"/>
              <a:lstStyle/>
              <a:p>
                <a:pPr algn="ctr" latinLnBrk="1">
                  <a:lnSpc>
                    <a:spcPts val="4400"/>
                  </a:lnSpc>
                </a:pP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通电</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1" name="QB_5_AN.62_1#6e05e89ec.blank?vcp=1&amp;pid=d0a37bcab&amp;color=0,0,0&amp;vpa=30&amp;vtp=1&amp;bbb=1&amp;rh=39.24"/>
              <p:cNvSpPr>
                <a:spLocks noRot="1" noChangeAspect="1" noMove="1" noResize="1" noEditPoints="1" noAdjustHandles="1" noChangeArrowheads="1" noChangeShapeType="1" noTextEdit="1"/>
              </p:cNvSpPr>
              <p:nvPr/>
            </p:nvSpPr>
            <p:spPr>
              <a:xfrm>
                <a:off x="612585" y="5285620"/>
                <a:ext cx="3144584" cy="498348"/>
              </a:xfrm>
              <a:prstGeom prst="rect">
                <a:avLst/>
              </a:prstGeom>
              <a:blipFill rotWithShape="1">
                <a:blip r:embed="rId3"/>
                <a:stretch>
                  <a:fillRect l="-14" t="-24058" r="16" b="-2471"/>
                </a:stretch>
              </a:blipFill>
            </p:spPr>
            <p:txBody>
              <a:bodyPr/>
              <a:lstStyle/>
              <a:p>
                <a:r>
                  <a:rPr lang="zh-CN" altLang="en-US">
                    <a:noFill/>
                  </a:rPr>
                  <a:t> </a:t>
                </a:r>
              </a:p>
            </p:txBody>
          </p:sp>
        </mc:Fallback>
      </mc:AlternateContent>
      <p:sp>
        <p:nvSpPr>
          <p:cNvPr id="12" name="QB_5_AN.63_1#6e05e89ec.blank?vcp=1&amp;pid=d0a37bcab&amp;color=0,0,0&amp;vpa=31&amp;vtp=1&amp;bbb=1"/>
          <p:cNvSpPr/>
          <p:nvPr/>
        </p:nvSpPr>
        <p:spPr>
          <a:xfrm>
            <a:off x="7469790" y="5279576"/>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燃料</a:t>
            </a:r>
            <a:endParaRPr lang="en-US" altLang="zh-CN" sz="2400" dirty="0">
              <a:solidFill>
                <a:srgbClr val="A00021"/>
              </a:solidFill>
            </a:endParaRPr>
          </a:p>
        </p:txBody>
      </p:sp>
      <p:sp>
        <p:nvSpPr>
          <p:cNvPr id="13" name="QC_5_AN.60_1#7745b342c.blank?vcp=1&amp;pid=d0a37bcab&amp;color=0,0,0&amp;vpa=29&amp;vtp=1&amp;answeroption=C"/>
          <p:cNvSpPr txBox="1"/>
          <p:nvPr/>
        </p:nvSpPr>
        <p:spPr>
          <a:xfrm>
            <a:off x="7885557" y="425887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left)">
                                      <p:cBhvr>
                                        <p:cTn id="23" dur="500"/>
                                        <p:tgtEl>
                                          <p:spTgt spid="1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bg/>
                                          </p:spTgt>
                                        </p:tgtEl>
                                        <p:attrNameLst>
                                          <p:attrName>style.visibility</p:attrName>
                                        </p:attrNameLst>
                                      </p:cBhvr>
                                      <p:to>
                                        <p:strVal val="visible"/>
                                      </p:to>
                                    </p:set>
                                    <p:animEffect transition="in" filter="wipe(left)">
                                      <p:cBhvr>
                                        <p:cTn id="28" dur="500"/>
                                        <p:tgtEl>
                                          <p:spTgt spid="11">
                                            <p:bg/>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wipe(left)">
                                      <p:cBhvr>
                                        <p:cTn id="31" dur="500"/>
                                        <p:tgtEl>
                                          <p:spTgt spid="1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bg/>
                                          </p:spTgt>
                                        </p:tgtEl>
                                        <p:attrNameLst>
                                          <p:attrName>style.visibility</p:attrName>
                                        </p:attrNameLst>
                                      </p:cBhvr>
                                      <p:to>
                                        <p:strVal val="visible"/>
                                      </p:to>
                                    </p:set>
                                    <p:animEffect transition="in" filter="wipe(left)">
                                      <p:cBhvr>
                                        <p:cTn id="36" dur="500"/>
                                        <p:tgtEl>
                                          <p:spTgt spid="12">
                                            <p:bg/>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wipe(left)">
                                      <p:cBhvr>
                                        <p:cTn id="3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11" grpId="0" build="p" animBg="1"/>
      <p:bldP spid="12" grpId="0" build="p" animBg="1"/>
      <p:bldP spid="1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64_1#6b7705f27?vcp=1&amp;pid=03b1834de&amp;color=0,0,0&amp;vtp=1&amp;bt=1&amp;bbb=1&amp;hb=1"/>
          <p:cNvSpPr/>
          <p:nvPr/>
        </p:nvSpPr>
        <p:spPr>
          <a:xfrm>
            <a:off x="576072" y="174562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23.（5分）中华优秀传统文化源远流长、博大精深</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，赋予了中华民族伟大的生命力</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和凝聚力</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。请分析相关信息，请你回答下列问题。</a:t>
            </a:r>
            <a:endParaRPr lang="en-US" altLang="zh-CN" sz="2400" dirty="0"/>
          </a:p>
        </p:txBody>
      </p:sp>
      <p:sp>
        <p:nvSpPr>
          <p:cNvPr id="3" name="QB_5_BD.65_1#765478c25?vcp=1&amp;pid=6b7705f27&amp;color=0,0,0&amp;vtp=1&amp;bbb=1&amp;hb=1"/>
          <p:cNvSpPr/>
          <p:nvPr/>
        </p:nvSpPr>
        <p:spPr>
          <a:xfrm>
            <a:off x="576072" y="290035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（1）中国年味：过年贴春联是中华民族的传统习俗，用墨汁书写的春联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，字迹很</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长时间不变色，其原因是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（2）中国节气：立春，是春之首，冰化雪消，一元复始，万象更新。从微观角度</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分析，冰化雪消的过程中发生改变的是</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66_1#765478c25.blank?vcp=1&amp;pid=6b7705f27&amp;color=0,0,0&amp;vpa=32&amp;vtp=1&amp;bbb=1"/>
          <p:cNvSpPr/>
          <p:nvPr/>
        </p:nvSpPr>
        <p:spPr>
          <a:xfrm>
            <a:off x="3950304" y="3431218"/>
            <a:ext cx="389731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常温下碳的化学性质不活泼</a:t>
            </a:r>
            <a:endParaRPr lang="en-US" altLang="zh-CN" sz="2400" dirty="0"/>
          </a:p>
        </p:txBody>
      </p:sp>
      <p:sp>
        <p:nvSpPr>
          <p:cNvPr id="6" name="QB_5_AN.68_1#765478c25.blank?vcp=1&amp;pid=6b7705f27&amp;color=0,0,0&amp;vpa=33&amp;vtp=1&amp;bbb=1"/>
          <p:cNvSpPr/>
          <p:nvPr/>
        </p:nvSpPr>
        <p:spPr>
          <a:xfrm>
            <a:off x="5801329" y="4548818"/>
            <a:ext cx="175260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分子的间隔</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69_1#d4a2f5650?vcp=1&amp;pid=6b7705f27&amp;color=0,0,0&amp;mp=1&amp;vtp=1&amp;bt=1&amp;bbb=1&amp;hb=1"/>
          <p:cNvSpPr/>
          <p:nvPr/>
        </p:nvSpPr>
        <p:spPr>
          <a:xfrm>
            <a:off x="576072" y="147257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（3）中国民俗：火把节是很多民族隆重的节日。人们将手中的火把聚在一起</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起一堆堆巨大的篝火</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，在篝火四周尽情地歌唱、舞蹈</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。将柴火架空的目的是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3" name="QB_5_AN.70_1#d4a2f5650.blank?vcp=1&amp;pid=6b7705f27&amp;color=0,0,0&amp;mp=1&amp;vpa=34&amp;vtp=1&amp;bbb=1&amp;hb=1"/>
          <p:cNvSpPr/>
          <p:nvPr/>
        </p:nvSpPr>
        <p:spPr>
          <a:xfrm>
            <a:off x="576073" y="2003430"/>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增大木柴与氧气的接触面积</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，使反应更充分</a:t>
            </a:r>
            <a:endParaRPr lang="en-US" altLang="zh-CN" sz="2400" dirty="0"/>
          </a:p>
        </p:txBody>
      </p:sp>
      <p:sp>
        <p:nvSpPr>
          <p:cNvPr id="4" name="QB_5_BD.71_1#b40db00be?vcp=1&amp;pid=6b7705f27&amp;color=0,0,0&amp;vtp=1&amp;bbb=1&amp;hb=1"/>
          <p:cNvSpPr/>
          <p:nvPr/>
        </p:nvSpPr>
        <p:spPr>
          <a:xfrm>
            <a:off x="576072" y="3173408"/>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（4）中国技术：十年砺剑跨越发展，辽宁舰、山东舰、福建舰挺进深蓝</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。航母作</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为大型军舰</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，航行过程需要较强动力，</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提供这些动力的资源为常规燃油和核能，</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其中属于新能源的是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当使用核能工作时</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，对其安全问题提出的要求是</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5" name="QB_5_AN.72_1#b40db00be.blank?vcp=1&amp;pid=6b7705f27&amp;color=0,0,0&amp;vpa=35&amp;vtp=1&amp;bbb=1"/>
          <p:cNvSpPr/>
          <p:nvPr/>
        </p:nvSpPr>
        <p:spPr>
          <a:xfrm>
            <a:off x="3350229" y="426306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核能</a:t>
            </a:r>
            <a:endParaRPr lang="en-US" altLang="zh-CN" sz="2400" dirty="0"/>
          </a:p>
        </p:txBody>
      </p:sp>
      <p:sp>
        <p:nvSpPr>
          <p:cNvPr id="6" name="QB_5_AN.73_1#b40db00be.blank?vcp=1&amp;pid=6b7705f27&amp;color=0,0,0&amp;vpa=36&amp;vtp=1&amp;bbb=1"/>
          <p:cNvSpPr/>
          <p:nvPr/>
        </p:nvSpPr>
        <p:spPr>
          <a:xfrm>
            <a:off x="580041" y="4821868"/>
            <a:ext cx="6042025" cy="533400"/>
          </a:xfrm>
          <a:prstGeom prst="rect">
            <a:avLst/>
          </a:prstGeom>
          <a:noFill/>
        </p:spPr>
        <p:txBody>
          <a:bodyPr wrap="none" lIns="0" tIns="0" rIns="0" bIns="0" rtlCol="0" anchor="t"/>
          <a:lstStyle/>
          <a:p>
            <a:pPr algn="ctr" latinLnBrk="1">
              <a:lnSpc>
                <a:spcPts val="4200"/>
              </a:lnSpc>
            </a:pP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防止核辐射</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（或防止核泄漏等，合理即可）</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74_1#8d512f7eb?iti=6&amp;htil=6&amp;vcp=1&amp;pid=03b1834de&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08921" y="1274223"/>
            <a:ext cx="4489704" cy="27797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74_2#8d512f7eb?iti=6&amp;htil=6&amp;vcp=1&amp;pid=03b1834de&amp;color=0,0,0&amp;vtp=1&amp;bbb=1"/>
          <p:cNvSpPr/>
          <p:nvPr/>
        </p:nvSpPr>
        <p:spPr>
          <a:xfrm>
            <a:off x="8890248" y="418099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图6</a:t>
            </a:r>
            <a:endParaRPr lang="en-US" altLang="zh-CN" sz="2400" dirty="0"/>
          </a:p>
        </p:txBody>
      </p:sp>
      <p:sp>
        <p:nvSpPr>
          <p:cNvPr id="4" name="QO_4_BD.74_3#8d512f7eb?htil=6&amp;sp=1&amp;vcp=1&amp;pid=03b1834de&amp;color=0,0,0&amp;vtp=1&amp;bt=1&amp;bbb=1&amp;hb=1"/>
          <p:cNvSpPr/>
          <p:nvPr/>
        </p:nvSpPr>
        <p:spPr>
          <a:xfrm>
            <a:off x="576072" y="1219359"/>
            <a:ext cx="6327648" cy="4470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24.（6分</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）某同学利用虹吸原理探究酸碱盐间</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的反应</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，具体实验方案设计如下：</a:t>
            </a:r>
            <a:endParaRPr lang="en-US" altLang="zh-CN" sz="2400" dirty="0"/>
          </a:p>
          <a:p>
            <a:pPr latinLnBrk="1">
              <a:lnSpc>
                <a:spcPts val="4400"/>
              </a:lnSpc>
            </a:pPr>
            <a:r>
              <a:rPr lang="en-US" altLang="zh-CN" sz="2400" b="1" i="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四个塑料杯子分别盛有稀硫酸</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碳酸钠、</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氯化钡</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、无色酚酞中的某一种溶液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，杯子之间</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用塑料吸管相连。向甲塑料杯中加入适量的氢</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氧化钠溶液后</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，溶液变红色</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。当上一杯液体达</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到一定量时会自动流入下一杯，出现的现象如</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6所示，请你回答下列问题。</a:t>
            </a:r>
            <a:endParaRPr lang="en-US" altLang="zh-CN" sz="24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75_1#280ce104c?vcp=1&amp;pid=8d512f7eb&amp;color=0,0,0&amp;vtp=1&amp;bt=1&amp;bbb=1"/>
          <p:cNvSpPr/>
          <p:nvPr/>
        </p:nvSpPr>
        <p:spPr>
          <a:xfrm>
            <a:off x="576072" y="146749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）甲杯中盛有的溶液为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（2）丙杯流出的溶液中溶质（除酚酞外）有</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3" name="QB_5_AN.76_1#280ce104c.blank?vcp=1&amp;pid=8d512f7eb&amp;color=0,0,0&amp;vpa=37&amp;vtp=1&amp;bbb=1"/>
          <p:cNvSpPr/>
          <p:nvPr/>
        </p:nvSpPr>
        <p:spPr>
          <a:xfrm>
            <a:off x="4102704" y="1439550"/>
            <a:ext cx="205898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无色酚酞溶液</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5" name="QB_5_AN.78_1#280ce104c.blank?vcp=1&amp;pid=8d512f7eb&amp;color=0,0,0&amp;vpa=38&amp;vtp=1&amp;bbb=1"/>
              <p:cNvSpPr/>
              <p:nvPr/>
            </p:nvSpPr>
            <p:spPr>
              <a:xfrm>
                <a:off x="6560948" y="2102134"/>
                <a:ext cx="2722499" cy="393700"/>
              </a:xfrm>
              <a:prstGeom prst="rect">
                <a:avLst/>
              </a:prstGeom>
              <a:noFill/>
            </p:spPr>
            <p:txBody>
              <a:bodyPr wrap="none" lIns="0" tIns="0" rIns="0" bIns="0" rtlCol="0" anchor="t"/>
              <a:lstStyle/>
              <a:p>
                <a:pPr algn="ctr" latinLnBrk="1">
                  <a:lnSpc>
                    <a:spcPts val="31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𝐍𝐚𝐂𝐥</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𝐇𝐂𝐥</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5_AN.78_1#280ce104c.blank?vcp=1&amp;pid=8d512f7eb&amp;color=0,0,0&amp;vpa=38&amp;vtp=1&amp;bbb=1"/>
              <p:cNvSpPr>
                <a:spLocks noRot="1" noChangeAspect="1" noMove="1" noResize="1" noEditPoints="1" noAdjustHandles="1" noChangeArrowheads="1" noChangeShapeType="1" noTextEdit="1"/>
              </p:cNvSpPr>
              <p:nvPr/>
            </p:nvSpPr>
            <p:spPr>
              <a:xfrm>
                <a:off x="6560948" y="2102134"/>
                <a:ext cx="2722499" cy="393700"/>
              </a:xfrm>
              <a:prstGeom prst="rect">
                <a:avLst/>
              </a:prstGeom>
              <a:blipFill rotWithShape="1">
                <a:blip r:embed="rId3"/>
                <a:stretch>
                  <a:fillRect l="-5" t="-72" r="14" b="72"/>
                </a:stretch>
              </a:blipFill>
            </p:spPr>
            <p:txBody>
              <a:bodyPr/>
              <a:lstStyle/>
              <a:p>
                <a:r>
                  <a:rPr lang="zh-CN" altLang="en-US">
                    <a:noFill/>
                  </a:rPr>
                  <a:t> </a:t>
                </a:r>
              </a:p>
            </p:txBody>
          </p:sp>
        </mc:Fallback>
      </mc:AlternateContent>
      <p:sp>
        <p:nvSpPr>
          <p:cNvPr id="6" name="QB_5_BD.79_1#1ac11a355?vcp=1&amp;pid=8d512f7eb&amp;color=0,0,0&amp;vtp=1&amp;bbb=1&amp;hb=1"/>
          <p:cNvSpPr/>
          <p:nvPr/>
        </p:nvSpPr>
        <p:spPr>
          <a:xfrm>
            <a:off x="576072" y="261206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写出丙杯中产生白色沉淀的一个化学方程式：</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该反应属于</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填基本反应类型）。</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7" name="QB_5_AN.80_1#1ac11a355.blank?vcp=1&amp;pid=8d512f7eb&amp;color=0,0,0&amp;vpa=39&amp;vtp=1&amp;bbb=1&amp;rh=26.66"/>
              <p:cNvSpPr/>
              <p:nvPr/>
            </p:nvSpPr>
            <p:spPr>
              <a:xfrm>
                <a:off x="467097" y="3180366"/>
                <a:ext cx="10851642" cy="338582"/>
              </a:xfrm>
              <a:prstGeom prst="rect">
                <a:avLst/>
              </a:prstGeom>
              <a:noFill/>
            </p:spPr>
            <p:txBody>
              <a:bodyPr wrap="none" lIns="0" tIns="0" rIns="0" bIns="0" rtlCol="0" anchor="t"/>
              <a:lstStyle/>
              <a:p>
                <a:pPr algn="ctr" latinLnBrk="1">
                  <a:lnSpc>
                    <a:spcPts val="3200"/>
                  </a:lnSpc>
                </a:pP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𝟐𝐍𝐚𝐂𝐥</m:t>
                        </m:r>
                      </m:e>
                    </m:d>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（或</a:t>
                </a: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12000">
                                          <a:solidFill>
                                            <a:srgbClr val="A00021"/>
                                          </a:solidFill>
                                          <a:latin typeface="Cambria Math" panose="02040503050406030204" pitchFamily="18" charset="0"/>
                                        </a:rPr>
                                        <m:t>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𝐁𝐚𝐒𝐎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𝟐𝐇𝐂𝐥</m:t>
                        </m:r>
                      </m:e>
                    </m:d>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100" dirty="0">
                  <a:solidFill>
                    <a:srgbClr val="A00021"/>
                  </a:solidFill>
                </a:endParaRPr>
              </a:p>
            </p:txBody>
          </p:sp>
        </mc:Choice>
        <mc:Fallback xmlns="">
          <p:sp>
            <p:nvSpPr>
              <p:cNvPr id="7" name="QB_5_AN.80_1#1ac11a355.blank?vcp=1&amp;pid=8d512f7eb&amp;color=0,0,0&amp;vpa=39&amp;vtp=1&amp;bbb=1&amp;rh=26.66"/>
              <p:cNvSpPr>
                <a:spLocks noRot="1" noChangeAspect="1" noMove="1" noResize="1" noEditPoints="1" noAdjustHandles="1" noChangeArrowheads="1" noChangeShapeType="1" noTextEdit="1"/>
              </p:cNvSpPr>
              <p:nvPr/>
            </p:nvSpPr>
            <p:spPr>
              <a:xfrm>
                <a:off x="467097" y="3180366"/>
                <a:ext cx="10851642" cy="338582"/>
              </a:xfrm>
              <a:prstGeom prst="rect">
                <a:avLst/>
              </a:prstGeom>
              <a:blipFill rotWithShape="1">
                <a:blip r:embed="rId4"/>
                <a:stretch>
                  <a:fillRect l="-3" t="-37031" r="5" b="-36637"/>
                </a:stretch>
              </a:blipFill>
            </p:spPr>
            <p:txBody>
              <a:bodyPr/>
              <a:lstStyle/>
              <a:p>
                <a:r>
                  <a:rPr lang="zh-CN" altLang="en-US">
                    <a:noFill/>
                  </a:rPr>
                  <a:t> </a:t>
                </a:r>
              </a:p>
            </p:txBody>
          </p:sp>
        </mc:Fallback>
      </mc:AlternateContent>
      <p:sp>
        <p:nvSpPr>
          <p:cNvPr id="8" name="QB_5_AN.81_1#1ac11a355.blank?vcp=1&amp;pid=8d512f7eb&amp;color=0,0,0&amp;vpa=40&amp;vtp=1&amp;bbb=1"/>
          <p:cNvSpPr/>
          <p:nvPr/>
        </p:nvSpPr>
        <p:spPr>
          <a:xfrm>
            <a:off x="2124679" y="3701728"/>
            <a:ext cx="175260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复分解反应</a:t>
            </a:r>
            <a:endParaRPr lang="en-US" altLang="zh-CN" sz="2400" dirty="0">
              <a:solidFill>
                <a:srgbClr val="A00021"/>
              </a:solidFill>
            </a:endParaRPr>
          </a:p>
        </p:txBody>
      </p:sp>
      <p:sp>
        <p:nvSpPr>
          <p:cNvPr id="9" name="QB_5_BD.82_1#90bad038e?vcp=1&amp;pid=8d512f7eb&amp;color=0,0,0&amp;vtp=1&amp;bbb=1&amp;hb=1"/>
          <p:cNvSpPr/>
          <p:nvPr/>
        </p:nvSpPr>
        <p:spPr>
          <a:xfrm>
            <a:off x="576072" y="431386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（4）实验结束后</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，丁杯中生成白色沉淀反应的微观实质是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10" name="QB_5_AN.83_1#90bad038e.blank?vcp=1&amp;pid=8d512f7eb&amp;color=0,0,0&amp;vpa=41&amp;vtp=1&amp;bbb=1&amp;hb=1"/>
          <p:cNvSpPr/>
          <p:nvPr/>
        </p:nvSpPr>
        <p:spPr>
          <a:xfrm>
            <a:off x="576073" y="4285928"/>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钡离子和碳酸根离子结合生成碳酸钡沉淀</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P spid="10"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84_1#b8ac1bceb?sp=1&amp;vcp=1&amp;pid=03b1834de&amp;color=0,0,0&amp;vtp=1&amp;bt=1&amp;bbb=1"/>
          <p:cNvSpPr/>
          <p:nvPr/>
        </p:nvSpPr>
        <p:spPr>
          <a:xfrm>
            <a:off x="576072" y="59502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25.（7分）建立宏观、微观和符号之间的相互联系是化学学科的特点。</a:t>
            </a:r>
            <a:endParaRPr lang="en-US" altLang="zh-CN" sz="2400" dirty="0"/>
          </a:p>
        </p:txBody>
      </p:sp>
      <p:pic>
        <p:nvPicPr>
          <p:cNvPr id="3" name="QO_4_BD.84_3#b8ac1bceb?iti=7&amp;htil=1&amp;vcp=1&amp;pid=03b1834d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801368" y="1198150"/>
            <a:ext cx="3008376" cy="18745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84_4#b8ac1bceb?iti=8&amp;htil=1&amp;vcp=1&amp;pid=03b1834d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281928" y="1975390"/>
            <a:ext cx="5010912" cy="10972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84_5#b8ac1bceb?iti=9&amp;htil=1&amp;vcp=1&amp;pid=03b1834d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435608" y="3840765"/>
            <a:ext cx="3749040" cy="16550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4_BD.84_6#b8ac1bceb?iti=10&amp;htil=1&amp;vcp=1&amp;pid=03b1834de&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178040" y="3776758"/>
            <a:ext cx="3218688" cy="17190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O_4_BD.84_7#b8ac1bceb?iti=7&amp;htil=1&amp;vcp=1&amp;pid=03b1834de&amp;color=0,0,0&amp;vtp=1&amp;bbb=1"/>
          <p:cNvSpPr/>
          <p:nvPr/>
        </p:nvSpPr>
        <p:spPr>
          <a:xfrm>
            <a:off x="3042031" y="3199670"/>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图7</a:t>
            </a:r>
            <a:endParaRPr lang="en-US" altLang="zh-CN" sz="2400" dirty="0"/>
          </a:p>
        </p:txBody>
      </p:sp>
      <p:sp>
        <p:nvSpPr>
          <p:cNvPr id="8" name="QO_4_BD.84_8#b8ac1bceb?iti=8&amp;htil=1&amp;vcp=1&amp;pid=03b1834de&amp;color=0,0,0&amp;vtp=1&amp;bbb=1"/>
          <p:cNvSpPr/>
          <p:nvPr/>
        </p:nvSpPr>
        <p:spPr>
          <a:xfrm>
            <a:off x="8523860" y="3199670"/>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图8</a:t>
            </a:r>
            <a:endParaRPr lang="en-US" altLang="zh-CN" sz="2400" dirty="0"/>
          </a:p>
        </p:txBody>
      </p:sp>
      <p:sp>
        <p:nvSpPr>
          <p:cNvPr id="9" name="QO_4_BD.84_9#b8ac1bceb?iti=9&amp;htil=1&amp;vcp=1&amp;pid=03b1834de&amp;color=0,0,0&amp;vtp=1&amp;bbb=1"/>
          <p:cNvSpPr/>
          <p:nvPr/>
        </p:nvSpPr>
        <p:spPr>
          <a:xfrm>
            <a:off x="3046603" y="5622829"/>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图9</a:t>
            </a:r>
            <a:endParaRPr lang="en-US" altLang="zh-CN" sz="2400" dirty="0"/>
          </a:p>
        </p:txBody>
      </p:sp>
      <p:sp>
        <p:nvSpPr>
          <p:cNvPr id="10" name="QO_4_BD.84_10#b8ac1bceb?iti=10&amp;htil=1&amp;vcp=1&amp;pid=03b1834de&amp;color=0,0,0&amp;vtp=1&amp;bbb=1"/>
          <p:cNvSpPr/>
          <p:nvPr/>
        </p:nvSpPr>
        <p:spPr>
          <a:xfrm>
            <a:off x="8447660" y="5622829"/>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图10</a:t>
            </a:r>
            <a:endParaRPr lang="en-US" altLang="zh-CN" sz="24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5_1#2607cae0f?vcp=1&amp;pid=b8ac1bceb&amp;color=0,0,0&amp;vtp=1&amp;bt=1&amp;bbb=1"/>
          <p:cNvSpPr/>
          <p:nvPr/>
        </p:nvSpPr>
        <p:spPr>
          <a:xfrm>
            <a:off x="576072" y="53998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（1）图</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7表示水、二氧化碳和氧气的循环图。</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3" name="QB_6_BD.86_1#ee95baab3?vcp=1&amp;pid=2607cae0f&amp;color=0,0,0&amp;vtp=1&amp;bbb=1"/>
              <p:cNvSpPr/>
              <p:nvPr/>
            </p:nvSpPr>
            <p:spPr>
              <a:xfrm>
                <a:off x="576072" y="1061883"/>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①从微观角度看</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，这三种物质都是由</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构成的。</a:t>
                </a:r>
              </a:p>
              <a:p>
                <a:pPr lvl="0" latinLnBrk="1">
                  <a:lnSpc>
                    <a:spcPts val="4400"/>
                  </a:lnSpc>
                </a:pPr>
                <a:r>
                  <a:rPr lang="en-US" altLang="zh-CN" sz="2400" b="1"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②写出图7转化</a:t>
                </a:r>
                <a14:m>
                  <m:oMath xmlns:m="http://schemas.openxmlformats.org/officeDocument/2006/math">
                    <m:r>
                      <a:rPr lang="en-US" altLang="zh-CN" sz="2400" b="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100" b="1"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的化学方程式：</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3" name="QB_6_BD.86_1#ee95baab3?vcp=1&amp;pid=2607cae0f&amp;color=0,0,0&amp;vtp=1&amp;bbb=1"/>
              <p:cNvSpPr>
                <a:spLocks noRot="1" noChangeAspect="1" noMove="1" noResize="1" noEditPoints="1" noAdjustHandles="1" noChangeArrowheads="1" noChangeShapeType="1" noTextEdit="1"/>
              </p:cNvSpPr>
              <p:nvPr/>
            </p:nvSpPr>
            <p:spPr>
              <a:xfrm>
                <a:off x="576072" y="1061883"/>
                <a:ext cx="10954512" cy="1117600"/>
              </a:xfrm>
              <a:prstGeom prst="rect">
                <a:avLst/>
              </a:prstGeom>
              <a:blipFill rotWithShape="1">
                <a:blip r:embed="rId3"/>
                <a:stretch>
                  <a:fillRect l="-1" t="-15" r="2" b="15"/>
                </a:stretch>
              </a:blipFill>
            </p:spPr>
            <p:txBody>
              <a:bodyPr/>
              <a:lstStyle/>
              <a:p>
                <a:r>
                  <a:rPr lang="zh-CN" altLang="en-US">
                    <a:noFill/>
                  </a:rPr>
                  <a:t> </a:t>
                </a:r>
              </a:p>
            </p:txBody>
          </p:sp>
        </mc:Fallback>
      </mc:AlternateContent>
      <p:sp>
        <p:nvSpPr>
          <p:cNvPr id="4" name="QB_6_AN.87_1#ee95baab3.blank?vcp=1&amp;pid=2607cae0f&amp;color=0,0,0&amp;vpa=42&amp;vtp=1&amp;bbb=1"/>
          <p:cNvSpPr/>
          <p:nvPr/>
        </p:nvSpPr>
        <p:spPr>
          <a:xfrm>
            <a:off x="5494940" y="1033943"/>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分子</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6" name="QB_6_AN.89_1#ee95baab3.blank?vcp=1&amp;pid=2607cae0f&amp;color=0,0,0&amp;vpa=43&amp;vtp=1&amp;bbb=1&amp;rh=39.09"/>
              <p:cNvSpPr/>
              <p:nvPr/>
            </p:nvSpPr>
            <p:spPr>
              <a:xfrm>
                <a:off x="4890898" y="1607461"/>
                <a:ext cx="2740406" cy="496443"/>
              </a:xfrm>
              <a:prstGeom prst="rect">
                <a:avLst/>
              </a:prstGeom>
              <a:noFill/>
            </p:spPr>
            <p:txBody>
              <a:bodyPr wrap="none" lIns="0" tIns="0" rIns="0" bIns="0" rtlCol="0" anchor="t"/>
              <a:lstStyle/>
              <a:p>
                <a:pPr algn="ctr" latinLnBrk="1">
                  <a:lnSpc>
                    <a:spcPts val="44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点燃</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6" name="QB_6_AN.89_1#ee95baab3.blank?vcp=1&amp;pid=2607cae0f&amp;color=0,0,0&amp;vpa=43&amp;vtp=1&amp;bbb=1&amp;rh=39.09"/>
              <p:cNvSpPr>
                <a:spLocks noRot="1" noChangeAspect="1" noMove="1" noResize="1" noEditPoints="1" noAdjustHandles="1" noChangeArrowheads="1" noChangeShapeType="1" noTextEdit="1"/>
              </p:cNvSpPr>
              <p:nvPr/>
            </p:nvSpPr>
            <p:spPr>
              <a:xfrm>
                <a:off x="4890898" y="1607461"/>
                <a:ext cx="2740406" cy="496443"/>
              </a:xfrm>
              <a:prstGeom prst="rect">
                <a:avLst/>
              </a:prstGeom>
              <a:blipFill rotWithShape="1">
                <a:blip r:embed="rId4"/>
                <a:stretch>
                  <a:fillRect l="-5" t="-24231" r="19" b="-29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BD.90_1#dab304e01?vcp=1&amp;pid=b8ac1bceb&amp;color=0,0,0&amp;vtp=1&amp;bbb=1&amp;hb=1"/>
              <p:cNvSpPr/>
              <p:nvPr/>
            </p:nvSpPr>
            <p:spPr>
              <a:xfrm>
                <a:off x="576072" y="2217582"/>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（2）图8表示氯气与水反应生成盐酸和具有消毒作用的次氯酸</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𝐇𝐂𝐥𝐎</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化合价既有降低，又有升高的元素是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（填元素名称），</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既作氧化剂又作还原剂</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7" name="QB_5_BD.90_1#dab304e01?vcp=1&amp;pid=b8ac1bceb&amp;color=0,0,0&amp;vtp=1&amp;bbb=1&amp;hb=1"/>
              <p:cNvSpPr>
                <a:spLocks noRot="1" noChangeAspect="1" noMove="1" noResize="1" noEditPoints="1" noAdjustHandles="1" noChangeArrowheads="1" noChangeShapeType="1" noTextEdit="1"/>
              </p:cNvSpPr>
              <p:nvPr/>
            </p:nvSpPr>
            <p:spPr>
              <a:xfrm>
                <a:off x="576072" y="2217582"/>
                <a:ext cx="10954512" cy="1676400"/>
              </a:xfrm>
              <a:prstGeom prst="rect">
                <a:avLst/>
              </a:prstGeom>
              <a:blipFill rotWithShape="1">
                <a:blip r:embed="rId5"/>
                <a:stretch>
                  <a:fillRect l="-1" t="-10" r="-166" b="10"/>
                </a:stretch>
              </a:blipFill>
            </p:spPr>
            <p:txBody>
              <a:bodyPr/>
              <a:lstStyle/>
              <a:p>
                <a:r>
                  <a:rPr lang="zh-CN" altLang="en-US">
                    <a:noFill/>
                  </a:rPr>
                  <a:t> </a:t>
                </a:r>
              </a:p>
            </p:txBody>
          </p:sp>
        </mc:Fallback>
      </mc:AlternateContent>
      <p:sp>
        <p:nvSpPr>
          <p:cNvPr id="8" name="QB_5_AN.91_1#dab304e01.blank?vcp=1&amp;pid=b8ac1bceb&amp;color=0,0,0&amp;vpa=44&amp;vtp=1&amp;bbb=1"/>
          <p:cNvSpPr/>
          <p:nvPr/>
        </p:nvSpPr>
        <p:spPr>
          <a:xfrm>
            <a:off x="5482240" y="2748442"/>
            <a:ext cx="236537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氯（或氯元素）</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9" name="QB_5_AN.92_1#dab304e01.blank?vcp=1&amp;pid=b8ac1bceb&amp;color=0,0,0&amp;vpa=45&amp;vtp=1&amp;bbb=1&amp;hb=1"/>
              <p:cNvSpPr/>
              <p:nvPr/>
            </p:nvSpPr>
            <p:spPr>
              <a:xfrm>
                <a:off x="576073" y="2748442"/>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氯气（或</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A00021"/>
                  </a:solidFill>
                </a:endParaRPr>
              </a:p>
            </p:txBody>
          </p:sp>
        </mc:Choice>
        <mc:Fallback xmlns="">
          <p:sp>
            <p:nvSpPr>
              <p:cNvPr id="9" name="QB_5_AN.92_1#dab304e01.blank?vcp=1&amp;pid=b8ac1bceb&amp;color=0,0,0&amp;vpa=45&amp;vtp=1&amp;bbb=1&amp;hb=1"/>
              <p:cNvSpPr>
                <a:spLocks noRot="1" noChangeAspect="1" noMove="1" noResize="1" noEditPoints="1" noAdjustHandles="1" noChangeArrowheads="1" noChangeShapeType="1" noTextEdit="1"/>
              </p:cNvSpPr>
              <p:nvPr/>
            </p:nvSpPr>
            <p:spPr>
              <a:xfrm>
                <a:off x="576073" y="2748442"/>
                <a:ext cx="10948277" cy="1097280"/>
              </a:xfrm>
              <a:prstGeom prst="rect">
                <a:avLst/>
              </a:prstGeom>
              <a:blipFill rotWithShape="1">
                <a:blip r:embed="rId6"/>
                <a:stretch>
                  <a:fillRect l="-1" t="-15" r="3" b="1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5_BD.93_1#129867de8?vcp=1&amp;pid=b8ac1bceb&amp;color=0,0,0&amp;vtp=1&amp;bbb=1&amp;hb=1"/>
              <p:cNvSpPr/>
              <p:nvPr/>
            </p:nvSpPr>
            <p:spPr>
              <a:xfrm>
                <a:off x="576072" y="3919383"/>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（3）图</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9</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是氯元素和溴元素</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𝐁𝐫</m:t>
                    </m:r>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的原子结构示意图，由图可知</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，氯和溴具有相</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似化学性质的原因是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10" name="QB_5_BD.93_1#129867de8?vcp=1&amp;pid=b8ac1bceb&amp;color=0,0,0&amp;vtp=1&amp;bbb=1&amp;hb=1"/>
              <p:cNvSpPr>
                <a:spLocks noRot="1" noChangeAspect="1" noMove="1" noResize="1" noEditPoints="1" noAdjustHandles="1" noChangeArrowheads="1" noChangeShapeType="1" noTextEdit="1"/>
              </p:cNvSpPr>
              <p:nvPr/>
            </p:nvSpPr>
            <p:spPr>
              <a:xfrm>
                <a:off x="576072" y="3919383"/>
                <a:ext cx="10954512" cy="1676400"/>
              </a:xfrm>
              <a:prstGeom prst="rect">
                <a:avLst/>
              </a:prstGeom>
              <a:blipFill rotWithShape="1">
                <a:blip r:embed="rId7"/>
                <a:stretch>
                  <a:fillRect l="-1" t="-10" r="-166" b="10"/>
                </a:stretch>
              </a:blipFill>
            </p:spPr>
            <p:txBody>
              <a:bodyPr/>
              <a:lstStyle/>
              <a:p>
                <a:r>
                  <a:rPr lang="zh-CN" altLang="en-US">
                    <a:noFill/>
                  </a:rPr>
                  <a:t> </a:t>
                </a:r>
              </a:p>
            </p:txBody>
          </p:sp>
        </mc:Fallback>
      </mc:AlternateContent>
      <p:sp>
        <p:nvSpPr>
          <p:cNvPr id="11" name="QB_5_AN.94_1#129867de8.blank?vcp=1&amp;pid=b8ac1bceb&amp;color=0,0,0&amp;vpa=46&amp;vtp=1&amp;bbb=1&amp;hb=1"/>
          <p:cNvSpPr/>
          <p:nvPr/>
        </p:nvSpPr>
        <p:spPr>
          <a:xfrm>
            <a:off x="576073" y="4450243"/>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氯原子和溴原子的最外层电子数相同（或氯原子和溴原子的最外层电子数均为</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7）</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12" name="QB_5_BD.95_1#970323753?vcp=1&amp;pid=b8ac1bceb&amp;color=0,0,0&amp;vtp=1&amp;bbb=1"/>
              <p:cNvSpPr/>
              <p:nvPr/>
            </p:nvSpPr>
            <p:spPr>
              <a:xfrm>
                <a:off x="576072" y="5621183"/>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（4）观察图</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中微粒的变化，实际与</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𝐅𝐞</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反应的粒子是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填粒子符号）。</a:t>
                </a:r>
                <a:endParaRPr lang="en-US" altLang="zh-CN" sz="2400" dirty="0">
                  <a:solidFill>
                    <a:srgbClr val="000000"/>
                  </a:solidFill>
                </a:endParaRPr>
              </a:p>
            </p:txBody>
          </p:sp>
        </mc:Choice>
        <mc:Fallback xmlns="">
          <p:sp>
            <p:nvSpPr>
              <p:cNvPr id="12" name="QB_5_BD.95_1#970323753?vcp=1&amp;pid=b8ac1bceb&amp;color=0,0,0&amp;vtp=1&amp;bbb=1"/>
              <p:cNvSpPr>
                <a:spLocks noRot="1" noChangeAspect="1" noMove="1" noResize="1" noEditPoints="1" noAdjustHandles="1" noChangeArrowheads="1" noChangeShapeType="1" noTextEdit="1"/>
              </p:cNvSpPr>
              <p:nvPr/>
            </p:nvSpPr>
            <p:spPr>
              <a:xfrm>
                <a:off x="576072" y="5621183"/>
                <a:ext cx="10954512" cy="533400"/>
              </a:xfrm>
              <a:prstGeom prst="rect">
                <a:avLst/>
              </a:prstGeom>
              <a:blipFill rotWithShape="1">
                <a:blip r:embed="rId8"/>
                <a:stretch>
                  <a:fillRect l="-1" t="-31" r="2" b="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96_1#970323753.blank?vcp=1&amp;pid=b8ac1bceb&amp;color=0,0,0&amp;vpa=47&amp;vtp=1&amp;bbb=1"/>
              <p:cNvSpPr/>
              <p:nvPr/>
            </p:nvSpPr>
            <p:spPr>
              <a:xfrm>
                <a:off x="8138923" y="5683043"/>
                <a:ext cx="563626" cy="381000"/>
              </a:xfrm>
              <a:prstGeom prst="rect">
                <a:avLst/>
              </a:prstGeom>
              <a:noFill/>
            </p:spPr>
            <p:txBody>
              <a:bodyPr wrap="none" lIns="0" tIns="0" rIns="0" bIns="0" rtlCol="0" anchor="t"/>
              <a:lstStyle/>
              <a:p>
                <a:pPr algn="ctr" latinLnBrk="1">
                  <a:lnSpc>
                    <a:spcPts val="3000"/>
                  </a:lnSpc>
                </a:pPr>
                <a14:m>
                  <m:oMath xmlns:m="http://schemas.openxmlformats.org/officeDocument/2006/math">
                    <m:sSup>
                      <m:sSup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p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p>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up>
                    </m:sSup>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13" name="QB_5_AN.96_1#970323753.blank?vcp=1&amp;pid=b8ac1bceb&amp;color=0,0,0&amp;vpa=47&amp;vtp=1&amp;bbb=1"/>
              <p:cNvSpPr>
                <a:spLocks noRot="1" noChangeAspect="1" noMove="1" noResize="1" noEditPoints="1" noAdjustHandles="1" noChangeArrowheads="1" noChangeShapeType="1" noTextEdit="1"/>
              </p:cNvSpPr>
              <p:nvPr/>
            </p:nvSpPr>
            <p:spPr>
              <a:xfrm>
                <a:off x="8138923" y="5683043"/>
                <a:ext cx="563626" cy="381000"/>
              </a:xfrm>
              <a:prstGeom prst="rect">
                <a:avLst/>
              </a:prstGeom>
              <a:blipFill rotWithShape="1">
                <a:blip r:embed="rId9"/>
                <a:stretch>
                  <a:fillRect l="-23" t="-112" r="90" b="1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Effect transition="in" filter="wipe(left)">
                                      <p:cBhvr>
                                        <p:cTn id="47" dur="500"/>
                                        <p:tgtEl>
                                          <p:spTgt spid="13">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wipe(left)">
                                      <p:cBhvr>
                                        <p:cTn id="5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9" grpId="0" build="p" animBg="1"/>
      <p:bldP spid="11" grpId="0" build="p" animBg="1"/>
      <p:bldP spid="1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97_1#d6f9c10b6?sp=1&amp;vcp=1&amp;pid=03b1834de&amp;color=0,0,0&amp;vtp=1&amp;bt=1&amp;bbb=1"/>
          <p:cNvSpPr/>
          <p:nvPr/>
        </p:nvSpPr>
        <p:spPr>
          <a:xfrm>
            <a:off x="576072" y="2287910"/>
            <a:ext cx="10954512" cy="1117600"/>
          </a:xfrm>
          <a:prstGeom prst="rect">
            <a:avLst/>
          </a:prstGeom>
          <a:noFill/>
        </p:spPr>
        <p:txBody>
          <a:bodyPr wrap="none" lIns="0" tIns="0" rIns="0" bIns="0" rtlCol="0" anchor="t"/>
          <a:lstStyle/>
          <a:p>
            <a:pPr algn="l" latinLnBrk="1">
              <a:lnSpc>
                <a:spcPts val="4400"/>
              </a:lnSpc>
            </a:pP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26.（8分）碳是重要的生命元素，碳及其化合物的综合利用使世界变得更加绚丽多彩。</a:t>
            </a:r>
            <a:endParaRPr lang="en-US" altLang="zh-CN" sz="2400" spc="-1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一）碳的多样性</a:t>
            </a:r>
            <a:endParaRPr lang="en-US" altLang="zh-CN" sz="2400" dirty="0"/>
          </a:p>
        </p:txBody>
      </p:sp>
      <p:sp>
        <p:nvSpPr>
          <p:cNvPr id="3" name="QB_5_BD.98_1#73313019e?vcp=1&amp;pid=d6f9c10b6&amp;color=0,0,0&amp;vtp=1&amp;bbb=1&amp;hb=1"/>
          <p:cNvSpPr/>
          <p:nvPr/>
        </p:nvSpPr>
        <p:spPr>
          <a:xfrm>
            <a:off x="576072" y="344264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（1）金刚石和石墨的化学性质相似，物理性质却存在很大差异</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，原因是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不同</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99_1#73313019e.blank?vcp=1&amp;pid=d6f9c10b6&amp;color=0,0,0&amp;vpa=48&amp;vtp=1&amp;bbb=1&amp;hb=1"/>
          <p:cNvSpPr/>
          <p:nvPr/>
        </p:nvSpPr>
        <p:spPr>
          <a:xfrm>
            <a:off x="576073" y="3414708"/>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碳原子排列方式</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f33c733c6?vcp=1&amp;pid=d6f9c10b6&amp;color=0,0,0&amp;mp=1&amp;vtp=1&amp;bt=1&amp;bbb=1&amp;hb=1"/>
          <p:cNvSpPr/>
          <p:nvPr/>
        </p:nvSpPr>
        <p:spPr>
          <a:xfrm>
            <a:off x="576072" y="889921"/>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（二）“碳中和”的实现</a:t>
            </a:r>
            <a:endParaRPr lang="en-US" altLang="zh-CN" sz="2400" dirty="0"/>
          </a:p>
          <a:p>
            <a:pPr latinLnBrk="1">
              <a:lnSpc>
                <a:spcPts val="4400"/>
              </a:lnSpc>
            </a:pP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“碳吸收”和“碳利用”是实现“碳中和”的重要途径。我国力争在</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2060年前实现</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碳中和”，体现了中国对解决全球气候问题的大国担当。</a:t>
            </a:r>
            <a:endParaRPr lang="en-US" altLang="zh-CN" sz="2400" dirty="0"/>
          </a:p>
        </p:txBody>
      </p:sp>
      <p:pic>
        <p:nvPicPr>
          <p:cNvPr id="3" name="P_5_BD#f33c733c6?iti=11&amp;htil=1&amp;vcp=1&amp;pid=d6f9c10b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819656" y="2674525"/>
            <a:ext cx="2980944" cy="25877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P_5_BD#f33c733c6?iti=12&amp;htil=1&amp;vcp=1&amp;pid=d6f9c10b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784848" y="2683669"/>
            <a:ext cx="4014216" cy="25786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P_5_BD#f33c733c6?iti=11&amp;htil=1&amp;vcp=1&amp;pid=d6f9c10b6&amp;color=0,0,0&amp;vtp=1&amp;bbb=1"/>
          <p:cNvSpPr/>
          <p:nvPr/>
        </p:nvSpPr>
        <p:spPr>
          <a:xfrm>
            <a:off x="2978816" y="5389277"/>
            <a:ext cx="662623"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图11</a:t>
            </a:r>
            <a:endParaRPr lang="en-US" altLang="zh-CN" sz="2400" dirty="0"/>
          </a:p>
        </p:txBody>
      </p:sp>
      <p:sp>
        <p:nvSpPr>
          <p:cNvPr id="6" name="P_5_BD#f33c733c6?iti=12&amp;htil=1&amp;vcp=1&amp;pid=d6f9c10b6&amp;color=0,0,0&amp;vtp=1&amp;bbb=1"/>
          <p:cNvSpPr/>
          <p:nvPr/>
        </p:nvSpPr>
        <p:spPr>
          <a:xfrm>
            <a:off x="8452231" y="5389277"/>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图12</a:t>
            </a:r>
            <a:endParaRPr lang="en-US" altLang="zh-CN" sz="24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0_1#bb66bafb3?vcp=1&amp;pid=d6f9c10b6&amp;color=0,0,0&amp;vtp=1&amp;bt=1&amp;bbb=1"/>
          <p:cNvSpPr/>
          <p:nvPr/>
        </p:nvSpPr>
        <p:spPr>
          <a:xfrm>
            <a:off x="576072" y="199708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（2）“碳吸收”：</a:t>
            </a:r>
            <a:endParaRPr lang="en-US" altLang="zh-CN" sz="2400" dirty="0"/>
          </a:p>
        </p:txBody>
      </p:sp>
      <p:sp>
        <p:nvSpPr>
          <p:cNvPr id="3" name="QB_6_BD.101_1#755f9481f?vcp=1&amp;pid=bb66bafb3&amp;color=0,0,0&amp;vtp=1&amp;bbb=1&amp;hb=1"/>
          <p:cNvSpPr/>
          <p:nvPr/>
        </p:nvSpPr>
        <p:spPr>
          <a:xfrm>
            <a:off x="576072" y="2518977"/>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①溶解吸收是使用某有机溶剂溶解吸收二氧化碳的方法</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，二氧化碳的溶解度随温</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度和压强的变化关系如图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。温度和压强对二氧化碳溶解度的影响是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6_AN.102_1#755f9481f.blank?vcp=1&amp;pid=bb66bafb3&amp;color=0,0,0&amp;vpa=49&amp;vtp=1&amp;bbb=1&amp;hb=1"/>
          <p:cNvSpPr/>
          <p:nvPr/>
        </p:nvSpPr>
        <p:spPr>
          <a:xfrm>
            <a:off x="576073" y="3049837"/>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二氧化碳溶解度随温度升高而减小</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，随压强增大而增大</a:t>
            </a:r>
            <a:endParaRPr lang="en-US" altLang="zh-CN" sz="2400" dirty="0"/>
          </a:p>
        </p:txBody>
      </p:sp>
      <p:sp>
        <p:nvSpPr>
          <p:cNvPr id="5" name="QB_6_BD.103_1#c55f88e9d?vcp=1&amp;pid=bb66bafb3&amp;color=0,0,0&amp;vtp=1&amp;bbb=1"/>
          <p:cNvSpPr/>
          <p:nvPr/>
        </p:nvSpPr>
        <p:spPr>
          <a:xfrm>
            <a:off x="576072" y="4220777"/>
            <a:ext cx="10954512" cy="533400"/>
          </a:xfrm>
          <a:prstGeom prst="rect">
            <a:avLst/>
          </a:prstGeom>
          <a:noFill/>
        </p:spPr>
        <p:txBody>
          <a:bodyPr wrap="none" lIns="0" tIns="0" rIns="0" bIns="0" rtlCol="0" anchor="t"/>
          <a:lstStyle/>
          <a:p>
            <a:pPr algn="l" latinLnBrk="1">
              <a:lnSpc>
                <a:spcPts val="42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化学吸收是利用</a:t>
            </a:r>
            <a:r>
              <a:rPr lang="en-US" altLang="zh-CN" sz="2400" i="0" spc="-10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填“氢氧化钠”或“浓硫酸”）溶液进行“碳”捕捉的方法。</a:t>
            </a:r>
            <a:endParaRPr lang="en-US" altLang="zh-CN" sz="2400" spc="-100" dirty="0"/>
          </a:p>
        </p:txBody>
      </p:sp>
      <p:sp>
        <p:nvSpPr>
          <p:cNvPr id="6" name="QB_6_AN.104_1#c55f88e9d.blank?vcp=1&amp;pid=bb66bafb3&amp;color=0,0,0&amp;vpa=50&amp;vtp=1&amp;bbb=1"/>
          <p:cNvSpPr/>
          <p:nvPr/>
        </p:nvSpPr>
        <p:spPr>
          <a:xfrm>
            <a:off x="2923191" y="4182677"/>
            <a:ext cx="1382713" cy="533400"/>
          </a:xfrm>
          <a:prstGeom prst="rect">
            <a:avLst/>
          </a:prstGeom>
          <a:noFill/>
        </p:spPr>
        <p:txBody>
          <a:bodyPr wrap="none" lIns="0" tIns="0" rIns="0" bIns="0" rtlCol="0" anchor="t"/>
          <a:lstStyle/>
          <a:p>
            <a:pPr algn="ctr" latinLnBrk="1">
              <a:lnSpc>
                <a:spcPts val="4200"/>
              </a:lnSpc>
            </a:pPr>
            <a:r>
              <a:rPr lang="en-US" altLang="zh-CN" sz="2400" b="1" i="0" spc="-10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氢氧化钠</a:t>
            </a:r>
            <a:endParaRPr lang="en-US" altLang="zh-CN" sz="24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_BD#59601f3bc.fixed?vcp=1&amp;color=0,0,0&amp;vtp=1&amp;bbb=1"/>
          <p:cNvSpPr/>
          <p:nvPr/>
        </p:nvSpPr>
        <p:spPr>
          <a:xfrm>
            <a:off x="0" y="1874520"/>
            <a:ext cx="12097512" cy="969264"/>
          </a:xfrm>
          <a:prstGeom prst="rect">
            <a:avLst/>
          </a:prstGeom>
          <a:noFill/>
        </p:spPr>
        <p:txBody>
          <a:bodyPr wrap="none" lIns="0" tIns="0" rIns="0" bIns="0" rtlCol="0" anchor="ctr"/>
          <a:lstStyle/>
          <a:p>
            <a:pPr algn="ctr" latinLnBrk="1">
              <a:lnSpc>
                <a:spcPts val="6000"/>
              </a:lnSpc>
            </a:pPr>
            <a:r>
              <a:rPr lang="en-US" altLang="zh-CN" sz="4800" b="1" i="0" dirty="0">
                <a:solidFill>
                  <a:srgbClr val="000000"/>
                </a:solidFill>
                <a:latin typeface="SimHei" panose="02010609060101010101" pitchFamily="34" charset="-122"/>
                <a:ea typeface="SimHei" panose="02010609060101010101" pitchFamily="34" charset="-122"/>
                <a:cs typeface="SimHei" panose="02010609060101010101" pitchFamily="34" charset="-120"/>
              </a:rPr>
              <a:t>2025年初中学业水平考试模拟测试卷（三）</a:t>
            </a:r>
            <a:endParaRPr lang="en-US" altLang="zh-CN" sz="4800" dirty="0"/>
          </a:p>
        </p:txBody>
      </p:sp>
      <p:sp>
        <p:nvSpPr>
          <p:cNvPr id="3" name="C_1#59601f3bc.fixed?vcp=1&amp;color=0,0,0&amp;vtp=1&amp;bbb=1"/>
          <p:cNvSpPr/>
          <p:nvPr/>
        </p:nvSpPr>
        <p:spPr>
          <a:xfrm>
            <a:off x="0" y="2880360"/>
            <a:ext cx="12097512" cy="859536"/>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化</a:t>
            </a:r>
            <a:r>
              <a:rPr lang="en-US" altLang="zh-CN" sz="40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40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学</a:t>
            </a:r>
            <a:endParaRPr lang="en-US" altLang="zh-CN" sz="4000" dirty="0"/>
          </a:p>
        </p:txBody>
      </p:sp>
      <p:sp>
        <p:nvSpPr>
          <p:cNvPr id="4" name="C_1#59601f3bc.fixed?vcp=1&amp;color=0,0,0&amp;vtp=1&amp;bbb=1"/>
          <p:cNvSpPr/>
          <p:nvPr/>
        </p:nvSpPr>
        <p:spPr>
          <a:xfrm>
            <a:off x="0" y="3776472"/>
            <a:ext cx="12097512" cy="502920"/>
          </a:xfrm>
          <a:prstGeom prst="rect">
            <a:avLst/>
          </a:prstGeom>
          <a:noFill/>
        </p:spPr>
        <p:txBody>
          <a:bodyPr wrap="none" lIns="0" tIns="0" rIns="0" bIns="0" rtlCol="0" anchor="ctr"/>
          <a:lstStyle/>
          <a:p>
            <a:pPr algn="ctr" latinLnBrk="1">
              <a:lnSpc>
                <a:spcPts val="29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（满分：100分</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考试时间：90分钟）</a:t>
            </a:r>
            <a:endParaRPr lang="en-US" altLang="zh-CN" sz="24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5_1#d371f83a3?vcp=1&amp;pid=d6f9c10b6&amp;color=0,0,0&amp;mp=1&amp;vtp=1&amp;bt=1&amp;bbb=1"/>
          <p:cNvSpPr/>
          <p:nvPr/>
        </p:nvSpPr>
        <p:spPr>
          <a:xfrm>
            <a:off x="576072" y="1429417"/>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（3）“碳利用”：</a:t>
            </a:r>
            <a:endParaRPr lang="en-US" altLang="zh-CN" sz="2400" dirty="0">
              <a:solidFill>
                <a:srgbClr val="000000"/>
              </a:solidFill>
            </a:endParaRPr>
          </a:p>
        </p:txBody>
      </p:sp>
      <p:sp>
        <p:nvSpPr>
          <p:cNvPr id="3" name="QB_6_BD.106_1#216fd208a?sp=1&amp;vcp=1&amp;pid=d371f83a3&amp;color=0,0,0&amp;vtp=1&amp;bbb=1&amp;hb=1"/>
          <p:cNvSpPr/>
          <p:nvPr/>
        </p:nvSpPr>
        <p:spPr>
          <a:xfrm>
            <a:off x="576072" y="1951314"/>
            <a:ext cx="10954512" cy="28575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①</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光催化下氢气还原二氧化碳是绿色化利用二氧化碳的重要方法，生成物均为一</a:t>
            </a:r>
            <a:endPar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endParaRPr>
          </a:p>
          <a:p>
            <a:pPr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种可燃性气体和水，如图12所示（部分产物省略）。分别写出在催化剂1和催化剂</a:t>
            </a:r>
          </a:p>
          <a:p>
            <a:pPr latinLnBrk="1">
              <a:lnSpc>
                <a:spcPts val="6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催化下发生反应的化学方程式：</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a:t>
            </a:r>
            <a:r>
              <a:rPr lang="en-US" altLang="zh-CN" sz="3750" b="1" i="0" u="sng" kern="0" spc="-99900">
                <a:solidFill>
                  <a:srgbClr val="FF00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atinLnBrk="1">
              <a:lnSpc>
                <a:spcPts val="69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a:t>
            </a:r>
            <a:r>
              <a:rPr lang="en-US" altLang="zh-CN" sz="3800" b="1" i="0" u="sng" kern="0" spc="-99900">
                <a:solidFill>
                  <a:srgbClr val="FF00FF"/>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4" name="QB_6_AN.107_1#216fd208a.blank?vcp=1&amp;pid=d371f83a3&amp;color=0,0,0&amp;vpa=51&amp;vtp=1&amp;bbb=1&amp;rh=51.45"/>
              <p:cNvSpPr/>
              <p:nvPr/>
            </p:nvSpPr>
            <p:spPr>
              <a:xfrm>
                <a:off x="5029009" y="3081150"/>
                <a:ext cx="3637915" cy="653415"/>
              </a:xfrm>
              <a:prstGeom prst="rect">
                <a:avLst/>
              </a:prstGeom>
              <a:noFill/>
            </p:spPr>
            <p:txBody>
              <a:bodyPr wrap="none" lIns="0" tIns="0" rIns="0" bIns="0" rtlCol="0" anchor="t"/>
              <a:lstStyle/>
              <a:p>
                <a:pPr algn="ctr" latinLnBrk="1">
                  <a:lnSpc>
                    <a:spcPts val="52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10000" smtClean="0">
                            <a:solidFill>
                              <a:srgbClr val="A00021"/>
                            </a:solidFill>
                            <a:latin typeface="Cambria Math" panose="02040503050406030204" pitchFamily="18" charset="0"/>
                          </a:rPr>
                        </m:ctrlPr>
                      </m:mPr>
                      <m:mr>
                        <m:e>
                          <m:r>
                            <a:rPr lang="en-US" altLang="zh-CN" sz="2400" b="1" baseline="-2000">
                              <a:solidFill>
                                <a:srgbClr val="A00021"/>
                              </a:solidFill>
                              <a:latin typeface="Cambria Math" panose="02040503050406030204" pitchFamily="18" charset="0"/>
                            </a:rPr>
                            <m:t>催化剂</m:t>
                          </m:r>
                          <m:r>
                            <a:rPr lang="en-US" altLang="zh-CN" sz="2400" b="1" baseline="-2000">
                              <a:solidFill>
                                <a:srgbClr val="A00021"/>
                              </a:solidFill>
                              <a:latin typeface="Cambria Math" panose="02040503050406030204" pitchFamily="18" charset="0"/>
                            </a:rPr>
                            <m:t>𝟏</m:t>
                          </m:r>
                        </m:e>
                      </m:mr>
                      <m:mr>
                        <m:e>
                          <m:bar>
                            <m:barPr>
                              <m:pos m:val="top"/>
                              <m:ctrlPr>
                                <a:rPr lang="en-US" altLang="zh-CN" sz="2400" b="1" i="1" baseline="-8000">
                                  <a:solidFill>
                                    <a:srgbClr val="A00021"/>
                                  </a:solidFill>
                                  <a:latin typeface="Cambria Math" panose="02040503050406030204" pitchFamily="18" charset="0"/>
                                </a:rPr>
                              </m:ctrlPr>
                            </m:barPr>
                            <m:e>
                              <m:bar>
                                <m:barPr>
                                  <m:pos m:val="top"/>
                                  <m:ctrlPr>
                                    <a:rPr lang="en-US" altLang="zh-CN" sz="2400" b="1" i="1" baseline="-2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𝟑𝟎𝟎</m:t>
                                  </m:r>
                                  <m:r>
                                    <a:rPr lang="en-US" altLang="zh-CN" sz="2400" b="1" baseline="-2000">
                                      <a:solidFill>
                                        <a:srgbClr val="A00021"/>
                                      </a:solidFill>
                                      <a:latin typeface="Cambria Math" panose="02040503050406030204" pitchFamily="18" charset="0"/>
                                    </a:rPr>
                                    <m:t>℃</m:t>
                                  </m:r>
                                </m:e>
                              </m:bar>
                            </m:e>
                          </m:ba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4" name="QB_6_AN.107_1#216fd208a.blank?vcp=1&amp;pid=d371f83a3&amp;color=0,0,0&amp;vpa=51&amp;vtp=1&amp;bbb=1&amp;rh=51.45"/>
              <p:cNvSpPr>
                <a:spLocks noRot="1" noChangeAspect="1" noMove="1" noResize="1" noEditPoints="1" noAdjustHandles="1" noChangeArrowheads="1" noChangeShapeType="1" noTextEdit="1"/>
              </p:cNvSpPr>
              <p:nvPr/>
            </p:nvSpPr>
            <p:spPr>
              <a:xfrm>
                <a:off x="5029009" y="3081150"/>
                <a:ext cx="3637915" cy="653415"/>
              </a:xfrm>
              <a:prstGeom prst="rect">
                <a:avLst/>
              </a:prstGeom>
              <a:blipFill rotWithShape="1">
                <a:blip r:embed="rId3"/>
                <a:stretch>
                  <a:fillRect l="-12" t="-1672" r="12" b="-75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108_1#216fd208a.blank?vcp=1&amp;pid=d371f83a3&amp;color=0,0,0&amp;vpa=52&amp;vtp=1&amp;bbb=1&amp;rh=51.84"/>
              <p:cNvSpPr/>
              <p:nvPr/>
            </p:nvSpPr>
            <p:spPr>
              <a:xfrm>
                <a:off x="637985" y="3946706"/>
                <a:ext cx="4156964" cy="658368"/>
              </a:xfrm>
              <a:prstGeom prst="rect">
                <a:avLst/>
              </a:prstGeom>
              <a:noFill/>
            </p:spPr>
            <p:txBody>
              <a:bodyPr wrap="none" lIns="0" tIns="0" rIns="0" bIns="0" rtlCol="0" anchor="t"/>
              <a:lstStyle/>
              <a:p>
                <a:pPr algn="ctr" latinLnBrk="1">
                  <a:lnSpc>
                    <a:spcPts val="5200"/>
                  </a:lnSpc>
                </a:pP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10000" smtClean="0">
                            <a:solidFill>
                              <a:srgbClr val="A00021"/>
                            </a:solidFill>
                            <a:latin typeface="Cambria Math" panose="02040503050406030204" pitchFamily="18" charset="0"/>
                          </a:rPr>
                        </m:ctrlPr>
                      </m:mPr>
                      <m:mr>
                        <m:e>
                          <m:r>
                            <a:rPr lang="en-US" altLang="zh-CN" sz="2400" b="1" baseline="-2000">
                              <a:solidFill>
                                <a:srgbClr val="A00021"/>
                              </a:solidFill>
                              <a:latin typeface="Cambria Math" panose="02040503050406030204" pitchFamily="18" charset="0"/>
                            </a:rPr>
                            <m:t>催化剂</m:t>
                          </m:r>
                          <m:r>
                            <a:rPr lang="en-US" altLang="zh-CN" sz="2400" b="1" baseline="-2000">
                              <a:solidFill>
                                <a:srgbClr val="A00021"/>
                              </a:solidFill>
                              <a:latin typeface="Cambria Math" panose="02040503050406030204" pitchFamily="18" charset="0"/>
                            </a:rPr>
                            <m:t>𝟐</m:t>
                          </m:r>
                        </m:e>
                      </m:mr>
                      <m:mr>
                        <m:e>
                          <m:bar>
                            <m:barPr>
                              <m:pos m:val="top"/>
                              <m:ctrlPr>
                                <a:rPr lang="en-US" altLang="zh-CN" sz="2400" b="1" i="1" baseline="-8000">
                                  <a:solidFill>
                                    <a:srgbClr val="A00021"/>
                                  </a:solidFill>
                                  <a:latin typeface="Cambria Math" panose="02040503050406030204" pitchFamily="18" charset="0"/>
                                </a:rPr>
                              </m:ctrlPr>
                            </m:barPr>
                            <m:e>
                              <m:bar>
                                <m:barPr>
                                  <m:pos m:val="top"/>
                                  <m:ctrlPr>
                                    <a:rPr lang="en-US" altLang="zh-CN" sz="2400" b="1" i="1" baseline="-2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𝟓𝟎𝟎</m:t>
                                  </m:r>
                                  <m:r>
                                    <a:rPr lang="en-US" altLang="zh-CN" sz="2400" b="1" baseline="-2000">
                                      <a:solidFill>
                                        <a:srgbClr val="A00021"/>
                                      </a:solidFill>
                                      <a:latin typeface="Cambria Math" panose="02040503050406030204" pitchFamily="18" charset="0"/>
                                    </a:rPr>
                                    <m:t>℃</m:t>
                                  </m:r>
                                </m:e>
                              </m:bar>
                            </m:e>
                          </m:ba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6_AN.108_1#216fd208a.blank?vcp=1&amp;pid=d371f83a3&amp;color=0,0,0&amp;vpa=52&amp;vtp=1&amp;bbb=1&amp;rh=51.84"/>
              <p:cNvSpPr>
                <a:spLocks noRot="1" noChangeAspect="1" noMove="1" noResize="1" noEditPoints="1" noAdjustHandles="1" noChangeArrowheads="1" noChangeShapeType="1" noTextEdit="1"/>
              </p:cNvSpPr>
              <p:nvPr/>
            </p:nvSpPr>
            <p:spPr>
              <a:xfrm>
                <a:off x="637985" y="3946706"/>
                <a:ext cx="4156964" cy="658368"/>
              </a:xfrm>
              <a:prstGeom prst="rect">
                <a:avLst/>
              </a:prstGeom>
              <a:blipFill rotWithShape="1">
                <a:blip r:embed="rId4"/>
                <a:stretch>
                  <a:fillRect l="-11" t="-1667" r="2" b="8"/>
                </a:stretch>
              </a:blipFill>
            </p:spPr>
            <p:txBody>
              <a:bodyPr/>
              <a:lstStyle/>
              <a:p>
                <a:r>
                  <a:rPr lang="zh-CN" altLang="en-US">
                    <a:noFill/>
                  </a:rPr>
                  <a:t> </a:t>
                </a:r>
              </a:p>
            </p:txBody>
          </p:sp>
        </mc:Fallback>
      </mc:AlternateContent>
      <p:sp>
        <p:nvSpPr>
          <p:cNvPr id="6" name="QB_6_BD.109_1#fc0cf2653?vcp=1&amp;pid=d371f83a3&amp;color=0,0,0&amp;vtp=1&amp;bbb=1"/>
          <p:cNvSpPr/>
          <p:nvPr/>
        </p:nvSpPr>
        <p:spPr>
          <a:xfrm>
            <a:off x="576072" y="478844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②催化剂1比催化剂</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2更好的原因是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p:sp>
        <p:nvSpPr>
          <p:cNvPr id="7" name="QB_6_AN.110_1#fc0cf2653.blank?vcp=1&amp;pid=d371f83a3&amp;color=0,0,0&amp;vpa=53&amp;vtp=1&amp;bbb=1"/>
          <p:cNvSpPr/>
          <p:nvPr/>
        </p:nvSpPr>
        <p:spPr>
          <a:xfrm>
            <a:off x="5174265" y="4750340"/>
            <a:ext cx="32845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反应温度较低，更节能</a:t>
            </a:r>
            <a:endParaRPr lang="en-US" altLang="zh-CN" sz="2400" dirty="0">
              <a:solidFill>
                <a:srgbClr val="A00021"/>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39e4c76b7?vcp=1&amp;pid=e123e2c40&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三、实验探究题（本大题共2小题，每个化学方程式2分，其余每空1分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，共</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16</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a:t>
            </a:r>
            <a:endParaRPr lang="en-US" altLang="zh-CN" sz="2600" dirty="0"/>
          </a:p>
        </p:txBody>
      </p:sp>
      <p:sp>
        <p:nvSpPr>
          <p:cNvPr id="3" name="QO_4_BD.111_1#a17162539?sp=1&amp;vcp=1&amp;pid=39e4c76b7&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27.（8分）化学是一门以实验为基础的学科。请你结合图13实验装置图回答下列问题。</a:t>
            </a:r>
            <a:endParaRPr lang="en-US" altLang="zh-CN" sz="2400" spc="-100" dirty="0"/>
          </a:p>
        </p:txBody>
      </p:sp>
      <p:pic>
        <p:nvPicPr>
          <p:cNvPr id="4" name="QO_4_BD.111_2#a17162539?iti=13&amp;vcp=1&amp;pid=39e4c76b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20824" y="2402459"/>
            <a:ext cx="8055864" cy="16093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111_3#a17162539?iti=13&amp;vcp=1&amp;pid=39e4c76b7&amp;color=0,0,0&amp;vtp=1&amp;bbb=1"/>
          <p:cNvSpPr/>
          <p:nvPr/>
        </p:nvSpPr>
        <p:spPr>
          <a:xfrm>
            <a:off x="5709031" y="4138803"/>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图13</a:t>
            </a:r>
            <a:endParaRPr lang="en-US" altLang="zh-CN" sz="2400" dirty="0"/>
          </a:p>
        </p:txBody>
      </p:sp>
      <mc:AlternateContent xmlns:mc="http://schemas.openxmlformats.org/markup-compatibility/2006" xmlns:a14="http://schemas.microsoft.com/office/drawing/2010/main">
        <mc:Choice Requires="a14">
          <p:sp>
            <p:nvSpPr>
              <p:cNvPr id="6" name="QB_5_BD.112_1#96717ad5d?vcp=1&amp;pid=a17162539&amp;color=0,0,0&amp;vtp=1&amp;bbb=1"/>
              <p:cNvSpPr/>
              <p:nvPr/>
            </p:nvSpPr>
            <p:spPr>
              <a:xfrm>
                <a:off x="576072" y="489419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（1）写出仪器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err="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的名称</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i="0" dirty="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6" name="QB_5_BD.112_1#96717ad5d?vcp=1&amp;pid=a17162539&amp;color=0,0,0&amp;vtp=1&amp;bbb=1"/>
              <p:cNvSpPr>
                <a:spLocks noRot="1" noChangeAspect="1" noMove="1" noResize="1" noEditPoints="1" noAdjustHandles="1" noChangeArrowheads="1" noChangeShapeType="1" noTextEdit="1"/>
              </p:cNvSpPr>
              <p:nvPr/>
            </p:nvSpPr>
            <p:spPr>
              <a:xfrm>
                <a:off x="576072" y="4894199"/>
                <a:ext cx="10954512" cy="533400"/>
              </a:xfrm>
              <a:prstGeom prst="rect">
                <a:avLst/>
              </a:prstGeom>
              <a:blipFill rotWithShape="0">
                <a:blip r:embed="rId4"/>
                <a:stretch>
                  <a:fillRect l="-1725" t="-2299" b="-24138"/>
                </a:stretch>
              </a:blipFill>
            </p:spPr>
            <p:txBody>
              <a:bodyPr/>
              <a:lstStyle/>
              <a:p>
                <a:r>
                  <a:rPr lang="zh-CN" altLang="en-US">
                    <a:noFill/>
                  </a:rPr>
                  <a:t> </a:t>
                </a:r>
              </a:p>
            </p:txBody>
          </p:sp>
        </mc:Fallback>
      </mc:AlternateContent>
      <p:sp>
        <p:nvSpPr>
          <p:cNvPr id="7" name="QB_5_AN.113_1#96717ad5d.blank?vcp=1&amp;pid=a17162539&amp;color=0,0,0&amp;vpa=54&amp;vtp=1&amp;bbb=1"/>
          <p:cNvSpPr/>
          <p:nvPr/>
        </p:nvSpPr>
        <p:spPr>
          <a:xfrm>
            <a:off x="3977290" y="4760777"/>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集气瓶</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left)">
                                      <p:cBhvr>
                                        <p:cTn id="7" dur="500"/>
                                        <p:tgtEl>
                                          <p:spTgt spid="7">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left)">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14_1#c3cf235ec?sp=1&amp;vcp=1&amp;pid=a17162539&amp;color=0,0,0&amp;vtp=1&amp;bt=1&amp;bbb=1&amp;hb=1"/>
              <p:cNvSpPr/>
              <p:nvPr/>
            </p:nvSpPr>
            <p:spPr>
              <a:xfrm>
                <a:off x="576072" y="143701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（2）实验室用装置</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𝐀𝐂</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组合制取氧气</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，反应的化学方程式是</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当</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时表示气体已收集满</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QB_5_BD.114_1#c3cf235ec?sp=1&amp;vcp=1&amp;pid=a17162539&amp;color=0,0,0&amp;vtp=1&amp;bt=1&amp;bbb=1&amp;hb=1"/>
              <p:cNvSpPr>
                <a:spLocks noRot="1" noChangeAspect="1" noMove="1" noResize="1" noEditPoints="1" noAdjustHandles="1" noChangeArrowheads="1" noChangeShapeType="1" noTextEdit="1"/>
              </p:cNvSpPr>
              <p:nvPr/>
            </p:nvSpPr>
            <p:spPr>
              <a:xfrm>
                <a:off x="576072" y="1437010"/>
                <a:ext cx="10954512" cy="1676400"/>
              </a:xfrm>
              <a:prstGeom prst="rect">
                <a:avLst/>
              </a:prstGeom>
              <a:blipFill rotWithShape="1">
                <a:blip r:embed="rId3"/>
                <a:stretch>
                  <a:fillRect l="-1" r="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115_1#c3cf235ec.blank?vcp=1&amp;pid=a17162539&amp;color=0,0,0&amp;vpa=55&amp;vtp=1&amp;bbb=1&amp;rh=37.52504"/>
              <p:cNvSpPr/>
              <p:nvPr/>
            </p:nvSpPr>
            <p:spPr>
              <a:xfrm>
                <a:off x="625285" y="1998946"/>
                <a:ext cx="5244084" cy="476568"/>
              </a:xfrm>
              <a:prstGeom prst="rect">
                <a:avLst/>
              </a:prstGeom>
              <a:noFill/>
            </p:spPr>
            <p:txBody>
              <a:bodyPr wrap="none" lIns="0" tIns="0" rIns="0" bIns="0" rtlCol="0" anchor="t"/>
              <a:lstStyle/>
              <a:p>
                <a:pPr algn="ctr" latinLnBrk="1">
                  <a:lnSpc>
                    <a:spcPts val="4200"/>
                  </a:lnSpc>
                </a:pPr>
                <a14:m>
                  <m:oMath xmlns:m="http://schemas.openxmlformats.org/officeDocument/2006/math">
                    <m:d>
                      <m:dPr>
                        <m:begChr m:val=""/>
                        <m:endChr m:val=""/>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   △   </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𝐌𝐧𝐎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3" name="QB_5_AN.115_1#c3cf235ec.blank?vcp=1&amp;pid=a17162539&amp;color=0,0,0&amp;vpa=55&amp;vtp=1&amp;bbb=1&amp;rh=37.52504"/>
              <p:cNvSpPr>
                <a:spLocks noRot="1" noChangeAspect="1" noMove="1" noResize="1" noEditPoints="1" noAdjustHandles="1" noChangeArrowheads="1" noChangeShapeType="1" noTextEdit="1"/>
              </p:cNvSpPr>
              <p:nvPr/>
            </p:nvSpPr>
            <p:spPr>
              <a:xfrm>
                <a:off x="625285" y="1998946"/>
                <a:ext cx="5244084" cy="476568"/>
              </a:xfrm>
              <a:prstGeom prst="rect">
                <a:avLst/>
              </a:prstGeom>
              <a:blipFill rotWithShape="1">
                <a:blip r:embed="rId4"/>
                <a:stretch>
                  <a:fillRect l="-8" t="-23710" r="-11" b="-1806"/>
                </a:stretch>
              </a:blipFill>
            </p:spPr>
            <p:txBody>
              <a:bodyPr/>
              <a:lstStyle/>
              <a:p>
                <a:r>
                  <a:rPr lang="zh-CN" altLang="en-US">
                    <a:noFill/>
                  </a:rPr>
                  <a:t> </a:t>
                </a:r>
              </a:p>
            </p:txBody>
          </p:sp>
        </mc:Fallback>
      </mc:AlternateContent>
      <p:sp>
        <p:nvSpPr>
          <p:cNvPr id="4" name="QB_5_AN.116_1#c3cf235ec.blank?vcp=1&amp;pid=a17162539&amp;color=0,0,0&amp;vpa=56&amp;vtp=1&amp;bbb=1"/>
          <p:cNvSpPr/>
          <p:nvPr/>
        </p:nvSpPr>
        <p:spPr>
          <a:xfrm>
            <a:off x="848328" y="2526670"/>
            <a:ext cx="50371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有大气泡从装置C集气瓶口向外冒出</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5" name="QB_5_BD.117_1#2c18c6084?vcp=1&amp;pid=a17162539&amp;color=0,0,0&amp;vtp=1&amp;bbb=1&amp;hb=1"/>
              <p:cNvSpPr/>
              <p:nvPr/>
            </p:nvSpPr>
            <p:spPr>
              <a:xfrm>
                <a:off x="576072" y="314038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实验室制取二氧化碳可以按照“</a:t>
                </a:r>
                <a14:m>
                  <m:oMath xmlns:m="http://schemas.openxmlformats.org/officeDocument/2006/math">
                    <m:d>
                      <m:dPr>
                        <m:begChr m:val=""/>
                        <m:endChr m:val=""/>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𝐁</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𝐃</m:t>
                        </m:r>
                      </m:e>
                    </m:d>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”的顺序制备并收集干燥</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、纯</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净的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。第一个装置</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盛放饱和</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𝐍𝐚𝐇𝐂𝐎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溶液的作用是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第二个装置</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𝐅</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盛放的试剂是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5" name="QB_5_BD.117_1#2c18c6084?vcp=1&amp;pid=a17162539&amp;color=0,0,0&amp;vtp=1&amp;bbb=1&amp;hb=1"/>
              <p:cNvSpPr>
                <a:spLocks noRot="1" noChangeAspect="1" noMove="1" noResize="1" noEditPoints="1" noAdjustHandles="1" noChangeArrowheads="1" noChangeShapeType="1" noTextEdit="1"/>
              </p:cNvSpPr>
              <p:nvPr/>
            </p:nvSpPr>
            <p:spPr>
              <a:xfrm>
                <a:off x="576072" y="3140388"/>
                <a:ext cx="10954512" cy="1676400"/>
              </a:xfrm>
              <a:prstGeom prst="rect">
                <a:avLst/>
              </a:prstGeom>
              <a:blipFill rotWithShape="1">
                <a:blip r:embed="rId5"/>
                <a:stretch>
                  <a:fillRect l="-1" t="-19" r="-421" b="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118_1#2c18c6084.blank?vcp=1&amp;pid=a17162539&amp;color=0,0,0&amp;vpa=57&amp;vtp=1&amp;bbb=1&amp;hb=1"/>
              <p:cNvSpPr/>
              <p:nvPr/>
            </p:nvSpPr>
            <p:spPr>
              <a:xfrm>
                <a:off x="576073" y="3661088"/>
                <a:ext cx="10948277" cy="1117600"/>
              </a:xfrm>
              <a:prstGeom prst="rect">
                <a:avLst/>
              </a:prstGeom>
              <a:noFill/>
            </p:spPr>
            <p:txBody>
              <a:bodyPr wrap="square" lIns="0" tIns="0" rIns="0" bIns="0" rtlCol="0" anchor="t"/>
              <a:lstStyle/>
              <a:p>
                <a:pPr latinLnBrk="1">
                  <a:lnSpc>
                    <a:spcPts val="435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除去</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中混有的氯化氢</a:t>
                </a: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𝐇𝐂𝐥</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气体</a:t>
                </a:r>
                <a:endParaRPr lang="en-US" altLang="zh-CN" sz="2400" dirty="0">
                  <a:solidFill>
                    <a:srgbClr val="A00021"/>
                  </a:solidFill>
                </a:endParaRPr>
              </a:p>
            </p:txBody>
          </p:sp>
        </mc:Choice>
        <mc:Fallback xmlns="">
          <p:sp>
            <p:nvSpPr>
              <p:cNvPr id="6" name="QB_5_AN.118_1#2c18c6084.blank?vcp=1&amp;pid=a17162539&amp;color=0,0,0&amp;vpa=57&amp;vtp=1&amp;bbb=1&amp;hb=1"/>
              <p:cNvSpPr>
                <a:spLocks noRot="1" noChangeAspect="1" noMove="1" noResize="1" noEditPoints="1" noAdjustHandles="1" noChangeArrowheads="1" noChangeShapeType="1" noTextEdit="1"/>
              </p:cNvSpPr>
              <p:nvPr/>
            </p:nvSpPr>
            <p:spPr>
              <a:xfrm>
                <a:off x="576073" y="3661088"/>
                <a:ext cx="10948277" cy="1117600"/>
              </a:xfrm>
              <a:prstGeom prst="rect">
                <a:avLst/>
              </a:prstGeom>
              <a:blipFill rotWithShape="1">
                <a:blip r:embed="rId6"/>
                <a:stretch>
                  <a:fillRect l="-1" t="-28" r="3" b="28"/>
                </a:stretch>
              </a:blipFill>
            </p:spPr>
            <p:txBody>
              <a:bodyPr/>
              <a:lstStyle/>
              <a:p>
                <a:r>
                  <a:rPr lang="zh-CN" altLang="en-US">
                    <a:noFill/>
                  </a:rPr>
                  <a:t> </a:t>
                </a:r>
              </a:p>
            </p:txBody>
          </p:sp>
        </mc:Fallback>
      </mc:AlternateContent>
      <p:sp>
        <p:nvSpPr>
          <p:cNvPr id="7" name="QB_5_AN.119_1#2c18c6084.blank?vcp=1&amp;pid=a17162539&amp;color=0,0,0&amp;vpa=58&amp;vtp=1&amp;bbb=1"/>
          <p:cNvSpPr/>
          <p:nvPr/>
        </p:nvSpPr>
        <p:spPr>
          <a:xfrm>
            <a:off x="5966429" y="4230048"/>
            <a:ext cx="1139825"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浓硫酸</a:t>
            </a:r>
            <a:endParaRPr lang="en-US" altLang="zh-CN" sz="2400" dirty="0">
              <a:solidFill>
                <a:srgbClr val="A00021"/>
              </a:solidFill>
            </a:endParaRPr>
          </a:p>
        </p:txBody>
      </p:sp>
      <mc:AlternateContent xmlns:mc="http://schemas.openxmlformats.org/markup-compatibility/2006" xmlns:a14="http://schemas.microsoft.com/office/drawing/2010/main">
        <mc:Choice Requires="a14">
          <p:sp>
            <p:nvSpPr>
              <p:cNvPr id="8" name="QB_5_BD.120_1#486ac047b?vcp=1&amp;pid=a17162539&amp;color=0,0,0&amp;vtp=1&amp;bbb=1"/>
              <p:cNvSpPr/>
              <p:nvPr/>
            </p:nvSpPr>
            <p:spPr>
              <a:xfrm>
                <a:off x="576072" y="4842188"/>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（4）选择装置</a:t>
                </a:r>
                <a14:m>
                  <m:oMath xmlns:m="http://schemas.openxmlformats.org/officeDocument/2006/math">
                    <m:r>
                      <a:rPr lang="en-US" altLang="zh-CN" sz="2400" b="1" i="0"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𝐆</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可测定生成</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的体积</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，其中植物油的作用是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8" name="QB_5_BD.120_1#486ac047b?vcp=1&amp;pid=a17162539&amp;color=0,0,0&amp;vtp=1&amp;bbb=1"/>
              <p:cNvSpPr>
                <a:spLocks noRot="1" noChangeAspect="1" noMove="1" noResize="1" noEditPoints="1" noAdjustHandles="1" noChangeArrowheads="1" noChangeShapeType="1" noTextEdit="1"/>
              </p:cNvSpPr>
              <p:nvPr/>
            </p:nvSpPr>
            <p:spPr>
              <a:xfrm>
                <a:off x="576072" y="4842188"/>
                <a:ext cx="10954512" cy="533400"/>
              </a:xfrm>
              <a:prstGeom prst="rect">
                <a:avLst/>
              </a:prstGeom>
              <a:blipFill rotWithShape="1">
                <a:blip r:embed="rId7"/>
                <a:stretch>
                  <a:fillRect l="-1" t="-59" r="2" b="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121_1#486ac047b.blank?vcp=1&amp;pid=a17162539&amp;color=0,0,0&amp;vpa=59&amp;vtp=1&amp;bbb=1"/>
              <p:cNvSpPr/>
              <p:nvPr/>
            </p:nvSpPr>
            <p:spPr>
              <a:xfrm>
                <a:off x="8790528" y="4897979"/>
                <a:ext cx="2293874" cy="381000"/>
              </a:xfrm>
              <a:prstGeom prst="rect">
                <a:avLst/>
              </a:prstGeom>
              <a:noFill/>
            </p:spPr>
            <p:txBody>
              <a:bodyPr wrap="none" lIns="0" tIns="0" rIns="0" bIns="0" rtlCol="0" anchor="t"/>
              <a:lstStyle/>
              <a:p>
                <a:pPr algn="ctr" latinLnBrk="1">
                  <a:lnSpc>
                    <a:spcPts val="3000"/>
                  </a:lnSpc>
                </a:pP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防止</a:t>
                </a:r>
                <a14:m>
                  <m:oMath xmlns:m="http://schemas.openxmlformats.org/officeDocument/2006/math">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溶于水</a:t>
                </a:r>
                <a:endParaRPr lang="en-US" altLang="zh-CN" sz="2400" dirty="0">
                  <a:solidFill>
                    <a:srgbClr val="A00021"/>
                  </a:solidFill>
                </a:endParaRPr>
              </a:p>
            </p:txBody>
          </p:sp>
        </mc:Choice>
        <mc:Fallback xmlns="">
          <p:sp>
            <p:nvSpPr>
              <p:cNvPr id="9" name="QB_5_AN.121_1#486ac047b.blank?vcp=1&amp;pid=a17162539&amp;color=0,0,0&amp;vpa=59&amp;vtp=1&amp;bbb=1"/>
              <p:cNvSpPr>
                <a:spLocks noRot="1" noChangeAspect="1" noMove="1" noResize="1" noEditPoints="1" noAdjustHandles="1" noChangeArrowheads="1" noChangeShapeType="1" noTextEdit="1"/>
              </p:cNvSpPr>
              <p:nvPr/>
            </p:nvSpPr>
            <p:spPr>
              <a:xfrm>
                <a:off x="8790528" y="4897979"/>
                <a:ext cx="2293874" cy="381000"/>
              </a:xfrm>
              <a:prstGeom prst="rect">
                <a:avLst/>
              </a:prstGeom>
              <a:blipFill rotWithShape="1">
                <a:blip r:embed="rId8"/>
                <a:stretch>
                  <a:fillRect l="-10" t="-59" r="21" b="5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P spid="9"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22_1#31512d764?sp=1&amp;vcp=1&amp;pid=a17162539&amp;color=0,0,0&amp;vtp=1&amp;bt=1&amp;bbb=1&amp;hb=1"/>
              <p:cNvSpPr/>
              <p:nvPr/>
            </p:nvSpPr>
            <p:spPr>
              <a:xfrm>
                <a:off x="576072" y="865510"/>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）某化学兴趣小组同学利用混有少量</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气体还原氧化铁</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，并验证反应后</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的气体产物</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。实验室现有如图14所示实验装置（可重复使用</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）。按气体从左到右</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的方向，装置连接顺序正确的是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5_BD.122_1#31512d764?sp=1&amp;vcp=1&amp;pid=a17162539&amp;color=0,0,0&amp;vtp=1&amp;bt=1&amp;bbb=1&amp;hb=1"/>
              <p:cNvSpPr>
                <a:spLocks noRot="1" noChangeAspect="1" noMove="1" noResize="1" noEditPoints="1" noAdjustHandles="1" noChangeArrowheads="1" noChangeShapeType="1" noTextEdit="1"/>
              </p:cNvSpPr>
              <p:nvPr/>
            </p:nvSpPr>
            <p:spPr>
              <a:xfrm>
                <a:off x="576072" y="865510"/>
                <a:ext cx="10954512" cy="1676400"/>
              </a:xfrm>
              <a:prstGeom prst="rect">
                <a:avLst/>
              </a:prstGeom>
              <a:blipFill rotWithShape="1">
                <a:blip r:embed="rId3"/>
                <a:stretch>
                  <a:fillRect l="-1" r="2"/>
                </a:stretch>
              </a:blipFill>
            </p:spPr>
            <p:txBody>
              <a:bodyPr/>
              <a:lstStyle/>
              <a:p>
                <a:r>
                  <a:rPr lang="zh-CN" altLang="en-US">
                    <a:noFill/>
                  </a:rPr>
                  <a:t> </a:t>
                </a:r>
              </a:p>
            </p:txBody>
          </p:sp>
        </mc:Fallback>
      </mc:AlternateContent>
      <p:pic>
        <p:nvPicPr>
          <p:cNvPr id="3" name="QC_5_BD.122_2#31512d764?iti=14&amp;vcp=1&amp;pid=a1716253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54096" y="2647574"/>
            <a:ext cx="5980176" cy="14904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122_3#31512d764?iti=14&amp;vcp=1&amp;pid=a17162539&amp;color=0,0,0&amp;vtp=1&amp;bbb=1"/>
          <p:cNvSpPr/>
          <p:nvPr/>
        </p:nvSpPr>
        <p:spPr>
          <a:xfrm>
            <a:off x="5704459" y="4265045"/>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图14</a:t>
            </a:r>
            <a:endParaRPr lang="en-US" altLang="zh-CN" sz="2400" dirty="0"/>
          </a:p>
        </p:txBody>
      </p:sp>
      <mc:AlternateContent xmlns:mc="http://schemas.openxmlformats.org/markup-compatibility/2006" xmlns:a14="http://schemas.microsoft.com/office/drawing/2010/main">
        <mc:Choice Requires="a14">
          <p:sp>
            <p:nvSpPr>
              <p:cNvPr id="6" name="QC_5_BD.122_4#31512d764.choices?vcp=1&amp;pid=a17162539&amp;color=0,0,0&amp;vtp=1&amp;bbb=1"/>
              <p:cNvSpPr/>
              <p:nvPr/>
            </p:nvSpPr>
            <p:spPr>
              <a:xfrm>
                <a:off x="576072" y="4865048"/>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丁</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丁</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丁</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乙</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丁</a:t>
                </a:r>
                <a:endParaRPr lang="en-US" altLang="zh-CN" sz="2400" dirty="0"/>
              </a:p>
            </p:txBody>
          </p:sp>
        </mc:Choice>
        <mc:Fallback xmlns="">
          <p:sp>
            <p:nvSpPr>
              <p:cNvPr id="6" name="QC_5_BD.122_4#31512d764.choices?vcp=1&amp;pid=a17162539&amp;color=0,0,0&amp;vtp=1&amp;bbb=1"/>
              <p:cNvSpPr>
                <a:spLocks noRot="1" noChangeAspect="1" noMove="1" noResize="1" noEditPoints="1" noAdjustHandles="1" noChangeArrowheads="1" noChangeShapeType="1" noTextEdit="1"/>
              </p:cNvSpPr>
              <p:nvPr/>
            </p:nvSpPr>
            <p:spPr>
              <a:xfrm>
                <a:off x="576072" y="4865048"/>
                <a:ext cx="10954512" cy="1117600"/>
              </a:xfrm>
              <a:prstGeom prst="rect">
                <a:avLst/>
              </a:prstGeom>
              <a:blipFill rotWithShape="1">
                <a:blip r:embed="rId5"/>
                <a:stretch>
                  <a:fillRect l="-1" t="-28" r="2" b="28"/>
                </a:stretch>
              </a:blipFill>
            </p:spPr>
            <p:txBody>
              <a:bodyPr/>
              <a:lstStyle/>
              <a:p>
                <a:r>
                  <a:rPr lang="zh-CN" altLang="en-US">
                    <a:noFill/>
                  </a:rPr>
                  <a:t> </a:t>
                </a:r>
              </a:p>
            </p:txBody>
          </p:sp>
        </mc:Fallback>
      </mc:AlternateContent>
      <p:sp>
        <p:nvSpPr>
          <p:cNvPr id="7" name="QC_5_AN.123_1#31512d764.blank?vcp=1&amp;pid=a17162539&amp;color=0,0,0&amp;vpa=60&amp;vtp=1&amp;answeroption=B"/>
          <p:cNvSpPr txBox="1"/>
          <p:nvPr/>
        </p:nvSpPr>
        <p:spPr>
          <a:xfrm>
            <a:off x="6033262" y="4923468"/>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124_1#71a7d8a86?sp=1&amp;vcp=1&amp;pid=39e4c76b7&amp;color=0,0,0&amp;vtp=1&amp;bt=1&amp;bbb=1&amp;hb=1"/>
              <p:cNvSpPr/>
              <p:nvPr/>
            </p:nvSpPr>
            <p:spPr>
              <a:xfrm>
                <a:off x="576072" y="2035969"/>
                <a:ext cx="10954512" cy="27940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28.（8分）随着环保意识的提高，人们对空气质量越来越关注</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。某实践活动小组在</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老师的带领下</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，对空气质量检测等开展了一系列项目式学习。</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活动一</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：了解空气质量指数所表示的含义</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空气质量指数</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𝐚𝐢𝐫</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𝐪𝐮𝐚𝐥𝐢𝐭𝐲</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𝐢𝐧𝐝𝐞𝐱</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𝐀𝐐𝐈</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是定量描述空气质量状况的指数，</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分为六级，</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相对应空气质量的六个级别</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，其数值越大，说明空气污染状况越严重。</a:t>
                </a:r>
                <a:endParaRPr lang="en-US" altLang="zh-CN" sz="2400" dirty="0"/>
              </a:p>
            </p:txBody>
          </p:sp>
        </mc:Choice>
        <mc:Fallback xmlns="">
          <p:sp>
            <p:nvSpPr>
              <p:cNvPr id="2" name="QO_4_BD.124_1#71a7d8a86?sp=1&amp;vcp=1&amp;pid=39e4c76b7&amp;color=0,0,0&amp;vtp=1&amp;bt=1&amp;bbb=1&amp;hb=1"/>
              <p:cNvSpPr>
                <a:spLocks noRot="1" noChangeAspect="1" noMove="1" noResize="1" noEditPoints="1" noAdjustHandles="1" noChangeArrowheads="1" noChangeShapeType="1" noTextEdit="1"/>
              </p:cNvSpPr>
              <p:nvPr/>
            </p:nvSpPr>
            <p:spPr>
              <a:xfrm>
                <a:off x="576072" y="2035969"/>
                <a:ext cx="10954512" cy="2794000"/>
              </a:xfrm>
              <a:prstGeom prst="rect">
                <a:avLst/>
              </a:prstGeom>
              <a:blipFill rotWithShape="1">
                <a:blip r:embed="rId3"/>
                <a:stretch>
                  <a:fillRect l="-1" t="-6" r="-2960" b="6"/>
                </a:stretch>
              </a:blipFill>
            </p:spPr>
            <p:txBody>
              <a:bodyPr/>
              <a:lstStyle/>
              <a:p>
                <a:r>
                  <a:rPr lang="zh-CN" altLang="en-US">
                    <a:noFill/>
                  </a:rPr>
                  <a:t> </a:t>
                </a:r>
              </a:p>
            </p:txBody>
          </p:sp>
        </mc:Fallback>
      </mc:AlternateContent>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24_2#71a7d8a86?vcp=1&amp;pid=39e4c76b7&amp;color=0,0,0&amp;mp=1&amp;vtp=1&amp;bt=1&amp;bbb=1"/>
          <p:cNvSpPr/>
          <p:nvPr/>
        </p:nvSpPr>
        <p:spPr>
          <a:xfrm>
            <a:off x="576072" y="916591"/>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【思考分析】</a:t>
            </a:r>
            <a:endParaRPr lang="en-US" altLang="zh-CN" sz="2400" dirty="0"/>
          </a:p>
        </p:txBody>
      </p:sp>
      <p:sp>
        <p:nvSpPr>
          <p:cNvPr id="3" name="QB_5_BD.125_1#20cb0a93c?sp=1&amp;vcp=1&amp;pid=71a7d8a86&amp;color=0,0,0&amp;vtp=1&amp;bbb=1&amp;hb=1"/>
          <p:cNvSpPr/>
          <p:nvPr/>
        </p:nvSpPr>
        <p:spPr>
          <a:xfrm>
            <a:off x="576072" y="144102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（1）如图15是某日某市的空气质量情况</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，该日的空气质量为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填“优”“良</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”或</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轻度污染”）。</a:t>
            </a:r>
            <a:endParaRPr lang="en-US" altLang="zh-CN" sz="2400" dirty="0"/>
          </a:p>
        </p:txBody>
      </p:sp>
      <p:sp>
        <p:nvSpPr>
          <p:cNvPr id="4" name="QB_5_AN.126_1#20cb0a93c.blank?vcp=1&amp;pid=71a7d8a86&amp;color=0,0,0&amp;vpa=61&amp;vtp=1"/>
          <p:cNvSpPr/>
          <p:nvPr/>
        </p:nvSpPr>
        <p:spPr>
          <a:xfrm>
            <a:off x="8709629" y="1413088"/>
            <a:ext cx="527050"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优</a:t>
            </a:r>
            <a:endParaRPr lang="en-US" altLang="zh-CN" sz="2400" dirty="0"/>
          </a:p>
        </p:txBody>
      </p:sp>
      <p:pic>
        <p:nvPicPr>
          <p:cNvPr id="5" name="QB_5_BD.125_2#20cb0a93c?iti=15&amp;vcp=1&amp;pid=71a7d8a8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17136" y="2677954"/>
            <a:ext cx="3063240" cy="249631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5_BD.125_3#20cb0a93c?iti=15&amp;vcp=1&amp;pid=71a7d8a86&amp;color=0,0,0&amp;vtp=1&amp;bbb=1"/>
          <p:cNvSpPr/>
          <p:nvPr/>
        </p:nvSpPr>
        <p:spPr>
          <a:xfrm>
            <a:off x="5709031" y="5301266"/>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图15</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24a74008a?vcp=1&amp;pid=71a7d8a86&amp;color=0,0,0&amp;vtp=1&amp;bt=1&amp;bbb=1"/>
          <p:cNvSpPr/>
          <p:nvPr/>
        </p:nvSpPr>
        <p:spPr>
          <a:xfrm>
            <a:off x="576072" y="972190"/>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活动二：认识微型空气质量“检测站”</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微型空气质量检测系统用于准确检测室外空气污染物</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，其结构如图16所示。</a:t>
            </a:r>
            <a:endParaRPr lang="en-US" altLang="zh-CN" sz="2400" dirty="0"/>
          </a:p>
        </p:txBody>
      </p:sp>
      <p:pic>
        <p:nvPicPr>
          <p:cNvPr id="3" name="P_5_BD#24a74008a?iti=16&amp;vcp=1&amp;pid=71a7d8a8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79392" y="2197994"/>
            <a:ext cx="3547872" cy="18288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P_5_BD#24a74008a?iti=16&amp;vcp=1&amp;pid=71a7d8a86&amp;color=0,0,0&amp;vtp=1&amp;bbb=1"/>
          <p:cNvSpPr/>
          <p:nvPr/>
        </p:nvSpPr>
        <p:spPr>
          <a:xfrm>
            <a:off x="5713603" y="4153794"/>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图16</a:t>
            </a:r>
            <a:endParaRPr lang="en-US" altLang="zh-CN" sz="2400" dirty="0"/>
          </a:p>
        </p:txBody>
      </p:sp>
      <p:sp>
        <p:nvSpPr>
          <p:cNvPr id="5" name="QB_5_BD.127_1#369baf277?vcp=1&amp;pid=71a7d8a86&amp;color=0,0,0&amp;vtp=1&amp;bbb=1&amp;hb=1"/>
          <p:cNvSpPr/>
          <p:nvPr/>
        </p:nvSpPr>
        <p:spPr>
          <a:xfrm>
            <a:off x="576072" y="4758368"/>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（2）为防止金属电控箱表面锈蚀</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，可进行的操作是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。太阳能板工作时能量</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的转化形式是太阳能转化为</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6" name="QB_5_AN.128_1#369baf277.blank?vcp=1&amp;pid=71a7d8a86&amp;color=0,0,0&amp;vpa=62&amp;vtp=1&amp;bbb=1"/>
          <p:cNvSpPr/>
          <p:nvPr/>
        </p:nvSpPr>
        <p:spPr>
          <a:xfrm>
            <a:off x="7485665" y="473042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刷漆</a:t>
            </a:r>
            <a:endParaRPr lang="en-US" altLang="zh-CN" sz="2400" dirty="0"/>
          </a:p>
        </p:txBody>
      </p:sp>
      <p:sp>
        <p:nvSpPr>
          <p:cNvPr id="7" name="QB_5_AN.129_1#369baf277.blank?vcp=1&amp;pid=71a7d8a86&amp;color=0,0,0&amp;vpa=63&amp;vtp=1&amp;bbb=1"/>
          <p:cNvSpPr/>
          <p:nvPr/>
        </p:nvSpPr>
        <p:spPr>
          <a:xfrm>
            <a:off x="4269390" y="5289228"/>
            <a:ext cx="833438"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电能</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_BD#4d847477d?vcp=1&amp;pid=71a7d8a86&amp;color=0,0,0&amp;mp=1&amp;vtp=1&amp;bt=1&amp;bbb=1&amp;hb=1"/>
          <p:cNvSpPr/>
          <p:nvPr/>
        </p:nvSpPr>
        <p:spPr>
          <a:xfrm>
            <a:off x="576072" y="932339"/>
            <a:ext cx="10954512" cy="5029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活动三：实验室模拟检测空气质量</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同学们对某工厂附近的空气质量感到好奇</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调研发现该工厂为了获得充足的能量，</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长期采用燃煤技术</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。同学们猜测该废气中可能含有二氧化硫。</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查阅资料】</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二氧化硫是有刺激性气味的气体</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，能使澄清石灰水变浑浊，</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也能使品红溶液褪色。</a:t>
            </a: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（3）小组同学收集一瓶该工厂排放的废气，加入品红溶液，振荡，观察到</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a:t>
            </a:r>
          </a:p>
          <a:p>
            <a:pPr lvl="0" latinLnBrk="1">
              <a:lnSpc>
                <a:spcPts val="4400"/>
              </a:lnSpc>
            </a:pP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的现象，说明废气中含有二氧化硫。</a:t>
            </a:r>
            <a:endParaRPr lang="en-US" altLang="zh-CN" sz="2400">
              <a:solidFill>
                <a:prstClr val="black"/>
              </a:solidFill>
            </a:endParaRPr>
          </a:p>
          <a:p>
            <a:pPr lvl="0" latinLnBrk="1">
              <a:lnSpc>
                <a:spcPts val="4400"/>
              </a:lnSpc>
            </a:pP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（4）不选用澄清石灰水检验是否含有二氧化硫的原因是</a:t>
            </a: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a:t>
            </a:r>
          </a:p>
          <a:p>
            <a:pPr lvl="0" latinLnBrk="1">
              <a:lnSpc>
                <a:spcPts val="4400"/>
              </a:lnSpc>
            </a:pPr>
            <a:r>
              <a:rPr lang="en-US" altLang="zh-CN" sz="240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_____________________________________________________________</a:t>
            </a:r>
            <a:r>
              <a:rPr lang="en-US" altLang="zh-CN" sz="2400" b="1">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B_5_AN.131_1#4d847477d.blank?vcp=1&amp;pid=71a7d8a86&amp;color=0,0,0&amp;vpa=64&amp;vtp=1&amp;bbb=1&amp;hb=1"/>
          <p:cNvSpPr/>
          <p:nvPr/>
        </p:nvSpPr>
        <p:spPr>
          <a:xfrm>
            <a:off x="576073" y="3698399"/>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品红溶液褪色</a:t>
            </a:r>
            <a:endParaRPr lang="en-US" altLang="zh-CN" sz="2400" dirty="0"/>
          </a:p>
        </p:txBody>
      </p:sp>
      <p:sp>
        <p:nvSpPr>
          <p:cNvPr id="6" name="QB_5_AN.133_1#4d847477d.blank?vcp=1&amp;pid=71a7d8a86&amp;color=0,0,0&amp;vpa=65&amp;vtp=1&amp;bbb=1&amp;hb=1"/>
          <p:cNvSpPr/>
          <p:nvPr/>
        </p:nvSpPr>
        <p:spPr>
          <a:xfrm>
            <a:off x="576073" y="4815999"/>
            <a:ext cx="10948277"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煤炭燃烧会产生二氧化碳</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，二氧化碳也能使澄清石灰水变浑浊，对二氧化硫的检验造成干扰</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d21fa75a6?vcp=1&amp;pid=71a7d8a86&amp;color=0,0,0&amp;vtp=1&amp;bt=1&amp;bbb=1&amp;hb=1"/>
              <p:cNvSpPr/>
              <p:nvPr/>
            </p:nvSpPr>
            <p:spPr>
              <a:xfrm>
                <a:off x="576072" y="100825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活动四：探索燃煤烟气的脱硫方案</a:t>
                </a:r>
                <a:endParaRPr lang="en-US" altLang="zh-CN" sz="2400" dirty="0"/>
              </a:p>
              <a:p>
                <a:pPr latinLnBrk="1">
                  <a:lnSpc>
                    <a:spcPts val="4400"/>
                  </a:lnSpc>
                </a:pPr>
                <a:r>
                  <a:rPr lang="en-US" altLang="zh-CN" sz="2400" b="1" i="0">
                    <a:solidFill>
                      <a:srgbClr val="000000"/>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小组同学通过实践调研了解到碳酸钙</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、碱石灰（</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的混合物</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）等作</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为吸收剂可以对燃煤烟气进行脱硫处理</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P_5_BD#d21fa75a6?vcp=1&amp;pid=71a7d8a86&amp;color=0,0,0&amp;vtp=1&amp;bt=1&amp;bbb=1&amp;hb=1"/>
              <p:cNvSpPr>
                <a:spLocks noRot="1" noChangeAspect="1" noMove="1" noResize="1" noEditPoints="1" noAdjustHandles="1" noChangeArrowheads="1" noChangeShapeType="1" noTextEdit="1"/>
              </p:cNvSpPr>
              <p:nvPr/>
            </p:nvSpPr>
            <p:spPr>
              <a:xfrm>
                <a:off x="576072" y="1008258"/>
                <a:ext cx="10954512" cy="1676400"/>
              </a:xfrm>
              <a:prstGeom prst="rect">
                <a:avLst/>
              </a:prstGeom>
              <a:blipFill rotWithShape="1">
                <a:blip r:embed="rId3"/>
                <a:stretch>
                  <a:fillRect l="-1" t="-31" r="2" b="31"/>
                </a:stretch>
              </a:blipFill>
            </p:spPr>
            <p:txBody>
              <a:bodyPr/>
              <a:lstStyle/>
              <a:p>
                <a:r>
                  <a:rPr lang="zh-CN" altLang="en-US">
                    <a:noFill/>
                  </a:rPr>
                  <a:t> </a:t>
                </a:r>
              </a:p>
            </p:txBody>
          </p:sp>
        </mc:Fallback>
      </mc:AlternateContent>
      <p:pic>
        <p:nvPicPr>
          <p:cNvPr id="3" name="QB_5_BD.134_1#bd18725b9?iti=17&amp;htil=9&amp;vcp=1&amp;pid=71a7d8a8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926667" y="2757356"/>
            <a:ext cx="3584448" cy="23865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134_2#bd18725b9?iti=17&amp;htil=9&amp;vcp=1&amp;pid=71a7d8a86&amp;color=0,0,0&amp;vtp=1&amp;bbb=1"/>
          <p:cNvSpPr/>
          <p:nvPr/>
        </p:nvSpPr>
        <p:spPr>
          <a:xfrm>
            <a:off x="9379166" y="5270940"/>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图17</a:t>
            </a:r>
            <a:endParaRPr lang="en-US" altLang="zh-CN" sz="2400" dirty="0"/>
          </a:p>
        </p:txBody>
      </p:sp>
      <mc:AlternateContent xmlns:mc="http://schemas.openxmlformats.org/markup-compatibility/2006" xmlns:a14="http://schemas.microsoft.com/office/drawing/2010/main">
        <mc:Choice Requires="a14">
          <p:sp>
            <p:nvSpPr>
              <p:cNvPr id="5" name="QB_5_BD.134_3#bd18725b9?htil=9&amp;sp=1&amp;vcp=1&amp;pid=71a7d8a86&amp;color=0,0,0&amp;vtp=1&amp;bbb=1&amp;hb=1"/>
              <p:cNvSpPr/>
              <p:nvPr/>
            </p:nvSpPr>
            <p:spPr>
              <a:xfrm>
                <a:off x="576072" y="2711636"/>
                <a:ext cx="7232904"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）甲同学利用数字化实验测定燃煤烟气中</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的含</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量</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，得到如图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17所示的</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含量与时间的关系曲线图。</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结合图</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17数据分析可知</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，选择</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条件下脱硫效率更好</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5" name="QB_5_BD.134_3#bd18725b9?htil=9&amp;sp=1&amp;vcp=1&amp;pid=71a7d8a86&amp;color=0,0,0&amp;vtp=1&amp;bbb=1&amp;hb=1"/>
              <p:cNvSpPr>
                <a:spLocks noRot="1" noChangeAspect="1" noMove="1" noResize="1" noEditPoints="1" noAdjustHandles="1" noChangeArrowheads="1" noChangeShapeType="1" noTextEdit="1"/>
              </p:cNvSpPr>
              <p:nvPr/>
            </p:nvSpPr>
            <p:spPr>
              <a:xfrm>
                <a:off x="576072" y="2711636"/>
                <a:ext cx="7232904" cy="2235200"/>
              </a:xfrm>
              <a:prstGeom prst="rect">
                <a:avLst/>
              </a:prstGeom>
              <a:blipFill rotWithShape="1">
                <a:blip r:embed="rId5"/>
                <a:stretch>
                  <a:fillRect l="-2" t="-8" r="-1136" b="8"/>
                </a:stretch>
              </a:blipFill>
            </p:spPr>
            <p:txBody>
              <a:bodyPr/>
              <a:lstStyle/>
              <a:p>
                <a:r>
                  <a:rPr lang="zh-CN" altLang="en-US">
                    <a:noFill/>
                  </a:rPr>
                  <a:t> </a:t>
                </a:r>
              </a:p>
            </p:txBody>
          </p:sp>
        </mc:Fallback>
      </mc:AlternateContent>
      <p:sp>
        <p:nvSpPr>
          <p:cNvPr id="6" name="QB_5_AN.135_1#bd18725b9.blank?vcp=1&amp;pid=71a7d8a86&amp;color=0,0,0&amp;vpa=66&amp;vtp=1&amp;bbb=1&amp;hb=1"/>
          <p:cNvSpPr/>
          <p:nvPr/>
        </p:nvSpPr>
        <p:spPr>
          <a:xfrm>
            <a:off x="576072" y="3801296"/>
            <a:ext cx="7232904" cy="1097280"/>
          </a:xfrm>
          <a:prstGeom prst="rect">
            <a:avLst/>
          </a:prstGeom>
          <a:noFill/>
        </p:spPr>
        <p:txBody>
          <a:bodyPr wrap="square" lIns="0" tIns="0" rIns="0" bIns="0" rtlCol="0" anchor="t"/>
          <a:lstStyle/>
          <a:p>
            <a:pPr latinLnBrk="1">
              <a:lnSpc>
                <a:spcPct val="150000"/>
              </a:lnSpc>
            </a:pPr>
            <a:r>
              <a:rPr lang="en-US" altLang="zh-CN" sz="2400" b="1" i="0">
                <a:solidFill>
                  <a:srgbClr val="A00021"/>
                </a:solidFill>
                <a:latin typeface="SimSun" panose="02010600030101010101" pitchFamily="34" charset="-122"/>
                <a:ea typeface="SimSun" panose="02010600030101010101" pitchFamily="34" charset="-122"/>
                <a:cs typeface="Times New Roman" panose="02020603050405020304" pitchFamily="34" charset="-120"/>
              </a:rPr>
              <a:t>                           </a:t>
            </a:r>
            <a:r>
              <a:rPr lang="en-US" altLang="zh-CN" sz="2400" b="1" i="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使用碱石灰吸收，吸收时间不少于</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300秒</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136_1#f71c3cf58?sp=1&amp;vcp=1&amp;pid=71a7d8a86&amp;color=0,0,0&amp;vtp=1&amp;bt=1&amp;bbb=1&amp;hb=1"/>
              <p:cNvSpPr/>
              <p:nvPr/>
            </p:nvSpPr>
            <p:spPr>
              <a:xfrm>
                <a:off x="576072" y="1199293"/>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（6）乙同学提出另一种处理废气的方案，如图18所示</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，利用</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粉末</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、空气中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为原料在高温下吸收</a:t>
                </a:r>
                <a14:m>
                  <m:oMath xmlns:m="http://schemas.openxmlformats.org/officeDocument/2006/math">
                    <m:sSub>
                      <m:sSubPr>
                        <m:ctrlPr>
                          <a:rPr lang="en-US" altLang="zh-CN" sz="2400" b="1" i="1" dirty="0" smtClean="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写出该反应的化学方程式：</a:t>
                </a:r>
              </a:p>
              <a:p>
                <a:pPr latinLnBrk="1">
                  <a:lnSpc>
                    <a:spcPts val="4400"/>
                  </a:lnSpc>
                </a:pP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_________________________________________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solidFill>
                    <a:srgbClr val="000000"/>
                  </a:solidFill>
                </a:endParaRPr>
              </a:p>
            </p:txBody>
          </p:sp>
        </mc:Choice>
        <mc:Fallback xmlns="">
          <p:sp>
            <p:nvSpPr>
              <p:cNvPr id="2" name="QB_5_BD.136_1#f71c3cf58?sp=1&amp;vcp=1&amp;pid=71a7d8a86&amp;color=0,0,0&amp;vtp=1&amp;bt=1&amp;bbb=1&amp;hb=1"/>
              <p:cNvSpPr>
                <a:spLocks noRot="1" noChangeAspect="1" noMove="1" noResize="1" noEditPoints="1" noAdjustHandles="1" noChangeArrowheads="1" noChangeShapeType="1" noTextEdit="1"/>
              </p:cNvSpPr>
              <p:nvPr/>
            </p:nvSpPr>
            <p:spPr>
              <a:xfrm>
                <a:off x="576072" y="1199293"/>
                <a:ext cx="10954512" cy="1676400"/>
              </a:xfrm>
              <a:prstGeom prst="rect">
                <a:avLst/>
              </a:prstGeom>
              <a:blipFill rotWithShape="1">
                <a:blip r:embed="rId3"/>
                <a:stretch>
                  <a:fillRect l="-1" t="-25" r="2" b="25"/>
                </a:stretch>
              </a:blipFill>
            </p:spPr>
            <p:txBody>
              <a:bodyPr/>
              <a:lstStyle/>
              <a:p>
                <a:r>
                  <a:rPr lang="zh-CN" altLang="en-US">
                    <a:noFill/>
                  </a:rPr>
                  <a:t> </a:t>
                </a:r>
              </a:p>
            </p:txBody>
          </p:sp>
        </mc:Fallback>
      </mc:AlternateContent>
      <p:pic>
        <p:nvPicPr>
          <p:cNvPr id="3" name="QB_5_BD.136_2#f71c3cf58?iti=18&amp;vcp=1&amp;pid=71a7d8a8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498848" y="2981357"/>
            <a:ext cx="3108960" cy="1984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136_3#f71c3cf58?iti=18&amp;vcp=1&amp;pid=71a7d8a86&amp;color=0,0,0&amp;vtp=1&amp;bbb=1"/>
          <p:cNvSpPr/>
          <p:nvPr/>
        </p:nvSpPr>
        <p:spPr>
          <a:xfrm>
            <a:off x="5713603" y="5092605"/>
            <a:ext cx="6794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图18</a:t>
            </a:r>
            <a:endParaRPr lang="en-US" altLang="zh-CN" sz="2400" dirty="0">
              <a:solidFill>
                <a:srgbClr val="000000"/>
              </a:solidFill>
            </a:endParaRPr>
          </a:p>
        </p:txBody>
      </p:sp>
      <mc:AlternateContent xmlns:mc="http://schemas.openxmlformats.org/markup-compatibility/2006" xmlns:a14="http://schemas.microsoft.com/office/drawing/2010/main">
        <mc:Choice Requires="a14">
          <p:sp>
            <p:nvSpPr>
              <p:cNvPr id="5" name="QB_5_AN.137_1#f71c3cf58.blank?vcp=1&amp;pid=71a7d8a86&amp;color=0,0,0&amp;vpa=67&amp;vtp=1&amp;bbb=1&amp;rh=39.25504"/>
              <p:cNvSpPr/>
              <p:nvPr/>
            </p:nvSpPr>
            <p:spPr>
              <a:xfrm>
                <a:off x="853885" y="2294148"/>
                <a:ext cx="5697347" cy="498539"/>
              </a:xfrm>
              <a:prstGeom prst="rect">
                <a:avLst/>
              </a:prstGeom>
              <a:noFill/>
            </p:spPr>
            <p:txBody>
              <a:bodyPr wrap="none" lIns="0" tIns="0" rIns="0" bIns="0" rtlCol="0" anchor="t"/>
              <a:lstStyle/>
              <a:p>
                <a:pPr algn="ctr" latinLnBrk="1">
                  <a:lnSpc>
                    <a:spcPts val="4400"/>
                  </a:lnSpc>
                </a:pPr>
                <a14:m>
                  <m:oMath xmlns:m="http://schemas.openxmlformats.org/officeDocument/2006/math">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smtClean="0">
                            <a:solidFill>
                              <a:srgbClr val="A00021"/>
                            </a:solidFill>
                            <a:latin typeface="Cambria Math" panose="02040503050406030204" pitchFamily="18" charset="0"/>
                          </a:rPr>
                        </m:ctrlPr>
                      </m:mPr>
                      <m:mr>
                        <m:e>
                          <m:bar>
                            <m:barPr>
                              <m:ctrlPr>
                                <a:rPr lang="en-US" altLang="zh-CN" sz="2400" b="1" i="1" baseline="-2000">
                                  <a:solidFill>
                                    <a:srgbClr val="A00021"/>
                                  </a:solidFill>
                                  <a:latin typeface="Cambria Math" panose="02040503050406030204" pitchFamily="18" charset="0"/>
                                </a:rPr>
                              </m:ctrlPr>
                            </m:barPr>
                            <m:e>
                              <m:bar>
                                <m:barPr>
                                  <m:ctrlPr>
                                    <a:rPr lang="en-US" altLang="zh-CN" sz="2400" b="1" i="1" baseline="-8000">
                                      <a:solidFill>
                                        <a:srgbClr val="A00021"/>
                                      </a:solidFill>
                                      <a:latin typeface="Cambria Math" panose="02040503050406030204" pitchFamily="18" charset="0"/>
                                    </a:rPr>
                                  </m:ctrlPr>
                                </m:barPr>
                                <m:e>
                                  <m:r>
                                    <a:rPr lang="en-US" altLang="zh-CN" sz="2400" b="1" baseline="-2000">
                                      <a:solidFill>
                                        <a:srgbClr val="A00021"/>
                                      </a:solidFill>
                                      <a:latin typeface="Cambria Math" panose="02040503050406030204" pitchFamily="18" charset="0"/>
                                    </a:rPr>
                                    <m:t>高温</m:t>
                                  </m:r>
                                </m:e>
                              </m:bar>
                            </m:e>
                          </m:ba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𝐂𝐚𝐒𝐎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𝟒</m:t>
                        </m:r>
                      </m:sub>
                    </m:sSub>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00" dirty="0"/>
              </a:p>
            </p:txBody>
          </p:sp>
        </mc:Choice>
        <mc:Fallback xmlns="">
          <p:sp>
            <p:nvSpPr>
              <p:cNvPr id="5" name="QB_5_AN.137_1#f71c3cf58.blank?vcp=1&amp;pid=71a7d8a86&amp;color=0,0,0&amp;vpa=67&amp;vtp=1&amp;bbb=1&amp;rh=39.25504"/>
              <p:cNvSpPr>
                <a:spLocks noRot="1" noChangeAspect="1" noMove="1" noResize="1" noEditPoints="1" noAdjustHandles="1" noChangeArrowheads="1" noChangeShapeType="1" noTextEdit="1"/>
              </p:cNvSpPr>
              <p:nvPr/>
            </p:nvSpPr>
            <p:spPr>
              <a:xfrm>
                <a:off x="853885" y="2294148"/>
                <a:ext cx="5697347" cy="498539"/>
              </a:xfrm>
              <a:prstGeom prst="rect">
                <a:avLst/>
              </a:prstGeom>
              <a:blipFill rotWithShape="1">
                <a:blip r:embed="rId5"/>
                <a:stretch>
                  <a:fillRect l="-8" t="-24434" r="10" b="-242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3_BD#99dd6a089?vcp=1&amp;pid=e123e2c40&amp;color=0,0,0&amp;vtp=1&amp;bt=1&amp;bbb=1"/>
              <p:cNvSpPr/>
              <p:nvPr/>
            </p:nvSpPr>
            <p:spPr>
              <a:xfrm>
                <a:off x="576072" y="2303939"/>
                <a:ext cx="10954512" cy="2235200"/>
              </a:xfrm>
              <a:prstGeom prst="rect">
                <a:avLst/>
              </a:prstGeom>
              <a:noFill/>
            </p:spPr>
            <p:txBody>
              <a:bodyPr wrap="none" lIns="0" tIns="0" rIns="0" bIns="0" rtlCol="0" anchor="t"/>
              <a:lstStyle/>
              <a:p>
                <a:pPr algn="ctr" latinLnBrk="1">
                  <a:lnSpc>
                    <a:spcPts val="4400"/>
                  </a:lnSpc>
                </a:pPr>
                <a:r>
                  <a:rPr lang="en-US" altLang="zh-CN" sz="2400" b="1" i="0" dirty="0">
                    <a:solidFill>
                      <a:srgbClr val="000000"/>
                    </a:solidFill>
                    <a:latin typeface="SimSun" panose="02010600030101010101" pitchFamily="34" charset="-122"/>
                    <a:ea typeface="SimSun" panose="02010600030101010101" pitchFamily="34" charset="-122"/>
                    <a:cs typeface="SimSun" panose="02010600030101010101"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注意事项</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：1.答题前，考生务必将姓名、准考证号填写在试卷和答题卡上。</a:t>
                </a:r>
                <a:endParaRPr lang="en-US" altLang="zh-CN" sz="2400" dirty="0"/>
              </a:p>
              <a:p>
                <a:pPr latinLnBrk="1">
                  <a:lnSpc>
                    <a:spcPts val="4400"/>
                  </a:lnSpc>
                </a:pPr>
                <a:r>
                  <a:rPr lang="en-US" altLang="zh-CN" sz="2400" b="1" i="0" spc="-10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a:t>
                </a:r>
                <a:r>
                  <a:rPr lang="en-US" altLang="zh-CN" sz="2400" b="1" i="0" spc="-10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.考生作答时，请在答题卡上作答（答题注意事项见答题卡），在本试卷上作答无效。</a:t>
                </a:r>
                <a:endParaRPr lang="en-US" altLang="zh-CN" sz="2400" spc="-1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可能用到的相对原子质量</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𝟏𝟔</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𝟑𝟗</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2" name="P_3_BD#99dd6a089?vcp=1&amp;pid=e123e2c40&amp;color=0,0,0&amp;vtp=1&amp;bt=1&amp;bbb=1"/>
              <p:cNvSpPr>
                <a:spLocks noRot="1" noChangeAspect="1" noMove="1" noResize="1" noEditPoints="1" noAdjustHandles="1" noChangeArrowheads="1" noChangeShapeType="1" noTextEdit="1"/>
              </p:cNvSpPr>
              <p:nvPr/>
            </p:nvSpPr>
            <p:spPr>
              <a:xfrm>
                <a:off x="576072" y="2303939"/>
                <a:ext cx="10954512" cy="2235200"/>
              </a:xfrm>
              <a:prstGeom prst="rect">
                <a:avLst/>
              </a:prstGeom>
              <a:blipFill rotWithShape="1">
                <a:blip r:embed="rId3"/>
                <a:stretch>
                  <a:fillRect l="-1" t="-7" r="-1151" b="7"/>
                </a:stretch>
              </a:blipFill>
            </p:spPr>
            <p:txBody>
              <a:bodyPr/>
              <a:lstStyle/>
              <a:p>
                <a:r>
                  <a:rPr lang="zh-CN" altLang="en-US">
                    <a:noFill/>
                  </a:rPr>
                  <a:t> </a:t>
                </a:r>
              </a:p>
            </p:txBody>
          </p:sp>
        </mc:Fallback>
      </mc:AlternateContent>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689aca34a?sp=1&amp;vcp=1&amp;pid=e123e2c40&amp;color=0,0,0&amp;vtp=1&amp;bt=1&amp;bbb=1"/>
          <p:cNvSpPr/>
          <p:nvPr/>
        </p:nvSpPr>
        <p:spPr>
          <a:xfrm>
            <a:off x="576072" y="539496"/>
            <a:ext cx="10954512" cy="721360"/>
          </a:xfrm>
          <a:prstGeom prst="rect">
            <a:avLst/>
          </a:prstGeom>
          <a:noFill/>
        </p:spPr>
        <p:txBody>
          <a:bodyPr wrap="none" lIns="0" tIns="0" rIns="0" bIns="0" rtlCol="0" anchor="t"/>
          <a:lstStyle/>
          <a:p>
            <a:pPr algn="l" latinLnBrk="1">
              <a:lnSpc>
                <a:spcPts val="46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四、计算题（6分）</a:t>
            </a:r>
            <a:endParaRPr lang="en-US" altLang="zh-CN" sz="2600" dirty="0"/>
          </a:p>
        </p:txBody>
      </p:sp>
      <mc:AlternateContent xmlns:mc="http://schemas.openxmlformats.org/markup-compatibility/2006" xmlns:a14="http://schemas.microsoft.com/office/drawing/2010/main">
        <mc:Choice Requires="a14">
          <p:sp>
            <p:nvSpPr>
              <p:cNvPr id="3" name="QO_4_BD.138_1#b4fa53606?sp=1&amp;vcp=1&amp;pid=689aca34a&amp;color=0,0,0&amp;vtp=1&amp;bbb=1&amp;hb=1"/>
              <p:cNvSpPr/>
              <p:nvPr/>
            </p:nvSpPr>
            <p:spPr>
              <a:xfrm>
                <a:off x="576072" y="1117088"/>
                <a:ext cx="10954512" cy="16764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29</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.某同学取</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和</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固体混合物</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𝟏𝟓</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，向其中加入</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𝟏𝟏𝟎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的水</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，使其完全溶</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解</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。将</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一定质量分数的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溶液平均分成5等份，</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依次加入到上述溶液中，</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生成沉淀的质量与</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溶液的质量关系如下表：</a:t>
                </a:r>
                <a:endParaRPr lang="en-US" altLang="zh-CN" sz="2400" dirty="0"/>
              </a:p>
            </p:txBody>
          </p:sp>
        </mc:Choice>
        <mc:Fallback xmlns="">
          <p:sp>
            <p:nvSpPr>
              <p:cNvPr id="3" name="QO_4_BD.138_1#b4fa53606?sp=1&amp;vcp=1&amp;pid=689aca34a&amp;color=0,0,0&amp;vtp=1&amp;bbb=1&amp;hb=1"/>
              <p:cNvSpPr>
                <a:spLocks noRot="1" noChangeAspect="1" noMove="1" noResize="1" noEditPoints="1" noAdjustHandles="1" noChangeArrowheads="1" noChangeShapeType="1" noTextEdit="1"/>
              </p:cNvSpPr>
              <p:nvPr/>
            </p:nvSpPr>
            <p:spPr>
              <a:xfrm>
                <a:off x="576072" y="1117088"/>
                <a:ext cx="10954512" cy="1676400"/>
              </a:xfrm>
              <a:prstGeom prst="rect">
                <a:avLst/>
              </a:prstGeom>
              <a:blipFill rotWithShape="1">
                <a:blip r:embed="rId3"/>
                <a:stretch>
                  <a:fillRect l="-1" t="-7" r="2" b="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1" name="QO_4_BD.138_2#b4fa53606?colgroup=8,5,3,5,5,5&amp;vcp=1&amp;pid=689aca34a&amp;color=0,0,0&amp;vtp=1&amp;bbb=1"/>
              <p:cNvGraphicFramePr>
                <a:graphicFrameLocks noGrp="1"/>
              </p:cNvGraphicFramePr>
              <p:nvPr/>
            </p:nvGraphicFramePr>
            <p:xfrm>
              <a:off x="576072" y="2896299"/>
              <a:ext cx="10899648" cy="1616964"/>
            </p:xfrm>
            <a:graphic>
              <a:graphicData uri="http://schemas.openxmlformats.org/drawingml/2006/table">
                <a:tbl>
                  <a:tblPr/>
                  <a:tblGrid>
                    <a:gridCol w="2816352">
                      <a:extLst>
                        <a:ext uri="{9D8B030D-6E8A-4147-A177-3AD203B41FA5}">
                          <a16:colId xmlns:a16="http://schemas.microsoft.com/office/drawing/2014/main" val="20000"/>
                        </a:ext>
                      </a:extLst>
                    </a:gridCol>
                    <a:gridCol w="1728216">
                      <a:extLst>
                        <a:ext uri="{9D8B030D-6E8A-4147-A177-3AD203B41FA5}">
                          <a16:colId xmlns:a16="http://schemas.microsoft.com/office/drawing/2014/main" val="20001"/>
                        </a:ext>
                      </a:extLst>
                    </a:gridCol>
                    <a:gridCol w="1170432">
                      <a:extLst>
                        <a:ext uri="{9D8B030D-6E8A-4147-A177-3AD203B41FA5}">
                          <a16:colId xmlns:a16="http://schemas.microsoft.com/office/drawing/2014/main" val="20002"/>
                        </a:ext>
                      </a:extLst>
                    </a:gridCol>
                    <a:gridCol w="1728216">
                      <a:extLst>
                        <a:ext uri="{9D8B030D-6E8A-4147-A177-3AD203B41FA5}">
                          <a16:colId xmlns:a16="http://schemas.microsoft.com/office/drawing/2014/main" val="20003"/>
                        </a:ext>
                      </a:extLst>
                    </a:gridCol>
                    <a:gridCol w="1728216">
                      <a:extLst>
                        <a:ext uri="{9D8B030D-6E8A-4147-A177-3AD203B41FA5}">
                          <a16:colId xmlns:a16="http://schemas.microsoft.com/office/drawing/2014/main" val="20004"/>
                        </a:ext>
                      </a:extLst>
                    </a:gridCol>
                    <a:gridCol w="1728216">
                      <a:extLst>
                        <a:ext uri="{9D8B030D-6E8A-4147-A177-3AD203B41FA5}">
                          <a16:colId xmlns:a16="http://schemas.microsoft.com/office/drawing/2014/main" val="20005"/>
                        </a:ext>
                      </a:extLst>
                    </a:gridCol>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第一次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第二次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第三次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第四次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第五次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a:txBody>
                        <a:bodyPr/>
                        <a:lstStyle/>
                        <a:p>
                          <a:pPr algn="ctr" latinLnBrk="1" hangingPunct="0">
                            <a:lnSpc>
                              <a:spcPts val="3600"/>
                            </a:lnSpc>
                          </a:pP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𝐊𝐎𝐇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溶液的质量/</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产生沉淀的质量/</a:t>
                          </a: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500"/>
                            </a:lnSpc>
                          </a:pPr>
                          <a14:m>
                            <m:oMath xmlns:m="http://schemas.openxmlformats.org/officeDocument/2006/math">
                              <m:r>
                                <a:rPr lang="en-US" altLang="zh-CN" sz="2400" b="1" i="0" spc="-10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41" name="QO_4_BD.138_2#b4fa53606?colgroup=8,5,3,5,5,5&amp;vcp=1&amp;pid=689aca34a&amp;color=0,0,0&amp;vtp=1&amp;bbb=1"/>
              <p:cNvGraphicFramePr>
                <a:graphicFrameLocks noGrp="1"/>
              </p:cNvGraphicFramePr>
              <p:nvPr/>
            </p:nvGraphicFramePr>
            <p:xfrm>
              <a:off x="576072" y="2896299"/>
              <a:ext cx="10899648" cy="1616964"/>
            </p:xfrm>
            <a:graphic>
              <a:graphicData uri="http://schemas.openxmlformats.org/drawingml/2006/table">
                <a:tbl>
                  <a:tblPr/>
                  <a:tblGrid>
                    <a:gridCol w="2816352"/>
                    <a:gridCol w="1728216"/>
                    <a:gridCol w="1170432"/>
                    <a:gridCol w="1728216"/>
                    <a:gridCol w="1728216"/>
                    <a:gridCol w="1728216"/>
                  </a:tblGrid>
                  <a:tr h="538988">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实验次序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第一次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第二次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第三次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第四次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第五次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91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848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1.45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blipFill>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5" name="QB_5_BD.139_1#164bbfb37?vcp=1&amp;pid=b4fa53606&amp;color=0,0,0&amp;vtp=1&amp;bbb=1"/>
              <p:cNvSpPr/>
              <p:nvPr/>
            </p:nvSpPr>
            <p:spPr>
              <a:xfrm>
                <a:off x="576072" y="464889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（1）请你计算表中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的值是</a:t>
                </a:r>
                <a:r>
                  <a:rPr lang="en-US" altLang="zh-CN" sz="2400" i="0">
                    <a:solidFill>
                      <a:srgbClr val="000000"/>
                    </a:solidFill>
                    <a:latin typeface="SimSun" panose="02010600030101010101" pitchFamily="34" charset="-122"/>
                    <a:ea typeface="SimSun" panose="02010600030101010101" pitchFamily="34" charset="-122"/>
                    <a:cs typeface="SimSun" panose="02010600030101010101" pitchFamily="34" charset="-120"/>
                  </a:rPr>
                  <a:t>____</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5" name="QB_5_BD.139_1#164bbfb37?vcp=1&amp;pid=b4fa53606&amp;color=0,0,0&amp;vtp=1&amp;bbb=1"/>
              <p:cNvSpPr>
                <a:spLocks noRot="1" noChangeAspect="1" noMove="1" noResize="1" noEditPoints="1" noAdjustHandles="1" noChangeArrowheads="1" noChangeShapeType="1" noTextEdit="1"/>
              </p:cNvSpPr>
              <p:nvPr/>
            </p:nvSpPr>
            <p:spPr>
              <a:xfrm>
                <a:off x="576072" y="4648899"/>
                <a:ext cx="10954512" cy="533400"/>
              </a:xfrm>
              <a:prstGeom prst="rect">
                <a:avLst/>
              </a:prstGeom>
              <a:blipFill rotWithShape="1">
                <a:blip r:embed="rId5"/>
                <a:stretch>
                  <a:fillRect l="-1" t="-12" r="2" b="12"/>
                </a:stretch>
              </a:blipFill>
            </p:spPr>
            <p:txBody>
              <a:bodyPr/>
              <a:lstStyle/>
              <a:p>
                <a:r>
                  <a:rPr lang="zh-CN" altLang="en-US">
                    <a:noFill/>
                  </a:rPr>
                  <a:t> </a:t>
                </a:r>
              </a:p>
            </p:txBody>
          </p:sp>
        </mc:Fallback>
      </mc:AlternateContent>
      <p:sp>
        <p:nvSpPr>
          <p:cNvPr id="6" name="QB_5_AN.140_1#164bbfb37.blank?vcp=1&amp;pid=b4fa53606&amp;color=0,0,0&amp;vpa=68&amp;vtp=1&amp;bbb=1"/>
          <p:cNvSpPr/>
          <p:nvPr/>
        </p:nvSpPr>
        <p:spPr>
          <a:xfrm>
            <a:off x="4359879" y="4610799"/>
            <a:ext cx="601663" cy="533400"/>
          </a:xfrm>
          <a:prstGeom prst="rect">
            <a:avLst/>
          </a:prstGeom>
          <a:noFill/>
        </p:spPr>
        <p:txBody>
          <a:bodyPr wrap="none" lIns="0" tIns="0" rIns="0" bIns="0" rtlCol="0" anchor="t"/>
          <a:lstStyle/>
          <a:p>
            <a:pPr algn="ctr" latinLnBrk="1">
              <a:lnSpc>
                <a:spcPts val="42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2.9</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1_1#09628fe5c?vcp=1&amp;pid=b4fa53606&amp;color=0,0,0&amp;vtp=1&amp;bt=1&amp;bbb=1"/>
          <p:cNvSpPr/>
          <p:nvPr/>
        </p:nvSpPr>
        <p:spPr>
          <a:xfrm>
            <a:off x="576072" y="70415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（2）请你计算恰好完全反应时，所得溶液溶质的质量分数。（写出计算过程）</a:t>
            </a:r>
            <a:endParaRPr lang="en-US" altLang="zh-CN" sz="2400" dirty="0"/>
          </a:p>
        </p:txBody>
      </p:sp>
      <mc:AlternateContent xmlns:mc="http://schemas.openxmlformats.org/markup-compatibility/2006" xmlns:a14="http://schemas.microsoft.com/office/drawing/2010/main">
        <mc:Choice Requires="a14">
          <p:sp>
            <p:nvSpPr>
              <p:cNvPr id="3" name="QO_5_AN.142_1#09628fe5c?vcp=1&amp;pid=b4fa53606&amp;color=0,0,0&amp;vtp=1&amp;bbb=1"/>
              <p:cNvSpPr/>
              <p:nvPr/>
            </p:nvSpPr>
            <p:spPr>
              <a:xfrm>
                <a:off x="576072" y="1226053"/>
                <a:ext cx="10954512" cy="4826000"/>
              </a:xfrm>
              <a:prstGeom prst="rect">
                <a:avLst/>
              </a:prstGeom>
              <a:noFill/>
            </p:spPr>
            <p:txBody>
              <a:bodyPr wrap="none" lIns="0" tIns="0" rIns="0" bIns="0" rtlCol="0" anchor="t"/>
              <a:lstStyle/>
              <a:p>
                <a:pPr algn="l" latinLnBrk="1">
                  <a:lnSpc>
                    <a:spcPts val="4400"/>
                  </a:lnSpc>
                </a:pP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解</a:t>
                </a: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：设参加反应的</a:t>
                </a:r>
                <a14:m>
                  <m:oMath xmlns:m="http://schemas.openxmlformats.org/officeDocument/2006/math">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𝐌𝐠𝐂𝐥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质量为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，生成</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𝐊𝐂𝐥</m:t>
                    </m:r>
                  </m:oMath>
                </a14:m>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的质量为</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𝒚</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9500"/>
                  </a:lnSpc>
                </a:pPr>
                <a14:m>
                  <m:oMath xmlns:m="http://schemas.openxmlformats.org/officeDocument/2006/math">
                    <m:m>
                      <m:mPr>
                        <m:mcs>
                          <m:mc>
                            <m:mcPr>
                              <m:count m:val="6"/>
                              <m:mcJc m:val="center"/>
                            </m:mcPr>
                          </m:mc>
                        </m:mcs>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𝐌𝐠𝐂𝐥</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𝟐𝐊𝐎𝐇</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e>
                          <m:d>
                            <m:dPr>
                              <m:begChr m:val=""/>
                              <m:endChr m:val=""/>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d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𝐌𝐠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d>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𝟗𝟓</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𝟓𝟖</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e>
                        <m:e>
                          <m:r>
                            <a:rPr lang="en-US" altLang="zh-CN" sz="2400" b="1" i="1" dirty="0" smtClean="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e>
                      </m:mr>
                    </m:m>
                    <m:m>
                      <m:mPr>
                        <m:mcs>
                          <m:mc>
                            <m:mcPr>
                              <m:count m:val="1"/>
                              <m:mcJc m:val="center"/>
                            </m:mcPr>
                          </m:mc>
                        </m:mcs>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mP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𝟐𝐊𝐂𝐥</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𝟏𝟒𝟗</m:t>
                          </m:r>
                        </m:e>
                      </m:mr>
                      <m:mr>
                        <m:e>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𝒚</m:t>
                          </m:r>
                        </m:e>
                      </m:mr>
                    </m:m>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5100"/>
                  </a:lnSpc>
                </a:pP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𝟗𝟓</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𝟓𝟖</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oMath>
                </a14:m>
                <a:r>
                  <a:rPr lang="en-US" altLang="zh-CN" sz="2400" b="1" i="0" dirty="0">
                    <a:solidFill>
                      <a:srgbClr val="A00021"/>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𝒙</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5100"/>
                  </a:lnSpc>
                </a:pP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𝟓𝟖</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𝟏𝟒𝟗</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𝒚</m:t>
                        </m:r>
                      </m:den>
                    </m:f>
                  </m:oMath>
                </a14:m>
                <a:r>
                  <a:rPr lang="en-US" altLang="zh-CN" sz="2400" b="1" i="0" dirty="0">
                    <a:solidFill>
                      <a:srgbClr val="A00021"/>
                    </a:solidFill>
                    <a:latin typeface="SimSun" panose="02010600030101010101" pitchFamily="34" charset="-122"/>
                    <a:ea typeface="SimSun" panose="02010600030101010101" pitchFamily="34" charset="-122"/>
                    <a:cs typeface="SimSun" panose="02010600030101010101" pitchFamily="34" charset="-120"/>
                  </a:rPr>
                  <a:t> </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𝒚</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反应后溶液的溶质质量分数为</a:t>
                </a:r>
                <a:endParaRPr lang="en-US" altLang="zh-CN" sz="2400" dirty="0"/>
              </a:p>
              <a:p>
                <a:pPr latinLnBrk="1">
                  <a:lnSpc>
                    <a:spcPts val="5100"/>
                  </a:lnSpc>
                </a:pPr>
                <a14:m>
                  <m:oMath xmlns:m="http://schemas.openxmlformats.org/officeDocument/2006/math">
                    <m:f>
                      <m:fPr>
                        <m:ctrlPr>
                          <a:rPr lang="en-US" altLang="zh-CN" sz="2400" b="1" i="1"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ctrlPr>
                      </m:fPr>
                      <m:num>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𝟏𝟒</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𝟗</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num>
                      <m:den>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𝟏𝟏𝟎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𝟓</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𝟖</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𝐠</m:t>
                        </m:r>
                      </m:den>
                    </m:f>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a:p>
                <a:pPr latinLnBrk="1">
                  <a:lnSpc>
                    <a:spcPts val="4400"/>
                  </a:lnSpc>
                </a:pPr>
                <a:r>
                  <a:rPr lang="en-US" altLang="zh-CN" sz="2400" b="1" i="0" dirty="0" err="1">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答：反应后溶液溶质的质量分数是</a:t>
                </a:r>
                <a14:m>
                  <m:oMath xmlns:m="http://schemas.openxmlformats.org/officeDocument/2006/math">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𝟏𝟎</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𝟔</m:t>
                    </m:r>
                    <m:r>
                      <a:rPr lang="en-US" altLang="zh-CN" sz="2400" b="1" i="0" dirty="0">
                        <a:solidFill>
                          <a:srgbClr val="A00021"/>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A00021"/>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3" name="QO_5_AN.142_1#09628fe5c?vcp=1&amp;pid=b4fa53606&amp;color=0,0,0&amp;vtp=1&amp;bbb=1"/>
              <p:cNvSpPr>
                <a:spLocks noRot="1" noChangeAspect="1" noMove="1" noResize="1" noEditPoints="1" noAdjustHandles="1" noChangeArrowheads="1" noChangeShapeType="1" noTextEdit="1"/>
              </p:cNvSpPr>
              <p:nvPr/>
            </p:nvSpPr>
            <p:spPr>
              <a:xfrm>
                <a:off x="576072" y="1226053"/>
                <a:ext cx="10954512" cy="4826000"/>
              </a:xfrm>
              <a:prstGeom prst="rect">
                <a:avLst/>
              </a:prstGeom>
              <a:blipFill rotWithShape="1">
                <a:blip r:embed="rId3"/>
                <a:stretch>
                  <a:fillRect l="-1" t="-10" r="2" b="1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_BD#4bbfa70ab?vcp=1&amp;pid=e123e2c40&amp;color=0,0,0&amp;vtp=1&amp;bt=1&amp;bbb=1&amp;hb=1"/>
          <p:cNvSpPr/>
          <p:nvPr/>
        </p:nvSpPr>
        <p:spPr>
          <a:xfrm>
            <a:off x="576072" y="539496"/>
            <a:ext cx="10954512" cy="1306576"/>
          </a:xfrm>
          <a:prstGeom prst="rect">
            <a:avLst/>
          </a:prstGeom>
          <a:noFill/>
        </p:spPr>
        <p:txBody>
          <a:bodyPr wrap="none" lIns="0" tIns="0" rIns="0" bIns="0" rtlCol="0" anchor="t"/>
          <a:lstStyle/>
          <a:p>
            <a:pPr algn="l" latinLnBrk="1">
              <a:lnSpc>
                <a:spcPts val="4700"/>
              </a:lnSpc>
            </a:pP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一、单项选择题（本大题共20小题，每小题2分，共40分</a:t>
            </a: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。在每小题列出的</a:t>
            </a:r>
          </a:p>
          <a:p>
            <a:pPr latinLnBrk="1">
              <a:lnSpc>
                <a:spcPts val="4700"/>
              </a:lnSpc>
            </a:pPr>
            <a:r>
              <a:rPr lang="en-US" altLang="zh-CN" sz="26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四个备选项中</a:t>
            </a:r>
            <a:r>
              <a:rPr lang="en-US" altLang="zh-CN" sz="26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，只有一项符合题目要求，错选、多选或未选均不得分）</a:t>
            </a:r>
            <a:endParaRPr lang="en-US" altLang="zh-CN" sz="2600" dirty="0"/>
          </a:p>
        </p:txBody>
      </p:sp>
      <p:sp>
        <p:nvSpPr>
          <p:cNvPr id="3" name="QC_4_BD.1_1#7b7082084?vcp=1&amp;pid=4bbfa70ab&amp;color=0,0,0&amp;vtp=1&amp;bbb=1"/>
          <p:cNvSpPr/>
          <p:nvPr/>
        </p:nvSpPr>
        <p:spPr>
          <a:xfrm>
            <a:off x="576072" y="1789489"/>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空气中氧气的体积分数约为(</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5" name="QC_4_BD.1_2#7b7082084.choices?vcp=1&amp;pid=4bbfa70ab&amp;color=0,0,0&amp;vtp=1&amp;bbb=1"/>
              <p:cNvSpPr/>
              <p:nvPr/>
            </p:nvSpPr>
            <p:spPr>
              <a:xfrm>
                <a:off x="576072" y="2321233"/>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654935" algn="l"/>
                    <a:tab pos="5285105" algn="l"/>
                    <a:tab pos="822007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𝟕𝟖</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𝟐𝟏</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𝟗𝟒</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𝟎𝟑</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5" name="QC_4_BD.1_2#7b7082084.choices?vcp=1&amp;pid=4bbfa70ab&amp;color=0,0,0&amp;vtp=1&amp;bbb=1"/>
              <p:cNvSpPr>
                <a:spLocks noRot="1" noChangeAspect="1" noMove="1" noResize="1" noEditPoints="1" noAdjustHandles="1" noChangeArrowheads="1" noChangeShapeType="1" noTextEdit="1"/>
              </p:cNvSpPr>
              <p:nvPr/>
            </p:nvSpPr>
            <p:spPr>
              <a:xfrm>
                <a:off x="576072" y="2321233"/>
                <a:ext cx="10954512" cy="533400"/>
              </a:xfrm>
              <a:prstGeom prst="rect">
                <a:avLst/>
              </a:prstGeom>
              <a:blipFill rotWithShape="1">
                <a:blip r:embed="rId3"/>
                <a:stretch>
                  <a:fillRect l="-1" t="-58" r="2" b="58"/>
                </a:stretch>
              </a:blipFill>
            </p:spPr>
            <p:txBody>
              <a:bodyPr/>
              <a:lstStyle/>
              <a:p>
                <a:r>
                  <a:rPr lang="zh-CN" altLang="en-US">
                    <a:noFill/>
                  </a:rPr>
                  <a:t> </a:t>
                </a:r>
              </a:p>
            </p:txBody>
          </p:sp>
        </mc:Fallback>
      </mc:AlternateContent>
      <p:sp>
        <p:nvSpPr>
          <p:cNvPr id="6" name="QC_4_BD.3_1#53d5957c8?vcp=1&amp;pid=4bbfa70ab&amp;color=0,0,0&amp;vtp=1&amp;bbb=1&amp;hb=1"/>
          <p:cNvSpPr/>
          <p:nvPr/>
        </p:nvSpPr>
        <p:spPr>
          <a:xfrm>
            <a:off x="576072" y="2791524"/>
            <a:ext cx="10954512" cy="533400"/>
          </a:xfrm>
          <a:prstGeom prst="rect">
            <a:avLst/>
          </a:prstGeom>
          <a:noFill/>
        </p:spPr>
        <p:txBody>
          <a:bodyPr wrap="none" lIns="0" tIns="0" rIns="0" bIns="0" rtlCol="0" anchor="t"/>
          <a:lstStyle/>
          <a:p>
            <a:pP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2.2023年在广西举办的第一届“学青会”使用的物品中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，属于有机合成材料的是 (</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8" name="QC_4_BD.3_2#53d5957c8.choices?vcp=1&amp;pid=4bbfa70ab&amp;color=0,0,0&amp;vtp=1&amp;bbb=1"/>
          <p:cNvSpPr/>
          <p:nvPr/>
        </p:nvSpPr>
        <p:spPr>
          <a:xfrm>
            <a:off x="576072" y="332205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800985" algn="l"/>
                <a:tab pos="5577205" algn="l"/>
                <a:tab pos="83661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.金银铜牌</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B.陶瓷餐具</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C.塑料水瓶</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.纯棉毛巾</a:t>
            </a:r>
            <a:endParaRPr lang="en-US" altLang="zh-CN" sz="2400" dirty="0"/>
          </a:p>
        </p:txBody>
      </p:sp>
      <p:sp>
        <p:nvSpPr>
          <p:cNvPr id="9" name="QC_4_BD.5_1#dac7b7f85?vcp=1&amp;pid=4bbfa70ab&amp;color=0,0,0&amp;vtp=1&amp;bbb=1"/>
          <p:cNvSpPr/>
          <p:nvPr/>
        </p:nvSpPr>
        <p:spPr>
          <a:xfrm>
            <a:off x="576072" y="384491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3.下列物质在氧气中燃烧，</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产生蓝紫色火焰的是(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1" name="QC_4_BD.5_2#dac7b7f85.choices?vcp=1&amp;pid=4bbfa70ab&amp;color=0,0,0&amp;vtp=1&amp;bbb=1"/>
          <p:cNvSpPr/>
          <p:nvPr/>
        </p:nvSpPr>
        <p:spPr>
          <a:xfrm>
            <a:off x="576072" y="4367775"/>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572385" algn="l"/>
                <a:tab pos="5424805" algn="l"/>
                <a:tab pos="82899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.硫</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B.木炭</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C.红磷</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.铁丝</a:t>
            </a:r>
            <a:endParaRPr lang="en-US" altLang="zh-CN" sz="2400" dirty="0"/>
          </a:p>
        </p:txBody>
      </p:sp>
      <p:sp>
        <p:nvSpPr>
          <p:cNvPr id="12" name="QC_4_AN.2_1#7b7082084.bracket?vcp=1&amp;pid=4bbfa70ab&amp;color=0,0,0&amp;vpa=1&amp;vtp=1&amp;answeroption=B"/>
          <p:cNvSpPr txBox="1"/>
          <p:nvPr/>
        </p:nvSpPr>
        <p:spPr>
          <a:xfrm>
            <a:off x="3104642" y="2354253"/>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3" name="QC_4_AN.4_1#53d5957c8.bracket?vcp=1&amp;pid=4bbfa70ab&amp;color=0,0,0&amp;vpa=2&amp;vtp=1&amp;answeroption=C"/>
          <p:cNvSpPr txBox="1"/>
          <p:nvPr/>
        </p:nvSpPr>
        <p:spPr>
          <a:xfrm>
            <a:off x="6026912" y="335507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4" name="QC_4_AN.6_1#dac7b7f85.bracket?vcp=1&amp;pid=4bbfa70ab&amp;color=0,0,0&amp;vpa=3&amp;vtp=1&amp;answeroption=A"/>
          <p:cNvSpPr txBox="1"/>
          <p:nvPr/>
        </p:nvSpPr>
        <p:spPr>
          <a:xfrm>
            <a:off x="449072" y="440079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wipe(left)">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wipe(left)">
                                      <p:cBhvr>
                                        <p:cTn id="1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build="p"/>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7_1#d5c4584eb?vcp=1&amp;pid=4bbfa70ab&amp;color=0,0,0&amp;vtp=1&amp;bt=1&amp;bbb=1"/>
          <p:cNvSpPr/>
          <p:nvPr/>
        </p:nvSpPr>
        <p:spPr>
          <a:xfrm>
            <a:off x="576072" y="54420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4.</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下列物质属于纯净物的是(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7_2#d5c4584eb.choices?vcp=1&amp;pid=4bbfa70ab&amp;color=0,0,0&amp;vtp=1&amp;bbb=1"/>
          <p:cNvSpPr/>
          <p:nvPr/>
        </p:nvSpPr>
        <p:spPr>
          <a:xfrm>
            <a:off x="576072" y="106863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24785" algn="l"/>
                <a:tab pos="5424805" algn="l"/>
                <a:tab pos="813752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.奶茶</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B.汽水</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C.果汁</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.蒸馏水</a:t>
            </a:r>
            <a:endParaRPr lang="en-US" altLang="zh-CN" sz="2400" dirty="0"/>
          </a:p>
        </p:txBody>
      </p:sp>
      <mc:AlternateContent xmlns:mc="http://schemas.openxmlformats.org/markup-compatibility/2006" xmlns:a14="http://schemas.microsoft.com/office/drawing/2010/main">
        <mc:Choice Requires="a14">
          <p:sp>
            <p:nvSpPr>
              <p:cNvPr id="5" name="QC_4_BD.9_1#3966e9eb6?vcp=1&amp;pid=4bbfa70ab&amp;color=0,0,0&amp;vtp=1&amp;bbb=1"/>
              <p:cNvSpPr/>
              <p:nvPr/>
            </p:nvSpPr>
            <p:spPr>
              <a:xfrm>
                <a:off x="576072" y="1591496"/>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5.某同学用</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试纸测定了生活中一些物质的</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其中呈碱性的是(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5" name="QC_4_BD.9_1#3966e9eb6?vcp=1&amp;pid=4bbfa70ab&amp;color=0,0,0&amp;vtp=1&amp;bbb=1"/>
              <p:cNvSpPr>
                <a:spLocks noRot="1" noChangeAspect="1" noMove="1" noResize="1" noEditPoints="1" noAdjustHandles="1" noChangeArrowheads="1" noChangeShapeType="1" noTextEdit="1"/>
              </p:cNvSpPr>
              <p:nvPr/>
            </p:nvSpPr>
            <p:spPr>
              <a:xfrm>
                <a:off x="576072" y="1591496"/>
                <a:ext cx="10954512" cy="533400"/>
              </a:xfrm>
              <a:prstGeom prst="rect">
                <a:avLst/>
              </a:prstGeom>
              <a:blipFill rotWithShape="1">
                <a:blip r:embed="rId3"/>
                <a:stretch>
                  <a:fillRect l="-1" t="-35" r="2" b="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4_BD.9_2#3966e9eb6.choices?vcp=1&amp;pid=4bbfa70ab&amp;color=0,0,0&amp;vtp=1&amp;bbb=1"/>
              <p:cNvSpPr/>
              <p:nvPr/>
            </p:nvSpPr>
            <p:spPr>
              <a:xfrm>
                <a:off x="576072" y="2114355"/>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A.厕所清洁剂</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.蔗糖水</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𝟕</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.柠檬汁</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.炉具清洁剂</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𝐩𝐇</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𝟏𝟐</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7" name="QC_4_BD.9_2#3966e9eb6.choices?vcp=1&amp;pid=4bbfa70ab&amp;color=0,0,0&amp;vtp=1&amp;bbb=1"/>
              <p:cNvSpPr>
                <a:spLocks noRot="1" noChangeAspect="1" noMove="1" noResize="1" noEditPoints="1" noAdjustHandles="1" noChangeArrowheads="1" noChangeShapeType="1" noTextEdit="1"/>
              </p:cNvSpPr>
              <p:nvPr/>
            </p:nvSpPr>
            <p:spPr>
              <a:xfrm>
                <a:off x="576072" y="2114355"/>
                <a:ext cx="10954512" cy="1117600"/>
              </a:xfrm>
              <a:prstGeom prst="rect">
                <a:avLst/>
              </a:prstGeom>
              <a:blipFill rotWithShape="1">
                <a:blip r:embed="rId4"/>
                <a:stretch>
                  <a:fillRect l="-1" t="-39" r="2" b="39"/>
                </a:stretch>
              </a:blipFill>
            </p:spPr>
            <p:txBody>
              <a:bodyPr/>
              <a:lstStyle/>
              <a:p>
                <a:r>
                  <a:rPr lang="zh-CN" altLang="en-US">
                    <a:noFill/>
                  </a:rPr>
                  <a:t> </a:t>
                </a:r>
              </a:p>
            </p:txBody>
          </p:sp>
        </mc:Fallback>
      </mc:AlternateContent>
      <p:sp>
        <p:nvSpPr>
          <p:cNvPr id="8" name="QC_4_BD.11_1#6524dadc7?vcp=1&amp;pid=4bbfa70ab&amp;color=0,0,0&amp;vtp=1&amp;bbb=1"/>
          <p:cNvSpPr/>
          <p:nvPr/>
        </p:nvSpPr>
        <p:spPr>
          <a:xfrm>
            <a:off x="576072" y="3224281"/>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6.学以致用，绿色在我手中。</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下列说法错误的是(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10" name="QC_4_BD.11_2#6524dadc7.choices?vcp=1&amp;pid=4bbfa70ab&amp;color=0,0,0&amp;vtp=1&amp;bbb=1"/>
          <p:cNvSpPr/>
          <p:nvPr/>
        </p:nvSpPr>
        <p:spPr>
          <a:xfrm>
            <a:off x="576072" y="3754814"/>
            <a:ext cx="10954512"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A.生活上：防止占用公共资源，多开私家车</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.工业上：加强工业“三废”的排放监控，坚持达标排放</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.交通上：改进汽车尾气处理，减少有害物质排放到空气中</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.农业上：通过植物吸收、底泥吸附等方式拦截处理养殖废水中的氮元素</a:t>
            </a:r>
            <a:endParaRPr lang="en-US" altLang="zh-CN" sz="2400" dirty="0"/>
          </a:p>
        </p:txBody>
      </p:sp>
      <p:sp>
        <p:nvSpPr>
          <p:cNvPr id="11" name="QC_4_AN.8_1#d5c4584eb.bracket?vcp=1&amp;pid=4bbfa70ab&amp;color=0,0,0&amp;vpa=4&amp;vtp=1&amp;answeroption=D"/>
          <p:cNvSpPr txBox="1"/>
          <p:nvPr/>
        </p:nvSpPr>
        <p:spPr>
          <a:xfrm>
            <a:off x="8586597" y="110165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2" name="QC_4_AN.10_1#3966e9eb6.bracket?vcp=1&amp;pid=4bbfa70ab&amp;color=0,0,0&amp;vpa=5&amp;vtp=1&amp;answeroption=D"/>
          <p:cNvSpPr txBox="1"/>
          <p:nvPr/>
        </p:nvSpPr>
        <p:spPr>
          <a:xfrm>
            <a:off x="6033262" y="274427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13" name="QC_4_AN.12_1#6524dadc7.bracket?vcp=1&amp;pid=4bbfa70ab&amp;color=0,0,0&amp;vpa=6&amp;vtp=1&amp;answeroption=A"/>
          <p:cNvSpPr txBox="1"/>
          <p:nvPr/>
        </p:nvSpPr>
        <p:spPr>
          <a:xfrm>
            <a:off x="449072" y="3813234"/>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left)">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wipe(left)">
                                      <p:cBhvr>
                                        <p:cTn id="1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build="p"/>
      <p:bldP spid="1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13_1#ede8d4d61?vcp=1&amp;pid=4bbfa70ab&amp;color=0,0,0&amp;vtp=1&amp;bt=1&amp;bbb=1"/>
          <p:cNvSpPr/>
          <p:nvPr/>
        </p:nvSpPr>
        <p:spPr>
          <a:xfrm>
            <a:off x="576072" y="1403990"/>
            <a:ext cx="10954512" cy="533400"/>
          </a:xfrm>
          <a:prstGeom prst="rect">
            <a:avLst/>
          </a:prstGeom>
          <a:noFill/>
        </p:spPr>
        <p:txBody>
          <a:bodyPr wrap="none" lIns="0" tIns="0" rIns="0" bIns="0" rtlCol="0" anchor="t"/>
          <a:lstStyle/>
          <a:p>
            <a:pPr algn="l"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7.</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下列有关溶液的叙述正确的是(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4" name="QC_4_BD.13_2#ede8d4d61.choices?vcp=1&amp;pid=4bbfa70ab&amp;color=0,0,0&amp;vtp=1&amp;bbb=1"/>
          <p:cNvSpPr/>
          <p:nvPr/>
        </p:nvSpPr>
        <p:spPr>
          <a:xfrm>
            <a:off x="576072" y="192842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.溶液的溶质只能是一种</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.溶液是均一、稳定的混合物</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C.稀溶液一定是不饱和溶液</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.饱和溶液一定比不饱和溶液浓</a:t>
            </a:r>
            <a:endParaRPr lang="en-US" altLang="zh-CN" sz="2400" dirty="0"/>
          </a:p>
        </p:txBody>
      </p:sp>
      <p:sp>
        <p:nvSpPr>
          <p:cNvPr id="5" name="QC_4_BD.15_1#993b11f0e?vcp=1&amp;pid=4bbfa70ab&amp;color=0,0,0&amp;vtp=1&amp;bbb=1&amp;hb=1"/>
          <p:cNvSpPr/>
          <p:nvPr/>
        </p:nvSpPr>
        <p:spPr>
          <a:xfrm>
            <a:off x="576072" y="3084127"/>
            <a:ext cx="10954512"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8.防火、灭火、自救等安全知识是每个人都应该了解的生活常识</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。下列做法正确的</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p:sp>
        <p:nvSpPr>
          <p:cNvPr id="7" name="QC_4_BD.15_2#993b11f0e.choices?vcp=1&amp;pid=4bbfa70ab&amp;color=0,0,0&amp;vtp=1&amp;bbb=1"/>
          <p:cNvSpPr/>
          <p:nvPr/>
        </p:nvSpPr>
        <p:spPr>
          <a:xfrm>
            <a:off x="576072" y="4239827"/>
            <a:ext cx="10954512" cy="1117600"/>
          </a:xfrm>
          <a:prstGeom prst="rect">
            <a:avLst/>
          </a:prstGeom>
          <a:noFill/>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.炒菜时油锅着火用水浇灭</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.发生火灾逃生时用干毛巾捂住口鼻</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83555" algn="l"/>
              </a:tabLst>
              <a:defRPr/>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.加油站</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、煤矿井内严禁烟火</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.厨房内天然气泄漏开启排气扇通风</a:t>
            </a:r>
            <a:endParaRPr lang="en-US" altLang="zh-CN" sz="2400" dirty="0"/>
          </a:p>
        </p:txBody>
      </p:sp>
      <p:sp>
        <p:nvSpPr>
          <p:cNvPr id="8" name="QC_4_AN.14_1#ede8d4d61.bracket?vcp=1&amp;pid=4bbfa70ab&amp;color=0,0,0&amp;vpa=7&amp;vtp=1&amp;answeroption=B"/>
          <p:cNvSpPr txBox="1"/>
          <p:nvPr/>
        </p:nvSpPr>
        <p:spPr>
          <a:xfrm>
            <a:off x="6033262" y="198684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9" name="QC_4_AN.16_1#993b11f0e.bracket?vcp=1&amp;pid=4bbfa70ab&amp;color=0,0,0&amp;vpa=8&amp;vtp=1&amp;answeroption=C"/>
          <p:cNvSpPr txBox="1"/>
          <p:nvPr/>
        </p:nvSpPr>
        <p:spPr>
          <a:xfrm>
            <a:off x="449072" y="486974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17_1#110c59ec0?vcp=1&amp;pid=4bbfa70ab&amp;color=0,0,0&amp;mp=1&amp;vtp=1&amp;bt=1&amp;bbb=1&amp;hb=1"/>
              <p:cNvSpPr/>
              <p:nvPr/>
            </p:nvSpPr>
            <p:spPr>
              <a:xfrm>
                <a:off x="576072" y="1666880"/>
                <a:ext cx="10954512" cy="1168400"/>
              </a:xfrm>
              <a:prstGeom prst="rect">
                <a:avLst/>
              </a:prstGeom>
              <a:noFill/>
            </p:spPr>
            <p:txBody>
              <a:bodyPr wrap="none" lIns="0" tIns="0" rIns="0" bIns="0" rtlCol="0" anchor="t"/>
              <a:lstStyle/>
              <a:p>
                <a:pPr algn="l" latinLnBrk="1">
                  <a:lnSpc>
                    <a:spcPts val="4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9.盐酸除去水垢中氢氧化镁的化学方程式为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𝐎𝐇</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𝟐𝐇𝐂𝐥</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𝐌𝐠𝐂𝐥</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𝐇</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该反应属于(</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2" name="QC_4_BD.17_1#110c59ec0?vcp=1&amp;pid=4bbfa70ab&amp;color=0,0,0&amp;mp=1&amp;vtp=1&amp;bt=1&amp;bbb=1&amp;hb=1"/>
              <p:cNvSpPr>
                <a:spLocks noRot="1" noChangeAspect="1" noMove="1" noResize="1" noEditPoints="1" noAdjustHandles="1" noChangeArrowheads="1" noChangeShapeType="1" noTextEdit="1"/>
              </p:cNvSpPr>
              <p:nvPr/>
            </p:nvSpPr>
            <p:spPr>
              <a:xfrm>
                <a:off x="576072" y="1666880"/>
                <a:ext cx="10954512" cy="1168400"/>
              </a:xfrm>
              <a:prstGeom prst="rect">
                <a:avLst/>
              </a:prstGeom>
              <a:blipFill rotWithShape="1">
                <a:blip r:embed="rId3"/>
                <a:stretch>
                  <a:fillRect l="-1" t="-272" r="2"/>
                </a:stretch>
              </a:blipFill>
            </p:spPr>
            <p:txBody>
              <a:bodyPr/>
              <a:lstStyle/>
              <a:p>
                <a:r>
                  <a:rPr lang="zh-CN" altLang="en-US">
                    <a:noFill/>
                  </a:rPr>
                  <a:t> </a:t>
                </a:r>
              </a:p>
            </p:txBody>
          </p:sp>
        </mc:Fallback>
      </mc:AlternateContent>
      <p:sp>
        <p:nvSpPr>
          <p:cNvPr id="4" name="QC_4_BD.17_2#110c59ec0.choices?vcp=1&amp;pid=4bbfa70ab&amp;color=0,0,0&amp;vtp=1&amp;bbb=1"/>
          <p:cNvSpPr/>
          <p:nvPr/>
        </p:nvSpPr>
        <p:spPr>
          <a:xfrm>
            <a:off x="576072" y="2872417"/>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3039110" algn="l"/>
                <a:tab pos="5735955" algn="l"/>
                <a:tab pos="8445500"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.复分解反应</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B.化合反应</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C.分解反应</a:t>
            </a:r>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.置换反应</a:t>
            </a:r>
            <a:endParaRPr lang="en-US" altLang="zh-CN" sz="2400" dirty="0"/>
          </a:p>
        </p:txBody>
      </p:sp>
      <mc:AlternateContent xmlns:mc="http://schemas.openxmlformats.org/markup-compatibility/2006" xmlns:a14="http://schemas.microsoft.com/office/drawing/2010/main">
        <mc:Choice Requires="a14">
          <p:sp>
            <p:nvSpPr>
              <p:cNvPr id="5" name="QC_4_BD.19_1#57cf11280?vcp=1&amp;pid=4bbfa70ab&amp;color=0,0,0&amp;vtp=1&amp;bbb=1&amp;hb=1"/>
              <p:cNvSpPr/>
              <p:nvPr/>
            </p:nvSpPr>
            <p:spPr>
              <a:xfrm>
                <a:off x="576072" y="3349502"/>
                <a:ext cx="10954512" cy="1168400"/>
              </a:xfrm>
              <a:prstGeom prst="rect">
                <a:avLst/>
              </a:prstGeom>
              <a:noFill/>
            </p:spPr>
            <p:txBody>
              <a:bodyPr wrap="none" lIns="0" tIns="0" rIns="0" bIns="0" rtlCol="0" anchor="t"/>
              <a:lstStyle/>
              <a:p>
                <a:pPr algn="l" latinLnBrk="1">
                  <a:lnSpc>
                    <a:spcPts val="48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10.潜艇供氧的一种反应原理为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𝟐𝐗</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400" b="1" i="1" baseline="-2000">
                                  <a:solidFill>
                                    <a:srgbClr val="000000"/>
                                  </a:solidFill>
                                  <a:latin typeface="Cambria Math" panose="02040503050406030204" pitchFamily="18" charset="0"/>
                                </a:rPr>
                              </m:ctrlPr>
                            </m:barPr>
                            <m:e>
                              <m:bar>
                                <m:barPr>
                                  <m:ctrlPr>
                                    <a:rPr lang="en-US" altLang="zh-CN" sz="2400" b="1" i="1" baseline="-8000">
                                      <a:solidFill>
                                        <a:srgbClr val="000000"/>
                                      </a:solidFill>
                                      <a:latin typeface="Cambria Math" panose="02040503050406030204" pitchFamily="18" charset="0"/>
                                    </a:rPr>
                                  </m:ctrlPr>
                                </m:barPr>
                                <m:e>
                                  <m:r>
                                    <a:rPr lang="en-US" altLang="zh-CN" sz="2400" b="1" baseline="-12000">
                                      <a:solidFill>
                                        <a:srgbClr val="000000"/>
                                      </a:solidFill>
                                      <a:latin typeface="Cambria Math" panose="02040503050406030204" pitchFamily="18" charset="0"/>
                                    </a:rPr>
                                    <m:t>         </m:t>
                                  </m:r>
                                </m:e>
                              </m:bar>
                            </m:e>
                          </m:bar>
                        </m:e>
                      </m:mr>
                      <m:m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e>
                      </m:mr>
                    </m:m>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 </m:t>
                    </m:r>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𝟑</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m:t>
                    </m:r>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，其中</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𝐗</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的化学式是 </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Choice>
        <mc:Fallback xmlns="">
          <p:sp>
            <p:nvSpPr>
              <p:cNvPr id="5" name="QC_4_BD.19_1#57cf11280?vcp=1&amp;pid=4bbfa70ab&amp;color=0,0,0&amp;vtp=1&amp;bbb=1&amp;hb=1"/>
              <p:cNvSpPr>
                <a:spLocks noRot="1" noChangeAspect="1" noMove="1" noResize="1" noEditPoints="1" noAdjustHandles="1" noChangeArrowheads="1" noChangeShapeType="1" noTextEdit="1"/>
              </p:cNvSpPr>
              <p:nvPr/>
            </p:nvSpPr>
            <p:spPr>
              <a:xfrm>
                <a:off x="576072" y="3349502"/>
                <a:ext cx="10954512" cy="1168400"/>
              </a:xfrm>
              <a:prstGeom prst="rect">
                <a:avLst/>
              </a:prstGeom>
              <a:blipFill rotWithShape="1">
                <a:blip r:embed="rId4"/>
                <a:stretch>
                  <a:fillRect l="-1" t="-316" r="2" b="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4_BD.19_2#57cf11280.choices?vcp=1&amp;pid=4bbfa70ab&amp;color=0,0,0&amp;vtp=1&amp;bbb=1"/>
              <p:cNvSpPr/>
              <p:nvPr/>
            </p:nvSpPr>
            <p:spPr>
              <a:xfrm>
                <a:off x="576072" y="4550976"/>
                <a:ext cx="10954512" cy="533400"/>
              </a:xfrm>
              <a:prstGeom prst="rect">
                <a:avLst/>
              </a:prstGeom>
              <a:noFill/>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480310" algn="l"/>
                    <a:tab pos="5431155" algn="l"/>
                    <a:tab pos="8255000" algn="l"/>
                  </a:tabLst>
                  <a:defRPr/>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14:m>
                  <m:oMath xmlns:m="http://schemas.openxmlformats.org/officeDocument/2006/math">
                    <m:sSub>
                      <m:sSubPr>
                        <m:ctrlPr>
                          <a:rPr lang="en-US" altLang="zh-CN" sz="2400" b="1" i="1"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ctrlPr>
                      </m:sSubPr>
                      <m:e>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m:t>
                        </m:r>
                      </m:e>
                      <m: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𝟐</m:t>
                        </m:r>
                      </m:sub>
                    </m:sSub>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𝐎</m:t>
                    </m:r>
                  </m:oMath>
                </a14:m>
                <a:r>
                  <a:rPr lang="en-US" altLang="zh-CN" sz="2400" b="1" i="0" spc="-1030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𝐍𝐚𝐎𝐇</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p:txBody>
          </p:sp>
        </mc:Choice>
        <mc:Fallback xmlns="">
          <p:sp>
            <p:nvSpPr>
              <p:cNvPr id="7" name="QC_4_BD.19_2#57cf11280.choices?vcp=1&amp;pid=4bbfa70ab&amp;color=0,0,0&amp;vtp=1&amp;bbb=1"/>
              <p:cNvSpPr>
                <a:spLocks noRot="1" noChangeAspect="1" noMove="1" noResize="1" noEditPoints="1" noAdjustHandles="1" noChangeArrowheads="1" noChangeShapeType="1" noTextEdit="1"/>
              </p:cNvSpPr>
              <p:nvPr/>
            </p:nvSpPr>
            <p:spPr>
              <a:xfrm>
                <a:off x="576072" y="4550976"/>
                <a:ext cx="10954512" cy="533400"/>
              </a:xfrm>
              <a:prstGeom prst="rect">
                <a:avLst/>
              </a:prstGeom>
              <a:blipFill rotWithShape="1">
                <a:blip r:embed="rId5"/>
                <a:stretch>
                  <a:fillRect l="-1" t="-106" r="2" b="106"/>
                </a:stretch>
              </a:blipFill>
            </p:spPr>
            <p:txBody>
              <a:bodyPr/>
              <a:lstStyle/>
              <a:p>
                <a:r>
                  <a:rPr lang="zh-CN" altLang="en-US">
                    <a:noFill/>
                  </a:rPr>
                  <a:t> </a:t>
                </a:r>
              </a:p>
            </p:txBody>
          </p:sp>
        </mc:Fallback>
      </mc:AlternateContent>
      <p:sp>
        <p:nvSpPr>
          <p:cNvPr id="8" name="QC_4_AN.18_1#110c59ec0.bracket?vcp=1&amp;pid=4bbfa70ab&amp;color=0,0,0&amp;mp=1&amp;vpa=9&amp;vtp=1&amp;answeroption=A"/>
          <p:cNvSpPr txBox="1"/>
          <p:nvPr/>
        </p:nvSpPr>
        <p:spPr>
          <a:xfrm>
            <a:off x="449072" y="2905437"/>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
        <p:nvSpPr>
          <p:cNvPr id="9" name="QC_4_AN.20_1#57cf11280.bracket?vcp=1&amp;pid=4bbfa70ab&amp;color=0,0,0&amp;vpa=10&amp;vtp=1&amp;answeroption=B"/>
          <p:cNvSpPr txBox="1"/>
          <p:nvPr/>
        </p:nvSpPr>
        <p:spPr>
          <a:xfrm>
            <a:off x="2930017" y="4583996"/>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1_1#b0fdcbb0d?iti=1&amp;htil=1&amp;vcp=1&amp;pid=4bbfa70a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60708" y="1578261"/>
            <a:ext cx="3218688" cy="30632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21_2#b0fdcbb0d?iti=1&amp;htil=1&amp;vcp=1&amp;pid=4bbfa70ab&amp;color=0,0,0&amp;vtp=1&amp;bbb=1"/>
          <p:cNvSpPr/>
          <p:nvPr/>
        </p:nvSpPr>
        <p:spPr>
          <a:xfrm>
            <a:off x="9606527" y="4768501"/>
            <a:ext cx="527050" cy="895096"/>
          </a:xfrm>
          <a:prstGeom prst="rect">
            <a:avLst/>
          </a:prstGeom>
          <a:noFill/>
        </p:spPr>
        <p:txBody>
          <a:bodyPr wrap="none" lIns="0" tIns="0" rIns="0" bIns="0" rtlCol="0" anchor="t"/>
          <a:lstStyle/>
          <a:p>
            <a:pPr algn="ctr" latinLnBrk="1">
              <a:lnSpc>
                <a:spcPts val="42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图1</a:t>
            </a:r>
            <a:endParaRPr lang="en-US" altLang="zh-CN" sz="2400" dirty="0"/>
          </a:p>
        </p:txBody>
      </p:sp>
      <p:sp>
        <p:nvSpPr>
          <p:cNvPr id="4" name="QC_4_BD.21_3#b0fdcbb0d?htil=1&amp;sp=1&amp;vcp=1&amp;pid=4bbfa70ab&amp;color=0,0,0&amp;vtp=1&amp;bt=1&amp;bbb=1&amp;hb=1"/>
          <p:cNvSpPr/>
          <p:nvPr/>
        </p:nvSpPr>
        <p:spPr>
          <a:xfrm>
            <a:off x="576072" y="1523397"/>
            <a:ext cx="7598664" cy="11176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11.钴是可充电电池的重要组成元素，图</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1为钴元素在元素</a:t>
            </a:r>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周期表中的信息</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下列有关钴的说法正确的是(</a:t>
            </a:r>
            <a:r>
              <a:rPr lang="en-US" altLang="zh-CN" sz="2400" b="1" i="0">
                <a:solidFill>
                  <a:srgbClr val="000000"/>
                </a:solidFill>
                <a:latin typeface="SimSun" panose="02010600030101010101" pitchFamily="34" charset="-122"/>
                <a:ea typeface="SimSun" panose="02010600030101010101" pitchFamily="34" charset="-122"/>
                <a:cs typeface="SimSun" panose="02010600030101010101" pitchFamily="34" charset="-120"/>
              </a:rPr>
              <a:t>     </a:t>
            </a: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t>
            </a:r>
            <a:endParaRPr lang="en-US" altLang="zh-CN" sz="2400" dirty="0"/>
          </a:p>
        </p:txBody>
      </p:sp>
      <mc:AlternateContent xmlns:mc="http://schemas.openxmlformats.org/markup-compatibility/2006" xmlns:a14="http://schemas.microsoft.com/office/drawing/2010/main">
        <mc:Choice Requires="a14">
          <p:sp>
            <p:nvSpPr>
              <p:cNvPr id="6" name="QC_4_BD.21_4#b0fdcbb0d.choices?htil=1&amp;vcp=1&amp;pid=4bbfa70ab&amp;color=0,0,0&amp;vtp=1&amp;bbb=1"/>
              <p:cNvSpPr/>
              <p:nvPr/>
            </p:nvSpPr>
            <p:spPr>
              <a:xfrm>
                <a:off x="576072" y="2678135"/>
                <a:ext cx="7598664" cy="2235200"/>
              </a:xfrm>
              <a:prstGeom prst="rect">
                <a:avLst/>
              </a:prstGeom>
              <a:noFill/>
            </p:spPr>
            <p:txBody>
              <a:bodyPr wrap="none" lIns="0" tIns="0" rIns="0" bIns="0" rtlCol="0" anchor="t"/>
              <a:lstStyle/>
              <a:p>
                <a:pPr algn="l" latinLnBrk="1">
                  <a:lnSpc>
                    <a:spcPts val="4400"/>
                  </a:lnSpc>
                </a:pP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A.属于非金属元素</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B</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.元素符号为</a:t>
                </a:r>
                <a14:m>
                  <m:oMath xmlns:m="http://schemas.openxmlformats.org/officeDocument/2006/math">
                    <m:r>
                      <a:rPr lang="en-US" altLang="zh-CN" sz="2400" b="1" i="0" dirty="0">
                        <a:solidFill>
                          <a:srgbClr val="000000"/>
                        </a:solidFill>
                        <a:latin typeface="Cambria Math" panose="02040503050406030204" pitchFamily="18" charset="0"/>
                        <a:ea typeface="SimSun" panose="02010600030101010101" pitchFamily="34" charset="-122"/>
                        <a:cs typeface="Times New Roman" panose="02020603050405020304" pitchFamily="34" charset="-120"/>
                      </a:rPr>
                      <m:t>𝐂𝐎</m:t>
                    </m:r>
                  </m:oMath>
                </a14:m>
                <a:r>
                  <a:rPr lang="en-US" altLang="zh-CN" sz="100" b="1" i="0" kern="0" spc="-99900" dirty="0">
                    <a:solidFill>
                      <a:srgbClr val="FFFFFF"/>
                    </a:solidFill>
                    <a:latin typeface="Times New Roman" panose="02020603050405020304" pitchFamily="34" charset="0"/>
                    <a:ea typeface="SimSun" panose="02010600030101010101" pitchFamily="34" charset="-122"/>
                    <a:cs typeface="Times New Roman" panose="02020603050405020304" pitchFamily="34" charset="-120"/>
                  </a:rPr>
                  <a:t> </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C</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.相对原子质量为58.93</a:t>
                </a:r>
                <a:endParaRPr lang="en-US" altLang="zh-CN" sz="2400" dirty="0"/>
              </a:p>
              <a:p>
                <a:pPr latinLnBrk="1">
                  <a:lnSpc>
                    <a:spcPts val="4400"/>
                  </a:lnSpc>
                </a:pPr>
                <a:r>
                  <a:rPr lang="en-US" altLang="zh-CN" sz="2400" b="1" i="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D</a:t>
                </a:r>
                <a:r>
                  <a:rPr lang="en-US" altLang="zh-CN" sz="2400" b="1" i="0" dirty="0">
                    <a:solidFill>
                      <a:srgbClr val="000000"/>
                    </a:solidFill>
                    <a:latin typeface="Times New Roman" panose="02020603050405020304" pitchFamily="34" charset="0"/>
                    <a:ea typeface="SimSun" panose="02010600030101010101" pitchFamily="34" charset="-122"/>
                    <a:cs typeface="Times New Roman" panose="02020603050405020304" pitchFamily="34" charset="-120"/>
                  </a:rPr>
                  <a:t>.原子的最外层电子数为27</a:t>
                </a:r>
                <a:endParaRPr lang="en-US" altLang="zh-CN" sz="2400" dirty="0"/>
              </a:p>
            </p:txBody>
          </p:sp>
        </mc:Choice>
        <mc:Fallback xmlns="">
          <p:sp>
            <p:nvSpPr>
              <p:cNvPr id="6" name="QC_4_BD.21_4#b0fdcbb0d.choices?htil=1&amp;vcp=1&amp;pid=4bbfa70ab&amp;color=0,0,0&amp;vtp=1&amp;bbb=1"/>
              <p:cNvSpPr>
                <a:spLocks noRot="1" noChangeAspect="1" noMove="1" noResize="1" noEditPoints="1" noAdjustHandles="1" noChangeArrowheads="1" noChangeShapeType="1" noTextEdit="1"/>
              </p:cNvSpPr>
              <p:nvPr/>
            </p:nvSpPr>
            <p:spPr>
              <a:xfrm>
                <a:off x="576072" y="2678135"/>
                <a:ext cx="7598664" cy="2235200"/>
              </a:xfrm>
              <a:prstGeom prst="rect">
                <a:avLst/>
              </a:prstGeom>
              <a:blipFill rotWithShape="1">
                <a:blip r:embed="rId4"/>
                <a:stretch>
                  <a:fillRect l="-2" t="-15" r="5" b="15"/>
                </a:stretch>
              </a:blipFill>
            </p:spPr>
            <p:txBody>
              <a:bodyPr/>
              <a:lstStyle/>
              <a:p>
                <a:r>
                  <a:rPr lang="zh-CN" altLang="en-US">
                    <a:noFill/>
                  </a:rPr>
                  <a:t> </a:t>
                </a:r>
              </a:p>
            </p:txBody>
          </p:sp>
        </mc:Fallback>
      </mc:AlternateContent>
      <p:sp>
        <p:nvSpPr>
          <p:cNvPr id="7" name="QC_4_AN.22_1#b0fdcbb0d.bracket?vcp=1&amp;pid=4bbfa70ab&amp;color=0,0,0&amp;vpa=11&amp;vtp=1&amp;answeroption=C"/>
          <p:cNvSpPr txBox="1"/>
          <p:nvPr/>
        </p:nvSpPr>
        <p:spPr>
          <a:xfrm>
            <a:off x="449072" y="3879555"/>
            <a:ext cx="474489" cy="569387"/>
          </a:xfrm>
          <a:prstGeom prst="rect">
            <a:avLst/>
          </a:prstGeom>
          <a:noFill/>
        </p:spPr>
        <p:txBody>
          <a:bodyPr vert="horz" wrap="none" lIns="0" tIns="0" rIns="0" bIns="0" rtlCol="0">
            <a:spAutoFit/>
          </a:bodyPr>
          <a:lstStyle/>
          <a:p>
            <a:r>
              <a:rPr lang="zh-CN" altLang="en-US" sz="3700" b="1">
                <a:solidFill>
                  <a:srgbClr val="A00021"/>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2052</Words>
  <Application>Microsoft Office PowerPoint</Application>
  <PresentationFormat>自定义</PresentationFormat>
  <Paragraphs>424</Paragraphs>
  <Slides>42</Slides>
  <Notes>42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42</vt:i4>
      </vt:variant>
    </vt:vector>
  </HeadingPairs>
  <TitlesOfParts>
    <vt:vector size="50" baseType="lpstr">
      <vt:lpstr>SimHei</vt:lpstr>
      <vt:lpstr>华文细黑</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逸尘 黄</cp:lastModifiedBy>
  <cp:revision>6</cp:revision>
  <dcterms:created xsi:type="dcterms:W3CDTF">2025-04-11T03:26:20Z</dcterms:created>
  <dcterms:modified xsi:type="dcterms:W3CDTF">2025-04-11T14:40:55Z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AF917E3895774D56DB8BF867005F224E_42</vt:lpwstr>
  </property>
  <property fmtid="{D5CDD505-2E9C-101B-9397-08002B2CF9AE}" pid="3" name="KSOProductBuildVer">
    <vt:lpwstr>2052-12.8.2.15283</vt:lpwstr>
  </property>
</Properties>
</file>