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1" r:id="rId47"/>
    <p:sldId id="300" r:id="rId48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5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11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2.xml"/><Relationship Id="rId49" Type="http://schemas.openxmlformats.org/officeDocument/2006/relationships/presProps" Target="presProps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7f34bae3b01d9be91802158#tid=67f758115932700009ac04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7.jpe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4.jpe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7.png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1.png"/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149a39f86?vcp=1&amp;pid=9cef33c75&amp;color=0,0,0&amp;vtp=1&amp;bt=1&amp;bbb=1&amp;hb=1"/>
          <p:cNvSpPr/>
          <p:nvPr/>
        </p:nvSpPr>
        <p:spPr>
          <a:xfrm>
            <a:off x="576072" y="196853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8.用下列选项所示的四种简单机械将同一重物从低处匀速提升到高处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，在不计机械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自重及摩擦的情况下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其中最省力的是(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C_4_BD.15_2#149a39f86.choices?vcp=1&amp;pid=9cef33c75&amp;color=0,0,0&amp;vtp=1&amp;bbb=1"/>
          <p:cNvSpPr/>
          <p:nvPr/>
        </p:nvSpPr>
        <p:spPr>
          <a:xfrm>
            <a:off x="576073" y="3077496"/>
            <a:ext cx="10948276" cy="177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831975" algn="l"/>
                <a:tab pos="6153150" algn="l"/>
                <a:tab pos="928116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</a:t>
            </a:r>
            <a:r>
              <a:rPr lang="en-US" altLang="zh-CN" sz="74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</a:t>
            </a:r>
            <a:r>
              <a:rPr lang="en-US" altLang="zh-CN" sz="74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</a:t>
            </a:r>
            <a:r>
              <a:rPr lang="en-US" altLang="zh-CN" sz="77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</a:t>
            </a:r>
            <a:r>
              <a:rPr lang="en-US" altLang="zh-CN" sz="785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4_BD.15_2#149a39f86.choice_image?vcp=1&amp;pid=9cef33c7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399" y="3171222"/>
            <a:ext cx="108813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5_2#149a39f86.choice_image?vcp=1&amp;pid=9cef33c75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2052" y="3299238"/>
            <a:ext cx="364845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5_2#149a39f86.choice_image?vcp=1&amp;pid=9cef33c75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4754" y="3107214"/>
            <a:ext cx="2441448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5_2#149a39f86.choice_image?vcp=1&amp;pid=9cef33c75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5270" y="3290094"/>
            <a:ext cx="1197864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N.16_1#149a39f86.bracket?vcp=1&amp;pid=9cef33c75&amp;color=0,0,0&amp;vpa=8&amp;vtp=1&amp;answeroption=B"/>
          <p:cNvSpPr txBox="1"/>
          <p:nvPr/>
        </p:nvSpPr>
        <p:spPr>
          <a:xfrm>
            <a:off x="2281048" y="43551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0cfbc9ee7?sp=1&amp;vcp=1&amp;pid=9cef33c75&amp;color=0,0,0&amp;vtp=1&amp;bt=1&amp;bbb=1&amp;hb=1"/>
          <p:cNvSpPr/>
          <p:nvPr/>
        </p:nvSpPr>
        <p:spPr>
          <a:xfrm>
            <a:off x="576072" y="171542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9.2024年春晚舞蹈诗剧《锦鲤》的演员们，既是一群活泼的少女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，又是一群嬉戏的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锦鲤”，“灵性相通”的意象直击观众心底的柔软和纯真。如图3所示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，在威亚的拉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力作用下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整齐划一地匀速上升的演员们(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pic>
        <p:nvPicPr>
          <p:cNvPr id="4" name="QC_4_BD.17_2#0cfbc9ee7?htil=2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9625" y="3497485"/>
            <a:ext cx="2304288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17_3#0cfbc9ee7.choices?htil=2&amp;vcp=1&amp;pid=9cef33c75&amp;color=0,0,0&amp;vtp=1&amp;bbb=1"/>
          <p:cNvSpPr/>
          <p:nvPr/>
        </p:nvSpPr>
        <p:spPr>
          <a:xfrm>
            <a:off x="576072" y="3416259"/>
            <a:ext cx="8513064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3643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.是相对运动的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.所受合力竖直向上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3643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C.所受拉力不做功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.机械能不断增大</a:t>
            </a:r>
            <a:endParaRPr lang="en-US" altLang="zh-CN" sz="2400" dirty="0"/>
          </a:p>
        </p:txBody>
      </p:sp>
      <p:sp>
        <p:nvSpPr>
          <p:cNvPr id="6" name="QC_4_AN.18_1#0cfbc9ee7.bracket?vcp=1&amp;pid=9cef33c75&amp;color=0,0,0&amp;vpa=9&amp;vtp=1&amp;answeroption=D"/>
          <p:cNvSpPr txBox="1"/>
          <p:nvPr/>
        </p:nvSpPr>
        <p:spPr>
          <a:xfrm>
            <a:off x="4813427" y="404617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a873e3d4a?vcp=1&amp;pid=9cef33c75&amp;color=0,0,0&amp;mp=1&amp;vtp=1&amp;bt=1&amp;bbb=1&amp;hb=1"/>
          <p:cNvSpPr/>
          <p:nvPr/>
        </p:nvSpPr>
        <p:spPr>
          <a:xfrm>
            <a:off x="576072" y="20148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10.某校在文化节上，语文老师所出对联的上联是“雨雾霜雪露，迎阳则消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”，物理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老师接的下联是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“金银铜铁锡，遇火则熔”。关于其中的知识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，下列说法中正确的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C_4_BD.19_2#a873e3d4a.choices?vcp=1&amp;pid=9cef33c75&amp;color=0,0,0&amp;vtp=1&amp;bbb=1"/>
          <p:cNvSpPr/>
          <p:nvPr/>
        </p:nvSpPr>
        <p:spPr>
          <a:xfrm>
            <a:off x="576072" y="37156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.霜的消失是汽化现象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.雾形成过程需要吸热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C.露的形成是液化现象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.铜熔化过程需要放热</a:t>
            </a:r>
            <a:endParaRPr lang="en-US" altLang="zh-CN" sz="2400" dirty="0"/>
          </a:p>
        </p:txBody>
      </p:sp>
      <p:sp>
        <p:nvSpPr>
          <p:cNvPr id="5" name="QC_4_AN.20_1#a873e3d4a.bracket?vcp=1&amp;pid=9cef33c75&amp;color=0,0,0&amp;mp=1&amp;vpa=10&amp;vtp=1&amp;answeroption=C"/>
          <p:cNvSpPr txBox="1"/>
          <p:nvPr/>
        </p:nvSpPr>
        <p:spPr>
          <a:xfrm>
            <a:off x="449072" y="43456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37e545a4?vcp=1&amp;pid=6f2272518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二、多项选择题（本大题共2小题，每小题4分，共8分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。在每小题列出的四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，有多个选项符合题目要求，全部选对得4分，选对但不全得2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分，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有选错得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1_1#7758e350c?sp=1&amp;vcp=1&amp;pid=837e545a4&amp;color=0,0,0&amp;vtp=1&amp;bbb=1&amp;hb=1"/>
              <p:cNvSpPr/>
              <p:nvPr/>
            </p:nvSpPr>
            <p:spPr>
              <a:xfrm>
                <a:off x="576072" y="237368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11.图4是电子体温计的电路图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，热敏电阻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的阻值随温度的升高而增大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，用甲表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的示数大小反映温度高低，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是定值电阻。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下列分析中正确的是(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zh-CN" altLang="en-US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。</a:t>
                </a:r>
                <a:endParaRPr lang="zh-CN" altLang="en-US" sz="2400" b="1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C_4_BD.21_1#7758e350c?sp=1&amp;vcp=1&amp;pid=837e545a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73689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2" b="-499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4_BD.21_2#7758e350c?htil=3&amp;vcp=1&amp;pid=837e545a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3795" y="3606800"/>
            <a:ext cx="200253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1_3#7758e350c.choices?htil=3&amp;vcp=1&amp;pid=837e545a4&amp;color=0,0,0&amp;vtp=1&amp;bbb=1"/>
              <p:cNvSpPr/>
              <p:nvPr/>
            </p:nvSpPr>
            <p:spPr>
              <a:xfrm>
                <a:off x="576072" y="3525574"/>
                <a:ext cx="8823960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451993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.该电路中甲表是电流表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温度降低时,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的阻值变小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4519930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温度升高时,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两端电压变小</a:t>
                </a:r>
                <a:r>
                  <a:rPr lang="en-US" altLang="zh-CN" sz="2400" b="1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.温度升高时,电路中电流变大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21_3#7758e350c.choices?htil=3&amp;vcp=1&amp;pid=837e545a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25574"/>
                <a:ext cx="8823960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5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2_1#7758e350c.bracket?vcp=1&amp;pid=837e545a4&amp;color=0,0,0&amp;vpa=11&amp;vtp=1&amp;bbb=1&amp;answeroption=BC"/>
          <p:cNvSpPr txBox="1"/>
          <p:nvPr/>
        </p:nvSpPr>
        <p:spPr>
          <a:xfrm>
            <a:off x="4969002" y="35839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8" name="QC_4_AN.22_2#7758e350c.bracket?vcp=1&amp;pid=837e545a4&amp;color=0,0,0&amp;vpa=11&amp;vtp=1&amp;bbb=1&amp;answeroption=BC"/>
          <p:cNvSpPr txBox="1"/>
          <p:nvPr/>
        </p:nvSpPr>
        <p:spPr>
          <a:xfrm>
            <a:off x="449072" y="4155494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3_1#ef7cc3106?sp=1&amp;vcp=1&amp;pid=837e545a4&amp;color=0,0,0&amp;vtp=1&amp;bt=1&amp;bbb=1&amp;hb=1"/>
          <p:cNvSpPr/>
          <p:nvPr/>
        </p:nvSpPr>
        <p:spPr>
          <a:xfrm>
            <a:off x="576072" y="17265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12.将新鲜度不同的甲、乙两鸡蛋放入水中，静止时甲沉底如图5所示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。下列说法中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pic>
        <p:nvPicPr>
          <p:cNvPr id="4" name="QC_4_BD.23_2#ef7cc3106?htil=4&amp;vcp=1&amp;pid=837e545a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8116" y="2962534"/>
            <a:ext cx="2304288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3_3#ef7cc3106.choices?htil=4&amp;vcp=1&amp;pid=837e545a4&amp;color=0,0,0&amp;vtp=1&amp;bbb=1"/>
          <p:cNvSpPr/>
          <p:nvPr/>
        </p:nvSpPr>
        <p:spPr>
          <a:xfrm>
            <a:off x="576072" y="2881308"/>
            <a:ext cx="8513064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A.若甲、乙的体积相等，则甲受到的浮力小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.若甲、乙的质量相等，则甲受到的浮力小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.向杯中加盐水后，乙受到的浮力不变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.向杯中加酒精后，乙受到的浮力变大</a:t>
            </a:r>
            <a:endParaRPr lang="en-US" altLang="zh-CN" sz="2400" dirty="0"/>
          </a:p>
        </p:txBody>
      </p:sp>
      <p:sp>
        <p:nvSpPr>
          <p:cNvPr id="6" name="QC_4_AN.24_1#ef7cc3106.bracket?vcp=1&amp;pid=837e545a4&amp;color=0,0,0&amp;vpa=12&amp;vtp=1&amp;bbb=1&amp;answeroption=BC"/>
          <p:cNvSpPr txBox="1"/>
          <p:nvPr/>
        </p:nvSpPr>
        <p:spPr>
          <a:xfrm>
            <a:off x="449072" y="351122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7" name="QC_4_AN.24_2#ef7cc3106.bracket?vcp=1&amp;pid=837e545a4&amp;color=0,0,0&amp;vpa=12&amp;vtp=1&amp;bbb=1&amp;answeroption=BC"/>
          <p:cNvSpPr txBox="1"/>
          <p:nvPr/>
        </p:nvSpPr>
        <p:spPr>
          <a:xfrm>
            <a:off x="449072" y="4082728"/>
            <a:ext cx="822325" cy="56388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e3adb0d1?vcp=1&amp;pid=6f2272518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三、填空题（本大题共6小题，每空1分，共12分）</a:t>
            </a:r>
            <a:endParaRPr lang="en-US" altLang="zh-CN" sz="2600" dirty="0"/>
          </a:p>
        </p:txBody>
      </p:sp>
      <p:sp>
        <p:nvSpPr>
          <p:cNvPr id="3" name="QB_4_BD.25_1#c4f413bf8?vcp=1&amp;pid=ee3adb0d1&amp;color=0,0,0&amp;vtp=1&amp;bbb=1&amp;hb=1"/>
          <p:cNvSpPr/>
          <p:nvPr/>
        </p:nvSpPr>
        <p:spPr>
          <a:xfrm>
            <a:off x="576072" y="111708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.北斗卫星导航系统通过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为汽车提供导航信息。太阳能电池板能为卫星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提供电能，太阳能属于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填“可再生”或“不可再生”）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能源。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4.劳动课上，小明用手反复弯折铁丝，发现弯折处的温度升高，说明通过</a:t>
            </a:r>
            <a:r>
              <a:rPr lang="en-US" altLang="zh-CN" sz="24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</a:t>
            </a:r>
            <a:endParaRPr lang="en-US" altLang="zh-CN" sz="2400" b="1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方式可以改变铁丝的内能；他用钳子能轻松剪断铁丝，图6中的钳子是</a:t>
            </a:r>
            <a:r>
              <a:rPr lang="en-US" altLang="zh-CN" sz="24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杠杆。</a:t>
            </a:r>
            <a:endParaRPr lang="en-US" altLang="zh-CN" sz="2400" dirty="0"/>
          </a:p>
        </p:txBody>
      </p:sp>
      <p:sp>
        <p:nvSpPr>
          <p:cNvPr id="4" name="QB_4_AN.26_1#c4f413bf8.blank?vcp=1&amp;pid=ee3adb0d1&amp;color=0,0,0&amp;vpa=13&amp;vtp=1&amp;bbb=1"/>
          <p:cNvSpPr/>
          <p:nvPr/>
        </p:nvSpPr>
        <p:spPr>
          <a:xfrm>
            <a:off x="4037615" y="108914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电磁波</a:t>
            </a:r>
            <a:endParaRPr lang="en-US" altLang="zh-CN" sz="2400" dirty="0"/>
          </a:p>
        </p:txBody>
      </p:sp>
      <p:sp>
        <p:nvSpPr>
          <p:cNvPr id="5" name="QB_4_AN.27_1#c4f413bf8.blank?vcp=1&amp;pid=ee3adb0d1&amp;color=0,0,0&amp;vpa=14&amp;vtp=1&amp;bbb=1"/>
          <p:cNvSpPr/>
          <p:nvPr/>
        </p:nvSpPr>
        <p:spPr>
          <a:xfrm>
            <a:off x="3656615" y="1647948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可再生</a:t>
            </a:r>
            <a:endParaRPr lang="en-US" altLang="zh-CN" sz="2400" dirty="0"/>
          </a:p>
        </p:txBody>
      </p:sp>
      <p:sp>
        <p:nvSpPr>
          <p:cNvPr id="7" name="QB_4_AN.29_1#c4f413bf8.blank?vcp=1&amp;pid=ee3adb0d1&amp;color=0,0,0&amp;vpa=15&amp;vtp=1&amp;bbb=1"/>
          <p:cNvSpPr/>
          <p:nvPr/>
        </p:nvSpPr>
        <p:spPr>
          <a:xfrm>
            <a:off x="10252679" y="2206748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做功</a:t>
            </a:r>
            <a:endParaRPr lang="en-US" altLang="zh-CN" sz="2400" spc="-50" dirty="0"/>
          </a:p>
        </p:txBody>
      </p:sp>
      <p:sp>
        <p:nvSpPr>
          <p:cNvPr id="8" name="QB_4_AN.31_1#c4f413bf8.blank?vcp=1&amp;pid=ee3adb0d1&amp;color=0,0,0&amp;vpa=16&amp;vtp=1&amp;bbb=1"/>
          <p:cNvSpPr/>
          <p:nvPr/>
        </p:nvSpPr>
        <p:spPr>
          <a:xfrm>
            <a:off x="9730390" y="2765548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省力</a:t>
            </a:r>
            <a:endParaRPr lang="en-US" altLang="zh-CN" sz="2400" spc="-50" dirty="0"/>
          </a:p>
        </p:txBody>
      </p:sp>
      <p:pic>
        <p:nvPicPr>
          <p:cNvPr id="9" name="QB_4_BD.30_1#6549f12b3?vcp=1&amp;pid=ee3adb0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3442399"/>
            <a:ext cx="2103120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2_1#7ed0d37aa?vcp=1&amp;pid=ee3adb0d1&amp;color=0,0,0&amp;mp=1&amp;vtp=1&amp;bt=1&amp;bbb=1&amp;hb=1"/>
              <p:cNvSpPr/>
              <p:nvPr/>
            </p:nvSpPr>
            <p:spPr>
              <a:xfrm>
                <a:off x="576072" y="112182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15.小明在竖放的平面镜前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处整理仪容仪表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，他的像距离平面镜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他远离平面镜时，像的大小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16.图7是某物质的温度随加热时间变化的图象，由图象可知该物质是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endParaRPr lang="en-US" altLang="zh-CN" sz="24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（填“晶体”或“非晶体”），图中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段表示该物质的熔化过程。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2_1#7ed0d37aa?vcp=1&amp;pid=ee3adb0d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2182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3_1#7ed0d37aa.blank?vcp=1&amp;pid=ee3adb0d1&amp;color=0,0,0&amp;mp=1&amp;vpa=17&amp;vtp=1&amp;bbb=1"/>
          <p:cNvSpPr/>
          <p:nvPr/>
        </p:nvSpPr>
        <p:spPr>
          <a:xfrm>
            <a:off x="9722454" y="1093883"/>
            <a:ext cx="601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0.5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4" name="QB_4_AN.34_1#7ed0d37aa.blank?vcp=1&amp;pid=ee3adb0d1&amp;color=0,0,0&amp;mp=1&amp;vpa=18&amp;vtp=1&amp;bbb=1"/>
          <p:cNvSpPr/>
          <p:nvPr/>
        </p:nvSpPr>
        <p:spPr>
          <a:xfrm>
            <a:off x="4269390" y="165268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不变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6" name="QB_4_AN.36_1#7ed0d37aa.blank?vcp=1&amp;pid=ee3adb0d1&amp;color=0,0,0&amp;vpa=19&amp;vtp=1&amp;bbb=1"/>
          <p:cNvSpPr/>
          <p:nvPr/>
        </p:nvSpPr>
        <p:spPr>
          <a:xfrm>
            <a:off x="9704990" y="2211483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晶体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N.38_1#7ed0d37aa.blank?vcp=1&amp;pid=ee3adb0d1&amp;color=0,0,0&amp;vpa=20&amp;vtp=1&amp;bbb=1"/>
              <p:cNvSpPr/>
              <p:nvPr/>
            </p:nvSpPr>
            <p:spPr>
              <a:xfrm>
                <a:off x="4886134" y="2879718"/>
                <a:ext cx="56673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4_AN.38_1#7ed0d37aa.blank?vcp=1&amp;pid=ee3adb0d1&amp;color=0,0,0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6134" y="2879718"/>
                <a:ext cx="56673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78" t="-165" r="22" b="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QB_4_BD.37_1#04e77ebbe?vcp=1&amp;pid=ee3adb0d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3452527"/>
            <a:ext cx="2075688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9_1#d89f518e3?sp=1&amp;vcp=1&amp;pid=ee3adb0d1&amp;color=0,0,0&amp;vtp=1&amp;bt=1&amp;bbb=1&amp;hb=1"/>
              <p:cNvSpPr/>
              <p:nvPr/>
            </p:nvSpPr>
            <p:spPr>
              <a:xfrm>
                <a:off x="576072" y="1509681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17.在如图8所示的电路中，开关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闭合前，电压表的示数为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；开关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，两灯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均正常发光，电压表的示数变为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，此时电压表测量灯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压，灯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的电阻之比为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9_1#d89f518e3?sp=1&amp;vcp=1&amp;pid=ee3adb0d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09681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7" r="-3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0_1#d89f518e3.blank?vcp=1&amp;pid=ee3adb0d1&amp;color=0,0,0&amp;vpa=21&amp;vtp=1&amp;bbb=1"/>
              <p:cNvSpPr/>
              <p:nvPr/>
            </p:nvSpPr>
            <p:spPr>
              <a:xfrm>
                <a:off x="9591357" y="2150257"/>
                <a:ext cx="474599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𝐋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0_1#d89f518e3.blank?vcp=1&amp;pid=ee3adb0d1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357" y="2150257"/>
                <a:ext cx="474599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67" t="-39" r="120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42_1#d89f518e3.blank?vcp=1&amp;pid=ee3adb0d1&amp;color=0,0,0&amp;vpa=22&amp;vtp=1&amp;bbb=1"/>
              <p:cNvSpPr/>
              <p:nvPr/>
            </p:nvSpPr>
            <p:spPr>
              <a:xfrm>
                <a:off x="4339907" y="2707660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42_1#d89f518e3.blank?vcp=1&amp;pid=ee3adb0d1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907" y="2707660"/>
                <a:ext cx="6524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49" t="-5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41_1#d89f518e3?vcp=1&amp;pid=ee3adb0d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3291745"/>
            <a:ext cx="1975104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3_1#4315cd3ab?sp=1&amp;vcp=1&amp;pid=ee3adb0d1&amp;color=0,0,0&amp;vtp=1&amp;bt=1&amp;bbb=1&amp;hb=1"/>
              <p:cNvSpPr/>
              <p:nvPr/>
            </p:nvSpPr>
            <p:spPr>
              <a:xfrm>
                <a:off x="576072" y="103419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18.如图9甲所示，质量分布均匀的实心长方体石块放在水平地面上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，其质量为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，长、宽、高分别为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，则石块的密度为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endParaRPr lang="en-US" altLang="zh-CN" sz="24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；如图9乙所示，将该长方体沿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𝑨𝑩𝑫𝑪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面切除掉左边部分（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为其所在底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边的中点），则剩余部分对地面的压强与原来对地面的压强之比为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3_1#4315cd3ab?sp=1&amp;vcp=1&amp;pid=ee3adb0d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3419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-305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44_1#4315cd3ab.blank?vcp=1&amp;pid=ee3adb0d1&amp;color=0,0,0&amp;vpa=23&amp;vtp=1&amp;bbb=1&amp;rh=29.45"/>
              <p:cNvSpPr/>
              <p:nvPr/>
            </p:nvSpPr>
            <p:spPr>
              <a:xfrm>
                <a:off x="9666097" y="1658068"/>
                <a:ext cx="1497521" cy="3740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44_1#4315cd3ab.blank?vcp=1&amp;pid=ee3adb0d1&amp;color=0,0,0&amp;vpa=23&amp;vtp=1&amp;bbb=1&amp;rh=29.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6097" y="1658068"/>
                <a:ext cx="1497521" cy="374015"/>
              </a:xfrm>
              <a:prstGeom prst="rect">
                <a:avLst/>
              </a:prstGeom>
              <a:blipFill rotWithShape="1">
                <a:blip r:embed="rId2"/>
                <a:stretch>
                  <a:fillRect l="-8" t="-22" r="21" b="-86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45_1#4315cd3ab.blank?vcp=1&amp;pid=ee3adb0d1&amp;color=0,0,0&amp;vpa=24&amp;vtp=1&amp;bbb=1"/>
              <p:cNvSpPr/>
              <p:nvPr/>
            </p:nvSpPr>
            <p:spPr>
              <a:xfrm>
                <a:off x="9523222" y="2790872"/>
                <a:ext cx="65246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45_1#4315cd3ab.blank?vcp=1&amp;pid=ee3adb0d1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3222" y="2790872"/>
                <a:ext cx="65246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9" t="-12" r="68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250" y="3604895"/>
            <a:ext cx="5197475" cy="219646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d0fc646d?vcp=1&amp;pid=6f2272518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四、作图题（本大题共1小题，共6分）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6_1#fcf2ffb23?sp=1&amp;vcp=1&amp;pid=96faf4cef&amp;color=0,0,0&amp;vtp=1&amp;bbb=1&amp;hb=1"/>
              <p:cNvSpPr/>
              <p:nvPr/>
            </p:nvSpPr>
            <p:spPr>
              <a:xfrm>
                <a:off x="576072" y="1117088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19.（1）（2分）图10是某同学在进行立定跳远测试过程中的某一瞬间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（不计空气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阻力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点为重心。请你画出该同学的受力示意图。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46_1#fcf2ffb23?sp=1&amp;vcp=1&amp;pid=96faf4ce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46_2#fcf2ffb23?vcp=1&amp;pid=96faf4c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3345" y="2558415"/>
            <a:ext cx="1953260" cy="290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7_1#fcf2ffb23?vcp=1&amp;pid=96faf4cef&amp;color=0,0,0&amp;vtp=1&amp;bbb=1"/>
              <p:cNvSpPr/>
              <p:nvPr/>
            </p:nvSpPr>
            <p:spPr>
              <a:xfrm>
                <a:off x="5467668" y="223468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如答图1所示（正确画出重力方向得1分，</a:t>
                </a:r>
                <a:endParaRPr lang="en-US" altLang="zh-CN" sz="2400" b="1" i="0" dirty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标明重力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得1分）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47_1#fcf2ffb23?vcp=1&amp;pid=96faf4c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668" y="2234688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3" t="-23" r="4" b="-99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5_AN.47_2#fcf2ffb23?iti=3&amp;vcp=1&amp;pid=96faf4cef&amp;color=0,0,0&amp;mp=1&amp;tib=255,255,255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7420" y="3263424"/>
            <a:ext cx="1874520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47_3#fcf2ffb23?iti=3&amp;vcp=1&amp;pid=96faf4cef&amp;color=0,0,0&amp;mp=1&amp;vtp=1&amp;bbb=1"/>
          <p:cNvSpPr/>
          <p:nvPr/>
        </p:nvSpPr>
        <p:spPr>
          <a:xfrm>
            <a:off x="7817962" y="5174520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答图1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8_1#d10aa2f57?sp=1&amp;vcp=1&amp;pid=96faf4cef&amp;color=0,0,0&amp;vtp=1&amp;bt=1&amp;bbb=1&amp;hb=1"/>
              <p:cNvSpPr/>
              <p:nvPr/>
            </p:nvSpPr>
            <p:spPr>
              <a:xfrm>
                <a:off x="576072" y="539986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（2）（2分）自行车尾灯可有效避免夜间交通事故的发生，它由多组“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直角反射器”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组成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，其中一组“直角反射器”如图11所示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，一束光射向平面镜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。请你在图中画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出经过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𝐒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两个平面镜反射后的光路图。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8_1#d10aa2f57?sp=1&amp;vcp=1&amp;pid=96faf4c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-133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8_2#d10aa2f57?htil=5&amp;vcp=1&amp;pid=96faf4c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135" y="2489200"/>
            <a:ext cx="2785745" cy="329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49_1#d10aa2f57?htil=5&amp;vcp=1&amp;pid=96faf4cef&amp;color=0,0,0&amp;vtp=1&amp;bbb=1&amp;hb=1"/>
          <p:cNvSpPr/>
          <p:nvPr/>
        </p:nvSpPr>
        <p:spPr>
          <a:xfrm>
            <a:off x="6044184" y="2195050"/>
            <a:ext cx="54772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如答图2所示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（正确画出两条反射光线各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得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1分）</a:t>
            </a:r>
            <a:endParaRPr lang="en-US" altLang="zh-CN" sz="2400" dirty="0"/>
          </a:p>
        </p:txBody>
      </p:sp>
      <p:pic>
        <p:nvPicPr>
          <p:cNvPr id="5" name="QO_5_AN.49_2#d10aa2f57?iti=4&amp;htil=5&amp;vcp=1&amp;pid=96faf4ce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6252" y="3312650"/>
            <a:ext cx="2459736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49_3#d10aa2f57?iti=4&amp;htil=5&amp;vcp=1&amp;pid=96faf4cef&amp;color=0,0,0&amp;vtp=1&amp;bbb=1"/>
          <p:cNvSpPr/>
          <p:nvPr/>
        </p:nvSpPr>
        <p:spPr>
          <a:xfrm>
            <a:off x="8240236" y="5544167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答图2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5aeea8ff0?sp=1&amp;vcp=1&amp;pid=96faf4cef&amp;color=0,0,0&amp;vtp=1&amp;bt=1&amp;bbb=1&amp;hb=1"/>
              <p:cNvSpPr/>
              <p:nvPr/>
            </p:nvSpPr>
            <p:spPr>
              <a:xfrm>
                <a:off x="576072" y="1111155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3）（2分）螺线管是汽车启动器的一个重要部件，转动钥匙发动汽车时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，相当于</a:t>
                </a:r>
                <a:endParaRPr lang="en-US" altLang="zh-CN" sz="2400" b="1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给螺线管通电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，如图12所示。请你在图中标出通电螺线管的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极及磁感线的方向。</a:t>
                </a:r>
                <a:endParaRPr lang="en-US" altLang="zh-CN" sz="2400" spc="-50" dirty="0"/>
              </a:p>
            </p:txBody>
          </p:sp>
        </mc:Choice>
        <mc:Fallback>
          <p:sp>
            <p:nvSpPr>
              <p:cNvPr id="2" name="QO_5_BD.50_1#5aeea8ff0?sp=1&amp;vcp=1&amp;pid=96faf4c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1155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48" r="-2345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0_2#5aeea8ff0?htil=6&amp;vcp=1&amp;pid=96faf4ce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2625" y="2596515"/>
            <a:ext cx="2948940" cy="258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1_1#5aeea8ff0?htil=6&amp;vcp=1&amp;pid=96faf4cef&amp;color=0,0,0&amp;vtp=1&amp;bbb=1&amp;hb=1"/>
              <p:cNvSpPr/>
              <p:nvPr/>
            </p:nvSpPr>
            <p:spPr>
              <a:xfrm>
                <a:off x="6044184" y="2220119"/>
                <a:ext cx="5477256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如答图3所示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（正确标出通电螺线管的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极及磁感线的方向各得1分）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51_1#5aeea8ff0?htil=6&amp;vcp=1&amp;pid=96faf4ce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84" y="2220119"/>
                <a:ext cx="5477256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5_AN.51_2#5aeea8ff0?iti=5&amp;htil=6&amp;vcp=1&amp;pid=96faf4ce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6267" y="3434874"/>
            <a:ext cx="2679192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51_3#5aeea8ff0?iti=5&amp;htil=6&amp;vcp=1&amp;pid=96faf4cef&amp;color=0,0,0&amp;vtp=1&amp;bbb=1"/>
          <p:cNvSpPr/>
          <p:nvPr/>
        </p:nvSpPr>
        <p:spPr>
          <a:xfrm>
            <a:off x="8139145" y="5171218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0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答图3</a:t>
            </a:r>
            <a:endParaRPr lang="en-US" altLang="zh-CN" sz="2000" b="1" i="0" dirty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0" y="2129790"/>
            <a:ext cx="7035165" cy="1693545"/>
          </a:xfrm>
          <a:prstGeom prst="rect">
            <a:avLst/>
          </a:prstGeom>
        </p:spPr>
      </p:pic>
      <p:sp>
        <p:nvSpPr>
          <p:cNvPr id="2" name="C_3_BD#b10f1e061?vcp=1&amp;pid=6f2272518&amp;color=0,0,0&amp;vtp=1&amp;bt=1&amp;bbb=1"/>
          <p:cNvSpPr/>
          <p:nvPr/>
        </p:nvSpPr>
        <p:spPr>
          <a:xfrm>
            <a:off x="576072" y="434721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五、实验探究题（本大题共4小题，共25分）</a:t>
            </a:r>
            <a:endParaRPr lang="en-US" altLang="zh-CN" sz="2600" dirty="0"/>
          </a:p>
        </p:txBody>
      </p:sp>
      <p:sp>
        <p:nvSpPr>
          <p:cNvPr id="3" name="QO_4_BD.52_1#34f38897e?vcp=1&amp;pid=b10f1e061&amp;color=0,0,0&amp;vtp=1&amp;bbb=1&amp;hb=1"/>
          <p:cNvSpPr/>
          <p:nvPr/>
        </p:nvSpPr>
        <p:spPr>
          <a:xfrm>
            <a:off x="576072" y="101231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20.（5分）小萌在水平路面上骑自行车时发现这样的现象：①车速越大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，停止蹬车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后滑行距离越远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；②车在滑行时，地面越光滑，车滑行的距离越远。</a:t>
            </a:r>
            <a:endParaRPr lang="en-US" altLang="zh-CN" sz="2400" dirty="0"/>
          </a:p>
        </p:txBody>
      </p:sp>
      <p:sp>
        <p:nvSpPr>
          <p:cNvPr id="6" name="QC_5_BD.53_3#e8f38de49?htil=7&amp;sp=1&amp;vcp=1&amp;pid=34f38897e&amp;color=0,0,0&amp;vtp=1&amp;bbb=1&amp;hb=1&amp;hs=1"/>
          <p:cNvSpPr/>
          <p:nvPr/>
        </p:nvSpPr>
        <p:spPr>
          <a:xfrm>
            <a:off x="506730" y="3703955"/>
            <a:ext cx="11202670" cy="17748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（1）根据现象①，小萌做了如图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13甲所示的探究实验：让小车从斜面上由静止下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滑，撞击置于水平木板上的物块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，观察物块被撞后移动的距离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。以下两种操作中，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你认为正确的是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C_5_BD.53_4#e8f38de49.choices?htil=7&amp;vcp=1&amp;pid=34f38897e&amp;color=0,0,0&amp;vtp=1&amp;bbb=1&amp;hs=1"/>
          <p:cNvSpPr/>
          <p:nvPr/>
        </p:nvSpPr>
        <p:spPr>
          <a:xfrm>
            <a:off x="576072" y="528903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A.用质量相同的小车从斜面的不同高度自由滑下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.用质量不同的小车从斜面的相同高度自由滑下</a:t>
            </a:r>
            <a:endParaRPr lang="en-US" altLang="zh-CN" sz="2400" dirty="0"/>
          </a:p>
        </p:txBody>
      </p:sp>
      <p:sp>
        <p:nvSpPr>
          <p:cNvPr id="9" name="QC_5_AN.54_1#e8f38de49.blank?vcp=1&amp;pid=34f38897e&amp;color=0,0,0&amp;vpa=25&amp;vtp=1&amp;answeroption=A"/>
          <p:cNvSpPr txBox="1"/>
          <p:nvPr/>
        </p:nvSpPr>
        <p:spPr>
          <a:xfrm>
            <a:off x="449072" y="537158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403a7b3ad?vcp=1&amp;pid=34f38897e&amp;color=0,0,0&amp;mp=1&amp;vtp=1&amp;bt=1&amp;bbb=1"/>
          <p:cNvSpPr/>
          <p:nvPr/>
        </p:nvSpPr>
        <p:spPr>
          <a:xfrm>
            <a:off x="576072" y="12160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（2）由实验可以得出结论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：动能的大小与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有关。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（3）物块被撞击后在做减速运动的过程中，其所受摩擦力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（填“变大”“变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小”或“不变”）。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5_AN.56_1#403a7b3ad.blank?vcp=1&amp;pid=34f38897e&amp;color=0,0,0&amp;mp=1&amp;vpa=26&amp;vtp=1&amp;bbb=1"/>
          <p:cNvSpPr/>
          <p:nvPr/>
        </p:nvSpPr>
        <p:spPr>
          <a:xfrm>
            <a:off x="6260115" y="118809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速度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p:sp>
        <p:nvSpPr>
          <p:cNvPr id="5" name="QB_5_AN.58_1#403a7b3ad.blank?vcp=1&amp;pid=34f38897e&amp;color=0,0,0&amp;vpa=27&amp;vtp=1&amp;bbb=1"/>
          <p:cNvSpPr/>
          <p:nvPr/>
        </p:nvSpPr>
        <p:spPr>
          <a:xfrm>
            <a:off x="8404829" y="1746890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不变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59_1#71e887b17?vcp=1&amp;pid=34f38897e&amp;color=0,0,0&amp;vtp=1&amp;bbb=1&amp;hb=1"/>
              <p:cNvSpPr/>
              <p:nvPr/>
            </p:nvSpPr>
            <p:spPr>
              <a:xfrm>
                <a:off x="576072" y="2919408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（4）根据现象②，小萌又做了如图13乙所示的探究实验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：让小车从斜面的相同位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置由静止滑下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，观察小车在毛巾、棉布、木板三种平面上滑行的距离。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分析图13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乙可知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：阻力越小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，小车的速度减小得越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在滑行的整个过程中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，小车在毛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巾和木板表面克服摩擦力做功分别为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59_1#71e887b17?vcp=1&amp;pid=34f3889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919408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60_1#71e887b17.blank?vcp=1&amp;pid=34f38897e&amp;color=0,0,0&amp;vpa=28&amp;vtp=1"/>
          <p:cNvSpPr/>
          <p:nvPr/>
        </p:nvSpPr>
        <p:spPr>
          <a:xfrm>
            <a:off x="6107715" y="4009068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慢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N.61_1#71e887b17.blank?vcp=1&amp;pid=34f38897e&amp;color=0,0,0&amp;vpa=29&amp;vtp=1&amp;bbb=1"/>
              <p:cNvSpPr/>
              <p:nvPr/>
            </p:nvSpPr>
            <p:spPr>
              <a:xfrm>
                <a:off x="7772019" y="4677219"/>
                <a:ext cx="3825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5_AN.61_1#71e887b17.blank?vcp=1&amp;pid=34f38897e&amp;color=0,0,0&amp;vpa=2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019" y="4677219"/>
                <a:ext cx="38258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66" t="-117" r="150" b="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8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2_1#44bc096a2?vcp=1&amp;pid=b10f1e061&amp;color=0,0,0&amp;vtp=1&amp;bt=1&amp;bbb=1"/>
          <p:cNvSpPr/>
          <p:nvPr/>
        </p:nvSpPr>
        <p:spPr>
          <a:xfrm>
            <a:off x="576072" y="153050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21.（6分）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3_1#39f435f76?sp=1&amp;vcp=1&amp;pid=44bc096a2&amp;color=0,0,0&amp;vtp=1&amp;bbb=1&amp;hb=1"/>
              <p:cNvSpPr/>
              <p:nvPr/>
            </p:nvSpPr>
            <p:spPr>
              <a:xfrm>
                <a:off x="576072" y="2052406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（1）图14是兴趣小组自制的小纸锅。将装有水的纸锅放到酒精灯上加热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，不让火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苗烧到水面以上的纸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，纸的着火点约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，酒精灯火焰温度约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。过一会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水就沸腾，沸腾时水的温度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，纸锅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填“会”或“不会”）燃烧。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63_1#39f435f76?sp=1&amp;vcp=1&amp;pid=44bc096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52406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2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4_1#39f435f76.blank?vcp=1&amp;pid=44bc096a2&amp;color=0,0,0&amp;vpa=30&amp;vtp=1&amp;bbb=1"/>
          <p:cNvSpPr/>
          <p:nvPr/>
        </p:nvSpPr>
        <p:spPr>
          <a:xfrm>
            <a:off x="4269390" y="3142066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保持不变</a:t>
            </a:r>
            <a:endParaRPr lang="en-US" altLang="zh-CN" sz="2400" dirty="0"/>
          </a:p>
        </p:txBody>
      </p:sp>
      <p:sp>
        <p:nvSpPr>
          <p:cNvPr id="5" name="QB_5_AN.66_1#39f435f76.blank?vcp=1&amp;pid=44bc096a2&amp;color=0,0,0&amp;vpa=31&amp;vtp=1&amp;bbb=1"/>
          <p:cNvSpPr/>
          <p:nvPr/>
        </p:nvSpPr>
        <p:spPr>
          <a:xfrm>
            <a:off x="6712554" y="3142066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不会</a:t>
            </a:r>
            <a:endParaRPr lang="en-US" altLang="zh-CN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615" y="3857625"/>
            <a:ext cx="2320925" cy="169481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7_1#6ca347c95?sp=1&amp;vcp=1&amp;pid=44bc096a2&amp;color=0,0,0&amp;vtp=1&amp;bt=1&amp;bbb=1&amp;hb=1"/>
          <p:cNvSpPr/>
          <p:nvPr/>
        </p:nvSpPr>
        <p:spPr>
          <a:xfrm>
            <a:off x="576072" y="15233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2）小华进行了“探究凸透镜成像的规律”实验。实验中蜡烛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、凸透镜和光屏的位置</a:t>
            </a:r>
            <a:endParaRPr lang="en-US" altLang="zh-CN" sz="2400" b="1" i="0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如图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15所示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，光经过凸透镜后</a:t>
            </a:r>
            <a:r>
              <a:rPr lang="en-US" altLang="zh-CN" sz="24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填“会聚”或“发散”）在光屏上成倒立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、缩小</a:t>
            </a:r>
            <a:endParaRPr lang="en-US" altLang="zh-CN" sz="2400" b="1" i="0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的像，生活中的</a:t>
            </a:r>
            <a:r>
              <a:rPr lang="en-US" altLang="zh-CN" sz="24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填“照相机”或“投影仪”）就是利用这一原理制成的。</a:t>
            </a:r>
            <a:endParaRPr lang="en-US" altLang="zh-CN" sz="2400" spc="-50" dirty="0"/>
          </a:p>
        </p:txBody>
      </p:sp>
      <p:sp>
        <p:nvSpPr>
          <p:cNvPr id="3" name="QB_5_AN.68_1#6ca347c95.blank?vcp=1&amp;pid=44bc096a2&amp;color=0,0,0&amp;vpa=32&amp;vtp=1&amp;bbb=1"/>
          <p:cNvSpPr/>
          <p:nvPr/>
        </p:nvSpPr>
        <p:spPr>
          <a:xfrm>
            <a:off x="4475765" y="2054257"/>
            <a:ext cx="8143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会聚</a:t>
            </a:r>
            <a:endParaRPr lang="en-US" altLang="zh-CN" sz="2400" spc="-50" dirty="0"/>
          </a:p>
        </p:txBody>
      </p:sp>
      <p:sp>
        <p:nvSpPr>
          <p:cNvPr id="4" name="QB_5_AN.70_1#6ca347c95.blank?vcp=1&amp;pid=44bc096a2&amp;color=0,0,0&amp;vpa=33&amp;vtp=1&amp;bbb=1"/>
          <p:cNvSpPr/>
          <p:nvPr/>
        </p:nvSpPr>
        <p:spPr>
          <a:xfrm>
            <a:off x="2683479" y="2613057"/>
            <a:ext cx="11144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照相机</a:t>
            </a:r>
            <a:endParaRPr lang="en-US" altLang="zh-CN" sz="2400" spc="-50" dirty="0"/>
          </a:p>
        </p:txBody>
      </p:sp>
      <p:pic>
        <p:nvPicPr>
          <p:cNvPr id="5" name="QB_5_BD.69_1#6ca347c95?vcp=1&amp;pid=44bc096a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3305461"/>
            <a:ext cx="4261104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1_1#142aa6acc?sp=1&amp;vcp=1&amp;pid=44bc096a2&amp;color=0,0,0&amp;vtp=1&amp;bt=1&amp;bbb=1&amp;hb=1"/>
              <p:cNvSpPr/>
              <p:nvPr/>
            </p:nvSpPr>
            <p:spPr>
              <a:xfrm>
                <a:off x="576072" y="1290225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（3）如图16所示，在“探究什么情况下磁可以生电”实验中，当电路闭合后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，电路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中的导体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𝒂𝒃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向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运动时，观察到灵敏电流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计的指针发生偏转，说明电路中产生了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5_BD.71_1#142aa6acc?sp=1&amp;vcp=1&amp;pid=44bc096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90225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2" r="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2_1#142aa6acc.blank?vcp=1&amp;pid=44bc096a2&amp;color=0,0,0&amp;vpa=34&amp;vtp=1&amp;bbb=1"/>
          <p:cNvSpPr/>
          <p:nvPr/>
        </p:nvSpPr>
        <p:spPr>
          <a:xfrm>
            <a:off x="2486629" y="1821085"/>
            <a:ext cx="54292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左或右（符合切割磁感线运动均给分）</a:t>
            </a:r>
            <a:endParaRPr lang="en-US" altLang="zh-CN" sz="2400" dirty="0"/>
          </a:p>
        </p:txBody>
      </p:sp>
      <p:sp>
        <p:nvSpPr>
          <p:cNvPr id="4" name="QB_5_AN.74_1#142aa6acc.blank?vcp=1&amp;pid=44bc096a2&amp;color=0,0,0&amp;vpa=35&amp;vtp=1&amp;bbb=1"/>
          <p:cNvSpPr/>
          <p:nvPr/>
        </p:nvSpPr>
        <p:spPr>
          <a:xfrm>
            <a:off x="5788629" y="2379885"/>
            <a:ext cx="29781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感应电流（或电流）</a:t>
            </a:r>
            <a:endParaRPr lang="en-US" altLang="zh-CN" sz="2400" dirty="0"/>
          </a:p>
        </p:txBody>
      </p:sp>
      <p:pic>
        <p:nvPicPr>
          <p:cNvPr id="5" name="QB_5_BD.73_1#142aa6acc?vcp=1&amp;pid=44bc096a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7176" y="3072289"/>
            <a:ext cx="2423160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5_1#162441203?sp=1&amp;vcp=1&amp;pid=b10f1e061&amp;color=0,0,0&amp;vtp=1&amp;bt=1&amp;bbb=1&amp;hb=1"/>
              <p:cNvSpPr/>
              <p:nvPr/>
            </p:nvSpPr>
            <p:spPr>
              <a:xfrm>
                <a:off x="576072" y="1500029"/>
                <a:ext cx="10954512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22.（7分）小明偶然将两个弹性球叠放在一起，使它们同时自由下落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。他发现上面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小球反弹的高度大于下落的高度，于是他想探究同一个上面小球反弹的高度与哪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些因素有关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，提出了三个猜想：①与两个弹性球下落的高度有关；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②与下面弹性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球的质量有关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；③与下面弹性球的材料有关。为了验证猜想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，小明选取了质量为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的A球作为上面的反弹小球，用体积相同的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B、C、D三个球分别作为下面的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弹性球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，其中B、C两球质量相同但材料不同，C、D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两球材料相同但质量不同。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小明在同一水平地面上做了多次实验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，实验数据如下表所示。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75_1#162441203?sp=1&amp;vcp=1&amp;pid=b10f1e06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00029"/>
                <a:ext cx="10954512" cy="39116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635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QO_4_BD.75_2#162441203?colgroup=5,6,4,7,9&amp;vcp=1&amp;pid=b10f1e061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725329"/>
              <a:ext cx="10890504" cy="5389880"/>
            </p:xfrm>
            <a:graphic>
              <a:graphicData uri="http://schemas.openxmlformats.org/drawingml/2006/table">
                <a:tbl>
                  <a:tblPr/>
                  <a:tblGrid>
                    <a:gridCol w="1682496"/>
                    <a:gridCol w="2075688"/>
                    <a:gridCol w="1435608"/>
                    <a:gridCol w="2514600"/>
                    <a:gridCol w="3182112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下面弹性球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质量/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𝐤𝐠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下落的高度/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A球反弹的高度/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QO_4_BD.75_2#162441203?colgroup=5,6,4,7,9&amp;vcp=1&amp;pid=b10f1e061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725329"/>
              <a:ext cx="10890504" cy="5389880"/>
            </p:xfrm>
            <a:graphic>
              <a:graphicData uri="http://schemas.openxmlformats.org/drawingml/2006/table">
                <a:tbl>
                  <a:tblPr/>
                  <a:tblGrid>
                    <a:gridCol w="1682496"/>
                    <a:gridCol w="2075688"/>
                    <a:gridCol w="1435608"/>
                    <a:gridCol w="2514600"/>
                    <a:gridCol w="3182112"/>
                  </a:tblGrid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下面弹性球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6_1#bdb1c9cc3?vcp=1&amp;pid=162441203&amp;color=0,0,0&amp;vtp=1&amp;bt=1&amp;bbb=1&amp;hb=1"/>
          <p:cNvSpPr/>
          <p:nvPr/>
        </p:nvSpPr>
        <p:spPr>
          <a:xfrm>
            <a:off x="576072" y="11931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）实验选取的测量工具有电子秤和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A球下落过程中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，将重力势能转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化为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77_1#bdb1c9cc3.blank?vcp=1&amp;pid=162441203&amp;color=0,0,0&amp;vpa=36&amp;vtp=1&amp;bbb=1"/>
          <p:cNvSpPr/>
          <p:nvPr/>
        </p:nvSpPr>
        <p:spPr>
          <a:xfrm>
            <a:off x="5647340" y="1165230"/>
            <a:ext cx="1139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刻度尺</a:t>
            </a:r>
            <a:endParaRPr lang="en-US" altLang="zh-CN" sz="2400" dirty="0"/>
          </a:p>
        </p:txBody>
      </p:sp>
      <p:sp>
        <p:nvSpPr>
          <p:cNvPr id="4" name="QB_5_AN.78_1#bdb1c9cc3.blank?vcp=1&amp;pid=162441203&amp;color=0,0,0&amp;vpa=37&amp;vtp=1"/>
          <p:cNvSpPr/>
          <p:nvPr/>
        </p:nvSpPr>
        <p:spPr>
          <a:xfrm>
            <a:off x="1205515" y="1724030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</a:t>
            </a:r>
            <a:endParaRPr lang="en-US" altLang="zh-CN" sz="2400" dirty="0"/>
          </a:p>
        </p:txBody>
      </p:sp>
      <p:sp>
        <p:nvSpPr>
          <p:cNvPr id="5" name="QB_5_BD.79_1#4595e8a69?vcp=1&amp;pid=162441203&amp;color=0,0,0&amp;vtp=1&amp;bbb=1&amp;hb=1"/>
          <p:cNvSpPr/>
          <p:nvPr/>
        </p:nvSpPr>
        <p:spPr>
          <a:xfrm>
            <a:off x="576072" y="233774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）比较三次实验序号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，可以初步得出结论：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在下面弹性球的质量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、材料等条件一定时，下落的高度越高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，上面弹性球反弹的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高度越高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AN.80_1#4595e8a69.blank?vcp=1&amp;pid=162441203&amp;color=0,0,0&amp;vpa=38&amp;vtp=1&amp;bbb=1"/>
          <p:cNvSpPr/>
          <p:nvPr/>
        </p:nvSpPr>
        <p:spPr>
          <a:xfrm>
            <a:off x="3796315" y="2309808"/>
            <a:ext cx="4656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1、2、3（或4、5、6或7、8、9）</a:t>
            </a:r>
            <a:endParaRPr lang="en-US" altLang="zh-CN" sz="2400" dirty="0"/>
          </a:p>
        </p:txBody>
      </p:sp>
      <p:sp>
        <p:nvSpPr>
          <p:cNvPr id="7" name="QB_5_BD.81_1#c25e0914b?vcp=1&amp;pid=162441203&amp;color=0,0,0&amp;vtp=1&amp;bbb=1&amp;hb=1"/>
          <p:cNvSpPr/>
          <p:nvPr/>
        </p:nvSpPr>
        <p:spPr>
          <a:xfrm>
            <a:off x="576072" y="403954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（3）为了减小误差，比较实验序号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4、7（5、8或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6、9），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可以初步得出结论：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在下面弹性球的材料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下落的高度等条件一定时，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，上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面弹性球反弹的高度越高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5_AN.82_1#c25e0914b.blank?vcp=1&amp;pid=162441203&amp;color=0,0,0&amp;vpa=39&amp;vtp=1&amp;bbb=1"/>
          <p:cNvSpPr/>
          <p:nvPr/>
        </p:nvSpPr>
        <p:spPr>
          <a:xfrm>
            <a:off x="7320565" y="4570408"/>
            <a:ext cx="32845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下面弹性球的质量越大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8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98412547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1#f98412547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物</a:t>
            </a:r>
            <a:r>
              <a:rPr lang="en-US" altLang="zh-CN" sz="4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理</a:t>
            </a:r>
            <a:endParaRPr lang="en-US" altLang="zh-CN" sz="4000" dirty="0"/>
          </a:p>
        </p:txBody>
      </p:sp>
      <p:sp>
        <p:nvSpPr>
          <p:cNvPr id="4" name="C_1#f98412547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（满分：100分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考试时间：90分钟）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3_1#78636df85?vcp=1&amp;pid=162441203&amp;color=0,0,0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（4）为了探究猜想③，除了选取A球作为上面的反弹小球外，还应在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B、C、D三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个弹性球中选择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两球进行实验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84_1#78636df85.blank?vcp=1&amp;pid=162441203&amp;color=0,0,0&amp;vpa=40&amp;vtp=1&amp;bbb=1"/>
          <p:cNvSpPr/>
          <p:nvPr/>
        </p:nvSpPr>
        <p:spPr>
          <a:xfrm>
            <a:off x="2750154" y="2550800"/>
            <a:ext cx="9509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B、C</a:t>
            </a:r>
            <a:endParaRPr lang="en-US" altLang="zh-CN" sz="2400" dirty="0"/>
          </a:p>
        </p:txBody>
      </p:sp>
      <p:sp>
        <p:nvSpPr>
          <p:cNvPr id="4" name="QB_5_BD.85_1#cf300c80e?vcp=1&amp;pid=162441203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（5）实验表明，每次所测A球反弹的高度总比下落的高度要高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，是因为在两球碰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撞时下面弹性球对上面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A球做功，使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A球机械能的总量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填“增大”“减小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”），这一现象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填“违背”或“不会违背”）能量守恒定律。</a:t>
            </a:r>
            <a:endParaRPr lang="en-US" altLang="zh-CN" sz="2400" dirty="0"/>
          </a:p>
        </p:txBody>
      </p:sp>
      <p:sp>
        <p:nvSpPr>
          <p:cNvPr id="5" name="QB_5_AN.86_1#cf300c80e.blank?vcp=1&amp;pid=162441203&amp;color=0,0,0&amp;vpa=41&amp;vtp=1&amp;bbb=1"/>
          <p:cNvSpPr/>
          <p:nvPr/>
        </p:nvSpPr>
        <p:spPr>
          <a:xfrm>
            <a:off x="7774590" y="370553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增大</a:t>
            </a:r>
            <a:endParaRPr lang="en-US" altLang="zh-CN" sz="2400" dirty="0"/>
          </a:p>
        </p:txBody>
      </p:sp>
      <p:sp>
        <p:nvSpPr>
          <p:cNvPr id="6" name="QB_5_AN.87_1#cf300c80e.blank?vcp=1&amp;pid=162441203&amp;color=0,0,0&amp;vpa=42&amp;vtp=1&amp;bbb=1"/>
          <p:cNvSpPr/>
          <p:nvPr/>
        </p:nvSpPr>
        <p:spPr>
          <a:xfrm>
            <a:off x="3348640" y="4264338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不会违背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8_1#efb6744f5?vcp=1&amp;pid=b10f1e061&amp;color=0,0,0&amp;vtp=1&amp;bt=1&amp;bbb=1&amp;hb=1"/>
          <p:cNvSpPr/>
          <p:nvPr/>
        </p:nvSpPr>
        <p:spPr>
          <a:xfrm>
            <a:off x="576072" y="119952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23.（7分）旧物利用既节能又环保。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小明爸爸将一节新电池和一节旧电池混合使用，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认为这样会更节能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。善于观察的小明看到电池使用说明中提示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:请一次性更换所有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，以免新旧电池混用。于是小明在家中找出同一品牌的电池设计实验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，探究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新旧电池混用是否更节能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BD.89_1#e4b803a1b?vcp=1&amp;pid=efb6744f5&amp;color=0,0,0&amp;vtp=1&amp;bbb=1&amp;hb=1"/>
          <p:cNvSpPr/>
          <p:nvPr/>
        </p:nvSpPr>
        <p:spPr>
          <a:xfrm>
            <a:off x="576072" y="34464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（1）小明将同型号的两节新电池串联或“一新一旧”的两节电池串联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，分别给同一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辆玩具电动车供电，让玩具车在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填“相同”或“不同”）的路面上行驶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。他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发现在相同时间内装有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“一新一旧”电池的玩具车通过的路程较短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，说明这个过程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中该组电池提供的电能较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90_1#e4b803a1b.blank?vcp=1&amp;pid=efb6744f5&amp;color=0,0,0&amp;vpa=43&amp;vtp=1&amp;bbb=1"/>
          <p:cNvSpPr/>
          <p:nvPr/>
        </p:nvSpPr>
        <p:spPr>
          <a:xfrm>
            <a:off x="4882165" y="3977318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相同</a:t>
            </a:r>
            <a:endParaRPr lang="en-US" altLang="zh-CN" sz="2400" dirty="0"/>
          </a:p>
        </p:txBody>
      </p:sp>
      <p:sp>
        <p:nvSpPr>
          <p:cNvPr id="5" name="QB_5_AN.91_1#e4b803a1b.blank?vcp=1&amp;pid=efb6744f5&amp;color=0,0,0&amp;vpa=44&amp;vtp=1&amp;bbb=1"/>
          <p:cNvSpPr/>
          <p:nvPr/>
        </p:nvSpPr>
        <p:spPr>
          <a:xfrm>
            <a:off x="3963004" y="5094918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少（小）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2_1#560f0ae58?sp=1&amp;vcp=1&amp;pid=efb6744f5&amp;color=0,0,0&amp;vtp=1&amp;bt=1&amp;bbb=1&amp;hb=1"/>
              <p:cNvSpPr/>
              <p:nvPr/>
            </p:nvSpPr>
            <p:spPr>
              <a:xfrm>
                <a:off x="576072" y="1030891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（2）小明换用定值电阻进一步探究，通过测量定值电阻两端的电压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，比较电池给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定值电阻提供电压的大小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。他首先设计了如图17所示的电路进行实验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，然后分别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将相同型号的电池以不同的组合方式接入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间，将开关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闭合前后的电压表的示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数记录在下表中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92_1#560f0ae58?sp=1&amp;vcp=1&amp;pid=efb6744f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30891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3" r="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92_2#560f0ae58?vcp=1&amp;pid=efb6744f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4296" y="3359055"/>
            <a:ext cx="2788920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QO_5_BD.92_3#560f0ae58?colgroup=4,9,20&amp;vcp=1&amp;pid=efb6744f5&amp;color=0,0,0&amp;vtp=1&amp;bt=1&amp;bbb=1"/>
              <p:cNvGraphicFramePr>
                <a:graphicFrameLocks noGrp="1"/>
              </p:cNvGraphicFramePr>
              <p:nvPr/>
            </p:nvGraphicFramePr>
            <p:xfrm>
              <a:off x="576073" y="875670"/>
              <a:ext cx="10952427" cy="2694940"/>
            </p:xfrm>
            <a:graphic>
              <a:graphicData uri="http://schemas.openxmlformats.org/drawingml/2006/table">
                <a:tbl>
                  <a:tblPr/>
                  <a:tblGrid>
                    <a:gridCol w="1410335"/>
                    <a:gridCol w="2929856"/>
                    <a:gridCol w="2929856"/>
                    <a:gridCol w="3682380"/>
                  </a:tblGrid>
                  <a:tr h="538988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电池组合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𝑨𝑩</m:t>
                              </m:r>
                            </m:oMath>
                          </a14:m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之间的电压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𝑼</m:t>
                                  </m:r>
                                </m:e>
                                <m:sub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𝑨𝑩</m:t>
                                  </m:r>
                                </m:sub>
                              </m:sSub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𝐕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  <a:tr h="538988"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开关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𝐒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断开时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开关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𝐒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闭合时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两节新电池串联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一新一旧电池串联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一节新电池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QO_5_BD.92_3#560f0ae58?colgroup=4,9,20&amp;vcp=1&amp;pid=efb6744f5&amp;color=0,0,0&amp;vtp=1&amp;bt=1&amp;bbb=1"/>
              <p:cNvGraphicFramePr>
                <a:graphicFrameLocks noGrp="1"/>
              </p:cNvGraphicFramePr>
              <p:nvPr/>
            </p:nvGraphicFramePr>
            <p:xfrm>
              <a:off x="576073" y="875670"/>
              <a:ext cx="10952427" cy="2694940"/>
            </p:xfrm>
            <a:graphic>
              <a:graphicData uri="http://schemas.openxmlformats.org/drawingml/2006/table">
                <a:tbl>
                  <a:tblPr/>
                  <a:tblGrid>
                    <a:gridCol w="1410335"/>
                    <a:gridCol w="2929856"/>
                    <a:gridCol w="2929856"/>
                    <a:gridCol w="3682380"/>
                  </a:tblGrid>
                  <a:tr h="539115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电池组合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</a:tr>
                  <a:tr h="539115">
                    <a:tc vMerge="1">
                      <a:tcPr/>
                    </a:tc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两节新电池串联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一新一旧电池串联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一节新电池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B_6_BD.93_1#4ace89cdd?vcp=1&amp;pid=560f0ae58&amp;color=0,0,0&amp;vtp=1&amp;bbb=1"/>
          <p:cNvSpPr/>
          <p:nvPr/>
        </p:nvSpPr>
        <p:spPr>
          <a:xfrm>
            <a:off x="576072" y="370167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①分析表中的数据发现，“一新一旧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”电池串联对外提供的电压最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6_AN.94_1#4ace89cdd.blank?vcp=1&amp;pid=560f0ae58&amp;color=0,0,0&amp;vpa=45&amp;vtp=1&amp;bbb=1"/>
          <p:cNvSpPr/>
          <p:nvPr/>
        </p:nvSpPr>
        <p:spPr>
          <a:xfrm>
            <a:off x="9170004" y="3663574"/>
            <a:ext cx="144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低（小）</a:t>
            </a:r>
            <a:endParaRPr lang="en-US" altLang="zh-CN" sz="2400" dirty="0"/>
          </a:p>
        </p:txBody>
      </p:sp>
      <p:sp>
        <p:nvSpPr>
          <p:cNvPr id="5" name="QB_6_BD.95_1#55f799e9f?sp=1&amp;vcp=1&amp;pid=560f0ae58&amp;color=0,0,0&amp;vtp=1&amp;bbb=1&amp;hb=1"/>
          <p:cNvSpPr/>
          <p:nvPr/>
        </p:nvSpPr>
        <p:spPr>
          <a:xfrm>
            <a:off x="576072" y="423220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②小明找来几个其他型号的新旧电池重复以上实验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，是为了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B_6_AN.96_1#55f799e9f.blank?vcp=1&amp;pid=560f0ae58&amp;color=0,0,0&amp;vpa=46&amp;vtp=1&amp;bbb=1&amp;hb=1"/>
          <p:cNvSpPr/>
          <p:nvPr/>
        </p:nvSpPr>
        <p:spPr>
          <a:xfrm>
            <a:off x="576073" y="4204267"/>
            <a:ext cx="10948277" cy="10972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使实验结论具有普遍性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填“减小实验误差”或“使实验结论具有普遍性”）。</a:t>
            </a:r>
            <a:endParaRPr lang="en-US" altLang="zh-CN" sz="2400" dirty="0"/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97_1#3bf961894?vcp=1&amp;pid=560f0ae58&amp;color=0,0,0&amp;vtp=1&amp;bt=1&amp;bbb=1&amp;hb=1"/>
              <p:cNvSpPr/>
              <p:nvPr/>
            </p:nvSpPr>
            <p:spPr>
              <a:xfrm>
                <a:off x="576072" y="259730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③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小明查阅资料得知，电池本身有电阻，称为电池内阻，旧电池的内阻较大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。分析</a:t>
                </a:r>
                <a:endParaRPr lang="en-US" altLang="zh-CN" sz="2400" b="1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实验电路可知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，电池和电阻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是串联，旧电池的内阻越大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，消耗自身的能量就越</a:t>
                </a:r>
                <a:endParaRPr lang="en-US" altLang="zh-CN" sz="2400" b="1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电池能提供给电阻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两端的电压就越</a:t>
                </a:r>
                <a:r>
                  <a:rPr lang="en-US" altLang="zh-CN" sz="24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所以新旧电池不能混用。</a:t>
                </a:r>
                <a:endParaRPr lang="en-US" altLang="zh-CN" sz="2400" spc="-50" dirty="0"/>
              </a:p>
            </p:txBody>
          </p:sp>
        </mc:Choice>
        <mc:Fallback>
          <p:sp>
            <p:nvSpPr>
              <p:cNvPr id="2" name="QB_6_BD.97_1#3bf961894?vcp=1&amp;pid=560f0ae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9730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578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98_1#3bf961894.blank?vcp=1&amp;pid=560f0ae58&amp;color=0,0,0&amp;vpa=47&amp;vtp=1&amp;bbb=1"/>
          <p:cNvSpPr/>
          <p:nvPr/>
        </p:nvSpPr>
        <p:spPr>
          <a:xfrm>
            <a:off x="570516" y="3686969"/>
            <a:ext cx="1414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多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（大）</a:t>
            </a:r>
            <a:endParaRPr lang="en-US" altLang="zh-CN" sz="2400" spc="-50" dirty="0"/>
          </a:p>
        </p:txBody>
      </p:sp>
      <p:sp>
        <p:nvSpPr>
          <p:cNvPr id="4" name="QB_6_AN.99_1#3bf961894.blank?vcp=1&amp;pid=560f0ae58&amp;color=0,0,0&amp;vpa=48&amp;vtp=1&amp;bbb=1"/>
          <p:cNvSpPr/>
          <p:nvPr/>
        </p:nvSpPr>
        <p:spPr>
          <a:xfrm>
            <a:off x="7037990" y="3686969"/>
            <a:ext cx="1414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低（小）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6_1#cf3d2d870?vcp=1&amp;pid=efb6744f5&amp;color=0,0,0&amp;vtp=1&amp;bt=1&amp;bbb=1&amp;hb=1&amp;hltap=1"/>
          <p:cNvSpPr/>
          <p:nvPr/>
        </p:nvSpPr>
        <p:spPr>
          <a:xfrm>
            <a:off x="576072" y="23229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（3）请你分析表格中实验序号2、3的数据，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提出一个具有研究价值的问题：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5_AN.117_1#cf3d2d870?vcp=1&amp;pid=efb6744f5&amp;color=0,0,0&amp;vtp=1&amp;bt=1&amp;bbb=1&amp;hb=1&amp;hla=1"/>
          <p:cNvSpPr/>
          <p:nvPr/>
        </p:nvSpPr>
        <p:spPr>
          <a:xfrm>
            <a:off x="576072" y="28462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问题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1：开关闭合时为什么“一新一旧”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电池提供的电压比一节新电池提供的低？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问题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2：同组电池两端的电压为什么在开关闭合后变低？（围绕实验序号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2、3提出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问题合理的均给分）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1ff9b21c?vcp=1&amp;pid=6f2272518&amp;color=0,0,0&amp;vtp=1&amp;bt=1&amp;bbb=1&amp;hb=1"/>
          <p:cNvSpPr/>
          <p:nvPr/>
        </p:nvSpPr>
        <p:spPr>
          <a:xfrm>
            <a:off x="576072" y="539496"/>
            <a:ext cx="10954512" cy="19009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六、综合应用题（本大题共2小题，共19分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。解答时要求在答题卡相应的答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题区域内写出必要的文字说明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、计算公式和重要的演算步骤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。只写出最后答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，未写出主要演算过程的，不得分）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01_1#5d070e212?sp=1&amp;vcp=1&amp;pid=c1ff9b21c&amp;color=0,0,0&amp;vtp=1&amp;bbb=1&amp;hb=1"/>
              <p:cNvSpPr/>
              <p:nvPr/>
            </p:nvSpPr>
            <p:spPr>
              <a:xfrm>
                <a:off x="576072" y="2373689"/>
                <a:ext cx="10954512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24.（9分）某款新能源电动汽车具有车速提醒功能，当车速过快时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，汽车会提醒驾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驶员需要减速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。图18甲为该车提醒功能的简化电路图，电源电压为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，定值电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  <m:r>
                      <a:rPr lang="en-US" altLang="zh-CN" sz="2400" b="1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  <a:sym typeface="+mn-ea"/>
                      </a:rPr>
                      <m:t>，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为阻值随车速变化的电阻，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其阻值随车速变化的关系图象如图18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乙所示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。当车速达到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时，观察到电压表的示数为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且报警铃声响起。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该车驶入某高速服务区充电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，充电后电桩显示屏的信息为：充电电压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，时间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𝐦𝐢𝐧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，单价1.2元/度，费用43.2元。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101_1#5d070e212?sp=1&amp;vcp=1&amp;pid=c1ff9b2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73689"/>
                <a:ext cx="10954512" cy="3352800"/>
              </a:xfrm>
              <a:prstGeom prst="rect">
                <a:avLst/>
              </a:prstGeom>
              <a:blipFill rotWithShape="1">
                <a:blip r:embed="rId1"/>
                <a:stretch>
                  <a:fillRect l="-1" t="-2" r="-3203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01_2#5d070e212?vcp=1&amp;pid=c1ff9b21c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5848" y="931105"/>
            <a:ext cx="5376672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102_1#3e99584be?vcp=1&amp;pid=5d070e212&amp;color=0,0,0&amp;vtp=1&amp;bbb=1"/>
          <p:cNvSpPr/>
          <p:nvPr/>
        </p:nvSpPr>
        <p:spPr>
          <a:xfrm>
            <a:off x="576072" y="34838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（1）本次充电的电流为多少？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03_1#3e99584be?vcp=1&amp;pid=5d070e212&amp;color=0,0,0&amp;vtp=1&amp;bbb=1&amp;hb=1"/>
              <p:cNvSpPr/>
              <p:nvPr/>
            </p:nvSpPr>
            <p:spPr>
              <a:xfrm>
                <a:off x="576072" y="4014338"/>
                <a:ext cx="10954512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本次充电的度数为：43.2元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元/度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度（1分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），充电功率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充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充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𝒕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⋅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𝐡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𝐡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endParaRPr lang="en-US" altLang="zh-CN" sz="2400" b="1" i="0" dirty="0">
                  <a:solidFill>
                    <a:srgbClr val="A00021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），则本次充电电流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充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充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𝐖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𝟑𝟔𝟎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103_1#3e99584be?vcp=1&amp;pid=5d070e2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14338"/>
                <a:ext cx="10954512" cy="1841500"/>
              </a:xfrm>
              <a:prstGeom prst="rect">
                <a:avLst/>
              </a:prstGeom>
              <a:blipFill rotWithShape="1">
                <a:blip r:embed="rId2"/>
                <a:stretch>
                  <a:fillRect l="-1" t="-27" r="-4223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4_1#fbebdf4bb?vcp=1&amp;pid=5d070e212&amp;color=0,0,0&amp;mp=1&amp;vtp=1&amp;bt=1&amp;bbb=1"/>
          <p:cNvSpPr/>
          <p:nvPr/>
        </p:nvSpPr>
        <p:spPr>
          <a:xfrm>
            <a:off x="576072" y="196234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（2）当车速减为零时，电压表的示数为多少？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5_1#fbebdf4bb?vcp=1&amp;pid=5d070e212&amp;color=0,0,0&amp;vtp=1&amp;bbb=1&amp;hb=1"/>
              <p:cNvSpPr/>
              <p:nvPr/>
            </p:nvSpPr>
            <p:spPr>
              <a:xfrm>
                <a:off x="576072" y="2484242"/>
                <a:ext cx="10954512" cy="236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由题图甲可知，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串联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，电压表测量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两端的电压。根据题图乙可知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，当车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速为零时，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（1分），电路中电流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电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𝐕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𝛀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分），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5_1#fbebdf4bb?vcp=1&amp;pid=5d070e2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484242"/>
                <a:ext cx="10954512" cy="23622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-2084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6_1#34e333c74?vcp=1&amp;pid=5d070e212&amp;color=0,0,0&amp;vtp=1&amp;bt=1&amp;bbb=1"/>
              <p:cNvSpPr/>
              <p:nvPr/>
            </p:nvSpPr>
            <p:spPr>
              <a:xfrm>
                <a:off x="576072" y="114379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（3）当电压表的示数为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时，此车的速度为多少？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06_1#34e333c74?vcp=1&amp;pid=5d070e21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43798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1" r="2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7_1#34e333c74?vcp=1&amp;pid=5d070e212&amp;color=0,0,0&amp;vtp=1&amp;bbb=1&amp;hb=1"/>
              <p:cNvSpPr/>
              <p:nvPr/>
            </p:nvSpPr>
            <p:spPr>
              <a:xfrm>
                <a:off x="576072" y="1665695"/>
                <a:ext cx="10954512" cy="398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当车速为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，则定值电阻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，电路中电流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𝑹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𝐕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（1分）；当电压表的示数为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时，定值电阻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两端的电压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″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电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𝑼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″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，电路中电流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𝑰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″=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″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𝑹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endParaRPr lang="en-US" altLang="zh-CN" sz="2400" b="1" i="0" dirty="0">
                  <a:solidFill>
                    <a:srgbClr val="A00021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𝐀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的阻值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𝑹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″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𝑼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″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𝐕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𝑰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″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𝐀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），由题图乙可知，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𝑹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𝐕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的阻</a:t>
                </a:r>
                <a:endParaRPr lang="en-US" altLang="zh-CN" sz="2400" b="1" i="0" dirty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值每增加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𝛀</m:t>
                    </m:r>
                  </m:oMath>
                </a14:m>
                <a:r>
                  <a:rPr lang="en-US" altLang="zh-CN" sz="2400" b="1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  <a:sym typeface="+mn-ea"/>
                  </a:rPr>
                  <a:t>，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车速增加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，故当电压表的示数为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，此车的速度为</a:t>
                </a:r>
                <a:endParaRPr lang="en-US" altLang="zh-CN" sz="2400" b="1" i="0" dirty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07_1#34e333c74?vcp=1&amp;pid=5d070e2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65695"/>
                <a:ext cx="10954512" cy="3987800"/>
              </a:xfrm>
              <a:prstGeom prst="rect">
                <a:avLst/>
              </a:prstGeom>
              <a:blipFill rotWithShape="1">
                <a:blip r:embed="rId2"/>
                <a:stretch>
                  <a:fillRect l="-1" t="-2" r="-119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b9b8c60ce?vcp=1&amp;pid=6f2272518&amp;color=0,0,0&amp;vtp=1&amp;bt=1&amp;bbb=1"/>
              <p:cNvSpPr/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注意事项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：1.答题前，考生务必将姓名、准考证号填写在试卷和答题卡上。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10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400" b="1" i="0" spc="-1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.考生作答时，请在答题卡上作答（答题注意事项见答题卡），在本试卷上作答无效。</a:t>
                </a:r>
                <a:endParaRPr lang="en-US" altLang="zh-CN" sz="2400" spc="-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.本试卷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3_BD#b9b8c60ce?vcp=1&amp;pid=6f227251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393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580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8_1#de7c7f068?sp=1&amp;vcp=1&amp;pid=c1ff9b21c&amp;color=0,0,0&amp;vtp=1&amp;bt=1&amp;bbb=1&amp;hb=1"/>
              <p:cNvSpPr/>
              <p:nvPr/>
            </p:nvSpPr>
            <p:spPr>
              <a:xfrm>
                <a:off x="576072" y="539986"/>
                <a:ext cx="10954512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25.（10分）科创社团的同学设计并利用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打印技术打印了一艘长方体轮船模型。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为了对轮船进行测试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，他们准备了一个薄壁长方体容器置于水平地面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，其底面积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，装有深度为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的水，如图19甲所示。轮船的质量为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，底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，总高度为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，如图19乙所示。轮船的下部有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7个长方体水密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隔舱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（以便轮船漏水时，相互隔离，确保行船安全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），每个隔舱的内部底面积均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；轮船的上部可放置货物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，并通过调整货物位置保持轮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船不倾斜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。忽略液体扰动等次要因素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，已知水的密度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108_1#de7c7f068?sp=1&amp;vcp=1&amp;pid=c1ff9b21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39116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386" b="-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8_2#de7c7f068?vcp=1&amp;pid=c1ff9b21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4497369"/>
            <a:ext cx="5001768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09_1#85c8e138b?vcp=1&amp;pid=de7c7f068&amp;color=0,0,0&amp;vtp=1&amp;bt=1&amp;bbb=1"/>
          <p:cNvSpPr/>
          <p:nvPr/>
        </p:nvSpPr>
        <p:spPr>
          <a:xfrm>
            <a:off x="576072" y="198609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（1）容器中水的质量为多少？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0_1#85c8e138b?vcp=1&amp;pid=de7c7f068&amp;color=0,0,0&amp;vtp=1&amp;bbb=1&amp;hb=1"/>
              <p:cNvSpPr/>
              <p:nvPr/>
            </p:nvSpPr>
            <p:spPr>
              <a:xfrm>
                <a:off x="576072" y="2507991"/>
                <a:ext cx="10954512" cy="2273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已知容器底面积为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，装有深度为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，即容器底面积为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，装有深度为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的水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，所以容器中水的质量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容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</m:oMath>
                </a14:m>
                <a:endParaRPr lang="en-US" altLang="zh-CN" sz="2400" b="1" baseline="-10000">
                  <a:solidFill>
                    <a:srgbClr val="A00021"/>
                  </a:solidFill>
                  <a:latin typeface="Cambria Math" panose="02040503050406030204" pitchFamily="18" charset="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110_1#85c8e138b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07991"/>
                <a:ext cx="10954512" cy="2273300"/>
              </a:xfrm>
              <a:prstGeom prst="rect">
                <a:avLst/>
              </a:prstGeom>
              <a:blipFill rotWithShape="1">
                <a:blip r:embed="rId1"/>
                <a:stretch>
                  <a:fillRect l="-1" t="-17" r="2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1_1#cbfe4aa4c?vcp=1&amp;pid=de7c7f068&amp;color=0,0,0&amp;vtp=1&amp;bt=1&amp;bbb=1&amp;hb=1"/>
              <p:cNvSpPr/>
              <p:nvPr/>
            </p:nvSpPr>
            <p:spPr>
              <a:xfrm>
                <a:off x="571119" y="389066"/>
                <a:ext cx="10954512" cy="1600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（2）设计组的同学从安全角度设想：在轮船满载（最大载重）时，假如有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2个隔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舱漏满水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，稳定后轮船依然漂浮，且浸入水中的深度为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，满载时货物的质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量为多少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1_1#cbfe4aa4c?vcp=1&amp;pid=de7c7f06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389066"/>
                <a:ext cx="10954512" cy="1600200"/>
              </a:xfrm>
              <a:prstGeom prst="rect">
                <a:avLst/>
              </a:prstGeom>
              <a:blipFill rotWithShape="1">
                <a:blip r:embed="rId1"/>
                <a:stretch>
                  <a:fillRect l="-2" t="-28" r="3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2_1#cbfe4aa4c?vcp=1&amp;pid=de7c7f068&amp;color=0,0,0&amp;vtp=1&amp;bbb=1&amp;hb=1"/>
              <p:cNvSpPr/>
              <p:nvPr/>
            </p:nvSpPr>
            <p:spPr>
              <a:xfrm>
                <a:off x="571119" y="2013703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将整个轮船（包括漏入隔舱内的水）看成整体，轮船底面积为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𝟖𝟎𝟎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O_5_AN.112_1#cbfe4aa4c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2013703"/>
                <a:ext cx="10954512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2" t="-22" r="3" b="-100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12_1#cbfe4aa4c?vcp=1&amp;pid=de7c7f068&amp;color=0,0,0&amp;vtp=1&amp;bbb=1&amp;hb=1"/>
              <p:cNvSpPr/>
              <p:nvPr/>
            </p:nvSpPr>
            <p:spPr>
              <a:xfrm>
                <a:off x="571119" y="2597903"/>
                <a:ext cx="10954512" cy="1117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，总高度为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，此时轮船受到的浮力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𝑭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浮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液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𝑽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船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112_1#cbfe4aa4c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2597903"/>
                <a:ext cx="10954512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2" t="-11" r="3" b="-1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12_1#cbfe4aa4c?vcp=1&amp;pid=de7c7f068&amp;color=0,0,0&amp;vtp=1&amp;bbb=1&amp;hb=1"/>
              <p:cNvSpPr/>
              <p:nvPr/>
            </p:nvSpPr>
            <p:spPr>
              <a:xfrm>
                <a:off x="571119" y="3720530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1分）；每个隔舱的内部底面积均为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，即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5" name="QO_5_AN.112_1#cbfe4aa4c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3720530"/>
                <a:ext cx="10954512" cy="546100"/>
              </a:xfrm>
              <a:prstGeom prst="rect">
                <a:avLst/>
              </a:prstGeom>
              <a:blipFill rotWithShape="1">
                <a:blip r:embed="rId4"/>
                <a:stretch>
                  <a:fillRect l="-2" t="-12" r="3" b="-1004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112_1#cbfe4aa4c?vcp=1&amp;pid=de7c7f068&amp;color=0,0,0&amp;vtp=1&amp;bbb=1&amp;hb=1"/>
              <p:cNvSpPr/>
              <p:nvPr/>
            </p:nvSpPr>
            <p:spPr>
              <a:xfrm>
                <a:off x="570865" y="4266565"/>
                <a:ext cx="11217910" cy="1117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，漏入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2个隔舱内的水受到的重力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𝑮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舱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舱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（1分），货物的质量（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满载）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6" name="QO_5_AN.112_1#cbfe4aa4c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65" y="4266565"/>
                <a:ext cx="11217910" cy="1117600"/>
              </a:xfrm>
              <a:prstGeom prst="rect">
                <a:avLst/>
              </a:prstGeom>
              <a:blipFill rotWithShape="1">
                <a:blip r:embed="rId5"/>
                <a:stretch>
                  <a:fillRect b="-359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112_1#cbfe4aa4c?vcp=1&amp;pid=de7c7f068&amp;color=0,0,0&amp;vtp=1&amp;bbb=1&amp;hb=1"/>
              <p:cNvSpPr/>
              <p:nvPr/>
            </p:nvSpPr>
            <p:spPr>
              <a:xfrm>
                <a:off x="571119" y="5371530"/>
                <a:ext cx="10954512" cy="1155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𝐦𝐚𝐱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𝑮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货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𝐦𝐚𝐱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浮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𝑮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𝟏𝟏𝟐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112_1#cbfe4aa4c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19" y="5371530"/>
                <a:ext cx="10954512" cy="1155700"/>
              </a:xfrm>
              <a:prstGeom prst="rect">
                <a:avLst/>
              </a:prstGeom>
              <a:blipFill rotWithShape="1">
                <a:blip r:embed="rId6"/>
                <a:stretch>
                  <a:fillRect l="-2" t="-6" r="3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3_1#2c9fbb72e?vcp=1&amp;pid=de7c7f068&amp;color=0,0,0&amp;vtp=1&amp;bt=1&amp;bbb=1&amp;hb=1"/>
              <p:cNvSpPr/>
              <p:nvPr/>
            </p:nvSpPr>
            <p:spPr>
              <a:xfrm>
                <a:off x="469540" y="34467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（3）测试组的同学对轮船进行漏水实验：将载货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的轮船置于容器中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，通过扎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孔使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4个隔舱漏入一定质量的水，然后堵住小孔并保持轮船不倾斜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，求此时水对轮</a:t>
                </a:r>
                <a:endParaRPr lang="en-US" altLang="zh-CN" sz="2400" b="1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船外底部的压强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与漏入隔舱内水的质量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）之间的关系式。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113_1#2c9fbb72e?vcp=1&amp;pid=de7c7f06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344677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3" t="-30" r="-1057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4_1#2c9fbb72e?vcp=1&amp;pid=de7c7f068&amp;color=0,0,0&amp;vtp=1&amp;bbb=1&amp;hb=1"/>
              <p:cNvSpPr/>
              <p:nvPr/>
            </p:nvSpPr>
            <p:spPr>
              <a:xfrm>
                <a:off x="469540" y="1999741"/>
                <a:ext cx="10954512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假设轮船可以触底，当轮船刚好触底时，轮船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、货物及漏入隔舱内水受到的总重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力等于轮船所受浮力，可得关系式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船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货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船</m:t>
                        </m:r>
                      </m:sub>
                    </m:sSub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1999741"/>
                <a:ext cx="10954512" cy="1257300"/>
              </a:xfrm>
              <a:prstGeom prst="rect">
                <a:avLst/>
              </a:prstGeom>
              <a:blipFill rotWithShape="1">
                <a:blip r:embed="rId2"/>
                <a:stretch>
                  <a:fillRect l="-3" t="-10" r="4" b="-436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14_1#2c9fbb72e?vcp=1&amp;pid=de7c7f068&amp;color=0,0,0&amp;vtp=1&amp;bbb=1&amp;hb=1"/>
              <p:cNvSpPr/>
              <p:nvPr/>
            </p:nvSpPr>
            <p:spPr>
              <a:xfrm>
                <a:off x="469265" y="3256915"/>
                <a:ext cx="11226800" cy="15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60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65" y="3256915"/>
                <a:ext cx="11226800" cy="1524000"/>
              </a:xfrm>
              <a:prstGeom prst="rect">
                <a:avLst/>
              </a:prstGeom>
              <a:blipFill rotWithShape="1">
                <a:blip r:embed="rId3"/>
                <a:stretch>
                  <a:fillRect b="-3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N.114_1#2c9fbb72e?vcp=1&amp;pid=de7c7f068&amp;color=0,0,0&amp;vtp=1&amp;bbb=1&amp;hb=1"/>
          <p:cNvSpPr/>
          <p:nvPr/>
        </p:nvSpPr>
        <p:spPr>
          <a:xfrm>
            <a:off x="469540" y="4781041"/>
            <a:ext cx="10954512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1分），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4个隔舱漏满水的质量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114_1#2c9fbb72e?vcp=1&amp;pid=de7c7f068&amp;color=0,0,0&amp;vtp=1&amp;bbb=1&amp;hb=1"/>
              <p:cNvSpPr/>
              <p:nvPr/>
            </p:nvSpPr>
            <p:spPr>
              <a:xfrm>
                <a:off x="469540" y="5301741"/>
                <a:ext cx="10954512" cy="1168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漏满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舱</m:t>
                        </m:r>
                      </m:sub>
                    </m:sSub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舱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 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，假设成立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，此时轮船浸入水中的深度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6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0" y="5301741"/>
                <a:ext cx="10954512" cy="1168400"/>
              </a:xfrm>
              <a:prstGeom prst="rect">
                <a:avLst/>
              </a:prstGeom>
              <a:blipFill rotWithShape="1">
                <a:blip r:embed="rId4"/>
                <a:stretch>
                  <a:fillRect l="-3" t="-11" r="4" b="-34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4_1#2c9fbb72e?vcp=1&amp;pid=de7c7f068&amp;color=0,0,0&amp;vtp=1&amp;bbb=1&amp;hb=1"/>
              <p:cNvSpPr/>
              <p:nvPr/>
            </p:nvSpPr>
            <p:spPr>
              <a:xfrm>
                <a:off x="576072" y="539985"/>
                <a:ext cx="10954512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浸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船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轮船上端不会进水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（1分）。①当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，漏入隔舱中水的质量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，轮船漂浮，轮船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、货物及漏入水受到的总重力等于轮船所受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浮力，轮船底部所受液体压强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5"/>
                <a:ext cx="10954512" cy="2286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" r="2" b="-175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4_1#2c9fbb72e?vcp=1&amp;pid=de7c7f068&amp;color=0,0,0&amp;vtp=1&amp;bbb=1&amp;hb=1"/>
              <p:cNvSpPr/>
              <p:nvPr/>
            </p:nvSpPr>
            <p:spPr>
              <a:xfrm>
                <a:off x="576072" y="2826004"/>
                <a:ext cx="10954512" cy="1219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浮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货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𝐍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𝒈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𝟖</m:t>
                        </m:r>
                      </m:den>
                    </m:f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（1分）；②当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时，漏入隔舱中水的质量</a:t>
                </a:r>
                <a:endParaRPr lang="en-US" altLang="zh-CN" sz="2400" b="1" i="0" dirty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3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26004"/>
                <a:ext cx="10954512" cy="1219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1" r="2" b="-329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14_1#2c9fbb72e?vcp=1&amp;pid=de7c7f068&amp;color=0,0,0&amp;vtp=1&amp;bbb=1&amp;hb=1"/>
              <p:cNvSpPr/>
              <p:nvPr/>
            </p:nvSpPr>
            <p:spPr>
              <a:xfrm>
                <a:off x="576072" y="4032504"/>
                <a:ext cx="10954512" cy="127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漏水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,轮船触底，轮船底部所受液体压强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𝝆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𝝆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船</m:t>
                            </m:r>
                          </m:sub>
                        </m:s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𝐍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𝐤𝐠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baseline="-1000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</a:rPr>
                              <m:t>漏水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𝐤𝐠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×(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𝟎𝟖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𝐦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32504"/>
                <a:ext cx="10954512" cy="1270000"/>
              </a:xfrm>
              <a:prstGeom prst="rect">
                <a:avLst/>
              </a:prstGeom>
              <a:blipFill rotWithShape="1">
                <a:blip r:embed="rId3"/>
                <a:stretch>
                  <a:fillRect l="-1" t="-20" r="2" b="-3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14_1#2c9fbb72e?vcp=1&amp;pid=de7c7f068&amp;color=0,0,0&amp;vtp=1&amp;bbb=1&amp;hb=1"/>
              <p:cNvSpPr/>
              <p:nvPr/>
            </p:nvSpPr>
            <p:spPr>
              <a:xfrm>
                <a:off x="576072" y="5289804"/>
                <a:ext cx="10954512" cy="106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1分）。综上，当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𝟗𝟎𝟎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𝟖</m:t>
                        </m:r>
                      </m:den>
                    </m:f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；当</a:t>
                </a:r>
                <a:endParaRPr lang="en-US" altLang="zh-CN" sz="2400" b="1" i="0">
                  <a:solidFill>
                    <a:srgbClr val="A00021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𝟐𝟎𝟎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𝒙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𝐠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𝟔𝟐𝟎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34" charset="-120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114_1#2c9fbb72e?vcp=1&amp;pid=de7c7f06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289804"/>
                <a:ext cx="10954512" cy="1066800"/>
              </a:xfrm>
              <a:prstGeom prst="rect">
                <a:avLst/>
              </a:prstGeom>
              <a:blipFill rotWithShape="1">
                <a:blip r:embed="rId4"/>
                <a:stretch>
                  <a:fillRect l="-1" t="-24" r="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  <p:bldP spid="5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cef33c75?vcp=1&amp;pid=6f2272518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一、单项选择题（本大题共10小题，每小题3分，共30分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。在给出的四个备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，只有一个选项符合题目要求）</a:t>
            </a:r>
            <a:endParaRPr lang="en-US" altLang="zh-CN" sz="2600" dirty="0"/>
          </a:p>
        </p:txBody>
      </p:sp>
      <p:pic>
        <p:nvPicPr>
          <p:cNvPr id="3" name="QC_4_BD.1_1#477995490?htil=1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8844" y="1935793"/>
            <a:ext cx="162763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1_2#477995490?htil=1&amp;sp=1&amp;vcp=1&amp;pid=9cef33c75&amp;color=0,0,0&amp;vtp=1&amp;bbb=1&amp;hb=1"/>
          <p:cNvSpPr/>
          <p:nvPr/>
        </p:nvSpPr>
        <p:spPr>
          <a:xfrm>
            <a:off x="576072" y="1789489"/>
            <a:ext cx="9189720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1.图1是2024年4月9日发生日全食的情景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。产生这一现象的原因是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</p:txBody>
      </p:sp>
      <p:sp>
        <p:nvSpPr>
          <p:cNvPr id="6" name="QC_4_BD.1_3#477995490.choices?htil=1&amp;vcp=1&amp;pid=9cef33c75&amp;color=0,0,0&amp;vtp=1&amp;bbb=1"/>
          <p:cNvSpPr/>
          <p:nvPr/>
        </p:nvSpPr>
        <p:spPr>
          <a:xfrm>
            <a:off x="576072" y="2941374"/>
            <a:ext cx="918972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205355" algn="l"/>
                <a:tab pos="4385310" algn="l"/>
                <a:tab pos="657796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.光的反射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B.光的色散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C.光的折射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.光的直线传播</a:t>
            </a:r>
            <a:endParaRPr lang="en-US" altLang="zh-CN" sz="2400" dirty="0"/>
          </a:p>
        </p:txBody>
      </p:sp>
      <p:sp>
        <p:nvSpPr>
          <p:cNvPr id="7" name="QC_4_AN.2_1#477995490.bracket?vcp=1&amp;pid=9cef33c75&amp;color=0,0,0&amp;vpa=1&amp;vtp=1&amp;answeroption=D"/>
          <p:cNvSpPr txBox="1"/>
          <p:nvPr/>
        </p:nvSpPr>
        <p:spPr>
          <a:xfrm>
            <a:off x="7027037" y="29743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da2733bb8?vcp=1&amp;pid=9cef33c75&amp;color=0,0,0&amp;mp=1&amp;vtp=1&amp;bt=1&amp;bbb=1"/>
          <p:cNvSpPr/>
          <p:nvPr/>
        </p:nvSpPr>
        <p:spPr>
          <a:xfrm>
            <a:off x="576072" y="1684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2.安全用电是每一位公民的必备素养。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下列做法中符合安全用电原则的是(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4" name="QC_4_BD.3_2#da2733bb8.choices?vcp=1&amp;pid=9cef33c75&amp;color=0,0,0&amp;vtp=1&amp;bbb=1"/>
          <p:cNvSpPr/>
          <p:nvPr/>
        </p:nvSpPr>
        <p:spPr>
          <a:xfrm>
            <a:off x="576072" y="220909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.及时更换绝缘皮破损的电线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.用正在充电的电热水袋取暖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C.用潮湿的手直接拔饮水机的插头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.插线板敞露在雨中给电动车充电</a:t>
            </a:r>
            <a:endParaRPr lang="en-US" altLang="zh-CN" sz="2400" dirty="0"/>
          </a:p>
        </p:txBody>
      </p:sp>
      <p:sp>
        <p:nvSpPr>
          <p:cNvPr id="5" name="QC_4_BD.5_1#69f58534a?vcp=1&amp;pid=9cef33c75&amp;color=0,0,0&amp;vtp=1&amp;bbb=1&amp;hb=1"/>
          <p:cNvSpPr/>
          <p:nvPr/>
        </p:nvSpPr>
        <p:spPr>
          <a:xfrm>
            <a:off x="576072" y="336479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3.“方寸天地纳寰宇”描述了小小眼球可尽观广袤世界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。世界万物在眼睛的视网膜上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成的像是(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7" name="QC_4_BD.5_2#69f58534a.choices?vcp=1&amp;pid=9cef33c75&amp;color=0,0,0&amp;vtp=1&amp;bbb=1"/>
          <p:cNvSpPr/>
          <p:nvPr/>
        </p:nvSpPr>
        <p:spPr>
          <a:xfrm>
            <a:off x="576072" y="45204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160" algn="l"/>
                <a:tab pos="5570855" algn="l"/>
                <a:tab pos="8362950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.缩小的实像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B.放大的实像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C.缩小的虚像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.放大的虚像</a:t>
            </a:r>
            <a:endParaRPr lang="en-US" altLang="zh-CN" sz="2400" dirty="0"/>
          </a:p>
        </p:txBody>
      </p:sp>
      <p:sp>
        <p:nvSpPr>
          <p:cNvPr id="8" name="QC_4_AN.4_1#da2733bb8.bracket?vcp=1&amp;pid=9cef33c75&amp;color=0,0,0&amp;mp=1&amp;vpa=2&amp;vtp=1&amp;answeroption=A"/>
          <p:cNvSpPr txBox="1"/>
          <p:nvPr/>
        </p:nvSpPr>
        <p:spPr>
          <a:xfrm>
            <a:off x="449072" y="2267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6_1#69f58534a.bracket?vcp=1&amp;pid=9cef33c75&amp;color=0,0,0&amp;vpa=3&amp;vtp=1&amp;answeroption=A"/>
          <p:cNvSpPr txBox="1"/>
          <p:nvPr/>
        </p:nvSpPr>
        <p:spPr>
          <a:xfrm>
            <a:off x="449072" y="45535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eee06b9a7?vcp=1&amp;pid=9cef33c75&amp;color=0,0,0&amp;mp=1&amp;vtp=1&amp;bt=1&amp;bbb=1"/>
          <p:cNvSpPr/>
          <p:nvPr/>
        </p:nvSpPr>
        <p:spPr>
          <a:xfrm>
            <a:off x="576072" y="93614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下列利用流体压强与流速的关系的做法是(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pic>
        <p:nvPicPr>
          <p:cNvPr id="4" name="QC_4_BD.7_2#eee06b9a7.choice_image?htil=1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1541812"/>
            <a:ext cx="969264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7_3#eee06b9a7?htil=1&amp;vcp=1&amp;pid=9cef33c75&amp;color=0,0,0&amp;vtp=1&amp;bbb=1"/>
          <p:cNvSpPr/>
          <p:nvPr/>
        </p:nvSpPr>
        <p:spPr>
          <a:xfrm>
            <a:off x="576072" y="3187732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A.用吸管吸饮料</a:t>
            </a:r>
            <a:endParaRPr lang="en-US" altLang="zh-CN" sz="2400" dirty="0"/>
          </a:p>
        </p:txBody>
      </p:sp>
      <p:pic>
        <p:nvPicPr>
          <p:cNvPr id="6" name="QC_4_BD.7_4#eee06b9a7.choice_image?htil=1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1916716"/>
            <a:ext cx="2587752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4_BD.7_5#eee06b9a7?htil=1&amp;vcp=1&amp;pid=9cef33c75&amp;color=0,0,0&amp;vtp=1&amp;bbb=1"/>
          <p:cNvSpPr/>
          <p:nvPr/>
        </p:nvSpPr>
        <p:spPr>
          <a:xfrm>
            <a:off x="6044184" y="3187732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B.设置站台安全线</a:t>
            </a:r>
            <a:endParaRPr lang="en-US" altLang="zh-CN" sz="2400" dirty="0"/>
          </a:p>
        </p:txBody>
      </p:sp>
      <p:pic>
        <p:nvPicPr>
          <p:cNvPr id="8" name="QC_4_BD.7_6#eee06b9a7.choice_image?htil=1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3752882"/>
            <a:ext cx="255117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7_7#eee06b9a7?htil=1&amp;vcp=1&amp;pid=9cef33c75&amp;color=0,0,0&amp;vtp=1&amp;bbb=1"/>
          <p:cNvSpPr/>
          <p:nvPr/>
        </p:nvSpPr>
        <p:spPr>
          <a:xfrm>
            <a:off x="576072" y="5133626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C.盆景自动供水</a:t>
            </a:r>
            <a:endParaRPr lang="en-US" altLang="zh-CN" sz="2400" dirty="0"/>
          </a:p>
        </p:txBody>
      </p:sp>
      <p:pic>
        <p:nvPicPr>
          <p:cNvPr id="10" name="QC_4_BD.7_8#eee06b9a7.choice_image?htil=1&amp;vcp=1&amp;pid=9cef33c7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4184" y="3635788"/>
            <a:ext cx="1883664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7_9#eee06b9a7?htil=1&amp;vcp=1&amp;pid=9cef33c75&amp;color=0,0,0&amp;vtp=1&amp;bbb=1"/>
          <p:cNvSpPr/>
          <p:nvPr/>
        </p:nvSpPr>
        <p:spPr>
          <a:xfrm>
            <a:off x="6044184" y="5133626"/>
            <a:ext cx="547725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D.茶壶盖上开小孔</a:t>
            </a:r>
            <a:endParaRPr lang="en-US" altLang="zh-CN" sz="2400" dirty="0"/>
          </a:p>
        </p:txBody>
      </p:sp>
      <p:sp>
        <p:nvSpPr>
          <p:cNvPr id="12" name="QC_4_AN.8_1#eee06b9a7.bracket?vcp=1&amp;pid=9cef33c75&amp;color=0,0,0&amp;mp=1&amp;vpa=4&amp;vtp=1&amp;answeroption=B"/>
          <p:cNvSpPr txBox="1"/>
          <p:nvPr/>
        </p:nvSpPr>
        <p:spPr>
          <a:xfrm>
            <a:off x="5917184" y="322075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1829e2236?sp=1&amp;vcp=1&amp;pid=9cef33c75&amp;color=0,0,0&amp;vtp=1&amp;bt=1&amp;bbb=1&amp;hb=1"/>
          <p:cNvSpPr/>
          <p:nvPr/>
        </p:nvSpPr>
        <p:spPr>
          <a:xfrm>
            <a:off x="576072" y="59500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5.图2是磁悬浮蓝牙音箱，可悬浮在空中边旋转边播放歌曲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。下列说法中错误的是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6" name="QC_4_BD.9_4#1829e2236.choices?vcp=1&amp;pid=9cef33c75&amp;color=0,0,0&amp;vtp=1&amp;bbb=1"/>
          <p:cNvSpPr/>
          <p:nvPr/>
        </p:nvSpPr>
        <p:spPr>
          <a:xfrm>
            <a:off x="576072" y="401287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A.悠扬的歌声是通过空气传入人耳的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.根据音色可判断出是哪位歌手的歌声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.音箱发出悠扬的歌声，一定不属于噪声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.音箱具有声控功能，说明声音可以传递信息</a:t>
            </a:r>
            <a:endParaRPr lang="en-US" altLang="zh-CN" sz="2400" dirty="0"/>
          </a:p>
        </p:txBody>
      </p:sp>
      <p:sp>
        <p:nvSpPr>
          <p:cNvPr id="7" name="QC_4_AN.10_1#1829e2236.bracket?vcp=1&amp;pid=9cef33c75&amp;color=0,0,0&amp;vpa=5&amp;vtp=1&amp;answeroption=C"/>
          <p:cNvSpPr txBox="1"/>
          <p:nvPr/>
        </p:nvSpPr>
        <p:spPr>
          <a:xfrm>
            <a:off x="449072" y="521429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8570" y="1908175"/>
            <a:ext cx="4276090" cy="190881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7c43db6ac?vcp=1&amp;pid=9cef33c75&amp;color=0,0,0&amp;vtp=1&amp;bt=1&amp;bbb=1&amp;hb=1"/>
          <p:cNvSpPr/>
          <p:nvPr>
            <p:custDataLst>
              <p:tags r:id="rId1"/>
            </p:custDataLst>
          </p:nvPr>
        </p:nvSpPr>
        <p:spPr>
          <a:xfrm>
            <a:off x="576072" y="5399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6.人们可以用吸管“吸”取杯中的饮料。下列现象中，“吸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”的物理原理与其相同的是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C_4_BD.11_2#7c43db6ac.choices?vcp=1&amp;pid=9cef33c75&amp;color=0,0,0&amp;vtp=1&amp;bbb=1"/>
          <p:cNvSpPr/>
          <p:nvPr>
            <p:custDataLst>
              <p:tags r:id="rId2"/>
            </p:custDataLst>
          </p:nvPr>
        </p:nvSpPr>
        <p:spPr>
          <a:xfrm>
            <a:off x="576072" y="169472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A.公路旁用隔音墙“吸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”收部分噪声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.大树通过根从土壤中“吸”取养分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.化学实验中用胶头滴管“吸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”取药液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.用丝绸摩擦过的玻璃棒“吸”引纸屑</a:t>
            </a:r>
            <a:endParaRPr lang="en-US" altLang="zh-CN" sz="2400" dirty="0"/>
          </a:p>
        </p:txBody>
      </p:sp>
      <p:sp>
        <p:nvSpPr>
          <p:cNvPr id="5" name="QC_4_BD.13_1#e931955a3?vcp=1&amp;pid=9cef33c75&amp;color=0,0,0&amp;vtp=1&amp;bbb=1&amp;hb=1"/>
          <p:cNvSpPr/>
          <p:nvPr>
            <p:custDataLst>
              <p:tags r:id="rId3"/>
            </p:custDataLst>
          </p:nvPr>
        </p:nvSpPr>
        <p:spPr>
          <a:xfrm>
            <a:off x="576072" y="285042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7.乒乓球被称为中国的“国球”，深受大家的喜爱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。关于乒乓球运动中蕴含的力学知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下列说法中正确的是(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7" name="QC_4_BD.13_2#e931955a3.choices?vcp=1&amp;pid=9cef33c75&amp;color=0,0,0&amp;vtp=1&amp;bbb=1"/>
          <p:cNvSpPr/>
          <p:nvPr>
            <p:custDataLst>
              <p:tags r:id="rId4"/>
            </p:custDataLst>
          </p:nvPr>
        </p:nvSpPr>
        <p:spPr>
          <a:xfrm>
            <a:off x="576072" y="400612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A.乒乓球在空中飞行时受到了向前的推力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.乒乓球的质量小，所以容易被快速抽杀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.球拍击球时，只能改变乒乓球的运动方向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.空中飞行的乒乓球，如果所受的力全部消失，它将立即停止</a:t>
            </a:r>
            <a:endParaRPr lang="en-US" altLang="zh-CN" sz="2400" dirty="0"/>
          </a:p>
        </p:txBody>
      </p:sp>
      <p:sp>
        <p:nvSpPr>
          <p:cNvPr id="8" name="QC_4_AN.12_1#7c43db6ac.bracket?vcp=1&amp;pid=9cef33c75&amp;color=0,0,0&amp;vpa=6&amp;vtp=1&amp;answeroption=C"/>
          <p:cNvSpPr txBox="1"/>
          <p:nvPr>
            <p:custDataLst>
              <p:tags r:id="rId5"/>
            </p:custDataLst>
          </p:nvPr>
        </p:nvSpPr>
        <p:spPr>
          <a:xfrm>
            <a:off x="449072" y="23246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4_1#e931955a3.bracket?vcp=1&amp;pid=9cef33c75&amp;color=0,0,0&amp;vpa=7&amp;vtp=1&amp;answeroption=B"/>
          <p:cNvSpPr txBox="1"/>
          <p:nvPr>
            <p:custDataLst>
              <p:tags r:id="rId6"/>
            </p:custDataLst>
          </p:nvPr>
        </p:nvSpPr>
        <p:spPr>
          <a:xfrm>
            <a:off x="449072" y="46360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tags/tag1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ags/tag2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ags/tag3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ags/tag4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ags/tag5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ags/tag6.xml><?xml version="1.0" encoding="utf-8"?>
<p:tagLst xmlns:p="http://schemas.openxmlformats.org/presentationml/2006/main">
  <p:tag name="KSO_WM_DIAGRAM_VIRTUALLY_FRAME" val="{&quot;height&quot;:448.9242519685039,&quot;left&quot;:35.36,&quot;top&quot;:42.518582677165355,&quot;width&quot;:872.5600000000001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9772</Words>
  <Application>WPS 演示</Application>
  <PresentationFormat>自定义</PresentationFormat>
  <Paragraphs>590</Paragraphs>
  <Slides>45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1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宋体</vt:lpstr>
      <vt:lpstr>Cambria Math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杨阳</cp:lastModifiedBy>
  <cp:revision>11</cp:revision>
  <dcterms:created xsi:type="dcterms:W3CDTF">2025-04-10T06:36:00Z</dcterms:created>
  <dcterms:modified xsi:type="dcterms:W3CDTF">2025-04-11T09:23:15Z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7B7C9D26F237483FA755038E01A3F10E_12</vt:lpwstr>
  </property>
  <property fmtid="{D5CDD505-2E9C-101B-9397-08002B2CF9AE}" pid="3" name="KSOProductBuildVer">
    <vt:lpwstr>2052-12.1.0.20305</vt:lpwstr>
  </property>
</Properties>
</file>