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309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bleStyles" Target="tableStyles.xml"/><Relationship Id="rId6" Type="http://schemas.openxmlformats.org/officeDocument/2006/relationships/slide" Target="slides/slide3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f34a3b0bee9fc1ba320446#tid=67f75c8f5932700009ac04c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语文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7_1#5cb1fb2e1?vcp=1&amp;pid=90c23cc1f&amp;color=0,0,0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围绕“阅读诗文·滋养心灵”这一主题，班级将对“阅读之星”展开采访报道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该活动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分为三个阶段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：在准备阶段，要做好收集信息、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拟写提纲以及团队分工等工作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1分）进入采编阶段，需进行实地采访，并对稿件进行编审；（1分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最后在报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道阶段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，借助广播站、校园网和公众号等平台进行广泛传播。（1分）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fe9fe7479?sp=1&amp;vcp=1&amp;pid=90c23cc1f&amp;color=0,0,0&amp;vtp=1&amp;bt=1&amp;bbb=1&amp;hb=1"/>
          <p:cNvSpPr/>
          <p:nvPr/>
        </p:nvSpPr>
        <p:spPr>
          <a:xfrm>
            <a:off x="576072" y="6707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6.小语被评选为此次活动的“阅读之星”，在准备关于“家国情怀”的主题汇报时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想引用一些古诗词和文学常识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，请你帮他将下面内容补充完整。（6分）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一江春水滚滚流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，家国情怀永不休。范仲淹以天下为己任，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以利民为宗旨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岳阳楼记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抒发自己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的政治理想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；苏轼旷达疏狂，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自比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人名），咏叹“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为报倾城随太守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亲射虎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”，可见其英武豪迈；辛弃疾胸怀大业，豪情万丈，以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破阵子·为陈同甫赋壮词以寄之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直抒建功立业的抱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；秋瑾热血未冷，以“算平生肝胆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”［《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满江红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小住京华）］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表明自己的满腔热忱及济世情怀。爱国激情，炽热如火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我们更应坚定为民族复兴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而奋斗的决心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19_1#fe9fe7479.blank?vcp=1&amp;pid=90c23cc1f&amp;color=0,0,0&amp;vpa=6&amp;vtp=1&amp;bbb=1"/>
          <p:cNvSpPr/>
          <p:nvPr/>
        </p:nvSpPr>
        <p:spPr>
          <a:xfrm>
            <a:off x="1345215" y="2319179"/>
            <a:ext cx="2671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先天下之忧而忧</a:t>
            </a:r>
            <a:endParaRPr lang="en-US" altLang="zh-CN" sz="2400" dirty="0"/>
          </a:p>
        </p:txBody>
      </p:sp>
      <p:sp>
        <p:nvSpPr>
          <p:cNvPr id="4" name="QB_5_AN.20_1#fe9fe7479.blank?vcp=1&amp;pid=90c23cc1f&amp;color=0,0,0&amp;vpa=7&amp;vtp=1&amp;bbb=1"/>
          <p:cNvSpPr/>
          <p:nvPr/>
        </p:nvSpPr>
        <p:spPr>
          <a:xfrm>
            <a:off x="4701190" y="2319179"/>
            <a:ext cx="2671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后天下之乐而乐</a:t>
            </a:r>
            <a:endParaRPr lang="en-US" altLang="zh-CN" sz="2400" dirty="0"/>
          </a:p>
        </p:txBody>
      </p:sp>
      <p:sp>
        <p:nvSpPr>
          <p:cNvPr id="5" name="QB_5_AN.21_1#fe9fe7479.blank?vcp=1&amp;pid=90c23cc1f&amp;color=0,0,0&amp;vpa=8&amp;vtp=1&amp;bbb=1"/>
          <p:cNvSpPr/>
          <p:nvPr/>
        </p:nvSpPr>
        <p:spPr>
          <a:xfrm>
            <a:off x="5494940" y="2877979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孙权</a:t>
            </a:r>
            <a:endParaRPr lang="en-US" altLang="zh-CN" sz="2400" dirty="0"/>
          </a:p>
        </p:txBody>
      </p:sp>
      <p:sp>
        <p:nvSpPr>
          <p:cNvPr id="6" name="QB_5_AN.22_1#fe9fe7479.blank?vcp=1&amp;pid=90c23cc1f&amp;color=0,0,0&amp;vpa=9&amp;vtp=1&amp;bbb=1&amp;hb=1"/>
          <p:cNvSpPr/>
          <p:nvPr/>
        </p:nvSpPr>
        <p:spPr>
          <a:xfrm>
            <a:off x="576073" y="3436779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了却君王天下事</a:t>
            </a:r>
            <a:endParaRPr lang="en-US" altLang="zh-CN" sz="2400" dirty="0"/>
          </a:p>
        </p:txBody>
      </p:sp>
      <p:sp>
        <p:nvSpPr>
          <p:cNvPr id="7" name="QB_5_AN.23_1#fe9fe7479.blank?vcp=1&amp;pid=90c23cc1f&amp;color=0,0,0&amp;vpa=10&amp;vtp=1&amp;bbb=1"/>
          <p:cNvSpPr/>
          <p:nvPr/>
        </p:nvSpPr>
        <p:spPr>
          <a:xfrm>
            <a:off x="902970" y="3995420"/>
            <a:ext cx="273240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赢得生前身后名</a:t>
            </a:r>
            <a:endParaRPr lang="en-US" altLang="zh-CN" sz="2400" dirty="0"/>
          </a:p>
        </p:txBody>
      </p:sp>
      <p:sp>
        <p:nvSpPr>
          <p:cNvPr id="8" name="QB_5_AN.24_1#fe9fe7479.blank?vcp=1&amp;pid=90c23cc1f&amp;color=0,0,0&amp;vpa=11&amp;vtp=1&amp;bbb=1"/>
          <p:cNvSpPr/>
          <p:nvPr/>
        </p:nvSpPr>
        <p:spPr>
          <a:xfrm>
            <a:off x="5730240" y="4554220"/>
            <a:ext cx="201866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因人常热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5_1#8fb14381c?vcp=1&amp;pid=90c23cc1f&amp;color=0,0,0&amp;vtp=1&amp;bt=1&amp;bbb=1&amp;hb=1"/>
          <p:cNvSpPr/>
          <p:nvPr/>
        </p:nvSpPr>
        <p:spPr>
          <a:xfrm>
            <a:off x="576072" y="62929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7.小语和小文很欣赏艾青的诗歌创作风格和特点，为此，他们在“诗文论坛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上进行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了深入的研讨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。（5分）</a:t>
            </a:r>
            <a:endParaRPr lang="en-US" altLang="zh-CN" sz="2400" dirty="0"/>
          </a:p>
        </p:txBody>
      </p:sp>
      <p:sp>
        <p:nvSpPr>
          <p:cNvPr id="3" name="QB_6_BD.26_1#bf8ae29ed?sp=1&amp;vcp=1&amp;pid=8fb14381c&amp;color=0,0,0&amp;vtp=1&amp;bbb=1&amp;hb=1"/>
          <p:cNvSpPr/>
          <p:nvPr/>
        </p:nvSpPr>
        <p:spPr>
          <a:xfrm>
            <a:off x="576072" y="178402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（1）请结合语境，将他们讨论的对话补充完整。（3分）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：艾青的诗歌自由随性，不拘泥于诗句的韵脚和字数、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行数的整齐划一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但又常常运用有规律的①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手法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，读起来气韵通畅。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：是呀！这些特点在诗人的成名作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》中就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表现得非常明显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。到了抗战时期，这种诗风成为艾青自觉的追求。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：此外，从语言风格来说，艾青的诗歌还常表现出简洁明快的特点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呈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现出③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口语化的风格，诗中含有大量的设问、呼告、对话等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给人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一种真切感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6_AN.27_1#bf8ae29ed.blank?vcp=1&amp;pid=8fb14381c&amp;color=0,0,0&amp;vpa=12&amp;vtp=1&amp;bbb=1"/>
          <p:cNvSpPr/>
          <p:nvPr/>
        </p:nvSpPr>
        <p:spPr>
          <a:xfrm>
            <a:off x="3950304" y="2873688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排比、复沓</a:t>
            </a:r>
            <a:endParaRPr lang="en-US" altLang="zh-CN" sz="2400" dirty="0"/>
          </a:p>
        </p:txBody>
      </p:sp>
      <p:sp>
        <p:nvSpPr>
          <p:cNvPr id="5" name="QB_6_AN.28_1#bf8ae29ed.blank?vcp=1&amp;pid=8fb14381c&amp;color=0,0,0&amp;vpa=13&amp;vtp=1&amp;bbb=1"/>
          <p:cNvSpPr/>
          <p:nvPr/>
        </p:nvSpPr>
        <p:spPr>
          <a:xfrm>
            <a:off x="7017354" y="3432488"/>
            <a:ext cx="32813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大堰河——我的保姆</a:t>
            </a:r>
            <a:endParaRPr lang="en-US" altLang="zh-CN" sz="2400" dirty="0"/>
          </a:p>
        </p:txBody>
      </p:sp>
      <p:sp>
        <p:nvSpPr>
          <p:cNvPr id="6" name="QB_6_AN.29_1#bf8ae29ed.blank?vcp=1&amp;pid=8fb14381c&amp;color=0,0,0&amp;vpa=14&amp;vtp=1&amp;bbb=1"/>
          <p:cNvSpPr/>
          <p:nvPr/>
        </p:nvSpPr>
        <p:spPr>
          <a:xfrm>
            <a:off x="1511903" y="5108888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散文化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c49621161?sp=1&amp;vcp=1&amp;pid=8fb14381c&amp;color=0,0,0&amp;vtp=1&amp;bt=1&amp;bbb=1&amp;hb=1"/>
          <p:cNvSpPr/>
          <p:nvPr/>
        </p:nvSpPr>
        <p:spPr>
          <a:xfrm>
            <a:off x="576072" y="913770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（2）小语和小文决定合作朗诵《我爱这土地》，品味诗歌的情感。对于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为什么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我的眼里常含泪水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？因为我对这土地爱得深沉”两句的朗读设计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小语和小文产生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了分歧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。你更赞同谁的朗读设计？结合诗歌说明理由。（2分）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：我认为应该读得深沉一些，语调下降。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小文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：我觉得应该读得激昂一些，语调上扬。</a:t>
            </a:r>
            <a:endParaRPr lang="en-US" altLang="zh-CN" sz="2400" dirty="0"/>
          </a:p>
        </p:txBody>
      </p:sp>
      <p:sp>
        <p:nvSpPr>
          <p:cNvPr id="3" name="QO_6_AN.31_1#c49621161?vcp=1&amp;pid=8fb14381c&amp;color=0,0,0&amp;vtp=1&amp;bbb=1&amp;hb=1"/>
          <p:cNvSpPr/>
          <p:nvPr/>
        </p:nvSpPr>
        <p:spPr>
          <a:xfrm>
            <a:off x="576072" y="370680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示例一：我赞同小语的设计。因为当时祖国正在遭受侵略，国土沦丧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人民生活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水深火热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，（1分）诗人内心痛苦悲伤，所以要读得深沉一些。（1分）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我赞同小文的设计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。因为诗人想借这首诗歌表达热爱祖国、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甘愿献身的情怀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1分）最后两句直抒胸臆，读得激昂一些，更能表现诗人的赤诚之心。（1分）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0cc44782?vcp=1&amp;pid=7b762d61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二、阅读（48分）</a:t>
            </a:r>
            <a:endParaRPr lang="en-US" altLang="zh-CN" sz="2600" dirty="0"/>
          </a:p>
        </p:txBody>
      </p:sp>
      <p:sp>
        <p:nvSpPr>
          <p:cNvPr id="3" name="C_4_BD#38380d8e3?vcp=1&amp;pid=80cc44782&amp;color=0,0,0&amp;vtp=1&amp;bbb=1"/>
          <p:cNvSpPr/>
          <p:nvPr/>
        </p:nvSpPr>
        <p:spPr>
          <a:xfrm>
            <a:off x="576072" y="1117088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（一）整本书阅读（7分）</a:t>
            </a:r>
            <a:endParaRPr lang="en-US" altLang="zh-CN" sz="2400" dirty="0"/>
          </a:p>
        </p:txBody>
      </p:sp>
      <p:sp>
        <p:nvSpPr>
          <p:cNvPr id="4" name="QO_5_BD.32_1#80694cc7c?sp=1&amp;vcp=1&amp;pid=38380d8e3&amp;color=0,0,0&amp;vtp=1&amp;bbb=1"/>
          <p:cNvSpPr/>
          <p:nvPr/>
        </p:nvSpPr>
        <p:spPr>
          <a:xfrm>
            <a:off x="576072" y="1648832"/>
            <a:ext cx="114014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8.文学社“经典咏流传”栏目推出《水浒传》整本书阅读活动，请根据要求完成任务。</a:t>
            </a:r>
            <a:endParaRPr lang="en-US" altLang="zh-CN" sz="2400" dirty="0"/>
          </a:p>
        </p:txBody>
      </p:sp>
      <p:graphicFrame>
        <p:nvGraphicFramePr>
          <p:cNvPr id="15" name="QO_5_BD.32_2#80694cc7c?colgroup=35&amp;vcp=1&amp;pid=38380d8e3&amp;color=0,0,0&amp;vtp=1&amp;bbb=1"/>
          <p:cNvGraphicFramePr>
            <a:graphicFrameLocks noGrp="1"/>
          </p:cNvGraphicFramePr>
          <p:nvPr/>
        </p:nvGraphicFramePr>
        <p:xfrm>
          <a:off x="576072" y="2252917"/>
          <a:ext cx="10936224" cy="29356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93560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目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录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第七回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：花和尚倒拔垂杨柳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第八回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：林教头刺配沧州道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鲁智深大闹野猪林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第九回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：柴进门招天下客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林冲棒打洪教头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第十回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：林教头风雪山神庙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陆虞候火烧草料场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第十一回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：朱贵水亭施号箭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林冲雪夜上梁山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_1#eb28999af?vcp=1&amp;pid=80694cc7c&amp;color=0,0,0&amp;vtp=1&amp;bt=1&amp;bbb=1&amp;hb=1"/>
          <p:cNvSpPr/>
          <p:nvPr/>
        </p:nvSpPr>
        <p:spPr>
          <a:xfrm>
            <a:off x="576072" y="234203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（1）【经典情节】《水浒传》的结构很有特点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采取先分后合的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结构叙述故事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。不同人物、不同事件交织，如第七回中，作者用鲁智深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倒拔垂杨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”的故事，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引出与林冲有关的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章节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人与事经纬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交织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，环环相扣，吸引读者。（2分）</a:t>
            </a:r>
            <a:endParaRPr lang="en-US" altLang="zh-CN" sz="2400" dirty="0"/>
          </a:p>
        </p:txBody>
      </p:sp>
      <p:sp>
        <p:nvSpPr>
          <p:cNvPr id="3" name="QB_6_AN.34_1#eb28999af.blank?vcp=1&amp;pid=80694cc7c&amp;color=0,0,0&amp;vpa=15&amp;vtp=1&amp;bbb=1"/>
          <p:cNvSpPr/>
          <p:nvPr/>
        </p:nvSpPr>
        <p:spPr>
          <a:xfrm>
            <a:off x="9323990" y="2314099"/>
            <a:ext cx="19050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链式</a:t>
            </a:r>
            <a:endParaRPr lang="en-US" altLang="zh-CN" sz="2400" dirty="0"/>
          </a:p>
        </p:txBody>
      </p:sp>
      <p:sp>
        <p:nvSpPr>
          <p:cNvPr id="4" name="QB_6_AN.35_1#eb28999af.blank?vcp=1&amp;pid=80694cc7c&amp;color=0,0,0&amp;vpa=16&amp;vtp=1&amp;bbb=1"/>
          <p:cNvSpPr/>
          <p:nvPr/>
        </p:nvSpPr>
        <p:spPr>
          <a:xfrm>
            <a:off x="4867879" y="3431699"/>
            <a:ext cx="3743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豹子头误入白虎堂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6_1#6c0f577af?sp=1&amp;vcp=1&amp;pid=80694cc7c&amp;color=0,0,0&amp;mp=1&amp;vtp=1&amp;bt=1&amp;bbb=1"/>
          <p:cNvSpPr/>
          <p:nvPr/>
        </p:nvSpPr>
        <p:spPr>
          <a:xfrm>
            <a:off x="573508" y="47026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（2）【精彩细节】聚焦名著重点选段，赏析文本精彩细节。（5分）</a:t>
            </a:r>
            <a:endParaRPr lang="en-US" altLang="zh-CN" sz="2400" dirty="0"/>
          </a:p>
        </p:txBody>
      </p:sp>
      <p:graphicFrame>
        <p:nvGraphicFramePr>
          <p:cNvPr id="17" name="QO_6_BD.36_2#6c0f577af?colgroup=29,6&amp;vcp=1&amp;pid=80694cc7c&amp;color=0,0,0&amp;mp=1&amp;vtp=1&amp;bbb=1&amp;hb=1"/>
          <p:cNvGraphicFramePr>
            <a:graphicFrameLocks noGrp="1"/>
          </p:cNvGraphicFramePr>
          <p:nvPr/>
        </p:nvGraphicFramePr>
        <p:xfrm>
          <a:off x="573509" y="1073386"/>
          <a:ext cx="10951947" cy="5211120"/>
        </p:xfrm>
        <a:graphic>
          <a:graphicData uri="http://schemas.openxmlformats.org/drawingml/2006/table">
            <a:tbl>
              <a:tblPr/>
              <a:tblGrid>
                <a:gridCol w="8747392"/>
                <a:gridCol w="2204555"/>
              </a:tblGrid>
              <a:tr h="50056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重点章节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细节赏析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66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【选段一】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u="none" dirty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只说林冲就床上放了包裹被卧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就坐下生些焰火起来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屋后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有一堆柴炭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拿几块来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生在地炉里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仰面看那草屋时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四下里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崩坏了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又被朔风吹撼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摇振得动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林冲道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这屋如何过得一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冬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？待雪晴了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去城中唤个泥水匠来修理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向了一回火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觉得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身上寒冷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寻思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却才老军所说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二里路外有那市井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何不去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沽些酒来吃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？”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便去包裹里取些碎银子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把花枪挑了酒葫芦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将</a:t>
                      </a:r>
                      <a:endParaRPr lang="en-US" altLang="zh-CN" sz="2400" b="1" i="0" u="sng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u="sng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火炭盖了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取毡笠子戴上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拿了钥匙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出来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把草厅门拽上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u="sng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出</a:t>
                      </a:r>
                      <a:endParaRPr lang="en-US" altLang="zh-CN" sz="2400" b="1" i="0" u="sng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u="sng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到大门首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把两扇草场门反拽上锁了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带了钥匙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信步投东</a:t>
                      </a:r>
                      <a:r>
                        <a:rPr lang="en-US" altLang="zh-CN" sz="2400" b="1" i="0" u="sng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雪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地里踏着碎琼乱玉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迤逦背着北风而行</a:t>
                      </a:r>
                      <a:r>
                        <a:rPr lang="en-US" altLang="zh-CN" sz="2400" b="1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那雪正下得紧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金圣叹评价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水浒传》“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写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雪妙绝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请你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结合两个选段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内容简要分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ct val="130000"/>
                        </a:lnSpc>
                      </a:pP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（3分）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QO_6_BD.36_3#6c0f577af?colgroup=26,8&amp;vcp=1&amp;pid=80694cc7c&amp;color=0,0,0&amp;mp=1&amp;vtp=1&amp;bt=1&amp;bbb=1&amp;hb=1"/>
          <p:cNvGraphicFramePr>
            <a:graphicFrameLocks noGrp="1"/>
          </p:cNvGraphicFramePr>
          <p:nvPr/>
        </p:nvGraphicFramePr>
        <p:xfrm>
          <a:off x="576072" y="1284700"/>
          <a:ext cx="10917936" cy="4850257"/>
        </p:xfrm>
        <a:graphic>
          <a:graphicData uri="http://schemas.openxmlformats.org/drawingml/2006/table">
            <a:tbl>
              <a:tblPr/>
              <a:tblGrid>
                <a:gridCol w="8074152"/>
                <a:gridCol w="284378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重点章节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细节赏析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126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【选段二】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林冲举手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胳察的一枪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先搠倒差拨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陆虞候叫声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饶命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”吓得慌了手脚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走不动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那富安走不到十来步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被林冲赶上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后心只一枪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又搠倒了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翻身回来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陆虞候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却才行得三四步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林冲喝声道：“奸贼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你待那里去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劈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胸只一提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丢翻在雪地上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把枪搠在地里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用脚踏住胸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脯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身边取出那口刀来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便去陆谦脸上阁着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喝道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泼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贼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我自来又和你无甚么冤仇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你如何这等害我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正是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‘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杀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人可恕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情理难容’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②金圣叹说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自然是上上人物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写得只是太狠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看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他算得到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熬得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把得牢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做得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彻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都使人怕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这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般人在世上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定做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得事业来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6_BD.36_3#6c0f577af?colgroup=26,8&amp;vcp=1&amp;pid=80694cc7c&amp;color=0,0,0&amp;mp=1&amp;vtp=1&amp;bt=1&amp;bbb=1"/>
          <p:cNvSpPr txBox="1"/>
          <p:nvPr/>
        </p:nvSpPr>
        <p:spPr>
          <a:xfrm>
            <a:off x="10878455" y="655288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QO_6_BD.36_4#6c0f577af?colgroup=26,8&amp;vcp=1&amp;pid=80694cc7c&amp;color=0,0,0&amp;mp=1&amp;vtp=1&amp;bt=1&amp;bbb=1&amp;hb=1"/>
          <p:cNvGraphicFramePr>
            <a:graphicFrameLocks noGrp="1"/>
          </p:cNvGraphicFramePr>
          <p:nvPr/>
        </p:nvGraphicFramePr>
        <p:xfrm>
          <a:off x="576072" y="1982121"/>
          <a:ext cx="10917936" cy="3455416"/>
        </p:xfrm>
        <a:graphic>
          <a:graphicData uri="http://schemas.openxmlformats.org/drawingml/2006/table">
            <a:tbl>
              <a:tblPr/>
              <a:tblGrid>
                <a:gridCol w="8101584"/>
                <a:gridCol w="281635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重点章节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细节赏析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42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陆虞候告道：“不干小人事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太尉差遣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不敢不来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sng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林冲骂道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：“奸贼</a:t>
                      </a:r>
                      <a:r>
                        <a:rPr lang="en-US" altLang="zh-CN" sz="2400" b="1" i="0" u="sng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我与你自幼相交</a:t>
                      </a:r>
                      <a:r>
                        <a:rPr lang="en-US" altLang="zh-CN" sz="2400" b="1" i="0" u="sng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今日倒来害我</a:t>
                      </a:r>
                      <a:r>
                        <a:rPr lang="en-US" altLang="zh-CN" sz="2400" b="1" i="0" u="sng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u="sng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怎不</a:t>
                      </a:r>
                      <a:endParaRPr lang="en-US" altLang="zh-CN" sz="2400" b="1" i="0" u="sng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sng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干你事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？且吃我一刀</a:t>
                      </a:r>
                      <a:r>
                        <a:rPr lang="en-US" altLang="zh-CN" sz="2400" b="1" i="0" u="sng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u="sng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把陆谦上身衣服扯开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把尖刀向心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窝里只一剜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七窍迸出血来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那雪越下的猛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节选自《水浒传》第十回）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请从“熬得住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做得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两个方面任选其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一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结合选段任一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画线句子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从描写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角度对林冲进行分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（2分）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6_BD.36_4#6c0f577af?colgroup=26,8&amp;vcp=1&amp;pid=80694cc7c&amp;color=0,0,0&amp;mp=1&amp;vtp=1&amp;bt=1&amp;bbb=1"/>
          <p:cNvSpPr txBox="1"/>
          <p:nvPr/>
        </p:nvSpPr>
        <p:spPr>
          <a:xfrm>
            <a:off x="10878455" y="1352709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N.37_1#6c0f577af?vcp=1&amp;pid=80694cc7c&amp;color=0,0,0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①写雪“正下得紧”“越下的猛”，草屋“崩坏”，用“碎琼乱玉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形容雪花大而密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分）交代了故事发生时天气寒冷恶劣，渲染了苦寒、凄凉的气氛，（1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）为林冲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后续的遭遇埋下了伏笔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，推动了情节的发展。（1分）    ②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示例一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：选段一画线句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是动作描写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，“取”“挑”“盖”“戴”“拿”“拽”等动词，（1分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突出林冲谨小慎微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、安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分守己、循规蹈矩、逆来顺受的性格特点，表现他“熬得住”。（1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）示例二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：选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段二画线句通过个性化的语言描写，（1分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突出林冲对官僚和世道忍无可忍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，最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终丢掉幻想，毅然决然地奋起反抗的精神，表现他“做得彻”。（1分）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7943edce?vcp=1&amp;pid=80cc44782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（二）现代文阅读Ⅰ（本题共3小题，6分）</a:t>
            </a:r>
            <a:endParaRPr lang="en-US" altLang="zh-CN" sz="2400" dirty="0"/>
          </a:p>
        </p:txBody>
      </p:sp>
      <p:sp>
        <p:nvSpPr>
          <p:cNvPr id="3" name="QM_5_BD.38_1#b37f0c03c?vcp=1&amp;pid=77943edce&amp;color=0,0,0&amp;vtp=1&amp;bbb=1&amp;hb=1"/>
          <p:cNvSpPr/>
          <p:nvPr/>
        </p:nvSpPr>
        <p:spPr>
          <a:xfrm>
            <a:off x="576072" y="1063933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阅读下面的文字，完成9~11题。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材料一】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“清明祭黄帝，谷雨祭仓颉”。传说中，谷雨的起源与仓颉造字有关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淮南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·本经训》中记载：“昔者仓颉作书，而天雨粟，鬼夜哭。”仓颉创造了文字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惊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动了天地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，出现了天降粟谷，谷如雨下的奇观。后来，人们就将这天定为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”，作为纪念仓颉的日子。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至今陕西白水仓颉庙仍然在谷雨节气举行传统庙会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人们祭祀仓颉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，感念他发明文字的巨大功绩。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8_2#b37f0c03c?vcp=1&amp;pid=77943edce&amp;color=0,0,0&amp;mp=1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谷雨前正值春茶采摘时节。江南多产绿茶，各地开采时间或早或晚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根据采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摘的时间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，一般可分为“明前茶”和“雨前茶”。前者采于清明前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后者采于清明至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谷雨之间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。人们多以“明前茶”为贵，不过明代许次纾在《茶疏》中却指出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清明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太早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，立夏太迟，谷雨前后，其时适中。”他还认为谷雨茶温凉，有祛火、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明目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除湿气的功效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，可做茶疗。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摘编自2022年4月19日《中国青年报》）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8_3#b37f0c03c?vcp=1&amp;pid=77943edce&amp;color=0,0,0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【材料二】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谷雨赏牡丹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。相传唐朝曹州有位生于谷雨时节、死于谷雨时节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名字也叫作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谷雨的年轻人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。在一次发大水时，他不仅凭借好的水性救了全村人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还救了一株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牡丹花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。后来谷雨母亲病重，牡丹花幻化成人形来照顾其母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原来牡丹花即是牡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丹仙子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。谷雨与牡丹仙子情投意合，欲成婚。不料牡丹仙子的仇人得病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需饮牡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丹血方能痊愈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，于是抓走牡丹仙子。谷雨千辛万苦，终于找到仇人所在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在救出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牡丹仙子时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，不幸被仇人杀死。这一天正好是谷雨，从此，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在谷雨祭日那一天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天空就会下起雨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，所有的牡丹都会开放，以此来纪念谷雨。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摘编自吴雅楠《趣味实用的节气农谚》）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8_4#b37f0c03c?vcp=1&amp;pid=77943edce&amp;color=0,0,0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【材料三】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谷雨是春种的大忙时节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。唐代诗人李白在《闻王昌龄左迁龙标遥有此寄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写道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：“杨花落尽子规啼，闻道龙标过五溪。”有谚云：“清明谷雨紧相连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早稻地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区种秧田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。”谷雨是播种的时节，人们在布谷鸟“催耕”的啼鸣中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将谷种均匀地播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撒到田地中去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，播撒的不仅是谷种，更是丰收的希望，因此播种也不乏“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仪式感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谷雨时节无论是播种养蚕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、赏花品茗，还是驱除病害、纪念仓颉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都体现了古人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的风雅和智慧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，也是传统文化的现代传承。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现代人可以在享受节气文明的欢愉里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告别春季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，迎接即将到来的夏天。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摘编自2022年4月19日《中国青年报》）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8_5#b37f0c03c?vcp=1&amp;pid=77943edce&amp;color=0,0,0&amp;mp=1&amp;vtp=1&amp;bt=1&amp;bbb=1"/>
          <p:cNvSpPr/>
          <p:nvPr/>
        </p:nvSpPr>
        <p:spPr>
          <a:xfrm>
            <a:off x="576072" y="121961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【材料四】</a:t>
            </a:r>
            <a:endParaRPr lang="en-US" altLang="zh-CN" sz="2400" dirty="0"/>
          </a:p>
        </p:txBody>
      </p:sp>
      <p:pic>
        <p:nvPicPr>
          <p:cNvPr id="3" name="QM_5_BD.38_7#b37f0c03c?htil=1&amp;vcp=1&amp;pid=77943edc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1953292"/>
            <a:ext cx="5248656" cy="359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5_BD.38_8#b37f0c03c?htil=1&amp;vcp=1&amp;pid=77943edc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20" y="1825276"/>
            <a:ext cx="4215384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e243e448d?vcp=1&amp;pid=b37f0c03c&amp;color=0,0,0&amp;vtp=1&amp;bt=1&amp;bbb=1"/>
          <p:cNvSpPr/>
          <p:nvPr/>
        </p:nvSpPr>
        <p:spPr>
          <a:xfrm>
            <a:off x="576072" y="721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9.下列对材料的理解和分析，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不正确的一项是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39_2#e243e448d.choices?vcp=1&amp;pid=b37f0c03c&amp;color=0,0,0&amp;vtp=1&amp;bbb=1&amp;hb=1"/>
          <p:cNvSpPr/>
          <p:nvPr/>
        </p:nvSpPr>
        <p:spPr>
          <a:xfrm>
            <a:off x="576072" y="1200155"/>
            <a:ext cx="10954512" cy="386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A.传说仓颉因“天降谷子雨”的奇观深受感触而造字，后来人们就将这天定为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谷雨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.相传谷雨节气会下雨，牡丹花也会开放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是为了纪念为救牡丹仙子而死的名叫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谷雨的人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.在我国的传统农业文明里，谷雨节气既具有指导实际农业生产的意义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也有民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俗文化的意义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.谷雨时节人们的农事活动和生活习俗都体现了古人的风雅和智慧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是传统文化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的现代传承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C_6_AS.41_1#e243e448d?vcp=1&amp;pid=b37f0c03c&amp;color=0,0,0&amp;vtp=1&amp;bbb=1&amp;hb=1"/>
          <p:cNvSpPr/>
          <p:nvPr/>
        </p:nvSpPr>
        <p:spPr>
          <a:xfrm>
            <a:off x="576072" y="5055929"/>
            <a:ext cx="1095451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（应是“仓颉创造了文字，惊动了天地，出现了天降粟谷，谷如雨下的奇观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项说法因果颠倒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6" name="QC_6_AN.40_1#e243e448d.bracket?vcp=1&amp;pid=b37f0c03c&amp;color=0,0,0&amp;vpa=17&amp;vtp=1&amp;answeroption=A"/>
          <p:cNvSpPr txBox="1"/>
          <p:nvPr/>
        </p:nvSpPr>
        <p:spPr>
          <a:xfrm>
            <a:off x="449072" y="11823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2_1#73ab98fbf?vcp=1&amp;pid=b37f0c03c&amp;color=0,0,0&amp;vtp=1&amp;bt=1&amp;bbb=1&amp;hb=1"/>
          <p:cNvSpPr/>
          <p:nvPr/>
        </p:nvSpPr>
        <p:spPr>
          <a:xfrm>
            <a:off x="576072" y="11449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10.朋友的生日恰逢谷雨，你想买一盒好茶送给她。假如茶店老板向你推荐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”，而你却想买一盒“谷雨茶”。请结合材料一向店主阐明你的想法。（2分）</a:t>
            </a:r>
            <a:endParaRPr lang="en-US" altLang="zh-CN" sz="2400" dirty="0"/>
          </a:p>
        </p:txBody>
      </p:sp>
      <p:sp>
        <p:nvSpPr>
          <p:cNvPr id="3" name="QO_6_AN.43_1#73ab98fbf?vcp=1&amp;pid=b37f0c03c&amp;color=0,0,0&amp;vtp=1&amp;bbb=1&amp;hb=1"/>
          <p:cNvSpPr/>
          <p:nvPr/>
        </p:nvSpPr>
        <p:spPr>
          <a:xfrm>
            <a:off x="576072" y="229964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因为许次纾在《茶疏》中指出：“清明太早，立夏太迟，谷雨前后，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其时适中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1分）此外，“谷雨茶”温凉，有祛火、明目、除湿气的功效，可做茶疗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更合适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送朋友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  <p:sp>
        <p:nvSpPr>
          <p:cNvPr id="4" name="QO_6_BD.44_1#0630b3388?vcp=1&amp;pid=b37f0c03c&amp;color=0,0,0&amp;vtp=1&amp;bbb=1"/>
          <p:cNvSpPr/>
          <p:nvPr/>
        </p:nvSpPr>
        <p:spPr>
          <a:xfrm>
            <a:off x="576072" y="400144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11.请仔细阅读材料四，概括你从中得到的与“谷雨”有关的信息。（2分）</a:t>
            </a:r>
            <a:endParaRPr lang="en-US" altLang="zh-CN" sz="2400" dirty="0"/>
          </a:p>
        </p:txBody>
      </p:sp>
      <p:sp>
        <p:nvSpPr>
          <p:cNvPr id="5" name="QO_6_AN.45_1#0630b3388?vcp=1&amp;pid=b37f0c03c&amp;color=0,0,0&amp;vtp=1&amp;bbb=1&amp;hb=1"/>
          <p:cNvSpPr/>
          <p:nvPr/>
        </p:nvSpPr>
        <p:spPr>
          <a:xfrm>
            <a:off x="576072" y="45243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由材料四可知，在图一的十二个节气中，我国（1991—2020年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平均降水量最高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的是谷雨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；（1分）谷雨在清明与立夏之间，时间是三月，地支为辰月。（1分）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ca8f2676?vcp=1&amp;pid=80cc44782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（三）现代文阅读Ⅱ（本题共4小题，15分）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endParaRPr lang="en-US" altLang="zh-CN" sz="2400" dirty="0"/>
          </a:p>
        </p:txBody>
      </p:sp>
      <p:sp>
        <p:nvSpPr>
          <p:cNvPr id="3" name="QM_5_BD.46_1#0c3eb4e86?vcp=1&amp;pid=6ca8f2676&amp;color=0,0,0&amp;vtp=1&amp;bbb=1&amp;hb=1"/>
          <p:cNvSpPr/>
          <p:nvPr/>
        </p:nvSpPr>
        <p:spPr>
          <a:xfrm>
            <a:off x="576072" y="1063933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阅读下面的文字，完成12~15题。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父亲和树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陈宝全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现在，这些苹果树老了，老了的苹果树结不了多少果子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也结不出品相端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庄的好果子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，觉得没脸活了。它们把地里的肥力吃了太多，根又粗又大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却无法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顺应自己的愿望就此倒下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。风也懒得理会它们，绕着吹。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只有父亲理解这些老了的苹果树的心思，他提着斧头进了果园。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这一片苹果树跟父亲打了三十年交道，它们经历了父亲的中年和老年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亲经历了它们的一生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。它们了解父亲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就如父亲对它们目前所思所想的洞察。</a:t>
            </a:r>
            <a:endParaRPr lang="en-US" altLang="zh-CN" sz="2400" dirty="0"/>
          </a:p>
        </p:txBody>
      </p:sp>
      <p:sp>
        <p:nvSpPr>
          <p:cNvPr id="4" name="QM_5_BD.46_1#0c3eb4e86?vcp=1&amp;pid=6ca8f2676&amp;color=0,0,0&amp;vtp=1&amp;bbb=1&amp;hb=1&amp;zzd= 14"/>
          <p:cNvSpPr/>
          <p:nvPr/>
        </p:nvSpPr>
        <p:spPr>
          <a:xfrm>
            <a:off x="10208261" y="61185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5_BD.46_1#0c3eb4e86?vcp=1&amp;pid=6ca8f2676&amp;color=0,0,0&amp;vtp=1&amp;bbb=1&amp;hb=1&amp;zzd= 14"/>
          <p:cNvSpPr/>
          <p:nvPr/>
        </p:nvSpPr>
        <p:spPr>
          <a:xfrm>
            <a:off x="10514647" y="61185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6_2#0c3eb4e86?vcp=1&amp;pid=6ca8f2676&amp;color=0,0,0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④父亲在动手之前，用手量了这棵苹果树的树干，四拃多一点。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父亲知道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它的身体里藏着三十个年轮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。也就是说，20世纪80年代末，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它还是一株小树苗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嫩叶在阳光下尽情地舒展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，细小的枝条对未来充满好奇和期待。现在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父亲拖着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瘦弱的身子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，要以一种近乎残忍的方式介入一棵他亲自栽植的苹果树的命运。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斧头落下去，父亲听到了树皮破裂的声音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虽然这种声音比斧子撞击树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干的声音要小很多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，却还是被父亲敏感地捕捉到了。父亲落泪了。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这几年，这棵苹果树一半枯死，一半硬撑着活了下来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结出的果子像山林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里的野果子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，酸涩难入口。可父亲心里明白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它为改善我们一家人的生活付出了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毕生心血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，足以让我们感恩并铭记于心。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0a14f437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2025年初中学业水平考试模拟测试卷（四）</a:t>
            </a:r>
            <a:endParaRPr lang="en-US" altLang="zh-CN" sz="4800" dirty="0"/>
          </a:p>
        </p:txBody>
      </p:sp>
      <p:sp>
        <p:nvSpPr>
          <p:cNvPr id="3" name="C_1#c0a14f437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</a:t>
            </a:r>
            <a:endParaRPr lang="en-US" altLang="zh-CN" sz="4000" dirty="0"/>
          </a:p>
        </p:txBody>
      </p:sp>
      <p:sp>
        <p:nvSpPr>
          <p:cNvPr id="4" name="C_1#c0a14f437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考试时间：150分钟）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6_3#0c3eb4e86?vcp=1&amp;pid=6ca8f2676&amp;color=0,0,0&amp;vtp=1&amp;bt=1&amp;bbb=1&amp;hb=1"/>
          <p:cNvSpPr/>
          <p:nvPr/>
        </p:nvSpPr>
        <p:spPr>
          <a:xfrm>
            <a:off x="576072" y="6643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⑦20世纪80年代，父亲和大多数李家山的村民一样，刚刚吃饱肚子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从没有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去设想未来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。作为木匠的父亲，将大把大把的时间用在了修房子上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在他栽下一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批苹果树苗的时候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，大片的小麦仍然享有辽阔的土地，是地里的主角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为了保住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小麦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，人们曾与草作战，把它们统统赶出麦田。在田里，草都不让长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怎么会容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忍树长进去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父亲在乡村干部的劝说下，栽下了第一片果树。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果树选择种在院子附近，不是为了管理上的方便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也不是为了看着这些小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树苗像孩子一样一天天长大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，从而让人感到快乐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父亲是为了看着它们被兔子和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羊啃了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，被风吹死，被小麦挤赶出去。他在耕地的时候，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故意赶着毛驴逼近树苗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让犁铧伤到树根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6_4#0c3eb4e86?vcp=1&amp;pid=6ca8f2676&amp;color=0,0,0&amp;vtp=1&amp;bt=1&amp;bbb=1&amp;hb=1"/>
          <p:cNvSpPr/>
          <p:nvPr/>
        </p:nvSpPr>
        <p:spPr>
          <a:xfrm>
            <a:off x="576072" y="149367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⑩尽管如此，仍然有一些倔强的苹果树活了下来，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一副要长大成材的样子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父亲妥协了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。为此，父亲的果树也在年轮里写下了新的愿景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为人们奉献甘甜的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果肉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到第八个年头，父亲果园里的苹果树开始挂果了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父亲开启了新的生活方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，浑身上下充满了力量，进入一种持续的兴奋状态。按照时序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他在果园里浇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、施肥、疏花、疏果、套袋、摘袋，然后出售苹果，收入一年比一年高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日子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也好了起来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6_5#0c3eb4e86?vcp=1&amp;pid=6ca8f2676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⑫带着清香的木屑喷溅而出，落在父亲的身上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像是一棵树要对父亲说出的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话语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。这个年近八十的老人，挥动几下笨重的斧子，就开始气喘吁吁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他不得不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停下来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。越进入树干的内部，就越接近远去的时光，父亲难过极了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这棵苹果树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勉强支撑着身体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，父亲用力推了一下，苹果树开始吱嘎作响，慢慢倒下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没有大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树倒下的那种轰然响动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，它只是轻轻地躺在了自己生活过的这块土地上。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父亲坐在放倒的这棵苹果树身上，抽了一根烟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像是在进行一次长时间的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告别仪式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。他将用近一个月的时间，砍倒果园里所有的老树，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再把它们劈成木柴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这些带着浓郁芳香的木柴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，将陪伴他度过一个漫长而寒冷的冬天。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6_6#0c3eb4e86?vcp=1&amp;pid=6ca8f2676&amp;color=0,0,0&amp;mp=1&amp;vtp=1&amp;bt=1&amp;bbb=1&amp;hb=1"/>
          <p:cNvSpPr/>
          <p:nvPr/>
        </p:nvSpPr>
        <p:spPr>
          <a:xfrm>
            <a:off x="576072" y="20423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⑭父亲不再主持果园里的事，只是在天气好的时候，到果园里转转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砍掉了</a:t>
            </a:r>
            <a:endParaRPr lang="en-US" altLang="zh-CN" sz="2400" b="1" i="0" u="sng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老树的土地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，平整而安详，像是卸下了所有的负担，在休憩，在安睡。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父亲知道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过上两年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，又一批新树苗将在这里郁郁葱葱地长起来。这看似贫瘠的土地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总是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会在春秋轮回之间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，给劳作的人们以希望和馈赠。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选自2023年4月21日《光明日报》，有删改）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0e15b65ef?sp=1&amp;vcp=1&amp;pid=0c3eb4e86&amp;color=0,0,0&amp;mp=1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12.文章围绕“苹果树”和“父亲”之间的故事展开叙述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请梳理文章思路并概括主要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苹果树老去→（1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→父亲回忆栽树的经历→（2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</a:t>
            </a:r>
            <a:endParaRPr lang="en-US" altLang="zh-CN" sz="240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→父亲处理所有老树→（3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</a:t>
            </a:r>
            <a:endParaRPr lang="en-US" altLang="zh-CN" sz="2400" dirty="0"/>
          </a:p>
        </p:txBody>
      </p:sp>
      <p:sp>
        <p:nvSpPr>
          <p:cNvPr id="4" name="QB_6_AN.48_1#0e15b65ef.blank?vcp=1&amp;pid=0c3eb4e86&amp;color=0,0,0&amp;mp=1&amp;vpa=18&amp;vtp=1&amp;bbb=1"/>
          <p:cNvSpPr/>
          <p:nvPr/>
        </p:nvSpPr>
        <p:spPr>
          <a:xfrm>
            <a:off x="3181954" y="3412649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父亲提斧砍树</a:t>
            </a:r>
            <a:endParaRPr lang="en-US" altLang="zh-CN" sz="2400" dirty="0"/>
          </a:p>
        </p:txBody>
      </p:sp>
      <p:sp>
        <p:nvSpPr>
          <p:cNvPr id="5" name="QB_6_AN.49_1#0e15b65ef.blank?vcp=1&amp;pid=0c3eb4e86&amp;color=0,0,0&amp;mp=1&amp;vpa=19&amp;vtp=1&amp;bbb=1"/>
          <p:cNvSpPr/>
          <p:nvPr/>
        </p:nvSpPr>
        <p:spPr>
          <a:xfrm>
            <a:off x="9371615" y="3412649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苹果树被砍倒</a:t>
            </a:r>
            <a:endParaRPr lang="en-US" altLang="zh-CN" sz="2400" dirty="0"/>
          </a:p>
        </p:txBody>
      </p:sp>
      <p:sp>
        <p:nvSpPr>
          <p:cNvPr id="6" name="QB_6_AN.50_1#0e15b65ef.blank?vcp=1&amp;pid=0c3eb4e86&amp;color=0,0,0&amp;mp=1&amp;vpa=20&amp;vtp=1&amp;bbb=1"/>
          <p:cNvSpPr/>
          <p:nvPr/>
        </p:nvSpPr>
        <p:spPr>
          <a:xfrm>
            <a:off x="4405915" y="3971449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父亲期待新树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1_1#54ec53ef8?vcp=1&amp;pid=0c3eb4e86&amp;color=0,0,0&amp;vtp=1&amp;bt=1&amp;bbb=1"/>
          <p:cNvSpPr/>
          <p:nvPr/>
        </p:nvSpPr>
        <p:spPr>
          <a:xfrm>
            <a:off x="576072" y="8515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13.结合语境，赏析文章中加点词和画线句子的表达效果。（4分）</a:t>
            </a:r>
            <a:endParaRPr lang="en-US" altLang="zh-CN" sz="2400" dirty="0"/>
          </a:p>
        </p:txBody>
      </p:sp>
      <p:sp>
        <p:nvSpPr>
          <p:cNvPr id="3" name="QO_7_BD.52_1#bd1cbd9d8?vcp=1&amp;pid=54ec53ef8&amp;color=0,0,0&amp;vtp=1&amp;bbb=1"/>
          <p:cNvSpPr/>
          <p:nvPr/>
        </p:nvSpPr>
        <p:spPr>
          <a:xfrm>
            <a:off x="576072" y="137343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（1）它们了解父亲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就如父亲对它们目前所思所想的洞察。</a:t>
            </a:r>
            <a:endParaRPr lang="en-US" altLang="zh-CN" sz="2400" dirty="0"/>
          </a:p>
        </p:txBody>
      </p:sp>
      <p:sp>
        <p:nvSpPr>
          <p:cNvPr id="4" name="QO_7_AN.53_1#bd1cbd9d8?vcp=1&amp;pid=54ec53ef8&amp;color=0,0,0&amp;vtp=1&amp;bbb=1&amp;hb=1"/>
          <p:cNvSpPr/>
          <p:nvPr/>
        </p:nvSpPr>
        <p:spPr>
          <a:xfrm>
            <a:off x="576072" y="189629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“洞察”指深入而透彻地理解、观察，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表明父亲对苹果树无奈老去的不甘的理解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同时苹果树也理解父亲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表现出父亲与苹果树之间无言的默契和深厚的情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  <p:sp>
        <p:nvSpPr>
          <p:cNvPr id="5" name="QO_7_BD.54_1#cb8ad7886?vcp=1&amp;pid=54ec53ef8&amp;color=0,0,0&amp;vtp=1&amp;bbb=1"/>
          <p:cNvSpPr/>
          <p:nvPr/>
        </p:nvSpPr>
        <p:spPr>
          <a:xfrm>
            <a:off x="576072" y="3598096"/>
            <a:ext cx="113268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（2）砍掉了老树的土地，平整而安详，像是卸下了所有的负担，在休憩，在安睡。</a:t>
            </a:r>
            <a:endParaRPr lang="en-US" altLang="zh-CN" sz="2400" dirty="0"/>
          </a:p>
        </p:txBody>
      </p:sp>
      <p:sp>
        <p:nvSpPr>
          <p:cNvPr id="6" name="QO_7_AN.55_1#cb8ad7886?vcp=1&amp;pid=54ec53ef8&amp;color=0,0,0&amp;vtp=1&amp;bbb=1&amp;hb=1"/>
          <p:cNvSpPr/>
          <p:nvPr/>
        </p:nvSpPr>
        <p:spPr>
          <a:xfrm>
            <a:off x="576072" y="412095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画线句子运用拟人手法，写出砍掉老树后的土地的宁静平和；（1分）“卸下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休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”“安睡”等拟人化的描写，表明砍掉老树对土地是一种解脱，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也是新的开始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  <p:sp>
        <p:nvSpPr>
          <p:cNvPr id="7" name="QO_7_BD.52_1#bd1cbd9d8?vcp=1&amp;pid=54ec53ef8&amp;color=0,0,0&amp;vtp=1&amp;bbb=1&amp;zzd= 1"/>
          <p:cNvSpPr/>
          <p:nvPr/>
        </p:nvSpPr>
        <p:spPr>
          <a:xfrm>
            <a:off x="7909561" y="19322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7_BD.52_1#bd1cbd9d8?vcp=1&amp;pid=54ec53ef8&amp;color=0,0,0&amp;vtp=1&amp;bbb=1&amp;zzd= 1"/>
          <p:cNvSpPr/>
          <p:nvPr/>
        </p:nvSpPr>
        <p:spPr>
          <a:xfrm>
            <a:off x="8215947" y="19322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b37b07afb?vcp=1&amp;pid=0c3eb4e86&amp;color=0,0,0&amp;vtp=1&amp;bt=1&amp;bbb=1&amp;hb=1"/>
          <p:cNvSpPr/>
          <p:nvPr/>
        </p:nvSpPr>
        <p:spPr>
          <a:xfrm>
            <a:off x="576072" y="11969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14.文章通过不少细节描写来展现人物形象的独特性。请结合文章内容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简析文中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的父亲有哪些美好品质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O_6_AN.57_1#b37b07afb?vcp=1&amp;pid=0c3eb4e86&amp;color=0,0,0&amp;vtp=1&amp;bbb=1&amp;hb=1"/>
          <p:cNvSpPr/>
          <p:nvPr/>
        </p:nvSpPr>
        <p:spPr>
          <a:xfrm>
            <a:off x="576072" y="235171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文中父亲的美好品质有：①默默无闻、无私奉献，“作为木匠的父亲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将大把大把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的时间用在了修房子上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”，说明父亲勤劳能干；（1分）②善良、懂得感恩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父亲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明白苹果树对自家的贡献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，过去父亲因为苹果树增加了收入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后也因要砍掉苹果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树而生发感触和不舍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；（1分）③重感情、与自然和谐相处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父亲为砍倒苹果树而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难过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；（1分）④率真朴实，父亲曾无意照顾苹果树，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后为苹果树的生命力震撼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8_1#56c86f198?vcp=1&amp;pid=0c3eb4e86&amp;color=0,0,0&amp;vtp=1&amp;bt=1&amp;bbb=1&amp;hb=1"/>
          <p:cNvSpPr/>
          <p:nvPr/>
        </p:nvSpPr>
        <p:spPr>
          <a:xfrm>
            <a:off x="576072" y="119825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15.文章结尾写道：“父亲知道，过上两年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又一批新树苗将在这里郁郁葱葱地长起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。这看似贫瘠的土地，总是会在春秋轮回之间，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给劳作的人们以希望和馈赠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请谈谈你对此的理解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</a:t>
            </a:r>
            <a:endParaRPr lang="en-US" altLang="zh-CN" sz="2400" dirty="0"/>
          </a:p>
        </p:txBody>
      </p:sp>
      <p:sp>
        <p:nvSpPr>
          <p:cNvPr id="3" name="QO_6_AN.59_1#56c86f198?vcp=1&amp;pid=0c3eb4e86&amp;color=0,0,0&amp;vtp=1&amp;bbb=1&amp;hb=1"/>
          <p:cNvSpPr/>
          <p:nvPr/>
        </p:nvSpPr>
        <p:spPr>
          <a:xfrm>
            <a:off x="576072" y="289908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①老苹果树被砍掉了，把土壤的肥力留给新的树苗，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新的树苗又会继续焕发生机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给人们带来新的希望和馈赠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。（1分）②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体现了生命的生生不息和生命的交替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1分）③苹果树给“我们”家做出巨大贡献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表达作者对苹果树无私奉献和顽强生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命力的赞美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。（1分）④父亲和苹果树一样勤劳、无私奉献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表达作者对父亲的赞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、感激之情。（1分）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907c2e5?vcp=1&amp;pid=80cc44782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（四）古代诗歌阅读（本题共2小题，5分）</a:t>
            </a:r>
            <a:endParaRPr lang="en-US" altLang="zh-CN" sz="2400" dirty="0"/>
          </a:p>
        </p:txBody>
      </p:sp>
      <p:sp>
        <p:nvSpPr>
          <p:cNvPr id="3" name="QM_5_BD.60_1#2a45e13e1?vcp=1&amp;pid=3f907c2e5&amp;color=0,0,0&amp;vtp=1&amp;bbb=1"/>
          <p:cNvSpPr/>
          <p:nvPr/>
        </p:nvSpPr>
        <p:spPr>
          <a:xfrm>
            <a:off x="576072" y="1063933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阅读下面这首唐诗，完成16、17题。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行路难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（其一）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金樽清酒斗十千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，玉盘珍羞直万钱。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停杯投箸不能食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，拔剑四顾心茫然。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欲渡黄河冰塞川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，将登太行雪满山。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闲来垂钓碧溪上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，忽复乘舟梦日边。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行路难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，行路难，多歧路，今安在？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长风破浪会有时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，直挂云帆济沧海。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1_1#3a5c467bd?vcp=1&amp;pid=2a45e13e1&amp;color=0,0,0&amp;vtp=1&amp;bt=1&amp;bbb=1"/>
          <p:cNvSpPr/>
          <p:nvPr/>
        </p:nvSpPr>
        <p:spPr>
          <a:xfrm>
            <a:off x="576072" y="14293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16.下列对这首诗歌的分析，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不正确的一项是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61_2#3a5c467bd.choices?vcp=1&amp;pid=2a45e13e1&amp;color=0,0,0&amp;vtp=1&amp;bbb=1"/>
          <p:cNvSpPr/>
          <p:nvPr/>
        </p:nvSpPr>
        <p:spPr>
          <a:xfrm>
            <a:off x="576072" y="195382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A.本诗在形式上以七言为主，杂以三言，表现出鲜明的节奏。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.本诗以叙事开篇，先写“金樽清酒”“玉盘珍羞”，营造欢乐的宴饮气氛。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.诗人渡至黄河边，行到太行山下，不禁赞美了眼前冰封雪盖的瑰丽雄奇之实景。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.诗人以浪漫的笔法抒写人生感慨和精神追求，表现其人生追求的不同寻常。</a:t>
            </a:r>
            <a:endParaRPr lang="en-US" altLang="zh-CN" sz="2400" dirty="0"/>
          </a:p>
        </p:txBody>
      </p:sp>
      <p:sp>
        <p:nvSpPr>
          <p:cNvPr id="5" name="QC_6_AS.63_1#3a5c467bd?vcp=1&amp;pid=2a45e13e1&amp;color=0,0,0&amp;vtp=1&amp;bbb=1&amp;hb=1"/>
          <p:cNvSpPr/>
          <p:nvPr/>
        </p:nvSpPr>
        <p:spPr>
          <a:xfrm>
            <a:off x="576072" y="420172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（“欲渡黄河冰塞川，将登太行雪满山”两句不是实写眼前景，是虚写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且并无赞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美之意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6" name="QC_6_AN.62_1#3a5c467bd.bracket?vcp=1&amp;pid=2a45e13e1&amp;color=0,0,0&amp;vpa=21&amp;vtp=1&amp;answeroption=C"/>
          <p:cNvSpPr txBox="1"/>
          <p:nvPr/>
        </p:nvSpPr>
        <p:spPr>
          <a:xfrm>
            <a:off x="449072" y="31552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b717fee2?vcp=1&amp;pid=47a1b4237&amp;color=0,0,0&amp;vtp=1&amp;bt=1&amp;bbb=1&amp;hb=1"/>
          <p:cNvSpPr/>
          <p:nvPr/>
        </p:nvSpPr>
        <p:spPr>
          <a:xfrm>
            <a:off x="575945" y="2590800"/>
            <a:ext cx="11520170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注意事项：1.答题前，考生务必将姓名、准考证号填写在试卷和答题卡上。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.考生作答时，请在答题卡上作答（答题注意事项见答题卡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在本试卷上作答无效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4_1#7141599fa?vcp=1&amp;pid=2a45e13e1&amp;color=0,0,0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17.王湾《次北固山下》中“客路青山外”和本诗中“行路难，行路难，多歧路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都写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到了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“路”。请简要分析两位诗人借“路”分别表达了怎样的情感。（3分）</a:t>
            </a:r>
            <a:endParaRPr lang="en-US" altLang="zh-CN" sz="2400" dirty="0"/>
          </a:p>
        </p:txBody>
      </p:sp>
      <p:sp>
        <p:nvSpPr>
          <p:cNvPr id="3" name="QO_6_AN.65_1#7141599fa?vcp=1&amp;pid=2a45e13e1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“客路青山外”中的“客路”点明诗人身处异乡，与尾联形成呼应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表达诗人对家乡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的思念之情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。（1分）“行路难，行路难，多歧路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则是诗人面对艰难人生道路时的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慨叹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，（1分）既有歧路彷徨的苦闷，又有不知路在何方的挣扎与痛苦。（1分）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f84e1b11?vcp=1&amp;pid=80cc44782&amp;color=0,0,0&amp;vtp=1&amp;bt=1&amp;bbb=1"/>
          <p:cNvSpPr/>
          <p:nvPr/>
        </p:nvSpPr>
        <p:spPr>
          <a:xfrm>
            <a:off x="576072" y="539496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（五）文言文阅读（本题共5小题，15分）</a:t>
            </a:r>
            <a:endParaRPr lang="en-US" altLang="zh-CN" sz="2400" dirty="0"/>
          </a:p>
        </p:txBody>
      </p:sp>
      <p:sp>
        <p:nvSpPr>
          <p:cNvPr id="3" name="QM_5_BD.66_1#462212461?vcp=1&amp;pid=6f84e1b11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阅读下面的文字，完成18~22题。</a:t>
            </a:r>
            <a:endParaRPr lang="en-US" altLang="zh-CN" sz="2400" dirty="0"/>
          </a:p>
        </p:txBody>
      </p:sp>
      <p:pic>
        <p:nvPicPr>
          <p:cNvPr id="4" name="QM_5_BD.66_2#462212461?vcp=1&amp;pid=6f84e1b1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9000" y="1668018"/>
            <a:ext cx="5239512" cy="394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66_3#462212461?vcp=1&amp;pid=6f84e1b11&amp;color=0,0,0&amp;vtp=1&amp;bt=1&amp;bbb=1"/>
          <p:cNvSpPr/>
          <p:nvPr/>
        </p:nvSpPr>
        <p:spPr>
          <a:xfrm>
            <a:off x="576072" y="17425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【甲】黄溪夜泊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欧阳修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楚人自古登临恨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，暂到愁肠已九回。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万树苍烟三峡暗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，满川明月一猿哀。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非乡况复惊残岁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，慰客偏宜把酒杯。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行见江山且吟咏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，不因迁谪__能来。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66_4#462212461?vcp=1&amp;pid=6f84e1b11&amp;color=0,0,0&amp;mp=1&amp;vtp=1&amp;bt=1&amp;bbb=1&amp;hb=1"/>
          <p:cNvSpPr/>
          <p:nvPr/>
        </p:nvSpPr>
        <p:spPr>
          <a:xfrm>
            <a:off x="576072" y="6580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【乙】醉翁亭记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欧阳修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环滁皆山也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。其西南诸峰，林壑尤美，望之蔚然而深秀者，琅琊也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山行六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七里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，渐闻水声潺潺，而泻出于两峰之间者，酿泉也。峰回路转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有亭翼然临于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泉上者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，醉翁亭也。作亭者谁？山之僧智仙也。名之者谁？太守自谓也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太守与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客来饮于此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，饮少辄醉，而年又最高，故自号曰醉翁也。醉翁之意不在酒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在乎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山水之间也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。山水之乐，得之心而寓之酒也。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若夫日出而林霏开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，云归而岩穴暝，晦明变化者，山间之朝暮也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野芳发而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幽香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，佳木秀而繁阴，风霜高洁，水落而石出者，山间之四时也。朝而往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暮而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归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，四时之景不同，而乐亦无穷也。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66_5#462212461?vcp=1&amp;pid=6f84e1b11&amp;color=0,0,0&amp;mp=1&amp;vtp=1&amp;bt=1&amp;bbb=1&amp;hb=1"/>
          <p:cNvSpPr/>
          <p:nvPr/>
        </p:nvSpPr>
        <p:spPr>
          <a:xfrm>
            <a:off x="576072" y="149367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至于负者歌于途，行者休于树，前者呼，后者应，伛偻提携，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往来而不绝者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滁人游也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。临溪而渔，溪深而鱼肥，酿泉为酒，泉香而酒洌，山肴野蔌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杂然而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前陈者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，太守宴也。宴酣之乐，非丝非竹，射者中，弈者胜，觥筹交错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起坐而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喧哗者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，众宾欢也。苍颜白发，颓然乎其间者，太守醉也。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已而夕阳在山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，人影散乱，太守归而宾客从也。树林阴翳，鸣声上下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游人去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而禽鸟乐也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。然而禽鸟知山林之乐，而不知人之乐；人知从太守游而乐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而不知太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守之乐其乐也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u="sng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醉能同其乐，醒能述以文者，太守也。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太守谓谁？庐陵欧阳修也。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5_BD.66_6#462212461?vcp=1&amp;pid=6f84e1b11&amp;color=0,0,0&amp;vtp=1&amp;bt=1&amp;bbb=1&amp;hb=1"/>
              <p:cNvSpPr/>
              <p:nvPr/>
            </p:nvSpPr>
            <p:spPr>
              <a:xfrm>
                <a:off x="576072" y="864140"/>
                <a:ext cx="10954512" cy="513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【丙】峡州至喜亭记（节选）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欧阳修</a:t>
                </a:r>
                <a:endParaRPr lang="en-US" altLang="zh-CN" sz="24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夷陵为州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，当峡口，江出峡始漫为平流。故舟人至此者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必沥酒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再拜相贺，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以为更生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虞部郎中朱公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再治是州之三月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作至喜亭于江津，以为舟者之停留也</a:t>
                </a:r>
                <a:r>
                  <a:rPr lang="en-US" altLang="zh-CN" sz="2400" b="1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夷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陵固为下州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与俸皆薄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，而僻且远，虽有善政，不足为名誉以资进取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朱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公能不以陋而安之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，其心又喜夫人之去忧患而就乐易，《诗》所谓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恺悌君子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者矣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5_BD.66_6#462212461?vcp=1&amp;pid=6f84e1b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64140"/>
                <a:ext cx="10954512" cy="51308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-72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5_BD.66_7#462212461?vcp=1&amp;pid=6f84e1b11&amp;color=0,0,0&amp;mp=1&amp;vtp=1&amp;bt=1&amp;bbb=1&amp;hb=1"/>
              <p:cNvSpPr/>
              <p:nvPr/>
            </p:nvSpPr>
            <p:spPr>
              <a:xfrm>
                <a:off x="576072" y="1401699"/>
                <a:ext cx="10954512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自公之来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岁数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大丰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因民之余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anose="02010609060101010101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然后有作，惠于往来，以馆以劳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动不违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，而人有赖，是皆宜书。故凡公之佐吏，因相与谋，而属笔于修焉。</a:t>
                </a:r>
                <a:endParaRPr lang="en-US" altLang="zh-CN" sz="2400" dirty="0"/>
              </a:p>
              <a:p>
                <a:pPr algn="r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选自《欧阳文忠公集》，有删改）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注释】①沥酒：洒酒于地，表示祝愿或起誓。②朱公：朱庆基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时任峡州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知州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。③下州：偏远州县。④廪（lǐn）：米仓，这里指官员的供给。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⑤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恺悌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k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KaiTi" panose="02010609060101010101" pitchFamily="34" charset="-122"/>
                    <a:cs typeface="Times New Roman" panose="02020603050405020304" pitchFamily="34" charset="-120"/>
                  </a:rPr>
                  <a:t>ǎ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i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tì）君子：泛指品德优良、平易近人的人。⑥岁数：年年。⑦余：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生活富足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KaiTi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有余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KaiTi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5_BD.66_7#462212461?vcp=1&amp;pid=6f84e1b1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01699"/>
                <a:ext cx="10954512" cy="39116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2589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7_1#d79df701a?sp=1&amp;vcp=1&amp;pid=462212461&amp;color=0,0,0&amp;mp=1&amp;vtp=1&amp;bt=1&amp;bbb=1"/>
          <p:cNvSpPr/>
          <p:nvPr/>
        </p:nvSpPr>
        <p:spPr>
          <a:xfrm>
            <a:off x="576072" y="129047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18.请根据表中提示的方法解释加点词的意思。（3分）</a:t>
            </a:r>
            <a:endParaRPr lang="en-US" altLang="zh-CN" sz="2400" dirty="0"/>
          </a:p>
        </p:txBody>
      </p:sp>
      <p:graphicFrame>
        <p:nvGraphicFramePr>
          <p:cNvPr id="47" name="QB_6_BD.67_2#d79df701a?colgroup=3,16,14&amp;vcp=1&amp;pid=462212461&amp;color=0,0,0&amp;mp=1&amp;vtp=1&amp;bbb=1&amp;hb=1"/>
          <p:cNvGraphicFramePr>
            <a:graphicFrameLocks noGrp="1"/>
          </p:cNvGraphicFramePr>
          <p:nvPr/>
        </p:nvGraphicFramePr>
        <p:xfrm>
          <a:off x="576072" y="1893602"/>
          <a:ext cx="10917936" cy="3582416"/>
        </p:xfrm>
        <a:graphic>
          <a:graphicData uri="http://schemas.openxmlformats.org/drawingml/2006/table">
            <a:tbl>
              <a:tblPr/>
              <a:tblGrid>
                <a:gridCol w="1115568"/>
                <a:gridCol w="5230368"/>
                <a:gridCol w="457200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联系内容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释义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字典查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阅法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始：①开始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②起初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③才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（1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江出峡始漫为平流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</a:t>
                      </a:r>
                      <a:endParaRPr lang="en-US" altLang="zh-CN" sz="2400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填序号）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词类活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而不知太守之乐其乐也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（2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朱公能不以陋而安之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语境推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测法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其心又喜夫人之去忧患而就乐易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句中“去”为远离之意）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（3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其心又喜夫人之去忧患而</a:t>
                      </a:r>
                      <a:endParaRPr lang="en-US" altLang="zh-CN" sz="100" b="1" i="0" kern="0" spc="-999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就乐易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68_1#d79df701a.blank?vcp=1&amp;pid=462212461&amp;color=0,0,0&amp;mp=1&amp;vpa=22&amp;vtp=1"/>
          <p:cNvSpPr/>
          <p:nvPr/>
        </p:nvSpPr>
        <p:spPr>
          <a:xfrm>
            <a:off x="10380980" y="2348865"/>
            <a:ext cx="527050" cy="643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6_AN.69_1#d79df701a.blank?vcp=1&amp;pid=462212461&amp;color=0,0,0&amp;mp=1&amp;vpa=23&amp;vtp=1&amp;bbb=1"/>
          <p:cNvSpPr/>
          <p:nvPr/>
        </p:nvSpPr>
        <p:spPr>
          <a:xfrm>
            <a:off x="7035800" y="3856355"/>
            <a:ext cx="1752600" cy="612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为安</a:t>
            </a:r>
            <a:endParaRPr lang="en-US" altLang="zh-CN" sz="2400" dirty="0"/>
          </a:p>
        </p:txBody>
      </p:sp>
      <p:sp>
        <p:nvSpPr>
          <p:cNvPr id="6" name="QB_6_AN.70_1#d79df701a.blank?vcp=1&amp;pid=462212461&amp;color=0,0,0&amp;mp=1&amp;vpa=24&amp;vtp=1&amp;bbb=1"/>
          <p:cNvSpPr/>
          <p:nvPr/>
        </p:nvSpPr>
        <p:spPr>
          <a:xfrm>
            <a:off x="8083550" y="4810125"/>
            <a:ext cx="1752600" cy="67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靠近，接近</a:t>
            </a:r>
            <a:endParaRPr lang="en-US" altLang="zh-CN" sz="2400" dirty="0"/>
          </a:p>
        </p:txBody>
      </p:sp>
      <p:sp>
        <p:nvSpPr>
          <p:cNvPr id="3" name="QB_6_BD.67_2#d79df701a?colgroup=3,16,14&amp;vcp=1&amp;pid=462212461&amp;color=0,0,0&amp;mp=1&amp;vtp=1&amp;bbb=1&amp;hb=1&amp;zzd= 1"/>
          <p:cNvSpPr/>
          <p:nvPr/>
        </p:nvSpPr>
        <p:spPr>
          <a:xfrm>
            <a:off x="8812521" y="29597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67_2#d79df701a?colgroup=3,16,14&amp;vcp=1&amp;pid=462212461&amp;color=0,0,0&amp;mp=1&amp;vtp=1&amp;bbb=1&amp;hb=1&amp;zzd= 1"/>
          <p:cNvSpPr/>
          <p:nvPr/>
        </p:nvSpPr>
        <p:spPr>
          <a:xfrm>
            <a:off x="3736141" y="41630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67_2#d79df701a?colgroup=3,16,14&amp;vcp=1&amp;pid=462212461&amp;color=0,0,0&amp;mp=1&amp;vtp=1&amp;bbb=1&amp;hb=1&amp;zzd= 1"/>
          <p:cNvSpPr/>
          <p:nvPr/>
        </p:nvSpPr>
        <p:spPr>
          <a:xfrm>
            <a:off x="10038071" y="39741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67_2#d79df701a?colgroup=3,16,14&amp;vcp=1&amp;pid=462212461&amp;color=0,0,0&amp;mp=1&amp;vtp=1&amp;bbb=1&amp;hb=1&amp;zzd= 1"/>
          <p:cNvSpPr/>
          <p:nvPr/>
        </p:nvSpPr>
        <p:spPr>
          <a:xfrm>
            <a:off x="4042528" y="498865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67_2#d79df701a?colgroup=3,16,14&amp;vcp=1&amp;pid=462212461&amp;color=0,0,0&amp;mp=1&amp;vtp=1&amp;bbb=1&amp;hb=1&amp;zzd= 1"/>
          <p:cNvSpPr/>
          <p:nvPr/>
        </p:nvSpPr>
        <p:spPr>
          <a:xfrm>
            <a:off x="7128184" y="54188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1_1#5bf653eda?vcp=1&amp;pid=462212461&amp;color=0,0,0&amp;vtp=1&amp;bt=1&amp;bbb=1"/>
          <p:cNvSpPr/>
          <p:nvPr/>
        </p:nvSpPr>
        <p:spPr>
          <a:xfrm>
            <a:off x="576072" y="6051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19.下列对所选诗文的理解和分析，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有误的一项是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6_BD.71_2#5bf653eda.choices?vcp=1&amp;pid=462212461&amp;color=0,0,0&amp;vtp=1&amp;bbb=1&amp;hb=1"/>
          <p:cNvSpPr/>
          <p:nvPr/>
        </p:nvSpPr>
        <p:spPr>
          <a:xfrm>
            <a:off x="576072" y="1129597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A.《黄溪夜泊》借三峡苍暗、明月满川之景，抒发诗人登山临水之怅恨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九回盘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桓之愁肠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.乙文历来被人们称道的首句“环滁皆山也”，五个字写尽滁州环山的特点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令人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叹服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.乙文尾段的“夕阳在山，人影散乱”写人们宴罢晚归，乐极生悲，笔调闲散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淡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雅而有情致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.丙文写夷陵位于峡口，江流出此会变得平缓，舟人因此感到庆幸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并在此沥酒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再拜相贺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C_6_AS.73_1#5bf653eda?vcp=1&amp;pid=462212461&amp;color=0,0,0&amp;vtp=1&amp;bbb=1"/>
          <p:cNvSpPr/>
          <p:nvPr/>
        </p:nvSpPr>
        <p:spPr>
          <a:xfrm>
            <a:off x="576072" y="55745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（“乐极生悲”有误）</a:t>
            </a:r>
            <a:endParaRPr lang="en-US" altLang="zh-CN" sz="2400" dirty="0"/>
          </a:p>
        </p:txBody>
      </p:sp>
      <p:sp>
        <p:nvSpPr>
          <p:cNvPr id="6" name="QC_6_AN.72_1#5bf653eda.bracket?vcp=1&amp;pid=462212461&amp;color=0,0,0&amp;vpa=25&amp;vtp=1&amp;answeroption=C"/>
          <p:cNvSpPr txBox="1"/>
          <p:nvPr/>
        </p:nvSpPr>
        <p:spPr>
          <a:xfrm>
            <a:off x="449072" y="34486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4_1#c82243479?vcp=1&amp;pid=462212461&amp;color=0,0,0&amp;vtp=1&amp;bt=1&amp;bbb=1"/>
          <p:cNvSpPr/>
          <p:nvPr/>
        </p:nvSpPr>
        <p:spPr>
          <a:xfrm>
            <a:off x="576072" y="53998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20.将文中画线句子翻译成现代汉语。（4分）</a:t>
            </a:r>
            <a:endParaRPr lang="en-US" altLang="zh-CN" sz="2400" dirty="0"/>
          </a:p>
        </p:txBody>
      </p:sp>
      <p:sp>
        <p:nvSpPr>
          <p:cNvPr id="3" name="QO_7_BD.75_1#9c0a20e0a?vcp=1&amp;pid=c82243479&amp;color=0,0,0&amp;vtp=1&amp;bbb=1"/>
          <p:cNvSpPr/>
          <p:nvPr/>
        </p:nvSpPr>
        <p:spPr>
          <a:xfrm>
            <a:off x="576072" y="10618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（1）醉能同其乐，醒能述以文者，太守也。</a:t>
            </a:r>
            <a:endParaRPr lang="en-US" altLang="zh-CN" sz="2400" dirty="0"/>
          </a:p>
        </p:txBody>
      </p:sp>
      <p:sp>
        <p:nvSpPr>
          <p:cNvPr id="4" name="QO_7_AN.76_1#9c0a20e0a?vcp=1&amp;pid=c82243479&amp;color=0,0,0&amp;vtp=1&amp;bbb=1"/>
          <p:cNvSpPr/>
          <p:nvPr/>
        </p:nvSpPr>
        <p:spPr>
          <a:xfrm>
            <a:off x="576072" y="158474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醉了能够同大家一起快乐，醒来能够用文章记述这事的人，是太守啊。</a:t>
            </a:r>
            <a:endParaRPr lang="en-US" altLang="zh-CN" sz="2400" dirty="0"/>
          </a:p>
        </p:txBody>
      </p:sp>
      <p:sp>
        <p:nvSpPr>
          <p:cNvPr id="5" name="QO_7_BD.77_1#c18a3f958?vcp=1&amp;pid=c82243479&amp;color=0,0,0&amp;vtp=1&amp;bbb=1"/>
          <p:cNvSpPr/>
          <p:nvPr/>
        </p:nvSpPr>
        <p:spPr>
          <a:xfrm>
            <a:off x="576072" y="21076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（2）作至喜亭于江津，以为舟者之停留也。</a:t>
            </a:r>
            <a:endParaRPr lang="en-US" altLang="zh-CN" sz="2400" dirty="0"/>
          </a:p>
        </p:txBody>
      </p:sp>
      <p:sp>
        <p:nvSpPr>
          <p:cNvPr id="6" name="QO_7_AN.78_1#c18a3f958?vcp=1&amp;pid=c82243479&amp;color=0,0,0&amp;vtp=1&amp;bbb=1"/>
          <p:cNvSpPr/>
          <p:nvPr/>
        </p:nvSpPr>
        <p:spPr>
          <a:xfrm>
            <a:off x="576072" y="263045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在江边渡口修了一座至喜亭，作为（往来岷江的）船家停留休息之地。</a:t>
            </a:r>
            <a:endParaRPr lang="en-US" altLang="zh-CN" sz="2400" dirty="0"/>
          </a:p>
        </p:txBody>
      </p:sp>
      <p:sp>
        <p:nvSpPr>
          <p:cNvPr id="7" name="QB_6_BD.79_1#ee5e247f3?sp=1&amp;vcp=1&amp;pid=462212461&amp;color=0,0,0&amp;vtp=1&amp;bbb=1&amp;hb=1"/>
          <p:cNvSpPr/>
          <p:nvPr/>
        </p:nvSpPr>
        <p:spPr>
          <a:xfrm>
            <a:off x="576072" y="31533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21.甲诗中遗失了一个字，请结合你对诗歌的理解，从“岂、故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中选一字填入诗中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横线处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，并说明理由。（3分）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我选“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字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             </a:t>
            </a:r>
            <a:endParaRPr lang="en-US" altLang="zh-CN" sz="100" b="1" i="0" u="sng" kern="0" spc="-99900" smtClean="0">
              <a:solidFill>
                <a:srgbClr val="FFFFFF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sp>
        <p:nvSpPr>
          <p:cNvPr id="8" name="QB_6_AN.80_1#ee5e247f3.blank?vcp=1&amp;pid=462212461&amp;color=0,0,0&amp;vpa=26&amp;vtp=1&amp;bbb=1"/>
          <p:cNvSpPr/>
          <p:nvPr/>
        </p:nvSpPr>
        <p:spPr>
          <a:xfrm>
            <a:off x="1332230" y="4243070"/>
            <a:ext cx="135826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岂（1分）</a:t>
            </a:r>
            <a:endParaRPr lang="en-US" altLang="zh-CN" sz="2400" dirty="0"/>
          </a:p>
        </p:txBody>
      </p:sp>
      <p:sp>
        <p:nvSpPr>
          <p:cNvPr id="10" name="QB_6_AN.81_1#ee5e247f3.blank?vcp=1&amp;pid=462212461&amp;color=0,0,0&amp;vpa=27&amp;vtp=1&amp;bbb=1&amp;hb=1"/>
          <p:cNvSpPr/>
          <p:nvPr/>
        </p:nvSpPr>
        <p:spPr>
          <a:xfrm>
            <a:off x="575945" y="4295140"/>
            <a:ext cx="10876280" cy="159385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                                   “岂”是“岂能、怎么能”的意思，带有反问语气，（1分）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诗人因为被贬谪才经过三峡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，想表达“如果不是贬官外放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又怎么能饱览各地的奇山异景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”之意，反问更能表现诗人豁达乐观的胸襟。（1分）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38dca22d?vcp=1&amp;pid=7b762d61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一、积累（22分）</a:t>
            </a:r>
            <a:endParaRPr lang="en-US" altLang="zh-CN" sz="2600" dirty="0"/>
          </a:p>
        </p:txBody>
      </p:sp>
      <p:sp>
        <p:nvSpPr>
          <p:cNvPr id="3" name="QM_4_BD.1_1#90c23cc1f?vcp=1&amp;pid=638dca22d&amp;color=0,0,0&amp;vtp=1&amp;bbb=1&amp;hb=1"/>
          <p:cNvSpPr/>
          <p:nvPr/>
        </p:nvSpPr>
        <p:spPr>
          <a:xfrm>
            <a:off x="576072" y="1117088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学校文学社正在筹备“漫游文学文化”的综合学习活动，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请你参与并完成相关任务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班级正在制作以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“阅读诗文·滋养心灵”为主题的展板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以下是同学们准备的展板内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，请你阅读后完成1～4题。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古典流芳·源起】①在古典诗文的长廊中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我们总能</a:t>
            </a:r>
            <a:r>
              <a:rPr lang="en-US" altLang="zh-CN" sz="2400" b="1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瞥见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无数自强不息的身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。②豪放不羁的李白，豁达进取的刘禹锡，超然旷达的苏轼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他们不会因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自己的遭遇</a:t>
            </a:r>
            <a:r>
              <a:rPr lang="en-US" altLang="zh-CN" sz="2400" b="1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自惭形秽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始终在追求理想的道路上____；忧国忧民的范仲淹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与民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同乐的欧阳修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④他们怀揣济世安民的大义，始终在历史的潮头搏击风浪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⑤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中国的贬谪文人用实际行动证明诗文并非不是附庸风雅的作品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而是搭建精神之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屋的坚实砖瓦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2_1#f7428b7af?vcp=1&amp;pid=462212461&amp;color=0,0,0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22.欧阳修一生多次被贬，当他“行到水穷处”，却坦然“坐看云起时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请结合上述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诗文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，分析他是如何突破内心的苦闷重围的。（3分）</a:t>
            </a:r>
            <a:endParaRPr lang="en-US" altLang="zh-CN" sz="2400" dirty="0"/>
          </a:p>
        </p:txBody>
      </p:sp>
      <p:sp>
        <p:nvSpPr>
          <p:cNvPr id="3" name="QO_6_AN.83_1#f7428b7af?vcp=1&amp;pid=462212461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欧阳修一是寄情山水，从山水中获得安慰；（1分）二是与民同乐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造福一方百姓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用实际政绩获得内心的宁静与满足；（1分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三是以同道之人朱公为榜样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，坦然面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对被贬的困境，励精图治。（1分）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84_1#f7428b7af?vcp=1&amp;pid=462212461&amp;color=0,0,0&amp;mp=1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【译文】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甲】楚人自古以来喜爱登高，抒发心中的烦闷。我才到这里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也觉得忧愁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难忍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。莽莽苍苍的树木，终日不散的烟云，使三峡显得阴霾沉沉。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开阔的江面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明月高悬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，不时传来猿猴的悲鸣。远离故乡，又逢岁暮年关，怎不叫人心惊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要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想安慰孤独的灵魂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，最好还是开怀痛饮。闲来信步漫游，遇见山水佳丽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不妨高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声长吟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。如果不是贬官外放，又怎么能饱览各地的奇山异景？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丙】夷陵作为州县，正在三峡出口上，岷江从这里出去，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水流才转而平和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所以那些行舟之人到了这里一定会洒酒于地来感谢老天爷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，互相祝贺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就像再世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为人一样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84_2#f7428b7af?vcp=1&amp;pid=462212461&amp;color=0,0,0&amp;mp=1&amp;vtp=1&amp;bt=1&amp;bbb=1&amp;hb=1"/>
          <p:cNvSpPr/>
          <p:nvPr/>
        </p:nvSpPr>
        <p:spPr>
          <a:xfrm>
            <a:off x="576072" y="9513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虞部郎中朱再治（朱庆基）到任夷陵州三个月，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在江边渡口修了一座至喜亭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（往来岷江的）船家停留休息之地。夷陵作为偏远州县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这里官员的俸给和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官禄都很微薄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，而且由于地处偏远，就算官员有很好的政绩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也不能够传誉天下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作为晋升的资本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。然而朱再治却能够接受这种并不好的状况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而且他还能够为人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们远离忧患而内心感到快乐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，《诗经》中所说的“恺悌君子”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就是像他这样的人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自他到任以后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，年年丰收，因为人民生活富足，还能够有所作为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施恩惠给那些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往来的客商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，修了馆驿来让他们休息，不会误了生意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于是过往的客商们都能够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有所依靠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，对他的评价都很高。于是他手下的门吏们互相商量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找到我写这篇文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章以歌颂他的功绩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48057b2e?vcp=1&amp;pid=7b762d614&amp;color=0,0,0&amp;vtp=1&amp;bt=1&amp;bbb=1"/>
          <p:cNvSpPr/>
          <p:nvPr/>
        </p:nvSpPr>
        <p:spPr>
          <a:xfrm>
            <a:off x="576072" y="539496"/>
            <a:ext cx="10954512" cy="949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三、写作（50分）</a:t>
            </a:r>
            <a:endParaRPr lang="en-US" altLang="zh-CN" sz="2600" dirty="0"/>
          </a:p>
        </p:txBody>
      </p:sp>
      <p:sp>
        <p:nvSpPr>
          <p:cNvPr id="3" name="QO_4_BD.85_1#c501ad3e5?sp=1&amp;vcp=1&amp;pid=048057b2e&amp;color=0,0,0&amp;vtp=1&amp;bbb=1&amp;hb=1"/>
          <p:cNvSpPr/>
          <p:nvPr/>
        </p:nvSpPr>
        <p:spPr>
          <a:xfrm>
            <a:off x="576072" y="111708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23.阅读下面材料，按要求写作。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：①架在空中或水面上，把两岸连接起来，以便行人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车辆等通行的建筑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；②比喻能起沟通或联络作用的人或事物。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人的一生要经过无数的桥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：有形的桥，无形的桥。那些看不见的桥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在我们的生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命中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，也许会具有更大的意义。桥激发了你怎样的联想和想象？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请选择一个角度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，以“我架起了一座桥”为题目写一篇文章，讲述你的经历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体验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和思考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：①不要套作、抄袭；②文中不能出现人名、校名等真实信息；③不少于600字。</a:t>
            </a:r>
            <a:endParaRPr lang="en-US" altLang="zh-CN" sz="2400" spc="-50" dirty="0"/>
          </a:p>
        </p:txBody>
      </p:sp>
      <p:sp>
        <p:nvSpPr>
          <p:cNvPr id="4" name="QO_4_AN.86_1#c501ad3e5?vcp=1&amp;pid=048057b2e&amp;color=0,0,0&amp;vtp=1&amp;bbb=1"/>
          <p:cNvSpPr/>
          <p:nvPr/>
        </p:nvSpPr>
        <p:spPr>
          <a:xfrm>
            <a:off x="576072" y="555827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略（参照中考评分细则）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90c23cc1f?vcp=1&amp;pid=638dca22d&amp;color=0,0,0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【现代诗歌·传承】“江山代有才人出，各领风s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KaiTi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o（）数百年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形式多样的古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典诗歌流传千年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，穿越历史长河直抵人心。现代诗歌，形式自由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直指时代的爱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与痛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。《你是人间的四月天——一句爱的赞颂》中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林徽因以错落有致的笔法道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尽四月春光的鲜妍、娉婷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，表达对美好未来的期盼；《乡愁》中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余光中以回环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往复的节奏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，寄寓对祖国的深情。从古到今，中国诗歌以多样的形式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滋养着我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们的心灵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，启迪着我们的心智。每个人都需要精神的栖息地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而诗歌里正有慰藉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KaiTi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人生的精神给养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KaiTi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M_4_BD.1_2#90c23cc1f?vcp=1&amp;pid=638dca22d&amp;color=0,0,0&amp;vtp=1&amp;bt=1&amp;bbb=1&amp;hb=1&amp;zzd= 4"/>
          <p:cNvSpPr/>
          <p:nvPr/>
        </p:nvSpPr>
        <p:spPr>
          <a:xfrm>
            <a:off x="3467736" y="37479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_1#f475d087b?vcp=1&amp;pid=90c23cc1f&amp;color=0,0,0&amp;vtp=1&amp;bt=1&amp;bbb=1"/>
          <p:cNvSpPr/>
          <p:nvPr/>
        </p:nvSpPr>
        <p:spPr>
          <a:xfrm>
            <a:off x="576072" y="14230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1.通读“现代诗歌·传承”的内容，根据拼音写汉字，给加点字注音。（2分）</a:t>
            </a:r>
            <a:endParaRPr lang="en-US" altLang="zh-CN" sz="2400" dirty="0"/>
          </a:p>
        </p:txBody>
      </p:sp>
      <p:sp>
        <p:nvSpPr>
          <p:cNvPr id="3" name="QB_6_BD.3_1#413672799?vcp=1&amp;pid=f475d087b&amp;color=0,0,0&amp;vtp=1&amp;bbb=1"/>
          <p:cNvSpPr/>
          <p:nvPr/>
        </p:nvSpPr>
        <p:spPr>
          <a:xfrm>
            <a:off x="576072" y="194493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）娉婷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B_6_AN.4_1#413672799.bracket?vcp=1&amp;pid=f475d087b&amp;color=0,0,0&amp;vpa=1&amp;vtp=1"/>
          <p:cNvSpPr/>
          <p:nvPr/>
        </p:nvSpPr>
        <p:spPr>
          <a:xfrm>
            <a:off x="2191354" y="1955097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骚</a:t>
            </a:r>
            <a:endParaRPr lang="en-US" altLang="zh-CN" sz="2400" dirty="0"/>
          </a:p>
        </p:txBody>
      </p:sp>
      <p:sp>
        <p:nvSpPr>
          <p:cNvPr id="6" name="QB_6_AN.6_1#413672799.bracket?vcp=1&amp;pid=f475d087b&amp;color=0,0,0&amp;vpa=2&amp;vtp=1&amp;bbb=1"/>
          <p:cNvSpPr/>
          <p:nvPr/>
        </p:nvSpPr>
        <p:spPr>
          <a:xfrm>
            <a:off x="2008791" y="2513897"/>
            <a:ext cx="812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pīnɡ</a:t>
            </a:r>
            <a:endParaRPr lang="en-US" altLang="zh-CN" sz="2400" dirty="0"/>
          </a:p>
        </p:txBody>
      </p:sp>
      <p:sp>
        <p:nvSpPr>
          <p:cNvPr id="7" name="QO_5_BD.7_1#7ce0fd073?vcp=1&amp;pid=90c23cc1f&amp;color=0,0,0&amp;vtp=1&amp;bbb=1"/>
          <p:cNvSpPr/>
          <p:nvPr/>
        </p:nvSpPr>
        <p:spPr>
          <a:xfrm>
            <a:off x="576072" y="310063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2.结合语境，解释“古典流芳·源起”中画波浪线的词语。（2分）</a:t>
            </a:r>
            <a:endParaRPr lang="en-US" altLang="zh-CN" sz="2400" dirty="0"/>
          </a:p>
        </p:txBody>
      </p:sp>
      <p:sp>
        <p:nvSpPr>
          <p:cNvPr id="8" name="QB_6_BD.8_1#4b42551eb?vcp=1&amp;pid=7ce0fd073&amp;color=0,0,0&amp;vtp=1&amp;bbb=1"/>
          <p:cNvSpPr/>
          <p:nvPr/>
        </p:nvSpPr>
        <p:spPr>
          <a:xfrm>
            <a:off x="576072" y="362349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瞥见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（2）自惭形秽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</a:t>
            </a:r>
            <a:endParaRPr lang="en-US" altLang="zh-CN" sz="240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endParaRPr lang="en-US" altLang="zh-CN" sz="2400" dirty="0"/>
          </a:p>
        </p:txBody>
      </p:sp>
      <p:sp>
        <p:nvSpPr>
          <p:cNvPr id="9" name="QB_6_AN.9_1#4b42551eb.blank?vcp=1&amp;pid=7ce0fd073&amp;color=0,0,0&amp;vpa=3&amp;vtp=1&amp;bbb=1"/>
          <p:cNvSpPr/>
          <p:nvPr/>
        </p:nvSpPr>
        <p:spPr>
          <a:xfrm>
            <a:off x="2277079" y="3595556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一眼看见。</a:t>
            </a:r>
            <a:endParaRPr lang="en-US" altLang="zh-CN" sz="2400" dirty="0"/>
          </a:p>
        </p:txBody>
      </p:sp>
      <p:sp>
        <p:nvSpPr>
          <p:cNvPr id="11" name="QB_6_AN.11_1#4b42551eb.blank?vcp=1&amp;pid=7ce0fd073&amp;color=0,0,0&amp;vpa=4&amp;vtp=1&amp;bbb=1&amp;hb=1"/>
          <p:cNvSpPr/>
          <p:nvPr/>
        </p:nvSpPr>
        <p:spPr>
          <a:xfrm>
            <a:off x="576073" y="4154356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原指因自己的容貌举止不如别人而感到惭愧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后来泛指自愧不如别人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2" name="QB_6_BD.3_1#413672799?vcp=1&amp;pid=f475d087b&amp;color=0,0,0&amp;vtp=1&amp;bbb=1&amp;zzd= 2"/>
          <p:cNvSpPr/>
          <p:nvPr/>
        </p:nvSpPr>
        <p:spPr>
          <a:xfrm>
            <a:off x="1475423" y="30879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9" grpId="0" animBg="1" build="p"/>
      <p:bldP spid="11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78a9a47a4?vcp=1&amp;pid=90c23cc1f&amp;color=0,0,0&amp;mp=1&amp;vtp=1&amp;bt=1&amp;bbb=1"/>
          <p:cNvSpPr/>
          <p:nvPr/>
        </p:nvSpPr>
        <p:spPr>
          <a:xfrm>
            <a:off x="576072" y="19704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3.下列填入“古典流芳·源起”中横线处的成语，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最恰当的一项是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sp>
        <p:nvSpPr>
          <p:cNvPr id="4" name="QC_5_BD.12_2#78a9a47a4.choices?vcp=1&amp;pid=90c23cc1f&amp;color=0,0,0&amp;vtp=1&amp;bbb=1"/>
          <p:cNvSpPr/>
          <p:nvPr/>
        </p:nvSpPr>
        <p:spPr>
          <a:xfrm>
            <a:off x="576072" y="24948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胸有成竹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废寝忘食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孜孜不倦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.不求甚解</a:t>
            </a:r>
            <a:endParaRPr lang="en-US" altLang="zh-CN" sz="2400" dirty="0"/>
          </a:p>
        </p:txBody>
      </p:sp>
      <p:sp>
        <p:nvSpPr>
          <p:cNvPr id="5" name="QO_5_BD.14_1#8c1b0f2d8?vcp=1&amp;pid=90c23cc1f&amp;color=0,0,0&amp;vtp=1&amp;bbb=1&amp;hb=1"/>
          <p:cNvSpPr/>
          <p:nvPr/>
        </p:nvSpPr>
        <p:spPr>
          <a:xfrm>
            <a:off x="576072" y="301770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4.“古典流芳·源起”中有一个句子存在语病，请指出句子序号及存在的语病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再进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行修改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6" name="QO_5_AN.15_1#8c1b0f2d8?vcp=1&amp;pid=90c23cc1f&amp;color=0,0,0&amp;vtp=1&amp;bbb=1"/>
          <p:cNvSpPr/>
          <p:nvPr/>
        </p:nvSpPr>
        <p:spPr>
          <a:xfrm>
            <a:off x="576072" y="41734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第⑤句否定不当，应删去“非”或“不是”。</a:t>
            </a:r>
            <a:endParaRPr lang="en-US" altLang="zh-CN" sz="2400" dirty="0"/>
          </a:p>
        </p:txBody>
      </p:sp>
      <p:sp>
        <p:nvSpPr>
          <p:cNvPr id="7" name="QC_5_AN.13_1#78a9a47a4.bracket?vcp=1&amp;pid=90c23cc1f&amp;color=0,0,0&amp;mp=1&amp;vpa=5&amp;vtp=1&amp;answeroption=C"/>
          <p:cNvSpPr txBox="1"/>
          <p:nvPr/>
        </p:nvSpPr>
        <p:spPr>
          <a:xfrm>
            <a:off x="6026912" y="25278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6_1#5cb1fb2e1?sp=1&amp;vcp=1&amp;pid=90c23cc1f&amp;color=0,0,0&amp;vtp=1&amp;bt=1&amp;bbb=1&amp;hb=1"/>
          <p:cNvSpPr/>
          <p:nvPr/>
        </p:nvSpPr>
        <p:spPr>
          <a:xfrm>
            <a:off x="576072" y="53998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5.围绕“阅读诗文·滋养心灵”的主题，班级将组织一次对学校“阅读之星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的采访报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。右边是该采访活动方案框架图，请用自己的语言简述其要点。要求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语言简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洁流畅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，条理清晰。（3分）</a:t>
            </a:r>
            <a:endParaRPr lang="en-US" altLang="zh-CN" sz="2400" dirty="0"/>
          </a:p>
        </p:txBody>
      </p:sp>
      <p:pic>
        <p:nvPicPr>
          <p:cNvPr id="3" name="QO_5_BD.16_2#5cb1fb2e1?vcp=1&amp;pid=90c23cc1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2320255"/>
            <a:ext cx="6743636" cy="40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10895</Words>
  <Application>WPS 演示</Application>
  <PresentationFormat>自定义</PresentationFormat>
  <Paragraphs>578</Paragraphs>
  <Slides>54</Slides>
  <Notes>53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72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KaiTi</vt:lpstr>
      <vt:lpstr>Arial Unicode MS</vt:lpstr>
      <vt:lpstr>等线</vt:lpstr>
      <vt:lpstr>Calibri</vt:lpstr>
      <vt:lpstr>华文细黑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陈冬洁</cp:lastModifiedBy>
  <cp:revision>8</cp:revision>
  <dcterms:created xsi:type="dcterms:W3CDTF">2025-04-11T11:00:51Z</dcterms:created>
  <dcterms:modified xsi:type="dcterms:W3CDTF">2025-04-11T11:00:51Z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929EDDDCFF43C2750FF2F867395AE72E_42</vt:lpwstr>
  </property>
  <property fmtid="{D5CDD505-2E9C-101B-9397-08002B2CF9AE}" pid="3" name="KSOProductBuildVer">
    <vt:lpwstr>2052-12.8.2.15283</vt:lpwstr>
  </property>
</Properties>
</file>