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12096750" cy="6840538"/>
  <p:notesSz cx="6840538"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6" d="100"/>
          <a:sy n="116" d="100"/>
        </p:scale>
        <p:origin x="39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244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7f34f3b3e41e8d6aeec2c06#tid=67f7597e18be2f000a99e4a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a:ln/>
        </p:spPr>
        <p:txBody>
          <a:bodyPr wrap="square" lIns="0" tIns="0" rIns="0" bIns="0" rtlCol="0" anchor="ctr"/>
          <a:lstStyle/>
          <a:p>
            <a:pPr algn="r">
              <a:lnSpc>
                <a:spcPct val="100000"/>
              </a:lnSpc>
            </a:pPr>
            <a:r>
              <a:rPr lang="en-US" sz="4800" b="1" i="0" dirty="0">
                <a:solidFill>
                  <a:srgbClr val="000000"/>
                </a:solidFill>
                <a:latin typeface="微软雅黑" pitchFamily="34" charset="0"/>
                <a:ea typeface="微软雅黑" pitchFamily="34" charset="-122"/>
                <a:cs typeface="微软雅黑" pitchFamily="34" charset="-120"/>
              </a:rPr>
              <a:t>化学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23_1#3aea9e156?vcp=1&amp;pid=2d9555209&amp;color=0,0,0&amp;mp=1&amp;vtp=1&amp;bt=1&amp;bbb=1&amp;hb=1"/>
              <p:cNvSpPr/>
              <p:nvPr/>
            </p:nvSpPr>
            <p:spPr>
              <a:xfrm>
                <a:off x="576072" y="770477"/>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12.菠萝因含丁酸乙酯</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𝟔</m:t>
                        </m:r>
                      </m:sub>
                    </m:sSub>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𝟏𝟐</m:t>
                        </m:r>
                      </m:sub>
                    </m:sSub>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等物质而具有果香味</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下列有关丁酸乙酯说法正</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确的是(</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xmlns="">
          <p:sp>
            <p:nvSpPr>
              <p:cNvPr id="2" name="QC_4_BD.23_1#3aea9e156?vcp=1&amp;pid=2d9555209&amp;color=0,0,0&amp;mp=1&amp;vtp=1&amp;bt=1&amp;bbb=1&amp;hb=1"/>
              <p:cNvSpPr>
                <a:spLocks noRot="1" noChangeAspect="1" noMove="1" noResize="1" noEditPoints="1" noAdjustHandles="1" noChangeArrowheads="1" noChangeShapeType="1" noTextEdit="1"/>
              </p:cNvSpPr>
              <p:nvPr/>
            </p:nvSpPr>
            <p:spPr>
              <a:xfrm>
                <a:off x="576072" y="770477"/>
                <a:ext cx="10954512" cy="1117600"/>
              </a:xfrm>
              <a:prstGeom prst="rect">
                <a:avLst/>
              </a:prstGeom>
              <a:blipFill>
                <a:blip r:embed="rId3"/>
                <a:stretch>
                  <a:fillRect l="-1725" b="-1032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4_BD.23_2#3aea9e156.choices?vcp=1&amp;pid=2d9555209&amp;color=0,0,0&amp;vtp=1&amp;bbb=1"/>
              <p:cNvSpPr/>
              <p:nvPr/>
            </p:nvSpPr>
            <p:spPr>
              <a:xfrm>
                <a:off x="576072" y="1925215"/>
                <a:ext cx="10954512"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dirty="0">
                    <a:solidFill>
                      <a:srgbClr val="000000"/>
                    </a:solidFill>
                    <a:latin typeface="Times New Roman" pitchFamily="34" charset="0"/>
                    <a:ea typeface="SimSun" pitchFamily="34" charset="-122"/>
                    <a:cs typeface="Times New Roman" pitchFamily="34" charset="-120"/>
                  </a:rPr>
                  <a:t>A</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只含有两种元素</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B.1</a:t>
                </a:r>
                <a:r>
                  <a:rPr lang="en-US" altLang="zh-CN" sz="2400" b="1" i="0" dirty="0">
                    <a:solidFill>
                      <a:srgbClr val="000000"/>
                    </a:solidFill>
                    <a:latin typeface="Times New Roman" pitchFamily="34" charset="0"/>
                    <a:ea typeface="SimSun" pitchFamily="34" charset="-122"/>
                    <a:cs typeface="Times New Roman" pitchFamily="34" charset="-120"/>
                  </a:rPr>
                  <a:t>个分子中含有6个水分子</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氢元素的质量分数最大</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.分子中碳、氧原子个数比为</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𝟏</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xmlns="">
          <p:sp>
            <p:nvSpPr>
              <p:cNvPr id="4" name="QC_4_BD.23_2#3aea9e156.choices?vcp=1&amp;pid=2d9555209&amp;color=0,0,0&amp;vtp=1&amp;bbb=1"/>
              <p:cNvSpPr>
                <a:spLocks noRot="1" noChangeAspect="1" noMove="1" noResize="1" noEditPoints="1" noAdjustHandles="1" noChangeArrowheads="1" noChangeShapeType="1" noTextEdit="1"/>
              </p:cNvSpPr>
              <p:nvPr/>
            </p:nvSpPr>
            <p:spPr>
              <a:xfrm>
                <a:off x="576072" y="1925215"/>
                <a:ext cx="10954512" cy="1117600"/>
              </a:xfrm>
              <a:prstGeom prst="rect">
                <a:avLst/>
              </a:prstGeom>
              <a:blipFill>
                <a:blip r:embed="rId4"/>
                <a:stretch>
                  <a:fillRect l="-1725" b="-10383"/>
                </a:stretch>
              </a:blipFill>
              <a:ln/>
            </p:spPr>
            <p:txBody>
              <a:bodyPr/>
              <a:lstStyle/>
              <a:p>
                <a:r>
                  <a:rPr lang="zh-CN" altLang="en-US">
                    <a:noFill/>
                  </a:rPr>
                  <a:t> </a:t>
                </a:r>
              </a:p>
            </p:txBody>
          </p:sp>
        </mc:Fallback>
      </mc:AlternateContent>
      <p:sp>
        <p:nvSpPr>
          <p:cNvPr id="5" name="QC_4_BD.25_1#2788814b5?vcp=1&amp;pid=2d9555209&amp;color=0,0,0&amp;vtp=1&amp;bbb=1"/>
          <p:cNvSpPr/>
          <p:nvPr/>
        </p:nvSpPr>
        <p:spPr>
          <a:xfrm>
            <a:off x="576072" y="3035141"/>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13.</a:t>
            </a:r>
            <a:r>
              <a:rPr lang="en-US" altLang="zh-CN" sz="2400" b="1" i="0">
                <a:solidFill>
                  <a:srgbClr val="000000"/>
                </a:solidFill>
                <a:latin typeface="Times New Roman" pitchFamily="34" charset="0"/>
                <a:ea typeface="SimSun" pitchFamily="34" charset="-122"/>
                <a:cs typeface="Times New Roman" pitchFamily="34" charset="-120"/>
              </a:rPr>
              <a:t>下列事实与所发生反应的化学方程式相符的是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AlternateContent xmlns:mc="http://schemas.openxmlformats.org/markup-compatibility/2006" xmlns:a14="http://schemas.microsoft.com/office/drawing/2010/main">
        <mc:Choice Requires="a14">
          <p:sp>
            <p:nvSpPr>
              <p:cNvPr id="7" name="QC_4_BD.25_2#2788814b5.choices?vcp=1&amp;pid=2d9555209&amp;color=0,0,0&amp;vtp=1&amp;bbb=1"/>
              <p:cNvSpPr/>
              <p:nvPr/>
            </p:nvSpPr>
            <p:spPr>
              <a:xfrm>
                <a:off x="576072" y="3519900"/>
                <a:ext cx="10954512" cy="2451100"/>
              </a:xfrm>
              <a:prstGeom prst="rect">
                <a:avLst/>
              </a:prstGeom>
              <a:noFill/>
              <a:ln/>
            </p:spPr>
            <p:txBody>
              <a:bodyPr wrap="none" lIns="0" tIns="0" rIns="0" bIns="0" rtlCol="0" anchor="t"/>
              <a:lstStyle/>
              <a:p>
                <a:pPr algn="l" latinLnBrk="1">
                  <a:lnSpc>
                    <a:spcPts val="4800"/>
                  </a:lnSpc>
                </a:pPr>
                <a:r>
                  <a:rPr lang="en-US" altLang="zh-CN" sz="2400" b="1" i="0" dirty="0">
                    <a:solidFill>
                      <a:srgbClr val="000000"/>
                    </a:solidFill>
                    <a:latin typeface="Times New Roman" pitchFamily="34" charset="0"/>
                    <a:ea typeface="SimSun" pitchFamily="34" charset="-122"/>
                    <a:cs typeface="Times New Roman" pitchFamily="34" charset="-120"/>
                  </a:rPr>
                  <a:t>A.铝在空气中氧化：</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𝟐𝐀𝐥</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400" b="1" i="1" baseline="-2000">
                                  <a:solidFill>
                                    <a:srgbClr val="000000"/>
                                  </a:solidFill>
                                  <a:latin typeface="Cambria Math" panose="02040503050406030204" pitchFamily="18" charset="0"/>
                                </a:rPr>
                              </m:ctrlPr>
                            </m:barPr>
                            <m:e>
                              <m:bar>
                                <m:barPr>
                                  <m:ctrlPr>
                                    <a:rPr lang="en-US" altLang="zh-CN" sz="2400" b="1" i="1" baseline="-8000">
                                      <a:solidFill>
                                        <a:srgbClr val="000000"/>
                                      </a:solidFill>
                                      <a:latin typeface="Cambria Math" panose="02040503050406030204" pitchFamily="18" charset="0"/>
                                    </a:rPr>
                                  </m:ctrlPr>
                                </m:barPr>
                                <m:e>
                                  <m:r>
                                    <a:rPr lang="en-US" altLang="zh-CN" sz="2400" b="1" baseline="-12000">
                                      <a:solidFill>
                                        <a:srgbClr val="000000"/>
                                      </a:solidFill>
                                      <a:latin typeface="Cambria Math" panose="02040503050406030204" pitchFamily="18" charset="0"/>
                                    </a:rPr>
                                    <m:t>         </m:t>
                                  </m:r>
                                </m:e>
                              </m:bar>
                            </m:e>
                          </m:bar>
                        </m:e>
                      </m:mr>
                      <m:mr>
                        <m:e>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e>
                      </m:mr>
                    </m:m>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𝐀𝐥</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900"/>
                  </a:lnSpc>
                </a:pP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煤炭不充分燃烧</a:t>
                </a:r>
                <a:r>
                  <a:rPr lang="en-US" altLang="zh-CN" sz="2400" b="1" i="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d>
                      <m:dPr>
                        <m:begChr m:val=""/>
                        <m:endChr m:val=""/>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d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𝟐𝐂</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400" b="1" i="1" baseline="-2000">
                                      <a:solidFill>
                                        <a:srgbClr val="000000"/>
                                      </a:solidFill>
                                      <a:latin typeface="Cambria Math" panose="02040503050406030204" pitchFamily="18" charset="0"/>
                                    </a:rPr>
                                  </m:ctrlPr>
                                </m:barPr>
                                <m:e>
                                  <m:bar>
                                    <m:barPr>
                                      <m:ctrlPr>
                                        <a:rPr lang="en-US" altLang="zh-CN" sz="2400" b="1" i="1" baseline="-8000">
                                          <a:solidFill>
                                            <a:srgbClr val="000000"/>
                                          </a:solidFill>
                                          <a:latin typeface="Cambria Math" panose="02040503050406030204" pitchFamily="18" charset="0"/>
                                        </a:rPr>
                                      </m:ctrlPr>
                                    </m:barPr>
                                    <m:e>
                                      <m:r>
                                        <a:rPr lang="en-US" altLang="zh-CN" sz="2400" b="1" baseline="-2000">
                                          <a:solidFill>
                                            <a:srgbClr val="000000"/>
                                          </a:solidFill>
                                          <a:latin typeface="Cambria Math" panose="02040503050406030204" pitchFamily="18" charset="0"/>
                                        </a:rPr>
                                        <m:t>点燃</m:t>
                                      </m:r>
                                    </m:e>
                                  </m:bar>
                                </m:e>
                              </m:bar>
                            </m:e>
                          </m:mr>
                          <m:mr>
                            <m:e>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e>
                          </m:mr>
                        </m:m>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𝟐𝐂𝐎</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d>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800"/>
                  </a:lnSpc>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用石灰乳配制波尔多液</a:t>
                </a:r>
                <a:r>
                  <a:rPr lang="en-US" altLang="zh-CN" sz="2400" b="1" i="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d>
                      <m:dPr>
                        <m:begChr m:val=""/>
                        <m:endChr m:val=""/>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d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𝐂𝐮𝐒𝐎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400" b="1" i="1" baseline="-2000">
                                      <a:solidFill>
                                        <a:srgbClr val="000000"/>
                                      </a:solidFill>
                                      <a:latin typeface="Cambria Math" panose="02040503050406030204" pitchFamily="18" charset="0"/>
                                    </a:rPr>
                                  </m:ctrlPr>
                                </m:barPr>
                                <m:e>
                                  <m:bar>
                                    <m:barPr>
                                      <m:ctrlPr>
                                        <a:rPr lang="en-US" altLang="zh-CN" sz="2400" b="1" i="1" baseline="-8000">
                                          <a:solidFill>
                                            <a:srgbClr val="000000"/>
                                          </a:solidFill>
                                          <a:latin typeface="Cambria Math" panose="02040503050406030204" pitchFamily="18" charset="0"/>
                                        </a:rPr>
                                      </m:ctrlPr>
                                    </m:barPr>
                                    <m:e>
                                      <m:r>
                                        <a:rPr lang="en-US" altLang="zh-CN" sz="2400" b="1" baseline="-12000">
                                          <a:solidFill>
                                            <a:srgbClr val="000000"/>
                                          </a:solidFill>
                                          <a:latin typeface="Cambria Math" panose="02040503050406030204" pitchFamily="18" charset="0"/>
                                        </a:rPr>
                                        <m:t>         </m:t>
                                      </m:r>
                                    </m:e>
                                  </m:bar>
                                </m:e>
                              </m:bar>
                            </m:e>
                          </m:mr>
                          <m:mr>
                            <m:e>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e>
                          </m:mr>
                        </m:m>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𝐂𝐚𝐒𝐎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𝐂𝐮</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d>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800"/>
                  </a:lnSpc>
                </a:pP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.向硝酸钾溶液中滴加氯化铜溶液：</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𝐊𝐍𝐎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𝐂𝐮𝐂𝐥</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400" b="1" i="1" baseline="-2000">
                                  <a:solidFill>
                                    <a:srgbClr val="000000"/>
                                  </a:solidFill>
                                  <a:latin typeface="Cambria Math" panose="02040503050406030204" pitchFamily="18" charset="0"/>
                                </a:rPr>
                              </m:ctrlPr>
                            </m:barPr>
                            <m:e>
                              <m:bar>
                                <m:barPr>
                                  <m:ctrlPr>
                                    <a:rPr lang="en-US" altLang="zh-CN" sz="2400" b="1" i="1" baseline="-8000">
                                      <a:solidFill>
                                        <a:srgbClr val="000000"/>
                                      </a:solidFill>
                                      <a:latin typeface="Cambria Math" panose="02040503050406030204" pitchFamily="18" charset="0"/>
                                    </a:rPr>
                                  </m:ctrlPr>
                                </m:barPr>
                                <m:e>
                                  <m:r>
                                    <a:rPr lang="en-US" altLang="zh-CN" sz="2400" b="1" baseline="-12000">
                                      <a:solidFill>
                                        <a:srgbClr val="000000"/>
                                      </a:solidFill>
                                      <a:latin typeface="Cambria Math" panose="02040503050406030204" pitchFamily="18" charset="0"/>
                                    </a:rPr>
                                    <m:t>         </m:t>
                                  </m:r>
                                </m:e>
                              </m:bar>
                            </m:e>
                          </m:bar>
                        </m:e>
                      </m:mr>
                      <m:mr>
                        <m:e>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e>
                      </m:mr>
                    </m:m>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𝟐𝐊𝐂𝐥</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𝐂𝐮</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Sub>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xmlns="">
          <p:sp>
            <p:nvSpPr>
              <p:cNvPr id="7" name="QC_4_BD.25_2#2788814b5.choices?vcp=1&amp;pid=2d9555209&amp;color=0,0,0&amp;vtp=1&amp;bbb=1"/>
              <p:cNvSpPr>
                <a:spLocks noRot="1" noChangeAspect="1" noMove="1" noResize="1" noEditPoints="1" noAdjustHandles="1" noChangeArrowheads="1" noChangeShapeType="1" noTextEdit="1"/>
              </p:cNvSpPr>
              <p:nvPr/>
            </p:nvSpPr>
            <p:spPr>
              <a:xfrm>
                <a:off x="576072" y="3519900"/>
                <a:ext cx="10954512" cy="2451100"/>
              </a:xfrm>
              <a:prstGeom prst="rect">
                <a:avLst/>
              </a:prstGeom>
              <a:blipFill>
                <a:blip r:embed="rId5"/>
                <a:stretch>
                  <a:fillRect l="-1725" b="-4478"/>
                </a:stretch>
              </a:blipFill>
              <a:ln/>
            </p:spPr>
            <p:txBody>
              <a:bodyPr/>
              <a:lstStyle/>
              <a:p>
                <a:r>
                  <a:rPr lang="zh-CN" altLang="en-US">
                    <a:noFill/>
                  </a:rPr>
                  <a:t> </a:t>
                </a:r>
              </a:p>
            </p:txBody>
          </p:sp>
        </mc:Fallback>
      </mc:AlternateContent>
      <p:sp>
        <p:nvSpPr>
          <p:cNvPr id="8" name="QC_4_AN.24_1#3aea9e156.bracket?vcp=1&amp;pid=2d9555209&amp;color=0,0,0&amp;mp=1&amp;vpa=12&amp;vtp=1&amp;answeroption=D"/>
          <p:cNvSpPr txBox="1"/>
          <p:nvPr/>
        </p:nvSpPr>
        <p:spPr>
          <a:xfrm>
            <a:off x="6033262" y="2555135"/>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26_1#2788814b5.bracket?vcp=1&amp;pid=2d9555209&amp;color=0,0,0&amp;vpa=13&amp;vtp=1&amp;answeroption=C"/>
          <p:cNvSpPr txBox="1"/>
          <p:nvPr/>
        </p:nvSpPr>
        <p:spPr>
          <a:xfrm>
            <a:off x="449072" y="4886420"/>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C_4_BD.27_1#eefb96244?iti=1&amp;htil=1&amp;vcp=1&amp;pid=2d9555209&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28915" y="1523624"/>
            <a:ext cx="3346704" cy="20848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27_2#eefb96244?iti=1&amp;htil=1&amp;vcp=1&amp;pid=2d9555209&amp;color=0,0,0&amp;mp=1&amp;vtp=1&amp;bbb=1"/>
          <p:cNvSpPr/>
          <p:nvPr/>
        </p:nvSpPr>
        <p:spPr>
          <a:xfrm>
            <a:off x="9538742" y="3735456"/>
            <a:ext cx="5270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a:t>
            </a:r>
            <a:endParaRPr lang="en-US" altLang="zh-CN" sz="2400" dirty="0"/>
          </a:p>
        </p:txBody>
      </p:sp>
      <mc:AlternateContent xmlns:mc="http://schemas.openxmlformats.org/markup-compatibility/2006" xmlns:a14="http://schemas.microsoft.com/office/drawing/2010/main">
        <mc:Choice Requires="a14">
          <p:sp>
            <p:nvSpPr>
              <p:cNvPr id="4" name="QC_4_BD.27_3#eefb96244?htil=1&amp;sp=1&amp;vcp=1&amp;pid=2d9555209&amp;color=0,0,0&amp;mp=1&amp;vtp=1&amp;bt=1&amp;bbb=1&amp;hb=1"/>
              <p:cNvSpPr/>
              <p:nvPr/>
            </p:nvSpPr>
            <p:spPr>
              <a:xfrm>
                <a:off x="576072" y="1468760"/>
                <a:ext cx="7470648" cy="27940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14.金属镍在制造钱币、不锈钢</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催化剂等方面有着广泛</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的应用</a:t>
                </a:r>
                <a:r>
                  <a:rPr lang="en-US" altLang="zh-CN" sz="2400" b="1" i="0" dirty="0">
                    <a:solidFill>
                      <a:srgbClr val="000000"/>
                    </a:solidFill>
                    <a:latin typeface="Times New Roman" pitchFamily="34" charset="0"/>
                    <a:ea typeface="SimSun" pitchFamily="34" charset="-122"/>
                    <a:cs typeface="Times New Roman" pitchFamily="34" charset="-120"/>
                  </a:rPr>
                  <a:t>。为探究镍</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𝐍𝐢</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、锌、铜的金属活动性顺序</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小</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明做了如图</a:t>
                </a:r>
                <a:r>
                  <a:rPr lang="en-US" altLang="zh-CN" sz="2400" b="1" i="0" dirty="0">
                    <a:solidFill>
                      <a:srgbClr val="000000"/>
                    </a:solidFill>
                    <a:latin typeface="Times New Roman" pitchFamily="34" charset="0"/>
                    <a:ea typeface="SimSun" pitchFamily="34" charset="-122"/>
                    <a:cs typeface="Times New Roman" pitchFamily="34" charset="-120"/>
                  </a:rPr>
                  <a:t>1所示的实验</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发现甲试管中镍丝表面无现</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象</a:t>
                </a:r>
                <a:r>
                  <a:rPr lang="en-US" altLang="zh-CN" sz="2400" b="1" i="0" dirty="0">
                    <a:solidFill>
                      <a:srgbClr val="000000"/>
                    </a:solidFill>
                    <a:latin typeface="Times New Roman" pitchFamily="34" charset="0"/>
                    <a:ea typeface="SimSun" pitchFamily="34" charset="-122"/>
                    <a:cs typeface="Times New Roman" pitchFamily="34" charset="-120"/>
                  </a:rPr>
                  <a:t>，乙试管中镍丝表面出现红色物质</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则三种金属活动</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性由强到弱的顺序是(</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xmlns="">
          <p:sp>
            <p:nvSpPr>
              <p:cNvPr id="4" name="QC_4_BD.27_3#eefb96244?htil=1&amp;sp=1&amp;vcp=1&amp;pid=2d9555209&amp;color=0,0,0&amp;mp=1&amp;vtp=1&amp;bt=1&amp;bbb=1&amp;hb=1"/>
              <p:cNvSpPr>
                <a:spLocks noRot="1" noChangeAspect="1" noMove="1" noResize="1" noEditPoints="1" noAdjustHandles="1" noChangeArrowheads="1" noChangeShapeType="1" noTextEdit="1"/>
              </p:cNvSpPr>
              <p:nvPr/>
            </p:nvSpPr>
            <p:spPr>
              <a:xfrm>
                <a:off x="576072" y="1468760"/>
                <a:ext cx="7470648" cy="2794000"/>
              </a:xfrm>
              <a:prstGeom prst="rect">
                <a:avLst/>
              </a:prstGeom>
              <a:blipFill>
                <a:blip r:embed="rId4"/>
                <a:stretch>
                  <a:fillRect l="-2531" r="-2122" b="-41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4_BD.27_4#eefb96244.choices?htil=1&amp;vcp=1&amp;pid=2d9555209&amp;color=0,0,0&amp;vtp=1&amp;bbb=1"/>
              <p:cNvSpPr/>
              <p:nvPr/>
            </p:nvSpPr>
            <p:spPr>
              <a:xfrm>
                <a:off x="576072" y="4261798"/>
                <a:ext cx="7470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3843274" algn="l"/>
                  </a:tabLst>
                  <a:defRPr/>
                </a:pPr>
                <a:r>
                  <a:rPr lang="en-US" altLang="zh-CN" sz="2400" b="1" i="0" dirty="0">
                    <a:solidFill>
                      <a:srgbClr val="000000"/>
                    </a:solidFill>
                    <a:latin typeface="Times New Roman" pitchFamily="34" charset="0"/>
                    <a:ea typeface="SimSun" pitchFamily="34" charset="-122"/>
                    <a:cs typeface="Times New Roman" pitchFamily="34" charset="-120"/>
                  </a:rPr>
                  <a:t>A.</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𝐍𝐢</m:t>
                    </m:r>
                  </m:oMath>
                </a14:m>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𝐙𝐧</m:t>
                    </m:r>
                  </m:oMath>
                </a14:m>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𝐂𝐮</m:t>
                    </m:r>
                  </m:oMath>
                </a14:m>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𝐙𝐧</m:t>
                    </m:r>
                  </m:oMath>
                </a14:m>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𝐍𝐢</m:t>
                    </m:r>
                  </m:oMath>
                </a14:m>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𝐂𝐮</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3843274" algn="l"/>
                  </a:tabLst>
                  <a:defRPr/>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𝐙𝐧</m:t>
                    </m:r>
                  </m:oMath>
                </a14:m>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𝐂𝐮</m:t>
                    </m:r>
                  </m:oMath>
                </a14:m>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𝐍𝐢</m:t>
                    </m:r>
                  </m:oMath>
                </a14:m>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𝐂𝐮</m:t>
                    </m:r>
                  </m:oMath>
                </a14:m>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𝐍𝐢</m:t>
                    </m:r>
                  </m:oMath>
                </a14:m>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𝐙𝐧</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xmlns="">
          <p:sp>
            <p:nvSpPr>
              <p:cNvPr id="6" name="QC_4_BD.27_4#eefb96244.choices?htil=1&amp;vcp=1&amp;pid=2d9555209&amp;color=0,0,0&amp;vtp=1&amp;bbb=1"/>
              <p:cNvSpPr>
                <a:spLocks noRot="1" noChangeAspect="1" noMove="1" noResize="1" noEditPoints="1" noAdjustHandles="1" noChangeArrowheads="1" noChangeShapeType="1" noTextEdit="1"/>
              </p:cNvSpPr>
              <p:nvPr/>
            </p:nvSpPr>
            <p:spPr>
              <a:xfrm>
                <a:off x="576072" y="4261798"/>
                <a:ext cx="7470648" cy="1117600"/>
              </a:xfrm>
              <a:prstGeom prst="rect">
                <a:avLst/>
              </a:prstGeom>
              <a:blipFill>
                <a:blip r:embed="rId5"/>
                <a:stretch>
                  <a:fillRect l="-2531" b="-10929"/>
                </a:stretch>
              </a:blipFill>
              <a:ln/>
            </p:spPr>
            <p:txBody>
              <a:bodyPr/>
              <a:lstStyle/>
              <a:p>
                <a:r>
                  <a:rPr lang="zh-CN" altLang="en-US">
                    <a:noFill/>
                  </a:rPr>
                  <a:t> </a:t>
                </a:r>
              </a:p>
            </p:txBody>
          </p:sp>
        </mc:Fallback>
      </mc:AlternateContent>
      <p:sp>
        <p:nvSpPr>
          <p:cNvPr id="7" name="QC_4_AN.28_1#eefb96244.bracket?vcp=1&amp;pid=2d9555209&amp;color=0,0,0&amp;mp=1&amp;vpa=14&amp;vtp=1&amp;answeroption=B"/>
          <p:cNvSpPr txBox="1"/>
          <p:nvPr/>
        </p:nvSpPr>
        <p:spPr>
          <a:xfrm>
            <a:off x="4292092" y="432021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BD.29_1#a203811e0?vcp=1&amp;pid=2d9555209&amp;color=0,0,0&amp;vtp=1&amp;bt=1&amp;bbb=1"/>
          <p:cNvSpPr/>
          <p:nvPr/>
        </p:nvSpPr>
        <p:spPr>
          <a:xfrm>
            <a:off x="576072" y="1658180"/>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15.低碳环保的生活理念已深入人心。</a:t>
            </a:r>
            <a:r>
              <a:rPr lang="en-US" altLang="zh-CN" sz="2400" b="1" i="0">
                <a:solidFill>
                  <a:srgbClr val="000000"/>
                </a:solidFill>
                <a:latin typeface="Times New Roman" pitchFamily="34" charset="0"/>
                <a:ea typeface="SimSun" pitchFamily="34" charset="-122"/>
                <a:cs typeface="Times New Roman" pitchFamily="34" charset="-120"/>
              </a:rPr>
              <a:t>下列做法与这一理念不相符的是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4_BD.29_2#a203811e0.choices?vcp=1&amp;pid=2d9555209&amp;color=0,0,0&amp;vtp=1&amp;bbb=1"/>
          <p:cNvSpPr/>
          <p:nvPr/>
        </p:nvSpPr>
        <p:spPr>
          <a:xfrm>
            <a:off x="576072" y="2182617"/>
            <a:ext cx="10954512"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dirty="0">
                <a:solidFill>
                  <a:srgbClr val="000000"/>
                </a:solidFill>
                <a:latin typeface="Times New Roman" pitchFamily="34" charset="0"/>
                <a:ea typeface="SimSun" pitchFamily="34" charset="-122"/>
                <a:cs typeface="Times New Roman" pitchFamily="34" charset="-120"/>
              </a:rPr>
              <a:t>A.安装太阳能灯</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利用新能源</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.垃圾分类投放，实现资源回收</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.用可降解塑料</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减少白色污染</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.利用工业废水，直接浇灌农田</a:t>
            </a:r>
            <a:endParaRPr lang="en-US" altLang="zh-CN" sz="2400" dirty="0"/>
          </a:p>
        </p:txBody>
      </p:sp>
      <p:sp>
        <p:nvSpPr>
          <p:cNvPr id="5" name="QC_4_BD.31_1#3147e6ff8?vcp=1&amp;pid=2d9555209&amp;color=0,0,0&amp;vtp=1&amp;bbb=1"/>
          <p:cNvSpPr/>
          <p:nvPr/>
        </p:nvSpPr>
        <p:spPr>
          <a:xfrm>
            <a:off x="576072" y="3338317"/>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16.下列各组离子在水溶液中能大量共存，</a:t>
            </a:r>
            <a:r>
              <a:rPr lang="en-US" altLang="zh-CN" sz="2400" b="1" i="0">
                <a:solidFill>
                  <a:srgbClr val="000000"/>
                </a:solidFill>
                <a:latin typeface="Times New Roman" pitchFamily="34" charset="0"/>
                <a:ea typeface="SimSun" pitchFamily="34" charset="-122"/>
                <a:cs typeface="Times New Roman" pitchFamily="34" charset="-120"/>
              </a:rPr>
              <a:t>且形成无色溶液的是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AlternateContent xmlns:mc="http://schemas.openxmlformats.org/markup-compatibility/2006" xmlns:a14="http://schemas.microsoft.com/office/drawing/2010/main">
        <mc:Choice Requires="a14">
          <p:sp>
            <p:nvSpPr>
              <p:cNvPr id="7" name="QC_4_BD.31_2#3147e6ff8.choices?vcp=1&amp;pid=2d9555209&amp;color=0,0,0&amp;vtp=1&amp;bbb=1"/>
              <p:cNvSpPr/>
              <p:nvPr/>
            </p:nvSpPr>
            <p:spPr>
              <a:xfrm>
                <a:off x="576072" y="3861176"/>
                <a:ext cx="10954512" cy="1143000"/>
              </a:xfrm>
              <a:prstGeom prst="rect">
                <a:avLst/>
              </a:prstGeom>
              <a:noFill/>
              <a:ln/>
            </p:spPr>
            <p:txBody>
              <a:bodyPr wrap="none" lIns="0" tIns="0" rIns="0" bIns="0" rtlCol="0" anchor="t"/>
              <a:lstStyle/>
              <a:p>
                <a:pPr marL="0" marR="0" lvl="0" indent="0" defTabSz="914400" eaLnBrk="1" fontAlgn="auto" latinLnBrk="1" hangingPunct="1">
                  <a:lnSpc>
                    <a:spcPts val="4500"/>
                  </a:lnSpc>
                  <a:spcBef>
                    <a:spcPts val="0"/>
                  </a:spcBef>
                  <a:spcAft>
                    <a:spcPts val="0"/>
                  </a:spcAft>
                  <a:buClrTx/>
                  <a:buSzTx/>
                  <a:buNone/>
                  <a:tabLst>
                    <a:tab pos="5583924" algn="l"/>
                  </a:tabLst>
                  <a:defRPr/>
                </a:pPr>
                <a:r>
                  <a:rPr lang="en-US" altLang="zh-CN" sz="2400" b="1" i="0">
                    <a:solidFill>
                      <a:srgbClr val="000000"/>
                    </a:solidFill>
                    <a:latin typeface="Times New Roman" pitchFamily="34" charset="0"/>
                    <a:ea typeface="SimSun" pitchFamily="34" charset="-122"/>
                    <a:cs typeface="Times New Roman" pitchFamily="34" charset="-120"/>
                  </a:rPr>
                  <a:t>A</a:t>
                </a:r>
                <a:r>
                  <a:rPr lang="en-US" altLang="zh-CN" sz="2400" b="1" i="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𝐊</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𝐌𝐠</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Sup>
                      <m:sSub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bSup>
                  </m:oMath>
                </a14:m>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𝐅𝐞</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𝐀𝐠</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𝐁𝐚</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Sup>
                      <m:sSub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bSup>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marL="0" marR="0" lvl="0" indent="0" defTabSz="914400" eaLnBrk="1" fontAlgn="auto" latinLnBrk="1" hangingPunct="1">
                  <a:lnSpc>
                    <a:spcPts val="4500"/>
                  </a:lnSpc>
                  <a:spcBef>
                    <a:spcPts val="0"/>
                  </a:spcBef>
                  <a:spcAft>
                    <a:spcPts val="0"/>
                  </a:spcAft>
                  <a:buClrTx/>
                  <a:buSzTx/>
                  <a:buNone/>
                  <a:tabLst>
                    <a:tab pos="5583924" algn="l"/>
                  </a:tabLst>
                  <a:defRPr/>
                </a:pPr>
                <a:r>
                  <a:rPr lang="en-US" altLang="zh-CN" sz="2400" b="1" i="0" smtClean="0">
                    <a:solidFill>
                      <a:srgbClr val="000000"/>
                    </a:solidFill>
                    <a:latin typeface="Times New Roman" pitchFamily="34" charset="0"/>
                    <a:ea typeface="SimSun" pitchFamily="34" charset="-122"/>
                    <a:cs typeface="Times New Roman" pitchFamily="34" charset="-120"/>
                  </a:rPr>
                  <a:t>C.</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𝐁𝐚</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Sup>
                      <m:sSub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b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𝐌𝐠</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𝐊</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Sup>
                      <m:sSub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b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Sup>
                      <m:sSub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𝐒𝐎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bSup>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xmlns="">
          <p:sp>
            <p:nvSpPr>
              <p:cNvPr id="7" name="QC_4_BD.31_2#3147e6ff8.choices?vcp=1&amp;pid=2d9555209&amp;color=0,0,0&amp;vtp=1&amp;bbb=1"/>
              <p:cNvSpPr>
                <a:spLocks noRot="1" noChangeAspect="1" noMove="1" noResize="1" noEditPoints="1" noAdjustHandles="1" noChangeArrowheads="1" noChangeShapeType="1" noTextEdit="1"/>
              </p:cNvSpPr>
              <p:nvPr/>
            </p:nvSpPr>
            <p:spPr>
              <a:xfrm>
                <a:off x="576072" y="3861176"/>
                <a:ext cx="10954512" cy="1143000"/>
              </a:xfrm>
              <a:prstGeom prst="rect">
                <a:avLst/>
              </a:prstGeom>
              <a:blipFill>
                <a:blip r:embed="rId3"/>
                <a:stretch>
                  <a:fillRect l="-1725" b="-10106"/>
                </a:stretch>
              </a:blipFill>
              <a:ln/>
            </p:spPr>
            <p:txBody>
              <a:bodyPr/>
              <a:lstStyle/>
              <a:p>
                <a:r>
                  <a:rPr lang="zh-CN" altLang="en-US">
                    <a:noFill/>
                  </a:rPr>
                  <a:t> </a:t>
                </a:r>
              </a:p>
            </p:txBody>
          </p:sp>
        </mc:Fallback>
      </mc:AlternateContent>
      <p:sp>
        <p:nvSpPr>
          <p:cNvPr id="8" name="QC_4_AN.30_1#a203811e0.bracket?vcp=1&amp;pid=2d9555209&amp;color=0,0,0&amp;vpa=15&amp;vtp=1&amp;answeroption=D"/>
          <p:cNvSpPr txBox="1"/>
          <p:nvPr/>
        </p:nvSpPr>
        <p:spPr>
          <a:xfrm>
            <a:off x="6033262" y="281253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32_1#3147e6ff8.bracket?vcp=1&amp;pid=2d9555209&amp;color=0,0,0&amp;vpa=16&amp;vtp=1&amp;answeroption=A"/>
          <p:cNvSpPr txBox="1"/>
          <p:nvPr/>
        </p:nvSpPr>
        <p:spPr>
          <a:xfrm>
            <a:off x="449072" y="3932296"/>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33_1#39cd07910?vcp=1&amp;pid=2d9555209&amp;color=0,0,0&amp;vtp=1&amp;bt=1&amp;bbb=1&amp;hb=1"/>
              <p:cNvSpPr/>
              <p:nvPr/>
            </p:nvSpPr>
            <p:spPr>
              <a:xfrm>
                <a:off x="576072" y="1423866"/>
                <a:ext cx="10954512" cy="16764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17.明确溶液中离子能否大量共存是判断复分解反应能否发生的条件之一</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某溶液</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含有</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𝐅𝐞</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𝐌𝐠</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𝐁𝐚</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𝐂𝐥</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Sup>
                      <m:sSub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𝐒𝐎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bSup>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smtClean="0">
                    <a:solidFill>
                      <a:srgbClr val="000000"/>
                    </a:solidFill>
                    <a:latin typeface="Times New Roman" pitchFamily="34" charset="0"/>
                    <a:ea typeface="SimSun" pitchFamily="34" charset="-122"/>
                    <a:cs typeface="Times New Roman" pitchFamily="34" charset="-120"/>
                  </a:rPr>
                  <a:t>等离子中的若干种</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则下列判</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断正确的是(</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xmlns="">
          <p:sp>
            <p:nvSpPr>
              <p:cNvPr id="2" name="QC_4_BD.33_1#39cd07910?vcp=1&amp;pid=2d9555209&amp;color=0,0,0&amp;vtp=1&amp;bt=1&amp;bbb=1&amp;hb=1"/>
              <p:cNvSpPr>
                <a:spLocks noRot="1" noChangeAspect="1" noMove="1" noResize="1" noEditPoints="1" noAdjustHandles="1" noChangeArrowheads="1" noChangeShapeType="1" noTextEdit="1"/>
              </p:cNvSpPr>
              <p:nvPr/>
            </p:nvSpPr>
            <p:spPr>
              <a:xfrm>
                <a:off x="576072" y="1423866"/>
                <a:ext cx="10954512" cy="1676400"/>
              </a:xfrm>
              <a:prstGeom prst="rect">
                <a:avLst/>
              </a:prstGeom>
              <a:blipFill>
                <a:blip r:embed="rId3"/>
                <a:stretch>
                  <a:fillRect l="-1725" r="-556" b="-6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4_BD.33_2#39cd07910.choices?vcp=1&amp;pid=2d9555209&amp;color=0,0,0&amp;vtp=1&amp;bbb=1"/>
              <p:cNvSpPr/>
              <p:nvPr/>
            </p:nvSpPr>
            <p:spPr>
              <a:xfrm>
                <a:off x="576072" y="3146674"/>
                <a:ext cx="10954512" cy="22352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A.溶液中最多能有</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5</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种离子</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.若溶液有颜色</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则一定有</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.若溶液</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𝐩𝐇</m:t>
                    </m:r>
                    <m:r>
                      <a:rPr lang="en-US" altLang="zh-CN" sz="2400" b="1" i="0" dirty="0">
                        <a:solidFill>
                          <a:srgbClr val="000000"/>
                        </a:solidFill>
                        <a:latin typeface="Cambria Math" panose="02040503050406030204" pitchFamily="18" charset="0"/>
                        <a:ea typeface="SimSun" pitchFamily="34" charset="-122"/>
                        <a:cs typeface="Times New Roman" pitchFamily="34" charset="-120"/>
                      </a:rPr>
                      <m:t>&gt;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𝟕</m:t>
                    </m:r>
                  </m:oMath>
                </a14:m>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则阳离子只能有</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若溶液中同时含有</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和</a:t>
                </a:r>
                <a14:m>
                  <m:oMath xmlns:m="http://schemas.openxmlformats.org/officeDocument/2006/math">
                    <m:sSubSup>
                      <m:sSub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𝐒𝐎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up>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bSup>
                  </m:oMath>
                </a14:m>
                <a:r>
                  <a:rPr lang="en-US" altLang="zh-CN" sz="2400" b="1" i="0" smtClean="0">
                    <a:solidFill>
                      <a:srgbClr val="000000"/>
                    </a:solidFill>
                    <a:latin typeface="Times New Roman" pitchFamily="34" charset="0"/>
                    <a:ea typeface="SimSun" pitchFamily="34" charset="-122"/>
                    <a:cs typeface="Times New Roman" pitchFamily="34" charset="-120"/>
                  </a:rPr>
                  <a:t>，则一定没有</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𝐂𝐥</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sup>
                    </m:sSup>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xmlns="">
          <p:sp>
            <p:nvSpPr>
              <p:cNvPr id="4" name="QC_4_BD.33_2#39cd07910.choices?vcp=1&amp;pid=2d9555209&amp;color=0,0,0&amp;vtp=1&amp;bbb=1"/>
              <p:cNvSpPr>
                <a:spLocks noRot="1" noChangeAspect="1" noMove="1" noResize="1" noEditPoints="1" noAdjustHandles="1" noChangeArrowheads="1" noChangeShapeType="1" noTextEdit="1"/>
              </p:cNvSpPr>
              <p:nvPr/>
            </p:nvSpPr>
            <p:spPr>
              <a:xfrm>
                <a:off x="576072" y="3146674"/>
                <a:ext cx="10954512" cy="2235200"/>
              </a:xfrm>
              <a:prstGeom prst="rect">
                <a:avLst/>
              </a:prstGeom>
              <a:blipFill>
                <a:blip r:embed="rId4"/>
                <a:stretch>
                  <a:fillRect l="-1725" b="-5450"/>
                </a:stretch>
              </a:blipFill>
              <a:ln/>
            </p:spPr>
            <p:txBody>
              <a:bodyPr/>
              <a:lstStyle/>
              <a:p>
                <a:r>
                  <a:rPr lang="zh-CN" altLang="en-US">
                    <a:noFill/>
                  </a:rPr>
                  <a:t> </a:t>
                </a:r>
              </a:p>
            </p:txBody>
          </p:sp>
        </mc:Fallback>
      </mc:AlternateContent>
      <p:sp>
        <p:nvSpPr>
          <p:cNvPr id="5" name="QC_4_AN.34_1#39cd07910.bracket?vcp=1&amp;pid=2d9555209&amp;color=0,0,0&amp;vpa=17&amp;vtp=1&amp;answeroption=A"/>
          <p:cNvSpPr txBox="1"/>
          <p:nvPr/>
        </p:nvSpPr>
        <p:spPr>
          <a:xfrm>
            <a:off x="449072" y="3205094"/>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4_BD.35_1#acd6e22b5?sp=1&amp;vcp=1&amp;pid=2d9555209&amp;color=0,0,0&amp;vtp=1&amp;bt=1&amp;bbb=1"/>
          <p:cNvSpPr/>
          <p:nvPr/>
        </p:nvSpPr>
        <p:spPr>
          <a:xfrm>
            <a:off x="576072" y="1732947"/>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18.下列各组物质外观相似，</a:t>
            </a:r>
            <a:r>
              <a:rPr lang="en-US" altLang="zh-CN" sz="2400" b="1" i="0">
                <a:solidFill>
                  <a:srgbClr val="000000"/>
                </a:solidFill>
                <a:latin typeface="Times New Roman" pitchFamily="34" charset="0"/>
                <a:ea typeface="SimSun" pitchFamily="34" charset="-122"/>
                <a:cs typeface="Times New Roman" pitchFamily="34" charset="-120"/>
              </a:rPr>
              <a:t>鉴别各组组内物质所用试剂不合理的是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AlternateContent xmlns:mc="http://schemas.openxmlformats.org/markup-compatibility/2006" xmlns:a14="http://schemas.microsoft.com/office/drawing/2010/main">
        <mc:Choice Requires="a14">
          <p:graphicFrame>
            <p:nvGraphicFramePr>
              <p:cNvPr id="15" name="QO_4_BD.35_2#acd6e22b5?colgroup=4,22,7&amp;vcp=1&amp;pid=2d9555209&amp;color=0,0,0&amp;vtp=1&amp;bbb=1"/>
              <p:cNvGraphicFramePr>
                <a:graphicFrameLocks noGrp="1"/>
              </p:cNvGraphicFramePr>
              <p:nvPr>
                <p:extLst>
                  <p:ext uri="{D42A27DB-BD31-4B8C-83A1-F6EECF244321}">
                    <p14:modId xmlns:p14="http://schemas.microsoft.com/office/powerpoint/2010/main" val="222787949"/>
                  </p:ext>
                </p:extLst>
              </p:nvPr>
            </p:nvGraphicFramePr>
            <p:xfrm>
              <a:off x="576072" y="2338610"/>
              <a:ext cx="10917936" cy="2694940"/>
            </p:xfrm>
            <a:graphic>
              <a:graphicData uri="http://schemas.openxmlformats.org/drawingml/2006/table">
                <a:tbl>
                  <a:tblPr/>
                  <a:tblGrid>
                    <a:gridCol w="1627632">
                      <a:extLst>
                        <a:ext uri="{9D8B030D-6E8A-4147-A177-3AD203B41FA5}">
                          <a16:colId xmlns:a16="http://schemas.microsoft.com/office/drawing/2014/main" xmlns="" val="20000"/>
                        </a:ext>
                      </a:extLst>
                    </a:gridCol>
                    <a:gridCol w="7004304">
                      <a:extLst>
                        <a:ext uri="{9D8B030D-6E8A-4147-A177-3AD203B41FA5}">
                          <a16:colId xmlns:a16="http://schemas.microsoft.com/office/drawing/2014/main" xmlns="" val="20001"/>
                        </a:ext>
                      </a:extLst>
                    </a:gridCol>
                    <a:gridCol w="2286000">
                      <a:extLst>
                        <a:ext uri="{9D8B030D-6E8A-4147-A177-3AD203B41FA5}">
                          <a16:colId xmlns:a16="http://schemas.microsoft.com/office/drawing/2014/main" xmlns="" val="20002"/>
                        </a:ext>
                      </a:extLst>
                    </a:gridCol>
                  </a:tblGrid>
                  <a:tr h="538988">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待鉴别物质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所用试剂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38988">
                    <a:tc>
                      <a:txBody>
                        <a:bodyPr/>
                        <a:lstStyle/>
                        <a:p>
                          <a:pPr algn="ctr" latinLnBrk="1" hangingPunct="0">
                            <a:lnSpc>
                              <a:spcPts val="3700"/>
                            </a:lnSpc>
                          </a:pPr>
                          <a:r>
                            <a:rPr lang="en-US" altLang="zh-CN" sz="2400" b="1" i="0" dirty="0">
                              <a:solidFill>
                                <a:srgbClr val="000000"/>
                              </a:solidFill>
                              <a:latin typeface="Times New Roman" pitchFamily="34" charset="0"/>
                              <a:ea typeface="SimSun" pitchFamily="34" charset="-122"/>
                              <a:cs typeface="Times New Roman"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𝐍𝐚𝐎𝐇</m:t>
                              </m:r>
                            </m:oMath>
                          </a14:m>
                          <a:r>
                            <a:rPr lang="en-US" altLang="zh-CN" sz="2400" b="1" i="0" spc="-10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𝐍𝐚𝐂𝐥</m:t>
                              </m:r>
                            </m:oMath>
                          </a14:m>
                          <a:r>
                            <a:rPr lang="en-US" altLang="zh-CN" sz="2400" b="1" i="0" spc="-10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spc="-100"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𝐂𝐚𝐂𝐎</m:t>
                                  </m:r>
                                </m:e>
                                <m:sub>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𝟑</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smtClean="0">
                              <a:solidFill>
                                <a:srgbClr val="000000"/>
                              </a:solidFill>
                              <a:latin typeface="Times New Roman" pitchFamily="34" charset="0"/>
                              <a:ea typeface="SimSun" pitchFamily="34" charset="-122"/>
                              <a:cs typeface="Times New Roman" pitchFamily="34" charset="-120"/>
                            </a:rPr>
                            <a:t>三种固体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38988">
                    <a:tc>
                      <a:txBody>
                        <a:bodyPr/>
                        <a:lstStyle/>
                        <a:p>
                          <a:pPr algn="ctr" latinLnBrk="1" hangingPunct="0">
                            <a:lnSpc>
                              <a:spcPts val="3700"/>
                            </a:lnSpc>
                          </a:pPr>
                          <a:r>
                            <a:rPr lang="en-US" altLang="zh-CN" sz="2400" b="1" i="0" dirty="0">
                              <a:solidFill>
                                <a:srgbClr val="000000"/>
                              </a:solidFill>
                              <a:latin typeface="Times New Roman" pitchFamily="34" charset="0"/>
                              <a:ea typeface="SimSun" pitchFamily="34" charset="-122"/>
                              <a:cs typeface="Times New Roman"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𝐊𝐎𝐇</m:t>
                              </m:r>
                            </m:oMath>
                          </a14:m>
                          <a:r>
                            <a:rPr lang="en-US" altLang="zh-CN" sz="2400" b="1" i="0" spc="-10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𝐍𝐚𝐂𝐥</m:t>
                              </m:r>
                            </m:oMath>
                          </a14:m>
                          <a:r>
                            <a:rPr lang="en-US" altLang="zh-CN" sz="2400" b="1" i="0" spc="-10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𝐇𝐂𝐥</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三种溶液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石蕊溶液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38988">
                    <a:tc>
                      <a:txBody>
                        <a:bodyPr/>
                        <a:lstStyle/>
                        <a:p>
                          <a:pPr algn="ctr" latinLnBrk="1" hangingPunct="0">
                            <a:lnSpc>
                              <a:spcPts val="3700"/>
                            </a:lnSpc>
                          </a:pPr>
                          <a:r>
                            <a:rPr lang="en-US" altLang="zh-CN" sz="2400" b="1" i="0" dirty="0">
                              <a:solidFill>
                                <a:srgbClr val="000000"/>
                              </a:solidFill>
                              <a:latin typeface="Times New Roman" pitchFamily="34" charset="0"/>
                              <a:ea typeface="SimSun" pitchFamily="34" charset="-122"/>
                              <a:cs typeface="Times New Roman"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14:m>
                            <m:oMath xmlns:m="http://schemas.openxmlformats.org/officeDocument/2006/math">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𝐂𝐚</m:t>
                              </m:r>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spc="-100"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𝐍𝐎</m:t>
                                  </m:r>
                                </m:e>
                                <m:sub>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𝟑</m:t>
                                  </m:r>
                                </m:sub>
                              </m:sSub>
                              <m:sSub>
                                <m:sSubPr>
                                  <m:ctrlPr>
                                    <a:rPr lang="en-US" altLang="zh-CN" sz="2400" b="1" i="1" spc="-100"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spc="-10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spc="-100"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𝐁𝐚𝐂𝐥</m:t>
                                  </m:r>
                                </m:e>
                                <m:sub>
                                  <m:r>
                                    <a:rPr lang="en-US" altLang="zh-CN" sz="2400" b="1" i="0" spc="-10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spc="-100" dirty="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稀盐酸三种溶液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碳酸钠溶液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38988">
                    <a:tc>
                      <a:txBody>
                        <a:bodyPr/>
                        <a:lstStyle/>
                        <a:p>
                          <a:pPr algn="ctr" latinLnBrk="1" hangingPunct="0">
                            <a:lnSpc>
                              <a:spcPts val="3700"/>
                            </a:lnSpc>
                          </a:pPr>
                          <a:r>
                            <a:rPr lang="en-US" altLang="zh-CN" sz="2400" b="1" i="0" dirty="0">
                              <a:solidFill>
                                <a:srgbClr val="000000"/>
                              </a:solidFill>
                              <a:latin typeface="Times New Roman" pitchFamily="34" charset="0"/>
                              <a:ea typeface="SimSun" pitchFamily="34" charset="-122"/>
                              <a:cs typeface="Times New Roman"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氧化铜</a:t>
                          </a:r>
                          <a:r>
                            <a:rPr lang="en-US" altLang="zh-CN" sz="2400" b="1" i="0" spc="-100" dirty="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木炭粉</a:t>
                          </a:r>
                          <a:r>
                            <a:rPr lang="en-US" altLang="zh-CN" sz="2400" b="1" i="0" spc="-100" dirty="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铁粉三种固体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mc:Choice>
        <mc:Fallback xmlns="">
          <p:graphicFrame>
            <p:nvGraphicFramePr>
              <p:cNvPr id="15" name="QO_4_BD.35_2#acd6e22b5?colgroup=4,22,7&amp;vcp=1&amp;pid=2d9555209&amp;color=0,0,0&amp;vtp=1&amp;bbb=1"/>
              <p:cNvGraphicFramePr>
                <a:graphicFrameLocks noGrp="1"/>
              </p:cNvGraphicFramePr>
              <p:nvPr>
                <p:extLst>
                  <p:ext uri="{D42A27DB-BD31-4B8C-83A1-F6EECF244321}">
                    <p14:modId xmlns:p14="http://schemas.microsoft.com/office/powerpoint/2010/main" val="222787949"/>
                  </p:ext>
                </p:extLst>
              </p:nvPr>
            </p:nvGraphicFramePr>
            <p:xfrm>
              <a:off x="576072" y="2338610"/>
              <a:ext cx="10917936" cy="2694940"/>
            </p:xfrm>
            <a:graphic>
              <a:graphicData uri="http://schemas.openxmlformats.org/drawingml/2006/table">
                <a:tbl>
                  <a:tblPr/>
                  <a:tblGrid>
                    <a:gridCol w="1627632">
                      <a:extLst>
                        <a:ext uri="{9D8B030D-6E8A-4147-A177-3AD203B41FA5}">
                          <a16:colId xmlns:a16="http://schemas.microsoft.com/office/drawing/2014/main" val="20000"/>
                        </a:ext>
                      </a:extLst>
                    </a:gridCol>
                    <a:gridCol w="7004304">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tblGrid>
                  <a:tr h="538988">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待鉴别物质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所用试剂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8988">
                    <a:tc>
                      <a:txBody>
                        <a:bodyPr/>
                        <a:lstStyle/>
                        <a:p>
                          <a:pPr algn="ctr" latinLnBrk="1" hangingPunct="0">
                            <a:lnSpc>
                              <a:spcPts val="3700"/>
                            </a:lnSpc>
                          </a:pPr>
                          <a:r>
                            <a:rPr lang="en-US" altLang="zh-CN" sz="2400" b="1" i="0" dirty="0">
                              <a:solidFill>
                                <a:srgbClr val="000000"/>
                              </a:solidFill>
                              <a:latin typeface="Times New Roman" pitchFamily="34" charset="0"/>
                              <a:ea typeface="SimSun" pitchFamily="34" charset="-122"/>
                              <a:cs typeface="Times New Roman"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304" t="-102273" r="-32783" b="-326136"/>
                          </a:stretch>
                        </a:blipFill>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38988">
                    <a:tc>
                      <a:txBody>
                        <a:bodyPr/>
                        <a:lstStyle/>
                        <a:p>
                          <a:pPr algn="ctr" latinLnBrk="1" hangingPunct="0">
                            <a:lnSpc>
                              <a:spcPts val="3700"/>
                            </a:lnSpc>
                          </a:pPr>
                          <a:r>
                            <a:rPr lang="en-US" altLang="zh-CN" sz="2400" b="1" i="0" dirty="0">
                              <a:solidFill>
                                <a:srgbClr val="000000"/>
                              </a:solidFill>
                              <a:latin typeface="Times New Roman" pitchFamily="34" charset="0"/>
                              <a:ea typeface="SimSun" pitchFamily="34" charset="-122"/>
                              <a:cs typeface="Times New Roman"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304" t="-200000" r="-32783" b="-222472"/>
                          </a:stretch>
                        </a:blipFill>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石蕊溶液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38988">
                    <a:tc>
                      <a:txBody>
                        <a:bodyPr/>
                        <a:lstStyle/>
                        <a:p>
                          <a:pPr algn="ctr" latinLnBrk="1" hangingPunct="0">
                            <a:lnSpc>
                              <a:spcPts val="3700"/>
                            </a:lnSpc>
                          </a:pPr>
                          <a:r>
                            <a:rPr lang="en-US" altLang="zh-CN" sz="2400" b="1" i="0" dirty="0">
                              <a:solidFill>
                                <a:srgbClr val="000000"/>
                              </a:solidFill>
                              <a:latin typeface="Times New Roman" pitchFamily="34" charset="0"/>
                              <a:ea typeface="SimSun" pitchFamily="34" charset="-122"/>
                              <a:cs typeface="Times New Roman"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304" t="-303409" r="-32783" b="-125000"/>
                          </a:stretch>
                        </a:blipFill>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碳酸钠溶液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38988">
                    <a:tc>
                      <a:txBody>
                        <a:bodyPr/>
                        <a:lstStyle/>
                        <a:p>
                          <a:pPr algn="ctr" latinLnBrk="1" hangingPunct="0">
                            <a:lnSpc>
                              <a:spcPts val="3700"/>
                            </a:lnSpc>
                          </a:pPr>
                          <a:r>
                            <a:rPr lang="en-US" altLang="zh-CN" sz="2400" b="1" i="0" dirty="0">
                              <a:solidFill>
                                <a:srgbClr val="000000"/>
                              </a:solidFill>
                              <a:latin typeface="Times New Roman" pitchFamily="34" charset="0"/>
                              <a:ea typeface="SimSun" pitchFamily="34" charset="-122"/>
                              <a:cs typeface="Times New Roman"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氧化铜</a:t>
                          </a:r>
                          <a:r>
                            <a:rPr lang="en-US" altLang="zh-CN" sz="2400" b="1" i="0" spc="-100" dirty="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木炭粉</a:t>
                          </a:r>
                          <a:r>
                            <a:rPr lang="en-US" altLang="zh-CN" sz="2400" b="1" i="0" spc="-100" dirty="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铁粉三种固体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itchFamily="34" charset="0"/>
                              <a:ea typeface="SimSun" pitchFamily="34" charset="-122"/>
                              <a:cs typeface="Times New Roman" pitchFamily="34" charset="-120"/>
                            </a:rPr>
                            <a:t>盐酸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Fallback>
      </mc:AlternateContent>
      <p:sp>
        <p:nvSpPr>
          <p:cNvPr id="3" name="QO_4_AN.36_1#acd6e22b5.bracket?vcp=1&amp;pid=2d9555209&amp;color=0,0,0&amp;vpa=18&amp;vtp=1&amp;answeroption=C"/>
          <p:cNvSpPr txBox="1"/>
          <p:nvPr/>
        </p:nvSpPr>
        <p:spPr>
          <a:xfrm>
            <a:off x="1152557" y="3940175"/>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BD.37_1#bcfd60c2c?sp=1&amp;vcp=1&amp;pid=2d9555209&amp;color=0,0,0&amp;vtp=1&amp;bt=1&amp;bbb=1&amp;hb=1"/>
          <p:cNvSpPr/>
          <p:nvPr/>
        </p:nvSpPr>
        <p:spPr>
          <a:xfrm>
            <a:off x="576072" y="1476915"/>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19.如图2所示，将两枚光亮的铁钉分别用细线吊置于甲、乙中</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并使部分铁钉露出</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液面</a:t>
            </a:r>
            <a:r>
              <a:rPr lang="en-US" altLang="zh-CN" sz="2400" b="1" i="0" dirty="0">
                <a:solidFill>
                  <a:srgbClr val="000000"/>
                </a:solidFill>
                <a:latin typeface="Times New Roman" pitchFamily="34" charset="0"/>
                <a:ea typeface="SimSun" pitchFamily="34" charset="-122"/>
                <a:cs typeface="Times New Roman" pitchFamily="34" charset="-120"/>
              </a:rPr>
              <a:t>，放置一段时间，出现了锈蚀。</a:t>
            </a:r>
            <a:r>
              <a:rPr lang="en-US" altLang="zh-CN" sz="2400" b="1" i="0">
                <a:solidFill>
                  <a:srgbClr val="000000"/>
                </a:solidFill>
                <a:latin typeface="Times New Roman" pitchFamily="34" charset="0"/>
                <a:ea typeface="SimSun" pitchFamily="34" charset="-122"/>
                <a:cs typeface="Times New Roman" pitchFamily="34" charset="-120"/>
              </a:rPr>
              <a:t>下列说法错误的是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4" name="QC_4_BD.37_2#bcfd60c2c?iti=2&amp;htil=2&amp;vcp=1&amp;pid=2d955520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019729" y="2712879"/>
            <a:ext cx="3941064" cy="19751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37_3#bcfd60c2c?iti=2&amp;htil=2&amp;vcp=1&amp;pid=2d9555209&amp;color=0,0,0&amp;vtp=1&amp;bbb=1"/>
          <p:cNvSpPr/>
          <p:nvPr/>
        </p:nvSpPr>
        <p:spPr>
          <a:xfrm>
            <a:off x="8726736" y="4814982"/>
            <a:ext cx="5270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图2</a:t>
            </a:r>
            <a:endParaRPr lang="en-US" altLang="zh-CN" sz="2400" dirty="0"/>
          </a:p>
        </p:txBody>
      </p:sp>
      <p:sp>
        <p:nvSpPr>
          <p:cNvPr id="6" name="QC_4_BD.37_4#bcfd60c2c.choices?htil=2&amp;vcp=1&amp;pid=2d9555209&amp;color=0,0,0&amp;vtp=1&amp;bbb=1"/>
          <p:cNvSpPr/>
          <p:nvPr/>
        </p:nvSpPr>
        <p:spPr>
          <a:xfrm>
            <a:off x="576072" y="2631653"/>
            <a:ext cx="6876288" cy="22352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A.甲中铁钉浸泡在植物油内的部分没有锈蚀</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.乙中铁钉与水面接触的部位锈蚀最严重</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.丙中导管内会上升一段水柱</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.甲、乙中气体含氧气的体积分数相等</a:t>
            </a:r>
            <a:endParaRPr lang="en-US" altLang="zh-CN" sz="2400" dirty="0"/>
          </a:p>
        </p:txBody>
      </p:sp>
      <p:sp>
        <p:nvSpPr>
          <p:cNvPr id="7" name="QC_4_AN.38_1#bcfd60c2c.bracket?vcp=1&amp;pid=2d9555209&amp;color=0,0,0&amp;vpa=19&amp;vtp=1&amp;answeroption=D"/>
          <p:cNvSpPr txBox="1"/>
          <p:nvPr/>
        </p:nvSpPr>
        <p:spPr>
          <a:xfrm>
            <a:off x="449072" y="440457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39_1#b714ffced?sp=1&amp;vcp=1&amp;pid=2d9555209&amp;color=0,0,0&amp;vtp=1&amp;bt=1&amp;bbb=1&amp;hb=1"/>
              <p:cNvSpPr/>
              <p:nvPr/>
            </p:nvSpPr>
            <p:spPr>
              <a:xfrm>
                <a:off x="576072" y="733430"/>
                <a:ext cx="10954512" cy="16764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20.图3中甲、乙、丙是初中化学常见的物质，且类别相同（单质、氧化物、酸、</a:t>
                </a:r>
                <a:r>
                  <a:rPr lang="en-US" altLang="zh-CN" sz="2400" b="1" i="0">
                    <a:solidFill>
                      <a:srgbClr val="000000"/>
                    </a:solidFill>
                    <a:latin typeface="Times New Roman" pitchFamily="34" charset="0"/>
                    <a:ea typeface="SimSun" pitchFamily="34" charset="-122"/>
                    <a:cs typeface="Times New Roman" pitchFamily="34" charset="-120"/>
                  </a:rPr>
                  <a:t>碱</a:t>
                </a:r>
                <a:r>
                  <a:rPr lang="en-US" altLang="zh-CN" sz="2400" b="1"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盐</a:t>
                </a:r>
                <a:r>
                  <a:rPr lang="en-US" altLang="zh-CN" sz="2400" b="1" i="0" dirty="0">
                    <a:solidFill>
                      <a:srgbClr val="000000"/>
                    </a:solidFill>
                    <a:latin typeface="Times New Roman" pitchFamily="34" charset="0"/>
                    <a:ea typeface="SimSun" pitchFamily="34" charset="-122"/>
                    <a:cs typeface="Times New Roman" pitchFamily="34" charset="-120"/>
                  </a:rPr>
                  <a:t>）。图中“</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”表示一种物质一步转化成另一种物质，部分反应物</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生成物及反</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应条件未标出</a:t>
                </a: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下列说法与图示关系正确的有</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xmlns="">
          <p:sp>
            <p:nvSpPr>
              <p:cNvPr id="2" name="QC_4_BD.39_1#b714ffced?sp=1&amp;vcp=1&amp;pid=2d9555209&amp;color=0,0,0&amp;vtp=1&amp;bt=1&amp;bbb=1&amp;hb=1"/>
              <p:cNvSpPr>
                <a:spLocks noRot="1" noChangeAspect="1" noMove="1" noResize="1" noEditPoints="1" noAdjustHandles="1" noChangeArrowheads="1" noChangeShapeType="1" noTextEdit="1"/>
              </p:cNvSpPr>
              <p:nvPr/>
            </p:nvSpPr>
            <p:spPr>
              <a:xfrm>
                <a:off x="576072" y="733430"/>
                <a:ext cx="10954512" cy="1676400"/>
              </a:xfrm>
              <a:prstGeom prst="rect">
                <a:avLst/>
              </a:prstGeom>
              <a:blipFill>
                <a:blip r:embed="rId3"/>
                <a:stretch>
                  <a:fillRect l="-1725" r="-4619" b="-7273"/>
                </a:stretch>
              </a:blipFill>
              <a:ln/>
            </p:spPr>
            <p:txBody>
              <a:bodyPr/>
              <a:lstStyle/>
              <a:p>
                <a:r>
                  <a:rPr lang="zh-CN" altLang="en-US">
                    <a:noFill/>
                  </a:rPr>
                  <a:t> </a:t>
                </a:r>
              </a:p>
            </p:txBody>
          </p:sp>
        </mc:Fallback>
      </mc:AlternateContent>
      <p:pic>
        <p:nvPicPr>
          <p:cNvPr id="3" name="QC_4_BD.39_2#b714ffced?iti=3&amp;vcp=1&amp;pid=2d955520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407408" y="2515494"/>
            <a:ext cx="3273552" cy="11612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BD.39_3#b714ffced?iti=3&amp;vcp=1&amp;pid=2d9555209&amp;color=0,0,0&amp;vtp=1&amp;bbb=1"/>
          <p:cNvSpPr/>
          <p:nvPr/>
        </p:nvSpPr>
        <p:spPr>
          <a:xfrm>
            <a:off x="5780659" y="3803782"/>
            <a:ext cx="5270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图3</a:t>
            </a:r>
            <a:endParaRPr lang="en-US" altLang="zh-CN" sz="2400" dirty="0"/>
          </a:p>
        </p:txBody>
      </p:sp>
      <p:sp>
        <p:nvSpPr>
          <p:cNvPr id="5" name="QC_4_BD.39_4#b714ffced?vcp=1&amp;pid=2d9555209&amp;color=0,0,0&amp;vtp=1&amp;bbb=1&amp;hb=1"/>
          <p:cNvSpPr/>
          <p:nvPr/>
        </p:nvSpPr>
        <p:spPr>
          <a:xfrm>
            <a:off x="576072" y="4402768"/>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①甲可以是硫酸</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②涉及的3个反应可以都是置换反应</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③涉及的</a:t>
            </a:r>
            <a:r>
              <a:rPr lang="en-US" altLang="zh-CN" sz="2400" b="1" i="0">
                <a:solidFill>
                  <a:srgbClr val="000000"/>
                </a:solidFill>
                <a:latin typeface="Times New Roman" pitchFamily="34" charset="0"/>
                <a:ea typeface="SimSun" pitchFamily="34" charset="-122"/>
                <a:cs typeface="Times New Roman" pitchFamily="34" charset="-120"/>
              </a:rPr>
              <a:t>3</a:t>
            </a:r>
            <a:r>
              <a:rPr lang="en-US" altLang="zh-CN" sz="2400" b="1" i="0" smtClean="0">
                <a:solidFill>
                  <a:srgbClr val="000000"/>
                </a:solidFill>
                <a:latin typeface="Times New Roman" pitchFamily="34" charset="0"/>
                <a:ea typeface="SimSun" pitchFamily="34" charset="-122"/>
                <a:cs typeface="Times New Roman" pitchFamily="34" charset="-120"/>
              </a:rPr>
              <a:t>个反应可以都是</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分解反应</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④若甲是氢氧化钙，则丙一定是氢氧化铁</a:t>
            </a:r>
            <a:endParaRPr lang="en-US" altLang="zh-CN" sz="2400" dirty="0"/>
          </a:p>
        </p:txBody>
      </p:sp>
      <p:sp>
        <p:nvSpPr>
          <p:cNvPr id="7" name="QC_4_BD.39_5#b714ffced.choices?vcp=1&amp;pid=2d9555209&amp;color=0,0,0&amp;vtp=1&amp;bbb=1"/>
          <p:cNvSpPr/>
          <p:nvPr/>
        </p:nvSpPr>
        <p:spPr>
          <a:xfrm>
            <a:off x="576072" y="5558468"/>
            <a:ext cx="10954512"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1487" algn="l"/>
                <a:tab pos="5577574" algn="l"/>
                <a:tab pos="8366361" algn="l"/>
              </a:tabLst>
              <a:defRPr/>
            </a:pPr>
            <a:r>
              <a:rPr lang="en-US" altLang="zh-CN" sz="2400" b="1" i="0">
                <a:solidFill>
                  <a:srgbClr val="000000"/>
                </a:solidFill>
                <a:latin typeface="Times New Roman" pitchFamily="34" charset="0"/>
                <a:ea typeface="SimSun" pitchFamily="34" charset="-122"/>
                <a:cs typeface="Times New Roman" pitchFamily="34" charset="-120"/>
              </a:rPr>
              <a:t>A.1</a:t>
            </a:r>
            <a:r>
              <a:rPr lang="en-US" altLang="zh-CN" sz="2400" b="1" i="0" smtClean="0">
                <a:solidFill>
                  <a:srgbClr val="000000"/>
                </a:solidFill>
                <a:latin typeface="Times New Roman" pitchFamily="34" charset="0"/>
                <a:ea typeface="SimSun" pitchFamily="34" charset="-122"/>
                <a:cs typeface="Times New Roman" pitchFamily="34" charset="-120"/>
              </a:rPr>
              <a:t>个</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B.2个</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C.3个</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D.4</a:t>
            </a:r>
            <a:r>
              <a:rPr lang="en-US" altLang="zh-CN" sz="2400" b="1" i="0" dirty="0">
                <a:solidFill>
                  <a:srgbClr val="000000"/>
                </a:solidFill>
                <a:latin typeface="Times New Roman" pitchFamily="34" charset="0"/>
                <a:ea typeface="SimSun" pitchFamily="34" charset="-122"/>
                <a:cs typeface="Times New Roman" pitchFamily="34" charset="-120"/>
              </a:rPr>
              <a:t>个</a:t>
            </a:r>
            <a:endParaRPr lang="en-US" altLang="zh-CN" sz="2400" dirty="0"/>
          </a:p>
        </p:txBody>
      </p:sp>
      <p:sp>
        <p:nvSpPr>
          <p:cNvPr id="8" name="QC_4_AN.40_1#b714ffced.bracket?vcp=1&amp;pid=2d9555209&amp;color=0,0,0&amp;vpa=20&amp;vtp=1&amp;answeroption=B"/>
          <p:cNvSpPr txBox="1"/>
          <p:nvPr/>
        </p:nvSpPr>
        <p:spPr>
          <a:xfrm>
            <a:off x="3250692" y="559148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3_BD#7ceef9260?vcp=1&amp;pid=d23468846&amp;color=0,0,0&amp;vtp=1&amp;bt=1&amp;bbb=1&amp;hb=1"/>
          <p:cNvSpPr/>
          <p:nvPr/>
        </p:nvSpPr>
        <p:spPr>
          <a:xfrm>
            <a:off x="576072" y="539496"/>
            <a:ext cx="10954512" cy="1306576"/>
          </a:xfrm>
          <a:prstGeom prst="rect">
            <a:avLst/>
          </a:prstGeom>
          <a:noFill/>
          <a:ln/>
        </p:spPr>
        <p:txBody>
          <a:bodyPr wrap="none" lIns="0" tIns="0" rIns="0" bIns="0" rtlCol="0" anchor="t"/>
          <a:lstStyle/>
          <a:p>
            <a:pPr algn="l" latinLnBrk="1">
              <a:lnSpc>
                <a:spcPts val="4700"/>
              </a:lnSpc>
            </a:pPr>
            <a:r>
              <a:rPr lang="en-US" altLang="zh-CN" sz="2600" b="1" i="0" dirty="0">
                <a:solidFill>
                  <a:srgbClr val="000000"/>
                </a:solidFill>
                <a:latin typeface="Times New Roman" pitchFamily="34" charset="0"/>
                <a:ea typeface="SimSun" pitchFamily="34" charset="-122"/>
                <a:cs typeface="Times New Roman" pitchFamily="34" charset="-120"/>
              </a:rPr>
              <a:t>二、填空与简答题（本大题共6小题，每个化学方程式2分，其余每空1</a:t>
            </a:r>
            <a:r>
              <a:rPr lang="en-US" altLang="zh-CN" sz="2600" b="1" i="0">
                <a:solidFill>
                  <a:srgbClr val="000000"/>
                </a:solidFill>
                <a:latin typeface="Times New Roman" pitchFamily="34" charset="0"/>
                <a:ea typeface="SimSun" pitchFamily="34" charset="-122"/>
                <a:cs typeface="Times New Roman" pitchFamily="34" charset="-120"/>
              </a:rPr>
              <a:t>分</a:t>
            </a:r>
            <a:r>
              <a:rPr lang="en-US" altLang="zh-CN" sz="2600" b="1" i="0" smtClean="0">
                <a:solidFill>
                  <a:srgbClr val="000000"/>
                </a:solidFill>
                <a:latin typeface="Times New Roman" pitchFamily="34" charset="0"/>
                <a:ea typeface="SimSun" pitchFamily="34" charset="-122"/>
                <a:cs typeface="Times New Roman" pitchFamily="34" charset="-120"/>
              </a:rPr>
              <a:t>，</a:t>
            </a:r>
          </a:p>
          <a:p>
            <a:pPr latinLnBrk="1">
              <a:lnSpc>
                <a:spcPts val="4700"/>
              </a:lnSpc>
            </a:pPr>
            <a:r>
              <a:rPr lang="en-US" altLang="zh-CN" sz="2600" b="1" i="0" smtClean="0">
                <a:solidFill>
                  <a:srgbClr val="000000"/>
                </a:solidFill>
                <a:latin typeface="Times New Roman" pitchFamily="34" charset="0"/>
                <a:ea typeface="SimSun" pitchFamily="34" charset="-122"/>
                <a:cs typeface="Times New Roman" pitchFamily="34" charset="-120"/>
              </a:rPr>
              <a:t>共</a:t>
            </a:r>
            <a:r>
              <a:rPr lang="en-US" altLang="zh-CN" sz="2600" b="1" i="0" dirty="0">
                <a:solidFill>
                  <a:srgbClr val="000000"/>
                </a:solidFill>
                <a:latin typeface="Times New Roman" pitchFamily="34" charset="0"/>
                <a:ea typeface="SimSun" pitchFamily="34" charset="-122"/>
                <a:cs typeface="Times New Roman" pitchFamily="34" charset="-120"/>
              </a:rPr>
              <a:t>38分）</a:t>
            </a:r>
            <a:endParaRPr lang="en-US" altLang="zh-CN" sz="2600" dirty="0"/>
          </a:p>
        </p:txBody>
      </p:sp>
      <p:sp>
        <p:nvSpPr>
          <p:cNvPr id="3" name="QO_4_BD.41_1#0b7526e1a?sp=1&amp;vcp=1&amp;pid=7ceef9260&amp;color=0,0,0&amp;vtp=1&amp;bbb=1"/>
          <p:cNvSpPr/>
          <p:nvPr/>
        </p:nvSpPr>
        <p:spPr>
          <a:xfrm>
            <a:off x="576072" y="1789489"/>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21.（6分）化学就在身边，它能改善我们的生活。请你用下列物质的序号填空。</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①</a:t>
            </a:r>
            <a:r>
              <a:rPr lang="en-US" altLang="zh-CN" sz="2400" b="1" i="0" dirty="0">
                <a:solidFill>
                  <a:srgbClr val="000000"/>
                </a:solidFill>
                <a:latin typeface="Times New Roman" pitchFamily="34" charset="0"/>
                <a:ea typeface="SimSun" pitchFamily="34" charset="-122"/>
                <a:cs typeface="Times New Roman" pitchFamily="34" charset="-120"/>
              </a:rPr>
              <a:t>铁粉</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②干冰</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③盐酸</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④小苏打</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⑤金刚石</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⑥稀有气体</a:t>
            </a:r>
            <a:endParaRPr lang="en-US" altLang="zh-CN" sz="2400" dirty="0"/>
          </a:p>
        </p:txBody>
      </p:sp>
      <p:sp>
        <p:nvSpPr>
          <p:cNvPr id="4" name="QB_5_BD.42_1#830f2457a?vcp=1&amp;pid=0b7526e1a&amp;color=0,0,0&amp;vtp=1&amp;bbb=1"/>
          <p:cNvSpPr/>
          <p:nvPr/>
        </p:nvSpPr>
        <p:spPr>
          <a:xfrm>
            <a:off x="576072" y="2941374"/>
            <a:ext cx="10954512" cy="33528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可用于金属除锈的是</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1"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（2）可用于焙制糕点的是</a:t>
            </a:r>
            <a:r>
              <a:rPr lang="en-US" altLang="zh-CN" sz="2400" smtClean="0">
                <a:solidFill>
                  <a:srgbClr val="000000"/>
                </a:solidFill>
                <a:latin typeface="SimSun" pitchFamily="34" charset="0"/>
                <a:ea typeface="SimSun" pitchFamily="34" charset="-122"/>
                <a:cs typeface="SimSun" pitchFamily="34" charset="-120"/>
              </a:rPr>
              <a:t>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a:solidFill>
                <a:prstClr val="black"/>
              </a:solidFill>
            </a:endParaRP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（3）可用于人工降雨的是</a:t>
            </a:r>
            <a:r>
              <a:rPr lang="en-US" altLang="zh-CN" sz="2400" smtClean="0">
                <a:solidFill>
                  <a:srgbClr val="000000"/>
                </a:solidFill>
                <a:latin typeface="SimSun" pitchFamily="34" charset="0"/>
                <a:ea typeface="SimSun" pitchFamily="34" charset="-122"/>
                <a:cs typeface="SimSun" pitchFamily="34" charset="-120"/>
              </a:rPr>
              <a:t>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a:solidFill>
                <a:prstClr val="black"/>
              </a:solidFill>
            </a:endParaRP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（4）用于制作霓虹灯的是</a:t>
            </a:r>
            <a:r>
              <a:rPr lang="en-US" altLang="zh-CN" sz="2400" smtClean="0">
                <a:solidFill>
                  <a:srgbClr val="000000"/>
                </a:solidFill>
                <a:latin typeface="SimSun" pitchFamily="34" charset="0"/>
                <a:ea typeface="SimSun" pitchFamily="34" charset="-122"/>
                <a:cs typeface="SimSun" pitchFamily="34" charset="-120"/>
              </a:rPr>
              <a:t>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a:solidFill>
                <a:prstClr val="black"/>
              </a:solidFill>
            </a:endParaRP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（5）用于食品保鲜吸氧剂的是</a:t>
            </a:r>
            <a:r>
              <a:rPr lang="en-US" altLang="zh-CN" sz="2400" smtClean="0">
                <a:solidFill>
                  <a:srgbClr val="000000"/>
                </a:solidFill>
                <a:latin typeface="SimSun" pitchFamily="34" charset="0"/>
                <a:ea typeface="SimSun" pitchFamily="34" charset="-122"/>
                <a:cs typeface="SimSun" pitchFamily="34" charset="-120"/>
              </a:rPr>
              <a:t>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a:solidFill>
                <a:prstClr val="black"/>
              </a:solidFill>
            </a:endParaRP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（6）天然存在的最硬的物质是</a:t>
            </a:r>
            <a:r>
              <a:rPr lang="en-US" altLang="zh-CN" sz="2400" smtClean="0">
                <a:solidFill>
                  <a:srgbClr val="000000"/>
                </a:solidFill>
                <a:latin typeface="SimSun" pitchFamily="34" charset="0"/>
                <a:ea typeface="SimSun" pitchFamily="34" charset="-122"/>
                <a:cs typeface="SimSun" pitchFamily="34" charset="-120"/>
              </a:rPr>
              <a:t>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5" name="QB_5_AN.43_1#830f2457a.blank?vcp=1&amp;pid=0b7526e1a&amp;color=0,0,0&amp;vpa=21&amp;vtp=1"/>
          <p:cNvSpPr/>
          <p:nvPr/>
        </p:nvSpPr>
        <p:spPr>
          <a:xfrm>
            <a:off x="4115404" y="2913434"/>
            <a:ext cx="52705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③</a:t>
            </a:r>
            <a:endParaRPr lang="en-US" altLang="zh-CN" sz="2400" dirty="0"/>
          </a:p>
        </p:txBody>
      </p:sp>
      <p:sp>
        <p:nvSpPr>
          <p:cNvPr id="7" name="QB_5_AN.45_1#830f2457a.blank?vcp=1&amp;pid=0b7526e1a&amp;color=0,0,0&amp;vpa=22&amp;vtp=1"/>
          <p:cNvSpPr/>
          <p:nvPr/>
        </p:nvSpPr>
        <p:spPr>
          <a:xfrm>
            <a:off x="4115404" y="3472234"/>
            <a:ext cx="52705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④</a:t>
            </a:r>
            <a:endParaRPr lang="en-US" altLang="zh-CN" sz="2400" dirty="0"/>
          </a:p>
        </p:txBody>
      </p:sp>
      <p:sp>
        <p:nvSpPr>
          <p:cNvPr id="9" name="QB_5_AN.47_1#830f2457a.blank?vcp=1&amp;pid=0b7526e1a&amp;color=0,0,0&amp;vpa=23&amp;vtp=1"/>
          <p:cNvSpPr/>
          <p:nvPr/>
        </p:nvSpPr>
        <p:spPr>
          <a:xfrm>
            <a:off x="4115404" y="4031034"/>
            <a:ext cx="52705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②</a:t>
            </a:r>
            <a:endParaRPr lang="en-US" altLang="zh-CN" sz="2400" dirty="0"/>
          </a:p>
        </p:txBody>
      </p:sp>
      <p:sp>
        <p:nvSpPr>
          <p:cNvPr id="11" name="QB_5_AN.49_1#830f2457a.blank?vcp=1&amp;pid=0b7526e1a&amp;color=0,0,0&amp;vpa=24&amp;vtp=1"/>
          <p:cNvSpPr/>
          <p:nvPr/>
        </p:nvSpPr>
        <p:spPr>
          <a:xfrm>
            <a:off x="4115404" y="4589834"/>
            <a:ext cx="52705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⑥</a:t>
            </a:r>
            <a:endParaRPr lang="en-US" altLang="zh-CN" sz="2400" dirty="0"/>
          </a:p>
        </p:txBody>
      </p:sp>
      <p:sp>
        <p:nvSpPr>
          <p:cNvPr id="13" name="QB_5_AN.51_1#830f2457a.blank?vcp=1&amp;pid=0b7526e1a&amp;color=0,0,0&amp;vpa=25&amp;vtp=1"/>
          <p:cNvSpPr/>
          <p:nvPr/>
        </p:nvSpPr>
        <p:spPr>
          <a:xfrm>
            <a:off x="4728179" y="5148634"/>
            <a:ext cx="52705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①</a:t>
            </a:r>
            <a:endParaRPr lang="en-US" altLang="zh-CN" sz="2400" dirty="0"/>
          </a:p>
        </p:txBody>
      </p:sp>
      <p:sp>
        <p:nvSpPr>
          <p:cNvPr id="15" name="QB_5_AN.53_1#830f2457a.blank?vcp=1&amp;pid=0b7526e1a&amp;color=0,0,0&amp;vpa=26&amp;vtp=1"/>
          <p:cNvSpPr/>
          <p:nvPr/>
        </p:nvSpPr>
        <p:spPr>
          <a:xfrm>
            <a:off x="4728179" y="5707434"/>
            <a:ext cx="52705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⑤</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wipe(left)">
                                      <p:cBhvr>
                                        <p:cTn id="31" dur="500"/>
                                        <p:tgtEl>
                                          <p:spTgt spid="11">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wipe(left)">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3">
                                            <p:bg/>
                                          </p:spTgt>
                                        </p:tgtEl>
                                        <p:attrNameLst>
                                          <p:attrName>style.visibility</p:attrName>
                                        </p:attrNameLst>
                                      </p:cBhvr>
                                      <p:to>
                                        <p:strVal val="visible"/>
                                      </p:to>
                                    </p:set>
                                    <p:animEffect transition="in" filter="wipe(left)">
                                      <p:cBhvr>
                                        <p:cTn id="39" dur="500"/>
                                        <p:tgtEl>
                                          <p:spTgt spid="13">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wipe(left)">
                                      <p:cBhvr>
                                        <p:cTn id="42" dur="500"/>
                                        <p:tgtEl>
                                          <p:spTgt spid="1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
                                            <p:bg/>
                                          </p:spTgt>
                                        </p:tgtEl>
                                        <p:attrNameLst>
                                          <p:attrName>style.visibility</p:attrName>
                                        </p:attrNameLst>
                                      </p:cBhvr>
                                      <p:to>
                                        <p:strVal val="visible"/>
                                      </p:to>
                                    </p:set>
                                    <p:animEffect transition="in" filter="wipe(left)">
                                      <p:cBhvr>
                                        <p:cTn id="47" dur="500"/>
                                        <p:tgtEl>
                                          <p:spTgt spid="15">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xEl>
                                              <p:pRg st="0" end="0"/>
                                            </p:txEl>
                                          </p:spTgt>
                                        </p:tgtEl>
                                        <p:attrNameLst>
                                          <p:attrName>style.visibility</p:attrName>
                                        </p:attrNameLst>
                                      </p:cBhvr>
                                      <p:to>
                                        <p:strVal val="visible"/>
                                      </p:to>
                                    </p:set>
                                    <p:animEffect transition="in" filter="wipe(left)">
                                      <p:cBhvr>
                                        <p:cTn id="50"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9" grpId="0" build="p" animBg="1"/>
      <p:bldP spid="11" grpId="0" build="p" animBg="1"/>
      <p:bldP spid="13" grpId="0" build="p" animBg="1"/>
      <p:bldP spid="1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4_BD.54_1#fe42cd5a4?sp=1&amp;vcp=1&amp;pid=7ceef9260&amp;color=0,0,0&amp;vtp=1&amp;bt=1&amp;bbb=1"/>
          <p:cNvSpPr/>
          <p:nvPr/>
        </p:nvSpPr>
        <p:spPr>
          <a:xfrm>
            <a:off x="576072" y="1495711"/>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22.（6分）桑基鱼塘是一种高效人工生态系统，图4为“桑基鱼塘”的模式简图。</a:t>
            </a:r>
            <a:endParaRPr lang="en-US" altLang="zh-CN" sz="2400" dirty="0"/>
          </a:p>
        </p:txBody>
      </p:sp>
      <p:pic>
        <p:nvPicPr>
          <p:cNvPr id="3" name="QO_4_BD.54_2#fe42cd5a4?iti=4&amp;vcp=1&amp;pid=7ceef926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79392" y="2098834"/>
            <a:ext cx="3529584" cy="24963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4_BD.54_3#fe42cd5a4?iti=4&amp;vcp=1&amp;pid=7ceef9260&amp;color=0,0,0&amp;vtp=1&amp;bbb=1"/>
          <p:cNvSpPr/>
          <p:nvPr/>
        </p:nvSpPr>
        <p:spPr>
          <a:xfrm>
            <a:off x="5780659" y="4722146"/>
            <a:ext cx="5270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图4</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55_1#2a3647845?vcp=1&amp;pid=fe42cd5a4&amp;color=0,0,0&amp;vtp=1&amp;bt=1&amp;bbb=1"/>
              <p:cNvSpPr/>
              <p:nvPr/>
            </p:nvSpPr>
            <p:spPr>
              <a:xfrm>
                <a:off x="576072" y="1793399"/>
                <a:ext cx="10954512" cy="33528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spc="-100" dirty="0">
                    <a:solidFill>
                      <a:srgbClr val="000000"/>
                    </a:solidFill>
                    <a:latin typeface="Times New Roman" pitchFamily="34" charset="0"/>
                    <a:ea typeface="SimSun" pitchFamily="34" charset="-122"/>
                    <a:cs typeface="Times New Roman" pitchFamily="34" charset="-120"/>
                  </a:rPr>
                  <a:t>1</a:t>
                </a:r>
                <a:r>
                  <a:rPr lang="en-US" altLang="zh-CN" sz="2400" b="1" i="0" spc="-100">
                    <a:solidFill>
                      <a:srgbClr val="000000"/>
                    </a:solidFill>
                    <a:latin typeface="Times New Roman" pitchFamily="34" charset="0"/>
                    <a:ea typeface="SimSun" pitchFamily="34" charset="-122"/>
                    <a:cs typeface="Times New Roman" pitchFamily="34" charset="-120"/>
                  </a:rPr>
                  <a:t>）</a:t>
                </a:r>
                <a:r>
                  <a:rPr lang="en-US" altLang="zh-CN" sz="2400" b="1" i="0" spc="-100" smtClean="0">
                    <a:solidFill>
                      <a:srgbClr val="000000"/>
                    </a:solidFill>
                    <a:latin typeface="Times New Roman" pitchFamily="34" charset="0"/>
                    <a:ea typeface="SimSun" pitchFamily="34" charset="-122"/>
                    <a:cs typeface="Times New Roman" pitchFamily="34" charset="-120"/>
                  </a:rPr>
                  <a:t>蚕丝属于</a:t>
                </a:r>
                <a:r>
                  <a:rPr lang="en-US" altLang="zh-CN" sz="2400" i="0" spc="-100" smtClean="0">
                    <a:solidFill>
                      <a:srgbClr val="000000"/>
                    </a:solidFill>
                    <a:latin typeface="SimSun" pitchFamily="34" charset="0"/>
                    <a:ea typeface="SimSun" pitchFamily="34" charset="-122"/>
                    <a:cs typeface="SimSun" pitchFamily="34" charset="-120"/>
                  </a:rPr>
                  <a:t>______</a:t>
                </a:r>
                <a:r>
                  <a:rPr lang="en-US" altLang="zh-CN" sz="2400" b="1" i="0" spc="-100" smtClean="0">
                    <a:solidFill>
                      <a:srgbClr val="000000"/>
                    </a:solidFill>
                    <a:latin typeface="Times New Roman" pitchFamily="34" charset="0"/>
                    <a:ea typeface="SimSun" pitchFamily="34" charset="-122"/>
                    <a:cs typeface="Times New Roman" pitchFamily="34" charset="-120"/>
                  </a:rPr>
                  <a:t>（</a:t>
                </a:r>
                <a:r>
                  <a:rPr lang="en-US" altLang="zh-CN" sz="2400" b="1" i="0" spc="-100" dirty="0">
                    <a:solidFill>
                      <a:srgbClr val="000000"/>
                    </a:solidFill>
                    <a:latin typeface="Times New Roman" pitchFamily="34" charset="0"/>
                    <a:ea typeface="SimSun" pitchFamily="34" charset="-122"/>
                    <a:cs typeface="Times New Roman" pitchFamily="34" charset="-120"/>
                  </a:rPr>
                  <a:t>填“天然”或“合成”）纤维</a:t>
                </a:r>
                <a:r>
                  <a:rPr lang="en-US" altLang="zh-CN" sz="2400" b="1" i="0" spc="-100">
                    <a:solidFill>
                      <a:srgbClr val="000000"/>
                    </a:solidFill>
                    <a:latin typeface="Times New Roman" pitchFamily="34" charset="0"/>
                    <a:ea typeface="SimSun" pitchFamily="34" charset="-122"/>
                    <a:cs typeface="Times New Roman" pitchFamily="34" charset="-120"/>
                  </a:rPr>
                  <a:t>，</a:t>
                </a:r>
                <a:r>
                  <a:rPr lang="en-US" altLang="zh-CN" sz="2400" b="1" i="0" spc="-100" smtClean="0">
                    <a:solidFill>
                      <a:srgbClr val="000000"/>
                    </a:solidFill>
                    <a:latin typeface="Times New Roman" pitchFamily="34" charset="0"/>
                    <a:ea typeface="SimSun" pitchFamily="34" charset="-122"/>
                    <a:cs typeface="Times New Roman" pitchFamily="34" charset="-120"/>
                  </a:rPr>
                  <a:t>用火灼烧可闻到</a:t>
                </a:r>
                <a:r>
                  <a:rPr lang="en-US" altLang="zh-CN" sz="2400" i="0" spc="-100" smtClean="0">
                    <a:solidFill>
                      <a:srgbClr val="000000"/>
                    </a:solidFill>
                    <a:latin typeface="SimSun" pitchFamily="34" charset="0"/>
                    <a:ea typeface="SimSun" pitchFamily="34" charset="-122"/>
                    <a:cs typeface="SimSun" pitchFamily="34" charset="-120"/>
                  </a:rPr>
                  <a:t>__________</a:t>
                </a:r>
                <a:r>
                  <a:rPr lang="en-US" altLang="zh-CN" sz="2400" b="1" i="0" spc="-100" smtClean="0">
                    <a:solidFill>
                      <a:srgbClr val="000000"/>
                    </a:solidFill>
                    <a:latin typeface="Times New Roman" pitchFamily="34" charset="0"/>
                    <a:ea typeface="SimSun" pitchFamily="34" charset="-122"/>
                    <a:cs typeface="Times New Roman" pitchFamily="34" charset="-120"/>
                  </a:rPr>
                  <a:t>的气味。</a:t>
                </a:r>
              </a:p>
              <a:p>
                <a:pPr lvl="0" latinLnBrk="1">
                  <a:lnSpc>
                    <a:spcPts val="4400"/>
                  </a:lnSpc>
                </a:pPr>
                <a:r>
                  <a:rPr lang="en-US" altLang="zh-CN" sz="2400" b="1" dirty="0">
                    <a:solidFill>
                      <a:srgbClr val="000000"/>
                    </a:solidFill>
                    <a:latin typeface="Times New Roman" pitchFamily="34" charset="0"/>
                    <a:ea typeface="SimSun" pitchFamily="34" charset="-122"/>
                    <a:cs typeface="Times New Roman" pitchFamily="34" charset="-120"/>
                  </a:rPr>
                  <a:t>（2）桑叶茶中富含</a:t>
                </a:r>
                <a14:m>
                  <m:oMath xmlns:m="http://schemas.openxmlformats.org/officeDocument/2006/math">
                    <m:r>
                      <a:rPr lang="en-US" altLang="zh-CN" sz="2400" b="1" dirty="0">
                        <a:solidFill>
                          <a:srgbClr val="000000"/>
                        </a:solidFill>
                        <a:latin typeface="Cambria Math" panose="02040503050406030204" pitchFamily="18" charset="0"/>
                        <a:ea typeface="SimSun" pitchFamily="34" charset="-122"/>
                        <a:cs typeface="Times New Roman" pitchFamily="34" charset="-120"/>
                      </a:rPr>
                      <m:t>𝐂𝐚</m:t>
                    </m:r>
                  </m:oMath>
                </a14:m>
                <a:r>
                  <a:rPr lang="en-US" altLang="zh-CN" sz="2400" b="1"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dirty="0">
                        <a:solidFill>
                          <a:srgbClr val="000000"/>
                        </a:solidFill>
                        <a:latin typeface="Cambria Math" panose="02040503050406030204" pitchFamily="18" charset="0"/>
                        <a:ea typeface="SimSun" pitchFamily="34" charset="-122"/>
                        <a:cs typeface="Times New Roman" pitchFamily="34" charset="-120"/>
                      </a:rPr>
                      <m:t>𝐅𝐞</m:t>
                    </m:r>
                  </m:oMath>
                </a14:m>
                <a:r>
                  <a:rPr lang="en-US" altLang="zh-CN" sz="2400" b="1"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dirty="0">
                        <a:solidFill>
                          <a:srgbClr val="000000"/>
                        </a:solidFill>
                        <a:latin typeface="Cambria Math" panose="02040503050406030204" pitchFamily="18" charset="0"/>
                        <a:ea typeface="SimSun" pitchFamily="34" charset="-122"/>
                        <a:cs typeface="Times New Roman" pitchFamily="34" charset="-120"/>
                      </a:rPr>
                      <m:t>𝐊</m:t>
                    </m:r>
                  </m:oMath>
                </a14:m>
                <a:r>
                  <a:rPr lang="en-US" altLang="zh-CN" sz="100" b="1" kern="0" spc="-99900" dirty="0" smtClean="0">
                    <a:solidFill>
                      <a:srgbClr val="FFFFFF"/>
                    </a:solidFill>
                    <a:latin typeface="Times New Roman" pitchFamily="34" charset="0"/>
                    <a:ea typeface="SimSun" pitchFamily="34" charset="-122"/>
                    <a:cs typeface="Times New Roman" pitchFamily="34" charset="-120"/>
                  </a:rPr>
                  <a:t> </a:t>
                </a:r>
                <a:r>
                  <a:rPr lang="en-US" altLang="zh-CN" sz="2400" b="1" dirty="0">
                    <a:solidFill>
                      <a:srgbClr val="000000"/>
                    </a:solidFill>
                    <a:latin typeface="Times New Roman" pitchFamily="34" charset="0"/>
                    <a:ea typeface="SimSun" pitchFamily="34" charset="-122"/>
                    <a:cs typeface="Times New Roman" pitchFamily="34" charset="-120"/>
                  </a:rPr>
                  <a:t>等元素</a:t>
                </a:r>
                <a:r>
                  <a:rPr lang="en-US" altLang="zh-CN" sz="2400" b="1">
                    <a:solidFill>
                      <a:srgbClr val="000000"/>
                    </a:solidFill>
                    <a:latin typeface="Times New Roman" pitchFamily="34" charset="0"/>
                    <a:ea typeface="SimSun" pitchFamily="34" charset="-122"/>
                    <a:cs typeface="Times New Roman" pitchFamily="34" charset="-120"/>
                  </a:rPr>
                  <a:t>。人体内缺乏铁元素可能导致的疾病是</a:t>
                </a:r>
              </a:p>
              <a:p>
                <a:pPr lvl="0" latinLnBrk="1">
                  <a:lnSpc>
                    <a:spcPts val="4400"/>
                  </a:lnSpc>
                </a:pPr>
                <a:r>
                  <a:rPr lang="en-US" altLang="zh-CN" sz="2400" smtClean="0">
                    <a:solidFill>
                      <a:srgbClr val="000000"/>
                    </a:solidFill>
                    <a:latin typeface="SimSun" pitchFamily="34" charset="0"/>
                    <a:ea typeface="SimSun" pitchFamily="34" charset="-122"/>
                    <a:cs typeface="SimSun" pitchFamily="34" charset="-120"/>
                  </a:rPr>
                  <a:t>_____________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solidFill>
                    <a:prstClr val="black"/>
                  </a:solidFill>
                </a:endParaRP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（3）塘泥用作肥料，促进桑叶生长茂盛、叶色浓绿，相当于</a:t>
                </a:r>
                <a:r>
                  <a:rPr lang="en-US" altLang="zh-CN" sz="2400" smtClean="0">
                    <a:solidFill>
                      <a:srgbClr val="000000"/>
                    </a:solidFill>
                    <a:latin typeface="SimSun" pitchFamily="34" charset="0"/>
                    <a:ea typeface="SimSun" pitchFamily="34" charset="-122"/>
                    <a:cs typeface="SimSun" pitchFamily="34" charset="-120"/>
                  </a:rPr>
                  <a:t>______</a:t>
                </a:r>
                <a:r>
                  <a:rPr lang="en-US" altLang="zh-CN" sz="2400" b="1" smtClean="0">
                    <a:solidFill>
                      <a:srgbClr val="000000"/>
                    </a:solidFill>
                    <a:latin typeface="Times New Roman" pitchFamily="34" charset="0"/>
                    <a:ea typeface="SimSun" pitchFamily="34" charset="-122"/>
                    <a:cs typeface="Times New Roman" pitchFamily="34" charset="-120"/>
                  </a:rPr>
                  <a:t>（</a:t>
                </a:r>
                <a:r>
                  <a:rPr lang="en-US" altLang="zh-CN" sz="2400" b="1">
                    <a:solidFill>
                      <a:srgbClr val="000000"/>
                    </a:solidFill>
                    <a:latin typeface="Times New Roman" pitchFamily="34" charset="0"/>
                    <a:ea typeface="SimSun" pitchFamily="34" charset="-122"/>
                    <a:cs typeface="Times New Roman" pitchFamily="34" charset="-120"/>
                  </a:rPr>
                  <a:t>填“氮肥”</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“磷肥”或“钾肥”）的作用。</a:t>
                </a:r>
                <a:endParaRPr lang="en-US" altLang="zh-CN" sz="2400">
                  <a:solidFill>
                    <a:prstClr val="black"/>
                  </a:solidFill>
                </a:endParaRP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（4）桑树进行</a:t>
                </a:r>
                <a:r>
                  <a:rPr lang="en-US" altLang="zh-CN" sz="2400" smtClean="0">
                    <a:solidFill>
                      <a:srgbClr val="000000"/>
                    </a:solidFill>
                    <a:latin typeface="SimSun" pitchFamily="34" charset="0"/>
                    <a:ea typeface="SimSun" pitchFamily="34" charset="-122"/>
                    <a:cs typeface="SimSun" pitchFamily="34" charset="-120"/>
                  </a:rPr>
                  <a:t>______</a:t>
                </a:r>
                <a:r>
                  <a:rPr lang="en-US" altLang="zh-CN" sz="2400" b="1">
                    <a:solidFill>
                      <a:srgbClr val="000000"/>
                    </a:solidFill>
                    <a:latin typeface="Times New Roman" pitchFamily="34" charset="0"/>
                    <a:ea typeface="SimSun" pitchFamily="34" charset="-122"/>
                    <a:cs typeface="Times New Roman" pitchFamily="34" charset="-120"/>
                  </a:rPr>
                  <a:t>作用过程中，能量的转化形式是由太阳能转化为</a:t>
                </a:r>
                <a:r>
                  <a:rPr lang="en-US" altLang="zh-CN" sz="2400" smtClean="0">
                    <a:solidFill>
                      <a:srgbClr val="000000"/>
                    </a:solidFill>
                    <a:latin typeface="SimSun" pitchFamily="34" charset="0"/>
                    <a:ea typeface="SimSun" pitchFamily="34" charset="-122"/>
                    <a:cs typeface="SimSun" pitchFamily="34" charset="-120"/>
                  </a:rPr>
                  <a:t>______</a:t>
                </a:r>
                <a:r>
                  <a:rPr lang="en-US" altLang="zh-CN" sz="2400" b="1">
                    <a:solidFill>
                      <a:srgbClr val="000000"/>
                    </a:solidFill>
                    <a:latin typeface="Times New Roman" pitchFamily="34" charset="0"/>
                    <a:ea typeface="SimSun" pitchFamily="34" charset="-122"/>
                    <a:cs typeface="Times New Roman" pitchFamily="34" charset="-120"/>
                  </a:rPr>
                  <a:t>能</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spc="-100" dirty="0"/>
              </a:p>
            </p:txBody>
          </p:sp>
        </mc:Choice>
        <mc:Fallback xmlns="">
          <p:sp>
            <p:nvSpPr>
              <p:cNvPr id="2" name="QB_5_BD.55_1#2a3647845?vcp=1&amp;pid=fe42cd5a4&amp;color=0,0,0&amp;vtp=1&amp;bt=1&amp;bbb=1"/>
              <p:cNvSpPr>
                <a:spLocks noRot="1" noChangeAspect="1" noMove="1" noResize="1" noEditPoints="1" noAdjustHandles="1" noChangeArrowheads="1" noChangeShapeType="1" noTextEdit="1"/>
              </p:cNvSpPr>
              <p:nvPr/>
            </p:nvSpPr>
            <p:spPr>
              <a:xfrm>
                <a:off x="576072" y="1793399"/>
                <a:ext cx="10954512" cy="3352800"/>
              </a:xfrm>
              <a:prstGeom prst="rect">
                <a:avLst/>
              </a:prstGeom>
              <a:blipFill>
                <a:blip r:embed="rId3"/>
                <a:stretch>
                  <a:fillRect l="-1725" r="-3784" b="-3636"/>
                </a:stretch>
              </a:blipFill>
              <a:ln/>
            </p:spPr>
            <p:txBody>
              <a:bodyPr/>
              <a:lstStyle/>
              <a:p>
                <a:r>
                  <a:rPr lang="zh-CN" altLang="en-US">
                    <a:noFill/>
                  </a:rPr>
                  <a:t> </a:t>
                </a:r>
              </a:p>
            </p:txBody>
          </p:sp>
        </mc:Fallback>
      </mc:AlternateContent>
      <p:sp>
        <p:nvSpPr>
          <p:cNvPr id="3" name="QB_5_AN.56_1#2a3647845.blank?vcp=1&amp;pid=fe42cd5a4&amp;color=0,0,0&amp;vpa=27&amp;vtp=1&amp;bbb=1"/>
          <p:cNvSpPr/>
          <p:nvPr/>
        </p:nvSpPr>
        <p:spPr>
          <a:xfrm>
            <a:off x="2488216" y="1765459"/>
            <a:ext cx="795338" cy="533400"/>
          </a:xfrm>
          <a:prstGeom prst="rect">
            <a:avLst/>
          </a:prstGeom>
          <a:noFill/>
          <a:ln/>
        </p:spPr>
        <p:txBody>
          <a:bodyPr wrap="none" lIns="0" tIns="0" rIns="0" bIns="0" rtlCol="0" anchor="t"/>
          <a:lstStyle/>
          <a:p>
            <a:pPr algn="ctr" latinLnBrk="1">
              <a:lnSpc>
                <a:spcPts val="4200"/>
              </a:lnSpc>
            </a:pPr>
            <a:r>
              <a:rPr lang="en-US" altLang="zh-CN" sz="2400" b="1" i="0" spc="-100" dirty="0">
                <a:solidFill>
                  <a:srgbClr val="A00021"/>
                </a:solidFill>
                <a:latin typeface="Times New Roman" pitchFamily="34" charset="0"/>
                <a:ea typeface="SimSun" pitchFamily="34" charset="-122"/>
                <a:cs typeface="Times New Roman" pitchFamily="34" charset="-120"/>
              </a:rPr>
              <a:t>天然</a:t>
            </a:r>
            <a:endParaRPr lang="en-US" altLang="zh-CN" sz="2400" spc="-100" dirty="0"/>
          </a:p>
        </p:txBody>
      </p:sp>
      <p:sp>
        <p:nvSpPr>
          <p:cNvPr id="4" name="QB_5_AN.57_1#2a3647845.blank?vcp=1&amp;pid=fe42cd5a4&amp;color=0,0,0&amp;vpa=28&amp;vtp=1&amp;bbb=1"/>
          <p:cNvSpPr/>
          <p:nvPr/>
        </p:nvSpPr>
        <p:spPr>
          <a:xfrm>
            <a:off x="9158890" y="1765459"/>
            <a:ext cx="1382713" cy="533400"/>
          </a:xfrm>
          <a:prstGeom prst="rect">
            <a:avLst/>
          </a:prstGeom>
          <a:noFill/>
          <a:ln/>
        </p:spPr>
        <p:txBody>
          <a:bodyPr wrap="none" lIns="0" tIns="0" rIns="0" bIns="0" rtlCol="0" anchor="t"/>
          <a:lstStyle/>
          <a:p>
            <a:pPr algn="ctr" latinLnBrk="1">
              <a:lnSpc>
                <a:spcPts val="4200"/>
              </a:lnSpc>
            </a:pPr>
            <a:r>
              <a:rPr lang="en-US" altLang="zh-CN" sz="2400" b="1" i="0" spc="-100" dirty="0">
                <a:solidFill>
                  <a:srgbClr val="A00021"/>
                </a:solidFill>
                <a:latin typeface="Times New Roman" pitchFamily="34" charset="0"/>
                <a:ea typeface="SimSun" pitchFamily="34" charset="-122"/>
                <a:cs typeface="Times New Roman" pitchFamily="34" charset="-120"/>
              </a:rPr>
              <a:t>烧焦羽毛</a:t>
            </a:r>
            <a:endParaRPr lang="en-US" altLang="zh-CN" sz="2400" spc="-100" dirty="0"/>
          </a:p>
        </p:txBody>
      </p:sp>
      <p:sp>
        <p:nvSpPr>
          <p:cNvPr id="6" name="QB_5_AN.59_1#2a3647845.blank?vcp=1&amp;pid=fe42cd5a4&amp;color=0,0,0&amp;vpa=29&amp;vtp=1&amp;bbb=1"/>
          <p:cNvSpPr/>
          <p:nvPr/>
        </p:nvSpPr>
        <p:spPr>
          <a:xfrm>
            <a:off x="668940" y="2883059"/>
            <a:ext cx="1752600" cy="533400"/>
          </a:xfrm>
          <a:prstGeom prst="rect">
            <a:avLst/>
          </a:prstGeom>
          <a:noFill/>
          <a:ln/>
        </p:spPr>
        <p:txBody>
          <a:bodyPr wrap="none" lIns="0" tIns="0" rIns="0" bIns="0" rtlCol="0" anchor="t"/>
          <a:lstStyle/>
          <a:p>
            <a:pPr algn="ctr" latinLnBrk="1">
              <a:lnSpc>
                <a:spcPts val="4200"/>
              </a:lnSpc>
            </a:pPr>
            <a:r>
              <a:rPr lang="en-US" altLang="zh-CN" sz="2400" b="1" i="0" smtClean="0">
                <a:solidFill>
                  <a:srgbClr val="A00021"/>
                </a:solidFill>
                <a:latin typeface="Times New Roman" pitchFamily="34" charset="0"/>
                <a:ea typeface="SimSun" pitchFamily="34" charset="-122"/>
                <a:cs typeface="Times New Roman" pitchFamily="34" charset="-120"/>
              </a:rPr>
              <a:t>缺铁性贫血</a:t>
            </a:r>
            <a:endParaRPr lang="en-US" altLang="zh-CN" sz="2400" dirty="0"/>
          </a:p>
        </p:txBody>
      </p:sp>
      <p:sp>
        <p:nvSpPr>
          <p:cNvPr id="8" name="QB_5_AN.61_1#2a3647845.blank?vcp=1&amp;pid=fe42cd5a4&amp;color=0,0,0&amp;vpa=30&amp;vtp=1&amp;bbb=1"/>
          <p:cNvSpPr/>
          <p:nvPr/>
        </p:nvSpPr>
        <p:spPr>
          <a:xfrm>
            <a:off x="8711215" y="3441859"/>
            <a:ext cx="833438"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氮肥</a:t>
            </a:r>
            <a:endParaRPr lang="en-US" altLang="zh-CN" sz="2400" dirty="0"/>
          </a:p>
        </p:txBody>
      </p:sp>
      <p:sp>
        <p:nvSpPr>
          <p:cNvPr id="10" name="QB_5_AN.63_1#2a3647845.blank?vcp=1&amp;pid=fe42cd5a4&amp;color=0,0,0&amp;vpa=31&amp;vtp=1&amp;bbb=1"/>
          <p:cNvSpPr/>
          <p:nvPr/>
        </p:nvSpPr>
        <p:spPr>
          <a:xfrm>
            <a:off x="2583466" y="4559459"/>
            <a:ext cx="833438"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光合</a:t>
            </a:r>
            <a:endParaRPr lang="en-US" altLang="zh-CN" sz="2400" dirty="0"/>
          </a:p>
        </p:txBody>
      </p:sp>
      <p:sp>
        <p:nvSpPr>
          <p:cNvPr id="11" name="QB_5_AN.64_1#2a3647845.blank?vcp=1&amp;pid=fe42cd5a4&amp;color=0,0,0&amp;vpa=32&amp;vtp=1&amp;bbb=1"/>
          <p:cNvSpPr/>
          <p:nvPr/>
        </p:nvSpPr>
        <p:spPr>
          <a:xfrm>
            <a:off x="9932004" y="4559459"/>
            <a:ext cx="833438"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化学</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wipe(left)">
                                      <p:cBhvr>
                                        <p:cTn id="39" dur="500"/>
                                        <p:tgtEl>
                                          <p:spTgt spid="10">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wipe(left)">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wipe(left)">
                                      <p:cBhvr>
                                        <p:cTn id="47" dur="500"/>
                                        <p:tgtEl>
                                          <p:spTgt spid="11">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wipe(left)">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8" grpId="0" build="p" animBg="1"/>
      <p:bldP spid="10" grpId="0" build="p" animBg="1"/>
      <p:bldP spid="11"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pic>
        <p:nvPicPr>
          <p:cNvPr id="2" name="QO_4_BD.65_1#6935ce3e3?iti=5&amp;htil=3&amp;vcp=1&amp;pid=7ceef926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01584" y="949584"/>
            <a:ext cx="3401568" cy="27432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4_BD.65_2#6935ce3e3?iti=5&amp;htil=3&amp;vcp=1&amp;pid=7ceef9260&amp;color=0,0,0&amp;vtp=1&amp;bbb=1"/>
          <p:cNvSpPr/>
          <p:nvPr/>
        </p:nvSpPr>
        <p:spPr>
          <a:xfrm>
            <a:off x="9538843" y="3819784"/>
            <a:ext cx="5270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图5</a:t>
            </a:r>
            <a:endParaRPr lang="en-US" altLang="zh-CN" sz="2400" dirty="0"/>
          </a:p>
        </p:txBody>
      </p:sp>
      <p:sp>
        <p:nvSpPr>
          <p:cNvPr id="4" name="QO_4_BD.65_3#6935ce3e3?htil=3&amp;sp=1&amp;vcp=1&amp;pid=7ceef9260&amp;color=0,0,0&amp;vtp=1&amp;bt=1&amp;bbb=1&amp;hb=1"/>
          <p:cNvSpPr/>
          <p:nvPr/>
        </p:nvSpPr>
        <p:spPr>
          <a:xfrm>
            <a:off x="576072" y="894720"/>
            <a:ext cx="7415784" cy="16764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23.（6分</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学会从图表中获取关键信息是学习化学的一</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种重要能力</a:t>
            </a:r>
            <a:r>
              <a:rPr lang="en-US" altLang="zh-CN" sz="2400" b="1" i="0" dirty="0">
                <a:solidFill>
                  <a:srgbClr val="000000"/>
                </a:solidFill>
                <a:latin typeface="Times New Roman" pitchFamily="34" charset="0"/>
                <a:ea typeface="SimSun" pitchFamily="34" charset="-122"/>
                <a:cs typeface="Times New Roman" pitchFamily="34" charset="-120"/>
              </a:rPr>
              <a:t>。甲、乙</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丙三种固体物质在水中的溶解度</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曲线如图</a:t>
            </a:r>
            <a:r>
              <a:rPr lang="en-US" altLang="zh-CN" sz="2400" b="1" i="0" dirty="0">
                <a:solidFill>
                  <a:srgbClr val="000000"/>
                </a:solidFill>
                <a:latin typeface="Times New Roman" pitchFamily="34" charset="0"/>
                <a:ea typeface="SimSun" pitchFamily="34" charset="-122"/>
                <a:cs typeface="Times New Roman" pitchFamily="34" charset="-120"/>
              </a:rPr>
              <a:t>5所示。请你据图回答下列问题。</a:t>
            </a:r>
            <a:endParaRPr lang="en-US" altLang="zh-CN" sz="2400" dirty="0"/>
          </a:p>
        </p:txBody>
      </p:sp>
      <mc:AlternateContent xmlns:mc="http://schemas.openxmlformats.org/markup-compatibility/2006" xmlns:a14="http://schemas.microsoft.com/office/drawing/2010/main">
        <mc:Choice Requires="a14">
          <p:sp>
            <p:nvSpPr>
              <p:cNvPr id="5" name="QB_5_BD.66_1#dbbcded79?htil=3&amp;vcp=1&amp;pid=6935ce3e3&amp;color=0,0,0&amp;vtp=1&amp;bbb=1&amp;hb=1"/>
              <p:cNvSpPr/>
              <p:nvPr/>
            </p:nvSpPr>
            <p:spPr>
              <a:xfrm>
                <a:off x="576072" y="2595558"/>
                <a:ext cx="7415784"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（1）图中</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𝑷</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点表示的含义是</a:t>
                </a:r>
                <a:r>
                  <a:rPr lang="en-US" altLang="zh-CN" sz="2400" i="0" smtClean="0">
                    <a:solidFill>
                      <a:srgbClr val="000000"/>
                    </a:solidFill>
                    <a:latin typeface="SimSun" pitchFamily="34" charset="0"/>
                    <a:ea typeface="SimSun" pitchFamily="34" charset="-122"/>
                    <a:cs typeface="SimSun" pitchFamily="34" charset="-120"/>
                  </a:rPr>
                  <a:t>________________________</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______________</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xmlns="">
          <p:sp>
            <p:nvSpPr>
              <p:cNvPr id="5" name="QB_5_BD.66_1#dbbcded79?htil=3&amp;vcp=1&amp;pid=6935ce3e3&amp;color=0,0,0&amp;vtp=1&amp;bbb=1&amp;hb=1"/>
              <p:cNvSpPr>
                <a:spLocks noRot="1" noChangeAspect="1" noMove="1" noResize="1" noEditPoints="1" noAdjustHandles="1" noChangeArrowheads="1" noChangeShapeType="1" noTextEdit="1"/>
              </p:cNvSpPr>
              <p:nvPr/>
            </p:nvSpPr>
            <p:spPr>
              <a:xfrm>
                <a:off x="576072" y="2595558"/>
                <a:ext cx="7415784" cy="1117600"/>
              </a:xfrm>
              <a:prstGeom prst="rect">
                <a:avLst/>
              </a:prstGeom>
              <a:blipFill>
                <a:blip r:embed="rId4"/>
                <a:stretch>
                  <a:fillRect l="-2549" r="-2385" b="-819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5_AN.67_1#dbbcded79.blank?vcp=1&amp;pid=6935ce3e3&amp;color=0,0,0&amp;vpa=33&amp;vtp=1&amp;bbb=1&amp;hb=1"/>
              <p:cNvSpPr/>
              <p:nvPr/>
            </p:nvSpPr>
            <p:spPr>
              <a:xfrm>
                <a:off x="576072" y="2557458"/>
                <a:ext cx="7415784" cy="1117600"/>
              </a:xfrm>
              <a:prstGeom prst="rect">
                <a:avLst/>
              </a:prstGeom>
              <a:noFill/>
              <a:ln/>
            </p:spPr>
            <p:txBody>
              <a:bodyPr wrap="square" lIns="0" tIns="0" rIns="0" bIns="0" rtlCol="0" anchor="t"/>
              <a:lstStyle/>
              <a:p>
                <a:pPr latinLnBrk="1">
                  <a:lnSpc>
                    <a:spcPts val="4350"/>
                  </a:lnSpc>
                </a:pPr>
                <a:r>
                  <a:rPr lang="en-US" altLang="zh-CN" sz="2400" b="1" i="0" kern="0" smtClean="0">
                    <a:solidFill>
                      <a:srgbClr val="FFFFFF"/>
                    </a:solidFill>
                    <a:latin typeface="SimSun" panose="02010600030101010101" pitchFamily="2" charset="-122"/>
                    <a:ea typeface="SimSun" pitchFamily="34" charset="-122"/>
                    <a:cs typeface="Times New Roman" pitchFamily="34" charset="-120"/>
                  </a:rPr>
                  <a:t>                          </a:t>
                </a:r>
                <a14:m>
                  <m:oMath xmlns:m="http://schemas.openxmlformats.org/officeDocument/2006/math">
                    <m:r>
                      <a:rPr lang="en-US" altLang="zh-CN" sz="2400" b="1" i="0" dirty="0">
                        <a:solidFill>
                          <a:srgbClr val="A00021"/>
                        </a:solidFill>
                        <a:latin typeface="Cambria Math" panose="02040503050406030204" pitchFamily="18" charset="0"/>
                        <a:ea typeface="SimSun" pitchFamily="34" charset="-122"/>
                        <a:cs typeface="Times New Roman" pitchFamily="34" charset="-120"/>
                      </a:rPr>
                      <m:t>𝟐𝟎</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oMath>
                </a14:m>
                <a:r>
                  <a:rPr lang="en-US" altLang="zh-CN" sz="2400" b="1" i="0" dirty="0">
                    <a:solidFill>
                      <a:srgbClr val="A00021"/>
                    </a:solidFill>
                    <a:latin typeface="Times New Roman" pitchFamily="34" charset="0"/>
                    <a:ea typeface="SimSun" pitchFamily="34" charset="-122"/>
                    <a:cs typeface="Times New Roman" pitchFamily="34" charset="-120"/>
                  </a:rPr>
                  <a:t>时</a:t>
                </a:r>
                <a:r>
                  <a:rPr lang="en-US" altLang="zh-CN" sz="2400" b="1" i="0">
                    <a:solidFill>
                      <a:srgbClr val="A00021"/>
                    </a:solidFill>
                    <a:latin typeface="Times New Roman" pitchFamily="34" charset="0"/>
                    <a:ea typeface="SimSun" pitchFamily="34" charset="-122"/>
                    <a:cs typeface="Times New Roman" pitchFamily="34" charset="-120"/>
                  </a:rPr>
                  <a:t>，</a:t>
                </a:r>
                <a:r>
                  <a:rPr lang="en-US" altLang="zh-CN" sz="2400" b="1" i="0" smtClean="0">
                    <a:solidFill>
                      <a:srgbClr val="A00021"/>
                    </a:solidFill>
                    <a:latin typeface="Times New Roman" pitchFamily="34" charset="0"/>
                    <a:ea typeface="SimSun" pitchFamily="34" charset="-122"/>
                    <a:cs typeface="Times New Roman" pitchFamily="34" charset="-120"/>
                  </a:rPr>
                  <a:t>甲和丙两种物质的溶解度相同</a:t>
                </a:r>
                <a:endParaRPr lang="en-US" altLang="zh-CN" sz="100" dirty="0"/>
              </a:p>
            </p:txBody>
          </p:sp>
        </mc:Choice>
        <mc:Fallback xmlns="">
          <p:sp>
            <p:nvSpPr>
              <p:cNvPr id="6" name="QB_5_AN.67_1#dbbcded79.blank?vcp=1&amp;pid=6935ce3e3&amp;color=0,0,0&amp;vpa=33&amp;vtp=1&amp;bbb=1&amp;hb=1"/>
              <p:cNvSpPr>
                <a:spLocks noRot="1" noChangeAspect="1" noMove="1" noResize="1" noEditPoints="1" noAdjustHandles="1" noChangeArrowheads="1" noChangeShapeType="1" noTextEdit="1"/>
              </p:cNvSpPr>
              <p:nvPr/>
            </p:nvSpPr>
            <p:spPr>
              <a:xfrm>
                <a:off x="576072" y="2557458"/>
                <a:ext cx="7415784" cy="1117600"/>
              </a:xfrm>
              <a:prstGeom prst="rect">
                <a:avLst/>
              </a:prstGeom>
              <a:blipFill>
                <a:blip r:embed="rId5"/>
                <a:stretch>
                  <a:fillRect l="-2549" b="-819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5_BD.68_1#ed6fda90c?htil=3&amp;vcp=1&amp;pid=6935ce3e3&amp;color=0,0,0&amp;vtp=1&amp;bbb=1&amp;hb=1"/>
              <p:cNvSpPr/>
              <p:nvPr/>
            </p:nvSpPr>
            <p:spPr>
              <a:xfrm>
                <a:off x="576072" y="3751258"/>
                <a:ext cx="7415784" cy="22352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a:t>
                </a:r>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𝒕</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𝟏</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oMath>
                </a14:m>
                <a:r>
                  <a:rPr lang="en-US" altLang="zh-CN" sz="2400" b="1" i="0" dirty="0">
                    <a:solidFill>
                      <a:srgbClr val="000000"/>
                    </a:solidFill>
                    <a:latin typeface="Times New Roman" pitchFamily="34" charset="0"/>
                    <a:ea typeface="SimSun" pitchFamily="34" charset="-122"/>
                    <a:cs typeface="Times New Roman" pitchFamily="34" charset="-120"/>
                  </a:rPr>
                  <a:t>时，将乙溶液由</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𝑵</m:t>
                    </m:r>
                  </m:oMath>
                </a14:m>
                <a:r>
                  <a:rPr lang="en-US" altLang="zh-CN" sz="2400" b="1" i="0" dirty="0">
                    <a:solidFill>
                      <a:srgbClr val="000000"/>
                    </a:solidFill>
                    <a:latin typeface="Times New Roman" pitchFamily="34" charset="0"/>
                    <a:ea typeface="SimSun" pitchFamily="34" charset="-122"/>
                    <a:cs typeface="Times New Roman" pitchFamily="34" charset="-120"/>
                  </a:rPr>
                  <a:t>点转化到</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𝑴</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err="1" smtClean="0">
                    <a:solidFill>
                      <a:srgbClr val="000000"/>
                    </a:solidFill>
                    <a:latin typeface="Times New Roman" pitchFamily="34" charset="0"/>
                    <a:ea typeface="SimSun" pitchFamily="34" charset="-122"/>
                    <a:cs typeface="Times New Roman" pitchFamily="34" charset="-120"/>
                  </a:rPr>
                  <a:t>点的方法是</a:t>
                </a:r>
                <a:endParaRPr lang="en-US" altLang="zh-CN" sz="2400" b="1" i="0" dirty="0" smtClean="0">
                  <a:solidFill>
                    <a:srgbClr val="000000"/>
                  </a:solidFill>
                  <a:latin typeface="Times New Roman" pitchFamily="34" charset="0"/>
                  <a:ea typeface="SimSun" pitchFamily="34" charset="-122"/>
                  <a:cs typeface="Times New Roman" pitchFamily="34" charset="-120"/>
                </a:endParaRPr>
              </a:p>
              <a:p>
                <a:pPr latinLnBrk="1">
                  <a:lnSpc>
                    <a:spcPts val="4400"/>
                  </a:lnSpc>
                </a:pPr>
                <a:r>
                  <a:rPr lang="en-US" altLang="zh-CN" sz="2400" i="0" dirty="0" smtClean="0">
                    <a:solidFill>
                      <a:srgbClr val="000000"/>
                    </a:solidFill>
                    <a:latin typeface="SimSun" pitchFamily="34" charset="0"/>
                    <a:ea typeface="SimSun" pitchFamily="34" charset="-122"/>
                    <a:cs typeface="SimSun" pitchFamily="34" charset="-120"/>
                  </a:rPr>
                  <a:t>______________________________</a:t>
                </a:r>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𝒕</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err="1">
                    <a:solidFill>
                      <a:srgbClr val="000000"/>
                    </a:solidFill>
                    <a:latin typeface="Times New Roman" pitchFamily="34" charset="0"/>
                    <a:ea typeface="SimSun" pitchFamily="34" charset="-122"/>
                    <a:cs typeface="Times New Roman" pitchFamily="34" charset="-120"/>
                  </a:rPr>
                  <a:t>时，</a:t>
                </a:r>
                <a:r>
                  <a:rPr lang="en-US" altLang="zh-CN" sz="2400" b="1" i="0" dirty="0" err="1" smtClean="0">
                    <a:solidFill>
                      <a:srgbClr val="000000"/>
                    </a:solidFill>
                    <a:latin typeface="Times New Roman" pitchFamily="34" charset="0"/>
                    <a:ea typeface="SimSun" pitchFamily="34" charset="-122"/>
                    <a:cs typeface="Times New Roman" pitchFamily="34" charset="-120"/>
                  </a:rPr>
                  <a:t>将丙的饱</a:t>
                </a:r>
                <a:endParaRPr lang="en-US" altLang="zh-CN" sz="2400" b="1" i="0" dirty="0" smtClean="0">
                  <a:solidFill>
                    <a:srgbClr val="000000"/>
                  </a:solidFill>
                  <a:latin typeface="Times New Roman" pitchFamily="34" charset="0"/>
                  <a:ea typeface="SimSun" pitchFamily="34" charset="-122"/>
                  <a:cs typeface="Times New Roman" pitchFamily="34" charset="-120"/>
                </a:endParaRPr>
              </a:p>
              <a:p>
                <a:pPr latinLnBrk="1">
                  <a:lnSpc>
                    <a:spcPts val="4400"/>
                  </a:lnSpc>
                </a:pPr>
                <a:r>
                  <a:rPr lang="en-US" altLang="zh-CN" sz="2400" b="1" i="0" dirty="0" err="1" smtClean="0">
                    <a:solidFill>
                      <a:srgbClr val="000000"/>
                    </a:solidFill>
                    <a:latin typeface="Times New Roman" pitchFamily="34" charset="0"/>
                    <a:ea typeface="SimSun" pitchFamily="34" charset="-122"/>
                    <a:cs typeface="Times New Roman" pitchFamily="34" charset="-120"/>
                  </a:rPr>
                  <a:t>和溶液降温至</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𝒕</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𝟏</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dirty="0" err="1" smtClean="0">
                    <a:solidFill>
                      <a:srgbClr val="000000"/>
                    </a:solidFill>
                    <a:latin typeface="Times New Roman" pitchFamily="34" charset="0"/>
                    <a:ea typeface="SimSun" pitchFamily="34" charset="-122"/>
                    <a:cs typeface="Times New Roman" pitchFamily="34" charset="-120"/>
                  </a:rPr>
                  <a:t>所得到的是丙的</a:t>
                </a:r>
                <a:r>
                  <a:rPr lang="en-US" altLang="zh-CN" sz="2400" i="0" dirty="0" smtClean="0">
                    <a:solidFill>
                      <a:srgbClr val="000000"/>
                    </a:solidFill>
                    <a:latin typeface="SimSun" pitchFamily="34" charset="0"/>
                    <a:ea typeface="SimSun" pitchFamily="34" charset="-122"/>
                    <a:cs typeface="SimSun" pitchFamily="34" charset="-120"/>
                  </a:rPr>
                  <a:t>________</a:t>
                </a:r>
              </a:p>
              <a:p>
                <a:pPr latinLnBrk="1">
                  <a:lnSpc>
                    <a:spcPts val="4400"/>
                  </a:lnSpc>
                </a:pPr>
                <a:r>
                  <a:rPr lang="en-US" altLang="zh-CN" sz="2400" b="1" i="0" dirty="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填“饱和”或“不饱和”）溶液。</a:t>
                </a:r>
                <a:endParaRPr lang="en-US" altLang="zh-CN" sz="2400" dirty="0"/>
              </a:p>
            </p:txBody>
          </p:sp>
        </mc:Choice>
        <mc:Fallback xmlns="">
          <p:sp>
            <p:nvSpPr>
              <p:cNvPr id="7" name="QB_5_BD.68_1#ed6fda90c?htil=3&amp;vcp=1&amp;pid=6935ce3e3&amp;color=0,0,0&amp;vtp=1&amp;bbb=1&amp;hb=1"/>
              <p:cNvSpPr>
                <a:spLocks noRot="1" noChangeAspect="1" noMove="1" noResize="1" noEditPoints="1" noAdjustHandles="1" noChangeArrowheads="1" noChangeShapeType="1" noTextEdit="1"/>
              </p:cNvSpPr>
              <p:nvPr/>
            </p:nvSpPr>
            <p:spPr>
              <a:xfrm>
                <a:off x="576072" y="3751258"/>
                <a:ext cx="7415784" cy="2235200"/>
              </a:xfrm>
              <a:prstGeom prst="rect">
                <a:avLst/>
              </a:prstGeom>
              <a:blipFill>
                <a:blip r:embed="rId6"/>
                <a:stretch>
                  <a:fillRect l="-2549" r="-1645" b="-5450"/>
                </a:stretch>
              </a:blipFill>
              <a:ln/>
            </p:spPr>
            <p:txBody>
              <a:bodyPr/>
              <a:lstStyle/>
              <a:p>
                <a:r>
                  <a:rPr lang="zh-CN" altLang="en-US">
                    <a:noFill/>
                  </a:rPr>
                  <a:t> </a:t>
                </a:r>
              </a:p>
            </p:txBody>
          </p:sp>
        </mc:Fallback>
      </mc:AlternateContent>
      <p:sp>
        <p:nvSpPr>
          <p:cNvPr id="8" name="QB_5_AN.69_1#ed6fda90c.blank?vcp=1&amp;pid=6935ce3e3&amp;color=0,0,0&amp;vpa=34&amp;vtp=1&amp;bbb=1"/>
          <p:cNvSpPr/>
          <p:nvPr/>
        </p:nvSpPr>
        <p:spPr>
          <a:xfrm>
            <a:off x="580041" y="4282118"/>
            <a:ext cx="4510088" cy="533400"/>
          </a:xfrm>
          <a:prstGeom prst="rect">
            <a:avLst/>
          </a:prstGeom>
          <a:noFill/>
          <a:ln/>
        </p:spPr>
        <p:txBody>
          <a:bodyPr wrap="none" lIns="0" tIns="0" rIns="0" bIns="0" rtlCol="0" anchor="t"/>
          <a:lstStyle/>
          <a:p>
            <a:pPr algn="ctr" latinLnBrk="1">
              <a:lnSpc>
                <a:spcPts val="4200"/>
              </a:lnSpc>
            </a:pPr>
            <a:r>
              <a:rPr lang="en-US" altLang="zh-CN" sz="2400" b="1" i="0" smtClean="0">
                <a:solidFill>
                  <a:srgbClr val="A00021"/>
                </a:solidFill>
                <a:latin typeface="Times New Roman" pitchFamily="34" charset="0"/>
                <a:ea typeface="SimSun" pitchFamily="34" charset="-122"/>
                <a:cs typeface="Times New Roman" pitchFamily="34" charset="-120"/>
              </a:rPr>
              <a:t>加入乙物质</a:t>
            </a:r>
            <a:r>
              <a:rPr lang="en-US" altLang="zh-CN" sz="2400" b="1" i="0" dirty="0">
                <a:solidFill>
                  <a:srgbClr val="A00021"/>
                </a:solidFill>
                <a:latin typeface="Times New Roman" pitchFamily="34" charset="0"/>
                <a:ea typeface="SimSun" pitchFamily="34" charset="-122"/>
                <a:cs typeface="Times New Roman" pitchFamily="34" charset="-120"/>
              </a:rPr>
              <a:t>（或恒温蒸发溶剂）</a:t>
            </a:r>
            <a:endParaRPr lang="en-US" altLang="zh-CN" sz="2400" dirty="0"/>
          </a:p>
        </p:txBody>
      </p:sp>
      <p:sp>
        <p:nvSpPr>
          <p:cNvPr id="9" name="QB_5_AN.70_1#ed6fda90c.blank?vcp=1&amp;pid=6935ce3e3&amp;color=0,0,0&amp;vpa=35&amp;vtp=1&amp;bbb=1"/>
          <p:cNvSpPr/>
          <p:nvPr/>
        </p:nvSpPr>
        <p:spPr>
          <a:xfrm>
            <a:off x="5499640" y="4840918"/>
            <a:ext cx="1139825"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不饱和</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P spid="9"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71_1#4a4bd488f?vcp=1&amp;pid=6935ce3e3&amp;color=0,0,0&amp;mp=1&amp;vtp=1&amp;bt=1&amp;bbb=1&amp;hb=1"/>
              <p:cNvSpPr/>
              <p:nvPr/>
            </p:nvSpPr>
            <p:spPr>
              <a:xfrm>
                <a:off x="576072" y="1793399"/>
                <a:ext cx="10954512" cy="33528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（3）若甲中混有少量的乙</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可以采用</a:t>
                </a:r>
                <a:r>
                  <a:rPr lang="en-US" altLang="zh-CN" sz="2400" i="0" smtClean="0">
                    <a:solidFill>
                      <a:srgbClr val="000000"/>
                    </a:solidFill>
                    <a:latin typeface="SimSun" pitchFamily="34" charset="0"/>
                    <a:ea typeface="SimSun" pitchFamily="34" charset="-122"/>
                    <a:cs typeface="SimSun" pitchFamily="34" charset="-120"/>
                  </a:rPr>
                  <a:t>______________________________________</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a:t>
                </a:r>
                <a:r>
                  <a:rPr lang="en-US" altLang="zh-CN" sz="2400" b="1" i="0" smtClean="0">
                    <a:solidFill>
                      <a:srgbClr val="000000"/>
                    </a:solidFill>
                    <a:latin typeface="Times New Roman" pitchFamily="34" charset="0"/>
                    <a:ea typeface="SimSun" pitchFamily="34" charset="-122"/>
                    <a:cs typeface="Times New Roman" pitchFamily="34" charset="-120"/>
                  </a:rPr>
                  <a:t>方法提纯甲。</a:t>
                </a:r>
              </a:p>
              <a:p>
                <a:pPr lvl="0" latinLnBrk="1">
                  <a:lnSpc>
                    <a:spcPts val="4400"/>
                  </a:lnSpc>
                </a:pPr>
                <a:r>
                  <a:rPr lang="en-US" altLang="zh-CN" sz="2400" b="1" dirty="0">
                    <a:solidFill>
                      <a:srgbClr val="000000"/>
                    </a:solidFill>
                    <a:latin typeface="Times New Roman" pitchFamily="34" charset="0"/>
                    <a:ea typeface="SimSun" pitchFamily="34" charset="-122"/>
                    <a:cs typeface="Times New Roman" pitchFamily="34" charset="-120"/>
                  </a:rPr>
                  <a:t>（</a:t>
                </a:r>
                <a:r>
                  <a:rPr lang="en-US" altLang="zh-CN" sz="2400" b="1">
                    <a:solidFill>
                      <a:srgbClr val="000000"/>
                    </a:solidFill>
                    <a:latin typeface="Times New Roman" pitchFamily="34" charset="0"/>
                    <a:ea typeface="SimSun" pitchFamily="34" charset="-122"/>
                    <a:cs typeface="Times New Roman" pitchFamily="34" charset="-120"/>
                  </a:rPr>
                  <a:t>4</a:t>
                </a:r>
                <a:r>
                  <a:rPr lang="en-US" altLang="zh-CN" sz="2400" b="1"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dirty="0">
                            <a:solidFill>
                              <a:srgbClr val="000000"/>
                            </a:solidFill>
                            <a:latin typeface="Cambria Math" panose="02040503050406030204" pitchFamily="18" charset="0"/>
                            <a:ea typeface="SimSun" pitchFamily="34" charset="-122"/>
                            <a:cs typeface="Times New Roman" pitchFamily="34" charset="-120"/>
                          </a:rPr>
                          <m:t>𝒕</m:t>
                        </m:r>
                      </m:e>
                      <m:sub>
                        <m:r>
                          <a:rPr lang="en-US" altLang="zh-CN" sz="2400" b="1"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 ℃</m:t>
                    </m:r>
                  </m:oMath>
                </a14:m>
                <a:r>
                  <a:rPr lang="en-US" altLang="zh-CN" sz="2400" b="1" dirty="0">
                    <a:solidFill>
                      <a:srgbClr val="000000"/>
                    </a:solidFill>
                    <a:latin typeface="Times New Roman" pitchFamily="34" charset="0"/>
                    <a:ea typeface="SimSun" pitchFamily="34" charset="-122"/>
                    <a:cs typeface="Times New Roman" pitchFamily="34" charset="-120"/>
                  </a:rPr>
                  <a:t>时，将</a:t>
                </a:r>
                <a14:m>
                  <m:oMath xmlns:m="http://schemas.openxmlformats.org/officeDocument/2006/math">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𝟓𝟎</m:t>
                    </m:r>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 </m:t>
                    </m:r>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𝐠</m:t>
                    </m:r>
                  </m:oMath>
                </a14:m>
                <a:r>
                  <a:rPr lang="en-US" altLang="zh-CN" sz="2400" b="1" dirty="0">
                    <a:solidFill>
                      <a:srgbClr val="000000"/>
                    </a:solidFill>
                    <a:latin typeface="Times New Roman" pitchFamily="34" charset="0"/>
                    <a:ea typeface="SimSun" pitchFamily="34" charset="-122"/>
                    <a:cs typeface="Times New Roman" pitchFamily="34" charset="-120"/>
                  </a:rPr>
                  <a:t>甲物质加入到</a:t>
                </a:r>
                <a14:m>
                  <m:oMath xmlns:m="http://schemas.openxmlformats.org/officeDocument/2006/math">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𝟓𝟎</m:t>
                    </m:r>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 </m:t>
                    </m:r>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𝐠</m:t>
                    </m:r>
                  </m:oMath>
                </a14:m>
                <a:r>
                  <a:rPr lang="en-US" altLang="zh-CN" sz="100" b="1" kern="0" spc="-99900" dirty="0" smtClean="0">
                    <a:solidFill>
                      <a:srgbClr val="FFFFFF"/>
                    </a:solidFill>
                    <a:latin typeface="Times New Roman" pitchFamily="34" charset="0"/>
                    <a:ea typeface="SimSun" pitchFamily="34" charset="-122"/>
                    <a:cs typeface="Times New Roman" pitchFamily="34" charset="-120"/>
                  </a:rPr>
                  <a:t> </a:t>
                </a:r>
                <a:r>
                  <a:rPr lang="en-US" altLang="zh-CN" sz="2400" b="1" dirty="0">
                    <a:solidFill>
                      <a:srgbClr val="000000"/>
                    </a:solidFill>
                    <a:latin typeface="Times New Roman" pitchFamily="34" charset="0"/>
                    <a:ea typeface="SimSun" pitchFamily="34" charset="-122"/>
                    <a:cs typeface="Times New Roman" pitchFamily="34" charset="-120"/>
                  </a:rPr>
                  <a:t>水中充分溶解后</a:t>
                </a:r>
                <a:r>
                  <a:rPr lang="en-US" altLang="zh-CN" sz="2400" b="1">
                    <a:solidFill>
                      <a:srgbClr val="000000"/>
                    </a:solidFill>
                    <a:latin typeface="Times New Roman" pitchFamily="34" charset="0"/>
                    <a:ea typeface="SimSun" pitchFamily="34" charset="-122"/>
                    <a:cs typeface="Times New Roman" pitchFamily="34" charset="-120"/>
                  </a:rPr>
                  <a:t>，所得溶液的质量为</a:t>
                </a:r>
                <a:r>
                  <a:rPr lang="en-US" altLang="zh-CN" sz="2400" smtClean="0">
                    <a:solidFill>
                      <a:srgbClr val="000000"/>
                    </a:solidFill>
                    <a:latin typeface="SimSun" pitchFamily="34" charset="0"/>
                    <a:ea typeface="SimSun" pitchFamily="34" charset="-122"/>
                    <a:cs typeface="SimSun" pitchFamily="34" charset="-120"/>
                  </a:rPr>
                  <a:t>____</a:t>
                </a:r>
                <a:endParaRPr lang="en-US" altLang="zh-CN" sz="2400">
                  <a:solidFill>
                    <a:srgbClr val="000000"/>
                  </a:solidFill>
                  <a:latin typeface="SimSun" pitchFamily="34" charset="0"/>
                  <a:ea typeface="SimSun" pitchFamily="34" charset="-122"/>
                  <a:cs typeface="SimSun" pitchFamily="34" charset="-120"/>
                </a:endParaRPr>
              </a:p>
              <a:p>
                <a:pPr lvl="0" latinLnBrk="1">
                  <a:lnSpc>
                    <a:spcPts val="4400"/>
                  </a:lnSpc>
                </a:pPr>
                <a14:m>
                  <m:oMath xmlns:m="http://schemas.openxmlformats.org/officeDocument/2006/math">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𝐠</m:t>
                    </m:r>
                  </m:oMath>
                </a14:m>
                <a:r>
                  <a:rPr lang="en-US" altLang="zh-CN" sz="100" b="1" kern="0" spc="-99900" dirty="0" smtClean="0">
                    <a:solidFill>
                      <a:srgbClr val="FFFFFF"/>
                    </a:solidFill>
                    <a:latin typeface="Times New Roman" pitchFamily="34" charset="0"/>
                    <a:ea typeface="SimSun" pitchFamily="34" charset="-122"/>
                    <a:cs typeface="Times New Roman" pitchFamily="34" charset="-120"/>
                  </a:rPr>
                  <a:t> </a:t>
                </a:r>
                <a:r>
                  <a:rPr lang="en-US" altLang="zh-CN" sz="2400" b="1" dirty="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a:p>
                <a:pPr lvl="0" latinLnBrk="1">
                  <a:lnSpc>
                    <a:spcPts val="4400"/>
                  </a:lnSpc>
                </a:pPr>
                <a:r>
                  <a:rPr lang="en-US" altLang="zh-CN" sz="2400" b="1" dirty="0">
                    <a:solidFill>
                      <a:srgbClr val="000000"/>
                    </a:solidFill>
                    <a:latin typeface="Times New Roman" pitchFamily="34" charset="0"/>
                    <a:ea typeface="SimSun" pitchFamily="34" charset="-122"/>
                    <a:cs typeface="Times New Roman" pitchFamily="34" charset="-120"/>
                  </a:rPr>
                  <a:t>（</a:t>
                </a:r>
                <a:r>
                  <a:rPr lang="en-US" altLang="zh-CN" sz="2400" b="1">
                    <a:solidFill>
                      <a:srgbClr val="000000"/>
                    </a:solidFill>
                    <a:latin typeface="Times New Roman" pitchFamily="34" charset="0"/>
                    <a:ea typeface="SimSun" pitchFamily="34" charset="-122"/>
                    <a:cs typeface="Times New Roman" pitchFamily="34" charset="-120"/>
                  </a:rPr>
                  <a:t>5</a:t>
                </a:r>
                <a:r>
                  <a:rPr lang="en-US" altLang="zh-CN" sz="2400" b="1"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dirty="0">
                            <a:solidFill>
                              <a:srgbClr val="000000"/>
                            </a:solidFill>
                            <a:latin typeface="Cambria Math" panose="02040503050406030204" pitchFamily="18" charset="0"/>
                            <a:ea typeface="SimSun" pitchFamily="34" charset="-122"/>
                            <a:cs typeface="Times New Roman" pitchFamily="34" charset="-120"/>
                          </a:rPr>
                          <m:t>𝒕</m:t>
                        </m:r>
                      </m:e>
                      <m:sub>
                        <m:r>
                          <a:rPr lang="en-US" altLang="zh-CN" sz="2400" b="1"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 ℃</m:t>
                    </m:r>
                  </m:oMath>
                </a14:m>
                <a:r>
                  <a:rPr lang="en-US" altLang="zh-CN" sz="2400" b="1" dirty="0">
                    <a:solidFill>
                      <a:srgbClr val="000000"/>
                    </a:solidFill>
                    <a:latin typeface="Times New Roman" pitchFamily="34" charset="0"/>
                    <a:ea typeface="SimSun" pitchFamily="34" charset="-122"/>
                    <a:cs typeface="Times New Roman" pitchFamily="34" charset="-120"/>
                  </a:rPr>
                  <a:t>时，甲、乙、丙三种物质的饱和溶液同时降温至</a:t>
                </a:r>
                <a14:m>
                  <m:oMath xmlns:m="http://schemas.openxmlformats.org/officeDocument/2006/math">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𝟐𝟎</m:t>
                    </m:r>
                    <m:r>
                      <a:rPr lang="en-US" altLang="zh-CN" sz="2400" b="1" dirty="0" smtClean="0">
                        <a:solidFill>
                          <a:srgbClr val="000000"/>
                        </a:solidFill>
                        <a:latin typeface="Cambria Math" panose="02040503050406030204" pitchFamily="18" charset="0"/>
                        <a:ea typeface="SimSun" pitchFamily="34" charset="-122"/>
                        <a:cs typeface="Times New Roman" pitchFamily="34" charset="-120"/>
                      </a:rPr>
                      <m:t> ℃</m:t>
                    </m:r>
                  </m:oMath>
                </a14:m>
                <a:r>
                  <a:rPr lang="en-US" altLang="zh-CN" sz="100" b="1" kern="0" spc="-99900" dirty="0" smtClean="0">
                    <a:solidFill>
                      <a:srgbClr val="FFFFFF"/>
                    </a:solidFill>
                    <a:latin typeface="Times New Roman" pitchFamily="34" charset="0"/>
                    <a:ea typeface="SimSun" pitchFamily="34" charset="-122"/>
                    <a:cs typeface="Times New Roman" pitchFamily="34" charset="-120"/>
                  </a:rPr>
                  <a:t> </a:t>
                </a:r>
                <a:r>
                  <a:rPr lang="en-US" altLang="zh-CN" sz="2400" b="1" dirty="0">
                    <a:solidFill>
                      <a:srgbClr val="000000"/>
                    </a:solidFill>
                    <a:latin typeface="Times New Roman" pitchFamily="34" charset="0"/>
                    <a:ea typeface="SimSun" pitchFamily="34" charset="-122"/>
                    <a:cs typeface="Times New Roman" pitchFamily="34" charset="-120"/>
                  </a:rPr>
                  <a:t>时</a:t>
                </a:r>
                <a:r>
                  <a:rPr lang="en-US" altLang="zh-CN" sz="2400" b="1">
                    <a:solidFill>
                      <a:srgbClr val="000000"/>
                    </a:solidFill>
                    <a:latin typeface="Times New Roman" pitchFamily="34" charset="0"/>
                    <a:ea typeface="SimSun" pitchFamily="34" charset="-122"/>
                    <a:cs typeface="Times New Roman" pitchFamily="34" charset="-120"/>
                  </a:rPr>
                  <a:t>，所得溶液中</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溶质质量分数由大到小的顺序为</a:t>
                </a:r>
                <a:r>
                  <a:rPr lang="en-US" altLang="zh-CN" sz="2400" smtClean="0">
                    <a:solidFill>
                      <a:srgbClr val="000000"/>
                    </a:solidFill>
                    <a:latin typeface="SimSun" pitchFamily="34" charset="0"/>
                    <a:ea typeface="SimSun" pitchFamily="34" charset="-122"/>
                    <a:cs typeface="SimSun" pitchFamily="34" charset="-120"/>
                  </a:rPr>
                  <a:t>_____________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mc:Choice>
        <mc:Fallback xmlns="">
          <p:sp>
            <p:nvSpPr>
              <p:cNvPr id="2" name="QB_5_BD.71_1#4a4bd488f?vcp=1&amp;pid=6935ce3e3&amp;color=0,0,0&amp;mp=1&amp;vtp=1&amp;bt=1&amp;bbb=1&amp;hb=1"/>
              <p:cNvSpPr>
                <a:spLocks noRot="1" noChangeAspect="1" noMove="1" noResize="1" noEditPoints="1" noAdjustHandles="1" noChangeArrowheads="1" noChangeShapeType="1" noTextEdit="1"/>
              </p:cNvSpPr>
              <p:nvPr/>
            </p:nvSpPr>
            <p:spPr>
              <a:xfrm>
                <a:off x="576072" y="1793399"/>
                <a:ext cx="10954512" cy="3352800"/>
              </a:xfrm>
              <a:prstGeom prst="rect">
                <a:avLst/>
              </a:prstGeom>
              <a:blipFill>
                <a:blip r:embed="rId3"/>
                <a:stretch>
                  <a:fillRect l="-1725" r="-835" b="-2909"/>
                </a:stretch>
              </a:blipFill>
              <a:ln/>
            </p:spPr>
            <p:txBody>
              <a:bodyPr/>
              <a:lstStyle/>
              <a:p>
                <a:r>
                  <a:rPr lang="zh-CN" altLang="en-US">
                    <a:noFill/>
                  </a:rPr>
                  <a:t> </a:t>
                </a:r>
              </a:p>
            </p:txBody>
          </p:sp>
        </mc:Fallback>
      </mc:AlternateContent>
      <p:sp>
        <p:nvSpPr>
          <p:cNvPr id="3" name="QB_5_AN.72_1#4a4bd488f.blank?vcp=1&amp;pid=6935ce3e3&amp;color=0,0,0&amp;mp=1&amp;vpa=36&amp;vtp=1&amp;bbb=1&amp;hb=1"/>
          <p:cNvSpPr/>
          <p:nvPr/>
        </p:nvSpPr>
        <p:spPr>
          <a:xfrm>
            <a:off x="576073" y="1765459"/>
            <a:ext cx="10948277" cy="1097280"/>
          </a:xfrm>
          <a:prstGeom prst="rect">
            <a:avLst/>
          </a:prstGeom>
          <a:noFill/>
          <a:ln/>
        </p:spPr>
        <p:txBody>
          <a:bodyPr wrap="square" lIns="0" tIns="0" rIns="0" bIns="0" rtlCol="0" anchor="t"/>
          <a:lstStyle/>
          <a:p>
            <a:pPr latinLnBrk="1">
              <a:lnSpc>
                <a:spcPct val="150000"/>
              </a:lnSpc>
            </a:pPr>
            <a:r>
              <a:rPr lang="en-US" altLang="zh-CN" sz="2400" b="1" i="0" smtClean="0">
                <a:solidFill>
                  <a:srgbClr val="A00021"/>
                </a:solidFill>
                <a:latin typeface="SimSun" panose="02010600030101010101" pitchFamily="2" charset="-122"/>
                <a:ea typeface="SimSun" pitchFamily="34" charset="-122"/>
                <a:cs typeface="Times New Roman" pitchFamily="34" charset="-120"/>
              </a:rPr>
              <a:t>                                  </a:t>
            </a:r>
            <a:r>
              <a:rPr lang="en-US" altLang="zh-CN" sz="2400" b="1" i="0" smtClean="0">
                <a:solidFill>
                  <a:srgbClr val="A00021"/>
                </a:solidFill>
                <a:latin typeface="Times New Roman" pitchFamily="34" charset="0"/>
                <a:ea typeface="SimSun" pitchFamily="34" charset="-122"/>
                <a:cs typeface="Times New Roman" pitchFamily="34" charset="-120"/>
              </a:rPr>
              <a:t>降温结晶</a:t>
            </a:r>
            <a:r>
              <a:rPr lang="en-US" altLang="zh-CN" sz="2400" b="1" i="0">
                <a:solidFill>
                  <a:srgbClr val="A00021"/>
                </a:solidFill>
                <a:latin typeface="Times New Roman" pitchFamily="34" charset="0"/>
                <a:ea typeface="SimSun" pitchFamily="34" charset="-122"/>
                <a:cs typeface="Times New Roman" pitchFamily="34" charset="-120"/>
              </a:rPr>
              <a:t>（</a:t>
            </a:r>
            <a:r>
              <a:rPr lang="en-US" altLang="zh-CN" sz="2400" b="1" i="0" smtClean="0">
                <a:solidFill>
                  <a:srgbClr val="A00021"/>
                </a:solidFill>
                <a:latin typeface="Times New Roman" pitchFamily="34" charset="0"/>
                <a:ea typeface="SimSun" pitchFamily="34" charset="-122"/>
                <a:cs typeface="Times New Roman" pitchFamily="34" charset="-120"/>
              </a:rPr>
              <a:t>或冷却结晶或冷却热的饱和溶液</a:t>
            </a:r>
            <a:r>
              <a:rPr lang="en-US" altLang="zh-CN" sz="2400" b="1" i="0" dirty="0">
                <a:solidFill>
                  <a:srgbClr val="A00021"/>
                </a:solidFill>
                <a:latin typeface="Times New Roman" pitchFamily="34" charset="0"/>
                <a:ea typeface="SimSun" pitchFamily="34" charset="-122"/>
                <a:cs typeface="Times New Roman" pitchFamily="34" charset="-120"/>
              </a:rPr>
              <a:t>）</a:t>
            </a:r>
            <a:endParaRPr lang="en-US" altLang="zh-CN" sz="2400" dirty="0">
              <a:solidFill>
                <a:srgbClr val="A00021"/>
              </a:solidFill>
            </a:endParaRPr>
          </a:p>
        </p:txBody>
      </p:sp>
      <p:sp>
        <p:nvSpPr>
          <p:cNvPr id="5" name="QB_5_AN.74_1#4a4bd488f.blank?vcp=1&amp;pid=6935ce3e3&amp;color=0,0,0&amp;vpa=37&amp;vtp=1&amp;bbb=1"/>
          <p:cNvSpPr/>
          <p:nvPr/>
        </p:nvSpPr>
        <p:spPr>
          <a:xfrm>
            <a:off x="10828878" y="2883059"/>
            <a:ext cx="525463"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75</a:t>
            </a:r>
            <a:endParaRPr lang="en-US" altLang="zh-CN" sz="2400" dirty="0">
              <a:solidFill>
                <a:srgbClr val="A00021"/>
              </a:solidFill>
            </a:endParaRPr>
          </a:p>
        </p:txBody>
      </p:sp>
      <mc:AlternateContent xmlns:mc="http://schemas.openxmlformats.org/markup-compatibility/2006" xmlns:a14="http://schemas.microsoft.com/office/drawing/2010/main">
        <mc:Choice Requires="a14">
          <p:sp>
            <p:nvSpPr>
              <p:cNvPr id="7" name="QB_5_AN.76_1#4a4bd488f.blank?vcp=1&amp;pid=6935ce3e3&amp;color=0,0,0&amp;vpa=38&amp;vtp=1&amp;bbb=1"/>
              <p:cNvSpPr/>
              <p:nvPr/>
            </p:nvSpPr>
            <p:spPr>
              <a:xfrm>
                <a:off x="4882165" y="4657655"/>
                <a:ext cx="1905000" cy="381000"/>
              </a:xfrm>
              <a:prstGeom prst="rect">
                <a:avLst/>
              </a:prstGeom>
              <a:noFill/>
              <a:ln/>
            </p:spPr>
            <p:txBody>
              <a:bodyPr wrap="none" lIns="0" tIns="0" rIns="0" bIns="0" rtlCol="0" anchor="t"/>
              <a:lstStyle/>
              <a:p>
                <a:pPr algn="ctr" latinLnBrk="1">
                  <a:lnSpc>
                    <a:spcPts val="3000"/>
                  </a:lnSpc>
                </a:pPr>
                <a:r>
                  <a:rPr lang="en-US" altLang="zh-CN" sz="2400" b="1" i="0" dirty="0">
                    <a:solidFill>
                      <a:srgbClr val="A00021"/>
                    </a:solidFill>
                    <a:latin typeface="Times New Roman" pitchFamily="34" charset="0"/>
                    <a:ea typeface="SimSun" pitchFamily="34" charset="-122"/>
                    <a:cs typeface="Times New Roman" pitchFamily="34" charset="-120"/>
                  </a:rPr>
                  <a:t>乙</a:t>
                </a:r>
                <a14:m>
                  <m:oMath xmlns:m="http://schemas.openxmlformats.org/officeDocument/2006/math">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&gt;</m:t>
                    </m:r>
                  </m:oMath>
                </a14:m>
                <a:r>
                  <a:rPr lang="en-US" altLang="zh-CN" sz="2400" b="1" i="0" dirty="0">
                    <a:solidFill>
                      <a:srgbClr val="A00021"/>
                    </a:solidFill>
                    <a:latin typeface="SimSun" pitchFamily="34" charset="0"/>
                    <a:ea typeface="SimSun" pitchFamily="34" charset="-122"/>
                    <a:cs typeface="SimSun" pitchFamily="34" charset="-120"/>
                  </a:rPr>
                  <a:t> </a:t>
                </a:r>
                <a:r>
                  <a:rPr lang="en-US" altLang="zh-CN" sz="2400" b="1" i="0" dirty="0">
                    <a:solidFill>
                      <a:srgbClr val="A00021"/>
                    </a:solidFill>
                    <a:latin typeface="Times New Roman" pitchFamily="34" charset="0"/>
                    <a:ea typeface="SimSun" pitchFamily="34" charset="-122"/>
                    <a:cs typeface="Times New Roman" pitchFamily="34" charset="-120"/>
                  </a:rPr>
                  <a:t>甲</a:t>
                </a:r>
                <a14:m>
                  <m:oMath xmlns:m="http://schemas.openxmlformats.org/officeDocument/2006/math">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&gt;</m:t>
                    </m:r>
                  </m:oMath>
                </a14:m>
                <a:r>
                  <a:rPr lang="en-US" altLang="zh-CN" sz="2400" b="1" i="0" dirty="0">
                    <a:solidFill>
                      <a:srgbClr val="A00021"/>
                    </a:solidFill>
                    <a:latin typeface="SimSun" pitchFamily="34" charset="0"/>
                    <a:ea typeface="SimSun" pitchFamily="34" charset="-122"/>
                    <a:cs typeface="SimSun" pitchFamily="34" charset="-120"/>
                  </a:rPr>
                  <a:t> </a:t>
                </a:r>
                <a:r>
                  <a:rPr lang="en-US" altLang="zh-CN" sz="2400" b="1" i="0" dirty="0">
                    <a:solidFill>
                      <a:srgbClr val="A00021"/>
                    </a:solidFill>
                    <a:latin typeface="Times New Roman" pitchFamily="34" charset="0"/>
                    <a:ea typeface="SimSun" pitchFamily="34" charset="-122"/>
                    <a:cs typeface="Times New Roman" pitchFamily="34" charset="-120"/>
                  </a:rPr>
                  <a:t>丙</a:t>
                </a:r>
                <a:endParaRPr lang="en-US" altLang="zh-CN" sz="2400" dirty="0">
                  <a:solidFill>
                    <a:srgbClr val="A00021"/>
                  </a:solidFill>
                </a:endParaRPr>
              </a:p>
            </p:txBody>
          </p:sp>
        </mc:Choice>
        <mc:Fallback xmlns="">
          <p:sp>
            <p:nvSpPr>
              <p:cNvPr id="7" name="QB_5_AN.76_1#4a4bd488f.blank?vcp=1&amp;pid=6935ce3e3&amp;color=0,0,0&amp;vpa=38&amp;vtp=1&amp;bbb=1"/>
              <p:cNvSpPr>
                <a:spLocks noRot="1" noChangeAspect="1" noMove="1" noResize="1" noEditPoints="1" noAdjustHandles="1" noChangeArrowheads="1" noChangeShapeType="1" noTextEdit="1"/>
              </p:cNvSpPr>
              <p:nvPr/>
            </p:nvSpPr>
            <p:spPr>
              <a:xfrm>
                <a:off x="4882165" y="4657655"/>
                <a:ext cx="1905000" cy="381000"/>
              </a:xfrm>
              <a:prstGeom prst="rect">
                <a:avLst/>
              </a:prstGeom>
              <a:blipFill>
                <a:blip r:embed="rId4"/>
                <a:stretch>
                  <a:fillRect l="-4487" t="-31746" r="-4167" b="-36508"/>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O_4_BD.77_1#e87116c1f?sp=1&amp;vcp=1&amp;pid=7ceef9260&amp;color=0,0,0&amp;vtp=1&amp;bt=1&amp;bbb=1&amp;hb=1"/>
          <p:cNvSpPr/>
          <p:nvPr/>
        </p:nvSpPr>
        <p:spPr>
          <a:xfrm>
            <a:off x="576072" y="1280319"/>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24.（6分）从镍氢电池到锂电池，再到钠电池、钾电池</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科学家在不断提升电池的</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性能</a:t>
            </a:r>
            <a:r>
              <a:rPr lang="en-US" altLang="zh-CN" sz="2400" b="1" i="0" dirty="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3" name="QO_4_BD.77_3#e87116c1f?iti=6&amp;htil=1&amp;vcp=1&amp;pid=7ceef926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17320" y="2827179"/>
            <a:ext cx="1956816" cy="20482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4_BD.77_4#e87116c1f?iti=7&amp;htil=1&amp;vcp=1&amp;pid=7ceef926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73168" y="3723291"/>
            <a:ext cx="2542032" cy="116128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O_4_BD.77_5#e87116c1f?iti=8&amp;htil=1&amp;vcp=1&amp;pid=7ceef9260&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503920" y="2516283"/>
            <a:ext cx="2386584" cy="2359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O_4_BD.77_6#e87116c1f?iti=6&amp;htil=1&amp;vcp=1&amp;pid=7ceef9260&amp;color=0,0,0&amp;vtp=1&amp;bbb=1"/>
          <p:cNvSpPr/>
          <p:nvPr/>
        </p:nvSpPr>
        <p:spPr>
          <a:xfrm>
            <a:off x="2132203" y="5002435"/>
            <a:ext cx="5270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图6</a:t>
            </a:r>
            <a:endParaRPr lang="en-US" altLang="zh-CN" sz="2400" dirty="0"/>
          </a:p>
        </p:txBody>
      </p:sp>
      <p:sp>
        <p:nvSpPr>
          <p:cNvPr id="7" name="QO_4_BD.77_7#e87116c1f?iti=7&amp;htil=1&amp;vcp=1&amp;pid=7ceef9260&amp;color=0,0,0&amp;vtp=1&amp;bbb=1"/>
          <p:cNvSpPr/>
          <p:nvPr/>
        </p:nvSpPr>
        <p:spPr>
          <a:xfrm>
            <a:off x="5780659" y="5011579"/>
            <a:ext cx="5270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图7</a:t>
            </a:r>
            <a:endParaRPr lang="en-US" altLang="zh-CN" sz="2400" dirty="0"/>
          </a:p>
        </p:txBody>
      </p:sp>
      <p:sp>
        <p:nvSpPr>
          <p:cNvPr id="8" name="QO_4_BD.77_8#e87116c1f?iti=8&amp;htil=1&amp;vcp=1&amp;pid=7ceef9260&amp;color=0,0,0&amp;vtp=1&amp;bbb=1"/>
          <p:cNvSpPr/>
          <p:nvPr/>
        </p:nvSpPr>
        <p:spPr>
          <a:xfrm>
            <a:off x="9433687" y="5002435"/>
            <a:ext cx="5270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图8</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78_1#5a643d5b6?vcp=1&amp;pid=e87116c1f&amp;color=0,0,0&amp;vtp=1&amp;bt=1&amp;bbb=1&amp;hb=1"/>
              <p:cNvSpPr/>
              <p:nvPr/>
            </p:nvSpPr>
            <p:spPr>
              <a:xfrm>
                <a:off x="576072" y="1218570"/>
                <a:ext cx="10954512" cy="27940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（1）镍在元素周期表中的相关信息如图6所示</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镍原子的核内质子数是</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1" i="0" smtClean="0">
                    <a:solidFill>
                      <a:srgbClr val="000000"/>
                    </a:solidFill>
                    <a:latin typeface="Times New Roman" pitchFamily="34" charset="0"/>
                    <a:ea typeface="SimSun" pitchFamily="34" charset="-122"/>
                    <a:cs typeface="Times New Roman" pitchFamily="34" charset="-120"/>
                  </a:rPr>
                  <a:t>，其</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相对原子质量为</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1"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b="1" dirty="0">
                    <a:solidFill>
                      <a:srgbClr val="000000"/>
                    </a:solidFill>
                    <a:latin typeface="Times New Roman" pitchFamily="34" charset="0"/>
                    <a:ea typeface="SimSun" pitchFamily="34" charset="-122"/>
                    <a:cs typeface="Times New Roman" pitchFamily="34" charset="-120"/>
                  </a:rPr>
                  <a:t>（2）锂、钠、钾三种元素的原子结构示意图如图7所示，其中</a:t>
                </a:r>
                <a14:m>
                  <m:oMath xmlns:m="http://schemas.openxmlformats.org/officeDocument/2006/math">
                    <m:r>
                      <a:rPr lang="en-US" altLang="zh-CN" sz="2400" b="1" dirty="0">
                        <a:solidFill>
                          <a:srgbClr val="000000"/>
                        </a:solidFill>
                        <a:latin typeface="Cambria Math" panose="02040503050406030204" pitchFamily="18" charset="0"/>
                        <a:ea typeface="SimSun" pitchFamily="34" charset="-122"/>
                        <a:cs typeface="Times New Roman" pitchFamily="34" charset="-120"/>
                      </a:rPr>
                      <m:t>𝒙</m:t>
                    </m:r>
                    <m:r>
                      <a:rPr lang="en-US" altLang="zh-CN" sz="2400" b="1" dirty="0">
                        <a:solidFill>
                          <a:srgbClr val="000000"/>
                        </a:solidFill>
                        <a:latin typeface="Cambria Math" panose="02040503050406030204" pitchFamily="18" charset="0"/>
                        <a:ea typeface="SimSun" pitchFamily="34" charset="-122"/>
                        <a:cs typeface="Times New Roman" pitchFamily="34" charset="-120"/>
                      </a:rPr>
                      <m:t>=</m:t>
                    </m:r>
                  </m:oMath>
                </a14:m>
                <a:r>
                  <a:rPr lang="en-US" altLang="zh-CN" sz="100" b="1" kern="0" spc="-99900" dirty="0" smtClean="0">
                    <a:solidFill>
                      <a:srgbClr val="FFFFFF"/>
                    </a:solidFill>
                    <a:latin typeface="Times New Roman" pitchFamily="34" charset="0"/>
                    <a:ea typeface="SimSun" pitchFamily="34" charset="-122"/>
                    <a:cs typeface="Times New Roman" pitchFamily="34" charset="-120"/>
                  </a:rPr>
                  <a:t> </a:t>
                </a:r>
                <a:r>
                  <a:rPr lang="en-US" altLang="zh-CN" sz="2400" smtClean="0">
                    <a:solidFill>
                      <a:srgbClr val="000000"/>
                    </a:solidFill>
                    <a:latin typeface="SimSun" pitchFamily="34" charset="0"/>
                    <a:ea typeface="SimSun" pitchFamily="34" charset="-122"/>
                    <a:cs typeface="SimSun" pitchFamily="34" charset="-120"/>
                  </a:rPr>
                  <a:t>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solidFill>
                    <a:prstClr val="black"/>
                  </a:solidFill>
                </a:endParaRP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（3）锂、钠、钾三种原子在化学反应中均易</a:t>
                </a:r>
                <a:r>
                  <a:rPr lang="en-US" altLang="zh-CN" sz="2400" smtClean="0">
                    <a:solidFill>
                      <a:srgbClr val="000000"/>
                    </a:solidFill>
                    <a:latin typeface="SimSun" pitchFamily="34" charset="0"/>
                    <a:ea typeface="SimSun" pitchFamily="34" charset="-122"/>
                    <a:cs typeface="SimSun" pitchFamily="34" charset="-120"/>
                  </a:rPr>
                  <a:t>______</a:t>
                </a:r>
                <a:r>
                  <a:rPr lang="en-US" altLang="zh-CN" sz="2400" b="1" smtClean="0">
                    <a:solidFill>
                      <a:srgbClr val="000000"/>
                    </a:solidFill>
                    <a:latin typeface="Times New Roman" pitchFamily="34" charset="0"/>
                    <a:ea typeface="SimSun" pitchFamily="34" charset="-122"/>
                    <a:cs typeface="Times New Roman" pitchFamily="34" charset="-120"/>
                  </a:rPr>
                  <a:t>（</a:t>
                </a:r>
                <a:r>
                  <a:rPr lang="en-US" altLang="zh-CN" sz="2400" b="1">
                    <a:solidFill>
                      <a:srgbClr val="000000"/>
                    </a:solidFill>
                    <a:latin typeface="Times New Roman" pitchFamily="34" charset="0"/>
                    <a:ea typeface="SimSun" pitchFamily="34" charset="-122"/>
                    <a:cs typeface="Times New Roman" pitchFamily="34" charset="-120"/>
                  </a:rPr>
                  <a:t>填“得到”或“失去”）电子；</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它们属于不同种元素的本质原因是它们原子的</a:t>
                </a:r>
                <a:r>
                  <a:rPr lang="en-US" altLang="zh-CN" sz="2400" smtClean="0">
                    <a:solidFill>
                      <a:srgbClr val="000000"/>
                    </a:solidFill>
                    <a:latin typeface="SimSun" pitchFamily="34" charset="0"/>
                    <a:ea typeface="SimSun" pitchFamily="34" charset="-122"/>
                    <a:cs typeface="SimSun" pitchFamily="34" charset="-120"/>
                  </a:rPr>
                  <a:t>______________________</a:t>
                </a:r>
                <a:r>
                  <a:rPr lang="en-US" altLang="zh-CN" sz="2400" b="1">
                    <a:solidFill>
                      <a:srgbClr val="000000"/>
                    </a:solidFill>
                    <a:latin typeface="Times New Roman" pitchFamily="34" charset="0"/>
                    <a:ea typeface="SimSun" pitchFamily="34" charset="-122"/>
                    <a:cs typeface="Times New Roman" pitchFamily="34" charset="-120"/>
                  </a:rPr>
                  <a:t>不同</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xmlns="">
          <p:sp>
            <p:nvSpPr>
              <p:cNvPr id="2" name="QB_5_BD.78_1#5a643d5b6?vcp=1&amp;pid=e87116c1f&amp;color=0,0,0&amp;vtp=1&amp;bt=1&amp;bbb=1&amp;hb=1"/>
              <p:cNvSpPr>
                <a:spLocks noRot="1" noChangeAspect="1" noMove="1" noResize="1" noEditPoints="1" noAdjustHandles="1" noChangeArrowheads="1" noChangeShapeType="1" noTextEdit="1"/>
              </p:cNvSpPr>
              <p:nvPr/>
            </p:nvSpPr>
            <p:spPr>
              <a:xfrm>
                <a:off x="576072" y="1218570"/>
                <a:ext cx="10954512" cy="2794000"/>
              </a:xfrm>
              <a:prstGeom prst="rect">
                <a:avLst/>
              </a:prstGeom>
              <a:blipFill>
                <a:blip r:embed="rId3"/>
                <a:stretch>
                  <a:fillRect l="-1725" r="-1057" b="-3275"/>
                </a:stretch>
              </a:blipFill>
              <a:ln/>
            </p:spPr>
            <p:txBody>
              <a:bodyPr/>
              <a:lstStyle/>
              <a:p>
                <a:r>
                  <a:rPr lang="zh-CN" altLang="en-US">
                    <a:noFill/>
                  </a:rPr>
                  <a:t> </a:t>
                </a:r>
              </a:p>
            </p:txBody>
          </p:sp>
        </mc:Fallback>
      </mc:AlternateContent>
      <p:sp>
        <p:nvSpPr>
          <p:cNvPr id="3" name="QB_5_AN.79_1#5a643d5b6.blank?vcp=1&amp;pid=e87116c1f&amp;color=0,0,0&amp;vpa=39&amp;vtp=1&amp;bbb=1"/>
          <p:cNvSpPr/>
          <p:nvPr/>
        </p:nvSpPr>
        <p:spPr>
          <a:xfrm>
            <a:off x="10089165" y="1190630"/>
            <a:ext cx="525463"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28</a:t>
            </a:r>
            <a:endParaRPr lang="en-US" altLang="zh-CN" sz="2400" dirty="0"/>
          </a:p>
        </p:txBody>
      </p:sp>
      <p:sp>
        <p:nvSpPr>
          <p:cNvPr id="4" name="QB_5_AN.80_1#5a643d5b6.blank?vcp=1&amp;pid=e87116c1f&amp;color=0,0,0&amp;vpa=40&amp;vtp=1&amp;bbb=1"/>
          <p:cNvSpPr/>
          <p:nvPr/>
        </p:nvSpPr>
        <p:spPr>
          <a:xfrm>
            <a:off x="2699354" y="1749430"/>
            <a:ext cx="906463"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58.69</a:t>
            </a:r>
            <a:endParaRPr lang="en-US" altLang="zh-CN" sz="2400" dirty="0"/>
          </a:p>
        </p:txBody>
      </p:sp>
      <p:sp>
        <p:nvSpPr>
          <p:cNvPr id="6" name="QB_5_AN.82_1#5a643d5b6.blank?vcp=1&amp;pid=e87116c1f&amp;color=0,0,0&amp;vpa=41&amp;vtp=1"/>
          <p:cNvSpPr/>
          <p:nvPr/>
        </p:nvSpPr>
        <p:spPr>
          <a:xfrm>
            <a:off x="9351486" y="2308230"/>
            <a:ext cx="373063"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1</a:t>
            </a:r>
            <a:endParaRPr lang="en-US" altLang="zh-CN" sz="2400" dirty="0"/>
          </a:p>
        </p:txBody>
      </p:sp>
      <p:sp>
        <p:nvSpPr>
          <p:cNvPr id="8" name="QB_5_AN.84_1#5a643d5b6.blank?vcp=1&amp;pid=e87116c1f&amp;color=0,0,0&amp;vpa=42&amp;vtp=1&amp;bbb=1"/>
          <p:cNvSpPr/>
          <p:nvPr/>
        </p:nvSpPr>
        <p:spPr>
          <a:xfrm>
            <a:off x="6566504" y="2867030"/>
            <a:ext cx="833438"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失去</a:t>
            </a:r>
            <a:endParaRPr lang="en-US" altLang="zh-CN" sz="2400" dirty="0"/>
          </a:p>
        </p:txBody>
      </p:sp>
      <p:sp>
        <p:nvSpPr>
          <p:cNvPr id="9" name="QB_5_AN.85_1#5a643d5b6.blank?vcp=1&amp;pid=e87116c1f&amp;color=0,0,0&amp;vpa=43&amp;vtp=1&amp;bbb=1"/>
          <p:cNvSpPr/>
          <p:nvPr/>
        </p:nvSpPr>
        <p:spPr>
          <a:xfrm>
            <a:off x="6707790" y="3425830"/>
            <a:ext cx="3284538"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质子数（或核电荷数）</a:t>
            </a:r>
            <a:endParaRPr lang="en-US" altLang="zh-CN" sz="2400" dirty="0"/>
          </a:p>
        </p:txBody>
      </p:sp>
      <p:sp>
        <p:nvSpPr>
          <p:cNvPr id="10" name="QB_5_BD.86_1#aaa39a0c8?vcp=1&amp;pid=e87116c1f&amp;color=0,0,0&amp;vtp=1&amp;bbb=1&amp;hb=1"/>
          <p:cNvSpPr/>
          <p:nvPr/>
        </p:nvSpPr>
        <p:spPr>
          <a:xfrm>
            <a:off x="576072" y="4014148"/>
            <a:ext cx="10954512" cy="16764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（4）研究表明，半径越大的离子越容易在电池正负极之间移动，</a:t>
            </a:r>
            <a:r>
              <a:rPr lang="en-US" altLang="zh-CN" sz="2400" b="1" i="0">
                <a:solidFill>
                  <a:srgbClr val="000000"/>
                </a:solidFill>
                <a:latin typeface="Times New Roman" pitchFamily="34" charset="0"/>
                <a:ea typeface="SimSun" pitchFamily="34" charset="-122"/>
                <a:cs typeface="Times New Roman" pitchFamily="34" charset="-120"/>
              </a:rPr>
              <a:t>充电速度越快</a:t>
            </a:r>
            <a:r>
              <a:rPr lang="en-US" altLang="zh-CN" sz="2400" b="1"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结合图</a:t>
            </a:r>
            <a:r>
              <a:rPr lang="en-US" altLang="zh-CN" sz="2400" b="1" i="0" dirty="0">
                <a:solidFill>
                  <a:srgbClr val="000000"/>
                </a:solidFill>
                <a:latin typeface="Times New Roman" pitchFamily="34" charset="0"/>
                <a:ea typeface="SimSun" pitchFamily="34" charset="-122"/>
                <a:cs typeface="Times New Roman" pitchFamily="34" charset="-120"/>
              </a:rPr>
              <a:t>8分析，电池容量相同的锂、钠、钾这三种电池</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充满电的时间最短的是</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填“锂”“钠”或“钾”）电池。</a:t>
            </a:r>
            <a:endParaRPr lang="en-US" altLang="zh-CN" sz="2400" dirty="0"/>
          </a:p>
        </p:txBody>
      </p:sp>
      <p:sp>
        <p:nvSpPr>
          <p:cNvPr id="11" name="QB_5_AN.87_1#aaa39a0c8.blank?vcp=1&amp;pid=e87116c1f&amp;color=0,0,0&amp;vpa=44&amp;vtp=1"/>
          <p:cNvSpPr/>
          <p:nvPr/>
        </p:nvSpPr>
        <p:spPr>
          <a:xfrm>
            <a:off x="592741" y="5103808"/>
            <a:ext cx="527050" cy="533400"/>
          </a:xfrm>
          <a:prstGeom prst="rect">
            <a:avLst/>
          </a:prstGeom>
          <a:noFill/>
          <a:ln/>
        </p:spPr>
        <p:txBody>
          <a:bodyPr wrap="none" lIns="0" tIns="0" rIns="0" bIns="0" rtlCol="0" anchor="t"/>
          <a:lstStyle/>
          <a:p>
            <a:pPr algn="ctr" latinLnBrk="1">
              <a:lnSpc>
                <a:spcPts val="4200"/>
              </a:lnSpc>
            </a:pPr>
            <a:r>
              <a:rPr lang="en-US" altLang="zh-CN" sz="2400" b="1" i="0" smtClean="0">
                <a:solidFill>
                  <a:srgbClr val="A00021"/>
                </a:solidFill>
                <a:latin typeface="Times New Roman" pitchFamily="34" charset="0"/>
                <a:ea typeface="SimSun" pitchFamily="34" charset="-122"/>
                <a:cs typeface="Times New Roman" pitchFamily="34" charset="-120"/>
              </a:rPr>
              <a:t>钾</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wipe(left)">
                                      <p:cBhvr>
                                        <p:cTn id="47" dur="500"/>
                                        <p:tgtEl>
                                          <p:spTgt spid="11">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wipe(left)">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8" grpId="0" build="p" animBg="1"/>
      <p:bldP spid="9" grpId="0" build="p" animBg="1"/>
      <p:bldP spid="11"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4_BD.88_1#0257b60cf?sp=1&amp;vcp=1&amp;pid=7ceef9260&amp;color=0,0,0&amp;vtp=1&amp;bt=1&amp;bbb=1&amp;hb=1"/>
          <p:cNvSpPr/>
          <p:nvPr/>
        </p:nvSpPr>
        <p:spPr>
          <a:xfrm>
            <a:off x="576072" y="725810"/>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25.（6分）某化学兴趣小组的同学做如图9所示的实验研究盐酸</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氢氧化钠的化学</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性质</a:t>
            </a:r>
            <a:r>
              <a:rPr lang="en-US" altLang="zh-CN" sz="2400" b="1" i="0" dirty="0">
                <a:solidFill>
                  <a:srgbClr val="000000"/>
                </a:solidFill>
                <a:latin typeface="Times New Roman" pitchFamily="34" charset="0"/>
                <a:ea typeface="SimSun" pitchFamily="34" charset="-122"/>
                <a:cs typeface="Times New Roman" pitchFamily="34" charset="-120"/>
              </a:rPr>
              <a:t>。请你利用图中所给药品和他们一起进行探究。</a:t>
            </a:r>
            <a:endParaRPr lang="en-US" altLang="zh-CN" sz="2400" dirty="0"/>
          </a:p>
        </p:txBody>
      </p:sp>
      <p:pic>
        <p:nvPicPr>
          <p:cNvPr id="3" name="QO_4_BD.88_3#0257b60cf?iti=9&amp;htil=1&amp;vcp=1&amp;pid=7ceef926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7824" y="2071502"/>
            <a:ext cx="4864608" cy="222199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4_BD.88_4#0257b60cf?iti=10&amp;htil=1&amp;vcp=1&amp;pid=7ceef926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51192" y="1961774"/>
            <a:ext cx="3072384" cy="23317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4_BD.88_5#0257b60cf?iti=9&amp;htil=1&amp;vcp=1&amp;pid=7ceef9260&amp;color=0,0,0&amp;vtp=1&amp;bbb=1"/>
          <p:cNvSpPr/>
          <p:nvPr/>
        </p:nvSpPr>
        <p:spPr>
          <a:xfrm>
            <a:off x="3046603" y="4420494"/>
            <a:ext cx="5270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图9</a:t>
            </a:r>
            <a:endParaRPr lang="en-US" altLang="zh-CN" sz="2400" dirty="0"/>
          </a:p>
        </p:txBody>
      </p:sp>
      <p:sp>
        <p:nvSpPr>
          <p:cNvPr id="6" name="QO_4_BD.88_6#0257b60cf?iti=10&amp;htil=1&amp;vcp=1&amp;pid=7ceef9260&amp;color=0,0,0&amp;vtp=1&amp;bbb=1"/>
          <p:cNvSpPr/>
          <p:nvPr/>
        </p:nvSpPr>
        <p:spPr>
          <a:xfrm>
            <a:off x="8447660" y="4420494"/>
            <a:ext cx="6794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图10</a:t>
            </a:r>
            <a:endParaRPr lang="en-US" altLang="zh-CN" sz="2400" dirty="0"/>
          </a:p>
        </p:txBody>
      </p:sp>
      <p:sp>
        <p:nvSpPr>
          <p:cNvPr id="7" name="QB_5_BD.89_1#3bf142d9b?vcp=1&amp;pid=0257b60cf&amp;color=0,0,0&amp;vtp=1&amp;bbb=1&amp;hb=1"/>
          <p:cNvSpPr/>
          <p:nvPr/>
        </p:nvSpPr>
        <p:spPr>
          <a:xfrm>
            <a:off x="576072" y="5017448"/>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实验后得到红色溶液的是</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1" i="0" smtClean="0">
                <a:solidFill>
                  <a:srgbClr val="000000"/>
                </a:solidFill>
                <a:latin typeface="Times New Roman" pitchFamily="34" charset="0"/>
                <a:ea typeface="SimSun" pitchFamily="34" charset="-122"/>
                <a:cs typeface="Times New Roman" pitchFamily="34" charset="-120"/>
              </a:rPr>
              <a:t>；有盐和水生成的实验是</a:t>
            </a:r>
            <a:r>
              <a:rPr lang="en-US" altLang="zh-CN" sz="2400" i="0" smtClean="0">
                <a:solidFill>
                  <a:srgbClr val="000000"/>
                </a:solidFill>
                <a:latin typeface="SimSun" pitchFamily="34" charset="0"/>
                <a:ea typeface="SimSun" pitchFamily="34" charset="-122"/>
                <a:cs typeface="SimSun" pitchFamily="34" charset="-120"/>
              </a:rPr>
              <a:t>____________</a:t>
            </a:r>
            <a:r>
              <a:rPr lang="en-US" altLang="zh-CN" sz="2400" b="1"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填试管序号）</a:t>
            </a:r>
            <a:endParaRPr lang="en-US" altLang="zh-CN" sz="2400" dirty="0"/>
          </a:p>
        </p:txBody>
      </p:sp>
      <p:sp>
        <p:nvSpPr>
          <p:cNvPr id="8" name="QB_5_AN.90_1#3bf142d9b.blank?vcp=1&amp;pid=0257b60cf&amp;color=0,0,0&amp;vpa=45&amp;vtp=1&amp;bbb=1"/>
          <p:cNvSpPr/>
          <p:nvPr/>
        </p:nvSpPr>
        <p:spPr>
          <a:xfrm>
            <a:off x="4728179" y="4989508"/>
            <a:ext cx="83185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1、5</a:t>
            </a:r>
            <a:endParaRPr lang="en-US" altLang="zh-CN" sz="2400" dirty="0"/>
          </a:p>
        </p:txBody>
      </p:sp>
      <p:sp>
        <p:nvSpPr>
          <p:cNvPr id="9" name="QB_5_AN.91_1#3bf142d9b.blank?vcp=1&amp;pid=0257b60cf&amp;color=0,0,0&amp;vpa=46&amp;vtp=1&amp;bbb=1"/>
          <p:cNvSpPr/>
          <p:nvPr/>
        </p:nvSpPr>
        <p:spPr>
          <a:xfrm>
            <a:off x="9012840" y="4989508"/>
            <a:ext cx="1749425"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3、4、7、8</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wipe(left)">
                                      <p:cBhvr>
                                        <p:cTn id="15" dur="500"/>
                                        <p:tgtEl>
                                          <p:spTgt spid="9">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5_BD.92_1#1a53acfca?vcp=1&amp;pid=0257b60cf&amp;color=0,0,0&amp;mp=1&amp;vtp=1&amp;bt=1&amp;bbb=1"/>
          <p:cNvSpPr/>
          <p:nvPr/>
        </p:nvSpPr>
        <p:spPr>
          <a:xfrm>
            <a:off x="576072" y="2044070"/>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（2）试管</a:t>
            </a:r>
            <a:r>
              <a:rPr lang="en-US" altLang="zh-CN" sz="2400" b="1" i="0">
                <a:solidFill>
                  <a:srgbClr val="000000"/>
                </a:solidFill>
                <a:latin typeface="Times New Roman" pitchFamily="34" charset="0"/>
                <a:ea typeface="SimSun" pitchFamily="34" charset="-122"/>
                <a:cs typeface="Times New Roman" pitchFamily="34" charset="-120"/>
              </a:rPr>
              <a:t>2</a:t>
            </a:r>
            <a:r>
              <a:rPr lang="en-US" altLang="zh-CN" sz="2400" b="1" i="0" smtClean="0">
                <a:solidFill>
                  <a:srgbClr val="000000"/>
                </a:solidFill>
                <a:latin typeface="Times New Roman" pitchFamily="34" charset="0"/>
                <a:ea typeface="SimSun" pitchFamily="34" charset="-122"/>
                <a:cs typeface="Times New Roman" pitchFamily="34" charset="-120"/>
              </a:rPr>
              <a:t>内可观察到的实验现象是</a:t>
            </a:r>
            <a:r>
              <a:rPr lang="en-US" altLang="zh-CN" sz="2400" i="0" smtClean="0">
                <a:solidFill>
                  <a:srgbClr val="000000"/>
                </a:solidFill>
                <a:latin typeface="SimSun" pitchFamily="34" charset="0"/>
                <a:ea typeface="SimSun" pitchFamily="34" charset="-122"/>
                <a:cs typeface="SimSun" pitchFamily="34" charset="-120"/>
              </a:rPr>
              <a:t>________________________</a:t>
            </a:r>
            <a:r>
              <a:rPr lang="en-US" altLang="zh-CN" sz="2400" b="1"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a:t>
            </a:r>
            <a:r>
              <a:rPr lang="en-US" altLang="zh-CN" sz="2400" b="1" spc="-50">
                <a:solidFill>
                  <a:srgbClr val="000000"/>
                </a:solidFill>
                <a:latin typeface="Times New Roman" pitchFamily="34" charset="0"/>
                <a:ea typeface="SimSun" pitchFamily="34" charset="-122"/>
                <a:cs typeface="Times New Roman" pitchFamily="34" charset="-120"/>
              </a:rPr>
              <a:t>3）试管4内发生反应的化学方程式为</a:t>
            </a:r>
            <a:r>
              <a:rPr lang="en-US" altLang="zh-CN" sz="2400" spc="-50" smtClean="0">
                <a:solidFill>
                  <a:srgbClr val="000000"/>
                </a:solidFill>
                <a:latin typeface="SimSun" pitchFamily="34" charset="0"/>
                <a:ea typeface="SimSun" pitchFamily="34" charset="-122"/>
                <a:cs typeface="SimSun" pitchFamily="34" charset="-120"/>
              </a:rPr>
              <a:t>______________________________________</a:t>
            </a:r>
            <a:r>
              <a:rPr lang="en-US" altLang="zh-CN" sz="2400" b="1" spc="-50" smtClean="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p:sp>
        <p:nvSpPr>
          <p:cNvPr id="3" name="QB_5_AN.93_1#1a53acfca.blank?vcp=1&amp;pid=0257b60cf&amp;color=0,0,0&amp;mp=1&amp;vpa=47&amp;vtp=1&amp;bbb=1"/>
          <p:cNvSpPr/>
          <p:nvPr/>
        </p:nvSpPr>
        <p:spPr>
          <a:xfrm>
            <a:off x="5480654" y="2016130"/>
            <a:ext cx="3590925"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产生气泡，溶液呈浅绿色</a:t>
            </a:r>
            <a:endParaRPr lang="en-US" altLang="zh-CN" sz="2400" dirty="0">
              <a:solidFill>
                <a:srgbClr val="A00021"/>
              </a:solidFill>
            </a:endParaRPr>
          </a:p>
        </p:txBody>
      </p:sp>
      <mc:AlternateContent xmlns:mc="http://schemas.openxmlformats.org/markup-compatibility/2006" xmlns:a14="http://schemas.microsoft.com/office/drawing/2010/main">
        <mc:Choice Requires="a14">
          <p:sp>
            <p:nvSpPr>
              <p:cNvPr id="5" name="QB_5_AN.95_1#1a53acfca.blank?vcp=1&amp;pid=0257b60cf&amp;color=0,0,0&amp;vpa=48&amp;vtp=1&amp;bbb=1&amp;rh=31.66"/>
              <p:cNvSpPr/>
              <p:nvPr/>
            </p:nvSpPr>
            <p:spPr>
              <a:xfrm>
                <a:off x="5698934" y="2642392"/>
                <a:ext cx="5518849" cy="402082"/>
              </a:xfrm>
              <a:prstGeom prst="rect">
                <a:avLst/>
              </a:prstGeom>
              <a:noFill/>
              <a:ln/>
            </p:spPr>
            <p:txBody>
              <a:bodyPr wrap="none" lIns="0" tIns="0" rIns="0" bIns="0" rtlCol="0" anchor="t"/>
              <a:lstStyle/>
              <a:p>
                <a:pPr algn="ctr" latinLnBrk="1">
                  <a:lnSpc>
                    <a:spcPts val="3200"/>
                  </a:lnSpc>
                </a:pPr>
                <a14:m>
                  <m:oMath xmlns:m="http://schemas.openxmlformats.org/officeDocument/2006/math">
                    <m:d>
                      <m:dPr>
                        <m:begChr m:val=""/>
                        <m:endChr m:val=""/>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dPr>
                      <m:e>
                        <m:sSub>
                          <m:sSubPr>
                            <m:ctrlPr>
                              <a:rPr lang="en-US" altLang="zh-CN" sz="2400" b="1" i="1" spc="-50"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𝐍𝐚</m:t>
                            </m:r>
                          </m:e>
                          <m:sub>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𝟐</m:t>
                            </m:r>
                          </m:sub>
                        </m:sSub>
                        <m:sSub>
                          <m:sSubPr>
                            <m:ctrlPr>
                              <a:rPr lang="en-US" altLang="zh-CN" sz="2400" b="1" i="1" spc="-50"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𝐂𝐎</m:t>
                            </m:r>
                          </m:e>
                          <m:sub>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𝟑</m:t>
                            </m:r>
                          </m:sub>
                        </m:sSub>
                        <m:r>
                          <a:rPr lang="en-US" altLang="zh-CN" sz="2400" b="1" i="0" spc="-5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𝟐𝐇𝐂𝐥</m:t>
                        </m:r>
                        <m:r>
                          <a:rPr lang="en-US" altLang="zh-CN" sz="2400" b="1" i="0" spc="-50" dirty="0">
                            <a:solidFill>
                              <a:srgbClr val="A00021"/>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spc="-50" baseline="-30000">
                                <a:solidFill>
                                  <a:srgbClr val="A00021"/>
                                </a:solidFill>
                                <a:latin typeface="Cambria Math" panose="02040503050406030204" pitchFamily="18" charset="0"/>
                              </a:rPr>
                            </m:ctrlPr>
                          </m:mPr>
                          <m:mr>
                            <m:e>
                              <m:bar>
                                <m:barPr>
                                  <m:ctrlPr>
                                    <a:rPr lang="en-US" altLang="zh-CN" sz="2400" b="1" i="1" spc="-50" baseline="-2000">
                                      <a:solidFill>
                                        <a:srgbClr val="A00021"/>
                                      </a:solidFill>
                                      <a:latin typeface="Cambria Math" panose="02040503050406030204" pitchFamily="18" charset="0"/>
                                    </a:rPr>
                                  </m:ctrlPr>
                                </m:barPr>
                                <m:e>
                                  <m:bar>
                                    <m:barPr>
                                      <m:ctrlPr>
                                        <a:rPr lang="en-US" altLang="zh-CN" sz="2400" b="1" i="1" spc="-50" baseline="-8000">
                                          <a:solidFill>
                                            <a:srgbClr val="A00021"/>
                                          </a:solidFill>
                                          <a:latin typeface="Cambria Math" panose="02040503050406030204" pitchFamily="18" charset="0"/>
                                        </a:rPr>
                                      </m:ctrlPr>
                                    </m:barPr>
                                    <m:e>
                                      <m:r>
                                        <a:rPr lang="en-US" altLang="zh-CN" sz="2400" b="1" spc="-50" baseline="-12000">
                                          <a:solidFill>
                                            <a:srgbClr val="A00021"/>
                                          </a:solidFill>
                                          <a:latin typeface="Cambria Math" panose="02040503050406030204" pitchFamily="18" charset="0"/>
                                        </a:rPr>
                                        <m:t>         </m:t>
                                      </m:r>
                                    </m:e>
                                  </m:bar>
                                </m:e>
                              </m:bar>
                            </m:e>
                          </m:mr>
                          <m:mr>
                            <m:e>
                              <m:r>
                                <a:rPr lang="en-US" altLang="zh-CN" sz="2400" b="1" i="0" spc="-50" dirty="0">
                                  <a:solidFill>
                                    <a:srgbClr val="A00021"/>
                                  </a:solidFill>
                                  <a:latin typeface="Cambria Math" panose="02040503050406030204" pitchFamily="18" charset="0"/>
                                  <a:ea typeface="SimSun" pitchFamily="34" charset="-122"/>
                                  <a:cs typeface="Times New Roman" pitchFamily="34" charset="-120"/>
                                </a:rPr>
                                <m:t> </m:t>
                              </m:r>
                            </m:e>
                          </m:mr>
                        </m:m>
                        <m:r>
                          <a:rPr lang="en-US" altLang="zh-CN" sz="2400" b="1" i="0" spc="-5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𝟐𝐍𝐚𝐂𝐥</m:t>
                        </m:r>
                        <m:r>
                          <a:rPr lang="en-US" altLang="zh-CN" sz="2400" b="1" i="0" spc="-50" dirty="0">
                            <a:solidFill>
                              <a:srgbClr val="A00021"/>
                            </a:solidFill>
                            <a:latin typeface="Cambria Math" panose="02040503050406030204" pitchFamily="18" charset="0"/>
                            <a:ea typeface="SimSun" pitchFamily="34" charset="-122"/>
                            <a:cs typeface="Times New Roman" pitchFamily="34" charset="-120"/>
                          </a:rPr>
                          <m:t>+</m:t>
                        </m:r>
                        <m:sSub>
                          <m:sSubPr>
                            <m:ctrlPr>
                              <a:rPr lang="en-US" altLang="zh-CN" sz="2400" b="1" i="1" spc="-50"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𝐇</m:t>
                            </m:r>
                          </m:e>
                          <m:sub>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𝟐</m:t>
                            </m:r>
                          </m:sub>
                        </m:sSub>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𝐎</m:t>
                        </m:r>
                        <m:r>
                          <a:rPr lang="en-US" altLang="zh-CN" sz="2400" b="1" i="0" spc="-50" dirty="0">
                            <a:solidFill>
                              <a:srgbClr val="A00021"/>
                            </a:solidFill>
                            <a:latin typeface="Cambria Math" panose="02040503050406030204" pitchFamily="18" charset="0"/>
                            <a:ea typeface="SimSun" pitchFamily="34" charset="-122"/>
                            <a:cs typeface="Times New Roman" pitchFamily="34" charset="-120"/>
                          </a:rPr>
                          <m:t>+</m:t>
                        </m:r>
                        <m:sSub>
                          <m:sSubPr>
                            <m:ctrlPr>
                              <a:rPr lang="en-US" altLang="zh-CN" sz="2400" b="1" i="1" spc="-50"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𝐂𝐎</m:t>
                            </m:r>
                          </m:e>
                          <m:sub>
                            <m:r>
                              <a:rPr lang="en-US" altLang="zh-CN" sz="2400" b="1" i="0" spc="-50" dirty="0">
                                <a:solidFill>
                                  <a:srgbClr val="A00021"/>
                                </a:solidFill>
                                <a:latin typeface="Cambria Math" panose="02040503050406030204" pitchFamily="18" charset="0"/>
                                <a:ea typeface="SimSun" pitchFamily="34" charset="-122"/>
                                <a:cs typeface="Times New Roman" pitchFamily="34" charset="-120"/>
                              </a:rPr>
                              <m:t>𝟐</m:t>
                            </m:r>
                          </m:sub>
                        </m:sSub>
                        <m:r>
                          <a:rPr lang="en-US" altLang="zh-CN" sz="2400" b="1" i="0" spc="-50" dirty="0">
                            <a:solidFill>
                              <a:srgbClr val="A00021"/>
                            </a:solidFill>
                            <a:latin typeface="Cambria Math" panose="02040503050406030204" pitchFamily="18" charset="0"/>
                            <a:ea typeface="SimSun" pitchFamily="34" charset="-122"/>
                            <a:cs typeface="Times New Roman" pitchFamily="34" charset="-120"/>
                          </a:rPr>
                          <m:t>↑</m:t>
                        </m:r>
                      </m:e>
                    </m:d>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xmlns="">
          <p:sp>
            <p:nvSpPr>
              <p:cNvPr id="5" name="QB_5_AN.95_1#1a53acfca.blank?vcp=1&amp;pid=0257b60cf&amp;color=0,0,0&amp;vpa=48&amp;vtp=1&amp;bbb=1&amp;rh=31.66"/>
              <p:cNvSpPr>
                <a:spLocks noRot="1" noChangeAspect="1" noMove="1" noResize="1" noEditPoints="1" noAdjustHandles="1" noChangeArrowheads="1" noChangeShapeType="1" noTextEdit="1"/>
              </p:cNvSpPr>
              <p:nvPr/>
            </p:nvSpPr>
            <p:spPr>
              <a:xfrm>
                <a:off x="5698934" y="2642392"/>
                <a:ext cx="5518849" cy="402082"/>
              </a:xfrm>
              <a:prstGeom prst="rect">
                <a:avLst/>
              </a:prstGeom>
              <a:blipFill>
                <a:blip r:embed="rId3"/>
                <a:stretch>
                  <a:fillRect/>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5_BD.96_1#57dc9cfbf?vcp=1&amp;pid=0257b60cf&amp;color=0,0,0&amp;vtp=1&amp;bbb=1&amp;hb=1"/>
              <p:cNvSpPr/>
              <p:nvPr/>
            </p:nvSpPr>
            <p:spPr>
              <a:xfrm>
                <a:off x="576072" y="3188648"/>
                <a:ext cx="10954512" cy="16764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（4）实验后某试管内产生蓝色絮状沉淀，继续向该试管中滴加足量的稀盐酸</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试</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管内沉淀的质量与加入稀盐酸的质量关系如图</a:t>
                </a:r>
                <a:r>
                  <a:rPr lang="en-US" altLang="zh-CN" sz="2400" b="1" i="0" dirty="0">
                    <a:solidFill>
                      <a:srgbClr val="000000"/>
                    </a:solidFill>
                    <a:latin typeface="Times New Roman" pitchFamily="34" charset="0"/>
                    <a:ea typeface="SimSun" pitchFamily="34" charset="-122"/>
                    <a:cs typeface="Times New Roman" pitchFamily="34" charset="-120"/>
                  </a:rPr>
                  <a:t>10所示。当滴加稀盐酸至</a:t>
                </a:r>
                <a14:m>
                  <m:oMath xmlns:m="http://schemas.openxmlformats.org/officeDocument/2006/math">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𝒎</m:t>
                    </m:r>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𝐠</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时</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静</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置试管</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试管内上层清液中的溶质为</a:t>
                </a:r>
                <a:r>
                  <a:rPr lang="en-US" altLang="zh-CN" sz="2400" i="0" smtClean="0">
                    <a:solidFill>
                      <a:srgbClr val="000000"/>
                    </a:solidFill>
                    <a:latin typeface="SimSun" pitchFamily="34" charset="0"/>
                    <a:ea typeface="SimSun" pitchFamily="34" charset="-122"/>
                    <a:cs typeface="SimSun" pitchFamily="34" charset="-120"/>
                  </a:rPr>
                  <a:t>______________________</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填化学式）。</a:t>
                </a:r>
                <a:endParaRPr lang="en-US" altLang="zh-CN" sz="2400" dirty="0">
                  <a:solidFill>
                    <a:srgbClr val="000000"/>
                  </a:solidFill>
                </a:endParaRPr>
              </a:p>
            </p:txBody>
          </p:sp>
        </mc:Choice>
        <mc:Fallback xmlns="">
          <p:sp>
            <p:nvSpPr>
              <p:cNvPr id="6" name="QB_5_BD.96_1#57dc9cfbf?vcp=1&amp;pid=0257b60cf&amp;color=0,0,0&amp;vtp=1&amp;bbb=1&amp;hb=1"/>
              <p:cNvSpPr>
                <a:spLocks noRot="1" noChangeAspect="1" noMove="1" noResize="1" noEditPoints="1" noAdjustHandles="1" noChangeArrowheads="1" noChangeShapeType="1" noTextEdit="1"/>
              </p:cNvSpPr>
              <p:nvPr/>
            </p:nvSpPr>
            <p:spPr>
              <a:xfrm>
                <a:off x="576072" y="3188648"/>
                <a:ext cx="10954512" cy="1676400"/>
              </a:xfrm>
              <a:prstGeom prst="rect">
                <a:avLst/>
              </a:prstGeom>
              <a:blipFill>
                <a:blip r:embed="rId4"/>
                <a:stretch>
                  <a:fillRect l="-1725" r="-1614" b="-58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5_AN.97_1#57dc9cfbf.blank?vcp=1&amp;pid=0257b60cf&amp;color=0,0,0&amp;vpa=49&amp;vtp=1&amp;bbb=1"/>
              <p:cNvSpPr/>
              <p:nvPr/>
            </p:nvSpPr>
            <p:spPr>
              <a:xfrm>
                <a:off x="5514784" y="4378487"/>
                <a:ext cx="3292348" cy="393700"/>
              </a:xfrm>
              <a:prstGeom prst="rect">
                <a:avLst/>
              </a:prstGeom>
              <a:noFill/>
              <a:ln/>
            </p:spPr>
            <p:txBody>
              <a:bodyPr wrap="none" lIns="0" tIns="0" rIns="0" bIns="0" rtlCol="0" anchor="t"/>
              <a:lstStyle/>
              <a:p>
                <a:pPr algn="ctr" latinLnBrk="1">
                  <a:lnSpc>
                    <a:spcPts val="3100"/>
                  </a:lnSpc>
                </a:pPr>
                <a14:m>
                  <m:oMath xmlns:m="http://schemas.openxmlformats.org/officeDocument/2006/math">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𝐍𝐚</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𝐒𝐎</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𝟒</m:t>
                        </m:r>
                      </m:sub>
                    </m:sSub>
                  </m:oMath>
                </a14:m>
                <a:r>
                  <a:rPr lang="en-US" altLang="zh-CN" sz="2400" b="1" i="0" dirty="0" smtClean="0">
                    <a:solidFill>
                      <a:srgbClr val="A00021"/>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𝐍𝐚𝐂𝐥</m:t>
                    </m:r>
                  </m:oMath>
                </a14:m>
                <a:r>
                  <a:rPr lang="en-US" altLang="zh-CN" sz="2400" b="1" i="0" dirty="0">
                    <a:solidFill>
                      <a:srgbClr val="A00021"/>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𝐍𝐚𝐎𝐇</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xmlns="">
          <p:sp>
            <p:nvSpPr>
              <p:cNvPr id="7" name="QB_5_AN.97_1#57dc9cfbf.blank?vcp=1&amp;pid=0257b60cf&amp;color=0,0,0&amp;vpa=49&amp;vtp=1&amp;bbb=1"/>
              <p:cNvSpPr>
                <a:spLocks noRot="1" noChangeAspect="1" noMove="1" noResize="1" noEditPoints="1" noAdjustHandles="1" noChangeArrowheads="1" noChangeShapeType="1" noTextEdit="1"/>
              </p:cNvSpPr>
              <p:nvPr/>
            </p:nvSpPr>
            <p:spPr>
              <a:xfrm>
                <a:off x="5514784" y="4378487"/>
                <a:ext cx="3292348" cy="393700"/>
              </a:xfrm>
              <a:prstGeom prst="rect">
                <a:avLst/>
              </a:prstGeom>
              <a:blipFill>
                <a:blip r:embed="rId5"/>
                <a:stretch>
                  <a:fillRect l="-1111" t="-29231" r="-1111" b="-33846"/>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4_BD.98_1#c83436c06?vcp=1&amp;pid=7ceef9260&amp;color=0,0,0&amp;vtp=1&amp;bt=1&amp;bbb=1&amp;hb=1"/>
          <p:cNvSpPr/>
          <p:nvPr/>
        </p:nvSpPr>
        <p:spPr>
          <a:xfrm>
            <a:off x="576072" y="707041"/>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26.（8分）燃料的变革预示着文明的进步，人类使用燃料的大致顺序为：木柴</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木</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炭</a:t>
            </a:r>
            <a:r>
              <a:rPr lang="en-US" altLang="zh-CN" sz="2400" b="1" i="0" dirty="0">
                <a:solidFill>
                  <a:srgbClr val="000000"/>
                </a:solidFill>
                <a:latin typeface="Times New Roman" pitchFamily="34" charset="0"/>
                <a:ea typeface="SimSun" pitchFamily="34" charset="-122"/>
                <a:cs typeface="Times New Roman" pitchFamily="34" charset="-120"/>
              </a:rPr>
              <a:t>—煤—石油—天然气。</a:t>
            </a:r>
            <a:endParaRPr lang="en-US" altLang="zh-CN" sz="2400" dirty="0"/>
          </a:p>
        </p:txBody>
      </p:sp>
      <p:sp>
        <p:nvSpPr>
          <p:cNvPr id="3" name="QB_5_BD.99_1#3630fb765?sp=1&amp;vcp=1&amp;pid=c83436c06&amp;color=0,0,0&amp;vtp=1&amp;bbb=1&amp;hb=1"/>
          <p:cNvSpPr/>
          <p:nvPr/>
        </p:nvSpPr>
        <p:spPr>
          <a:xfrm>
            <a:off x="576072" y="1861779"/>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（1）木柴：柴火灶是古代劳动人民智慧的结晶，其结构如图11。</a:t>
            </a:r>
            <a:r>
              <a:rPr lang="en-US" altLang="zh-CN" sz="2400" b="1" i="0">
                <a:solidFill>
                  <a:srgbClr val="000000"/>
                </a:solidFill>
                <a:latin typeface="Times New Roman" pitchFamily="34" charset="0"/>
                <a:ea typeface="SimSun" pitchFamily="34" charset="-122"/>
                <a:cs typeface="Times New Roman" pitchFamily="34" charset="-120"/>
              </a:rPr>
              <a:t>从燃烧条件分析</a:t>
            </a:r>
            <a:r>
              <a:rPr lang="en-US" altLang="zh-CN" sz="2400" b="1"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通风口作用是</a:t>
            </a:r>
            <a:r>
              <a:rPr lang="en-US" altLang="zh-CN" sz="2400" i="0" smtClean="0">
                <a:solidFill>
                  <a:srgbClr val="000000"/>
                </a:solidFill>
                <a:latin typeface="SimSun" pitchFamily="34" charset="0"/>
                <a:ea typeface="SimSun" pitchFamily="34" charset="-122"/>
                <a:cs typeface="SimSun" pitchFamily="34" charset="-120"/>
              </a:rPr>
              <a:t>__________________</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4" name="QB_5_BD.99_2#3630fb765?iti=11&amp;vcp=1&amp;pid=c83436c0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23944" y="3098705"/>
            <a:ext cx="3849624" cy="2359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5_BD.99_3#3630fb765?iti=11&amp;vcp=1&amp;pid=c83436c06&amp;color=0,0,0&amp;vtp=1&amp;bbb=1"/>
          <p:cNvSpPr/>
          <p:nvPr/>
        </p:nvSpPr>
        <p:spPr>
          <a:xfrm>
            <a:off x="5717444" y="5584857"/>
            <a:ext cx="662623"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图11</a:t>
            </a:r>
            <a:endParaRPr lang="en-US" altLang="zh-CN" sz="2400" dirty="0"/>
          </a:p>
        </p:txBody>
      </p:sp>
      <p:sp>
        <p:nvSpPr>
          <p:cNvPr id="6" name="QB_5_AN.100_1#3630fb765.blank?vcp=1&amp;pid=c83436c06&amp;color=0,0,0&amp;vpa=50&amp;vtp=1&amp;bbb=1"/>
          <p:cNvSpPr/>
          <p:nvPr/>
        </p:nvSpPr>
        <p:spPr>
          <a:xfrm>
            <a:off x="2418366" y="2392639"/>
            <a:ext cx="2671763"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提供氧气（空气）</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B_5_BD.101_1#60c475df7?vcp=1&amp;pid=c83436c06&amp;color=0,0,0&amp;vtp=1&amp;bt=1&amp;bbb=1&amp;hb=1"/>
          <p:cNvSpPr/>
          <p:nvPr/>
        </p:nvSpPr>
        <p:spPr>
          <a:xfrm>
            <a:off x="576072" y="1769750"/>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（2）煤：煤、石油</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天然气被称作三大</a:t>
            </a:r>
            <a:r>
              <a:rPr lang="en-US" altLang="zh-CN" sz="2400" i="0" smtClean="0">
                <a:solidFill>
                  <a:srgbClr val="000000"/>
                </a:solidFill>
                <a:latin typeface="SimSun" pitchFamily="34" charset="0"/>
                <a:ea typeface="SimSun" pitchFamily="34" charset="-122"/>
                <a:cs typeface="SimSun" pitchFamily="34" charset="-120"/>
              </a:rPr>
              <a:t>________________________</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与燃煤相比</a:t>
            </a:r>
            <a:r>
              <a:rPr lang="en-US" altLang="zh-CN" sz="2400" b="1"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使用天然气的主要优点是</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p:sp>
        <p:nvSpPr>
          <p:cNvPr id="3" name="QB_5_AN.102_1#60c475df7.blank?vcp=1&amp;pid=c83436c06&amp;color=0,0,0&amp;vpa=51&amp;vtp=1&amp;bbb=1"/>
          <p:cNvSpPr/>
          <p:nvPr/>
        </p:nvSpPr>
        <p:spPr>
          <a:xfrm>
            <a:off x="5941029" y="1741810"/>
            <a:ext cx="3590925"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化石燃料（或化石能源）</a:t>
            </a:r>
            <a:endParaRPr lang="en-US" altLang="zh-CN" sz="2400" dirty="0">
              <a:solidFill>
                <a:srgbClr val="A00021"/>
              </a:solidFill>
            </a:endParaRPr>
          </a:p>
        </p:txBody>
      </p:sp>
      <p:sp>
        <p:nvSpPr>
          <p:cNvPr id="4" name="QB_5_AN.103_1#60c475df7.blank?vcp=1&amp;pid=c83436c06&amp;color=0,0,0&amp;vpa=52&amp;vtp=1&amp;bbb=1"/>
          <p:cNvSpPr/>
          <p:nvPr/>
        </p:nvSpPr>
        <p:spPr>
          <a:xfrm>
            <a:off x="3963004" y="2300610"/>
            <a:ext cx="1139825"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污染少</a:t>
            </a:r>
            <a:endParaRPr lang="en-US" altLang="zh-CN" sz="2400" dirty="0">
              <a:solidFill>
                <a:srgbClr val="A00021"/>
              </a:solidFill>
            </a:endParaRPr>
          </a:p>
        </p:txBody>
      </p:sp>
      <mc:AlternateContent xmlns:mc="http://schemas.openxmlformats.org/markup-compatibility/2006" xmlns:a14="http://schemas.microsoft.com/office/drawing/2010/main">
        <mc:Choice Requires="a14">
          <p:sp>
            <p:nvSpPr>
              <p:cNvPr id="5" name="QB_5_BD.104_1#07460c597?vcp=1&amp;pid=c83436c06&amp;color=0,0,0&amp;vtp=1&amp;bbb=1&amp;hb=1"/>
              <p:cNvSpPr/>
              <p:nvPr/>
            </p:nvSpPr>
            <p:spPr>
              <a:xfrm>
                <a:off x="576072" y="2914328"/>
                <a:ext cx="10954512" cy="22352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（3）石油：家庭使用的石油气能够被压缩到钢瓶</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是因为分子之间有</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1" i="0" smtClean="0">
                    <a:solidFill>
                      <a:srgbClr val="000000"/>
                    </a:solidFill>
                    <a:latin typeface="Times New Roman" pitchFamily="34" charset="0"/>
                    <a:ea typeface="SimSun" pitchFamily="34" charset="-122"/>
                    <a:cs typeface="Times New Roman" pitchFamily="34" charset="-120"/>
                  </a:rPr>
                  <a:t>。南</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海油气资源丰富</a:t>
                </a:r>
                <a:r>
                  <a:rPr lang="en-US" altLang="zh-CN" sz="2400" b="1" i="0" dirty="0">
                    <a:solidFill>
                      <a:srgbClr val="000000"/>
                    </a:solidFill>
                    <a:latin typeface="Times New Roman" pitchFamily="34" charset="0"/>
                    <a:ea typeface="SimSun" pitchFamily="34" charset="-122"/>
                    <a:cs typeface="Times New Roman" pitchFamily="34" charset="-120"/>
                  </a:rPr>
                  <a:t>，石油加工可得到液化石油气</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假设某液化石油气主要成分为</a:t>
                </a:r>
              </a:p>
              <a:p>
                <a:pPr latinLnBrk="1">
                  <a:lnSpc>
                    <a:spcPts val="4400"/>
                  </a:lnSpc>
                </a:pP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Sub>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𝟖</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smtClean="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写出其完全燃烧生成水和二氧化碳的化学方程式</a:t>
                </a:r>
                <a:r>
                  <a:rPr lang="en-US" altLang="zh-CN" sz="2400" b="1"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____________________________</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mc:Choice>
        <mc:Fallback xmlns="">
          <p:sp>
            <p:nvSpPr>
              <p:cNvPr id="5" name="QB_5_BD.104_1#07460c597?vcp=1&amp;pid=c83436c06&amp;color=0,0,0&amp;vtp=1&amp;bbb=1&amp;hb=1"/>
              <p:cNvSpPr>
                <a:spLocks noRot="1" noChangeAspect="1" noMove="1" noResize="1" noEditPoints="1" noAdjustHandles="1" noChangeArrowheads="1" noChangeShapeType="1" noTextEdit="1"/>
              </p:cNvSpPr>
              <p:nvPr/>
            </p:nvSpPr>
            <p:spPr>
              <a:xfrm>
                <a:off x="576072" y="2914328"/>
                <a:ext cx="10954512" cy="2235200"/>
              </a:xfrm>
              <a:prstGeom prst="rect">
                <a:avLst/>
              </a:prstGeom>
              <a:blipFill>
                <a:blip r:embed="rId3"/>
                <a:stretch>
                  <a:fillRect l="-1725" r="-1057" b="-4360"/>
                </a:stretch>
              </a:blipFill>
              <a:ln/>
            </p:spPr>
            <p:txBody>
              <a:bodyPr/>
              <a:lstStyle/>
              <a:p>
                <a:r>
                  <a:rPr lang="zh-CN" altLang="en-US">
                    <a:noFill/>
                  </a:rPr>
                  <a:t> </a:t>
                </a:r>
              </a:p>
            </p:txBody>
          </p:sp>
        </mc:Fallback>
      </mc:AlternateContent>
      <p:sp>
        <p:nvSpPr>
          <p:cNvPr id="6" name="QB_5_AN.105_1#07460c597.blank?vcp=1&amp;pid=c83436c06&amp;color=0,0,0&amp;vpa=53&amp;vtp=1&amp;bbb=1"/>
          <p:cNvSpPr/>
          <p:nvPr/>
        </p:nvSpPr>
        <p:spPr>
          <a:xfrm>
            <a:off x="9936765" y="2886388"/>
            <a:ext cx="833438"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间隔</a:t>
            </a:r>
            <a:endParaRPr lang="en-US" altLang="zh-CN" sz="2400" dirty="0">
              <a:solidFill>
                <a:srgbClr val="A00021"/>
              </a:solidFill>
            </a:endParaRPr>
          </a:p>
        </p:txBody>
      </p:sp>
      <mc:AlternateContent xmlns:mc="http://schemas.openxmlformats.org/markup-compatibility/2006" xmlns:a14="http://schemas.microsoft.com/office/drawing/2010/main">
        <mc:Choice Requires="a14">
          <p:sp>
            <p:nvSpPr>
              <p:cNvPr id="7" name="QB_5_AN.106_1#07460c597.blank?vcp=1&amp;pid=c83436c06&amp;color=0,0,0&amp;vpa=54&amp;vtp=1&amp;bbb=1&amp;rh=39.09"/>
              <p:cNvSpPr/>
              <p:nvPr/>
            </p:nvSpPr>
            <p:spPr>
              <a:xfrm>
                <a:off x="637985" y="4568987"/>
                <a:ext cx="4152138" cy="496443"/>
              </a:xfrm>
              <a:prstGeom prst="rect">
                <a:avLst/>
              </a:prstGeom>
              <a:noFill/>
              <a:ln/>
            </p:spPr>
            <p:txBody>
              <a:bodyPr wrap="none" lIns="0" tIns="0" rIns="0" bIns="0" rtlCol="0" anchor="t"/>
              <a:lstStyle/>
              <a:p>
                <a:pPr algn="ctr" latinLnBrk="1">
                  <a:lnSpc>
                    <a:spcPts val="4400"/>
                  </a:lnSpc>
                </a:pPr>
                <a14:m>
                  <m:oMath xmlns:m="http://schemas.openxmlformats.org/officeDocument/2006/math">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𝐂</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𝟑</m:t>
                        </m:r>
                      </m:sub>
                    </m:sSub>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𝟖</m:t>
                        </m:r>
                      </m:sub>
                    </m:sSub>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𝟓</m:t>
                    </m:r>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𝐎</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smtClean="0">
                            <a:solidFill>
                              <a:srgbClr val="A00021"/>
                            </a:solidFill>
                            <a:latin typeface="Cambria Math" panose="02040503050406030204" pitchFamily="18" charset="0"/>
                          </a:rPr>
                        </m:ctrlPr>
                      </m:mPr>
                      <m:mr>
                        <m:e>
                          <m:bar>
                            <m:barPr>
                              <m:ctrlPr>
                                <a:rPr lang="en-US" altLang="zh-CN" sz="2400" b="1" i="1" baseline="-2000">
                                  <a:solidFill>
                                    <a:srgbClr val="A00021"/>
                                  </a:solidFill>
                                  <a:latin typeface="Cambria Math" panose="02040503050406030204" pitchFamily="18" charset="0"/>
                                </a:rPr>
                              </m:ctrlPr>
                            </m:barPr>
                            <m:e>
                              <m:bar>
                                <m:barPr>
                                  <m:ctrlPr>
                                    <a:rPr lang="en-US" altLang="zh-CN" sz="2400" b="1" i="1" baseline="-8000">
                                      <a:solidFill>
                                        <a:srgbClr val="A00021"/>
                                      </a:solidFill>
                                      <a:latin typeface="Cambria Math" panose="02040503050406030204" pitchFamily="18" charset="0"/>
                                    </a:rPr>
                                  </m:ctrlPr>
                                </m:barPr>
                                <m:e>
                                  <m:r>
                                    <a:rPr lang="en-US" altLang="zh-CN" sz="2400" b="1" baseline="-2000">
                                      <a:solidFill>
                                        <a:srgbClr val="A00021"/>
                                      </a:solidFill>
                                      <a:latin typeface="Cambria Math" panose="02040503050406030204" pitchFamily="18" charset="0"/>
                                    </a:rPr>
                                    <m:t>点燃</m:t>
                                  </m:r>
                                </m:e>
                              </m:bar>
                            </m:e>
                          </m:bar>
                        </m:e>
                      </m:mr>
                      <m:mr>
                        <m:e>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e>
                      </m:mr>
                    </m:m>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 </m:t>
                    </m:r>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𝟑𝐂𝐎</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𝟒</m:t>
                    </m:r>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𝐎</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xmlns="">
          <p:sp>
            <p:nvSpPr>
              <p:cNvPr id="7" name="QB_5_AN.106_1#07460c597.blank?vcp=1&amp;pid=c83436c06&amp;color=0,0,0&amp;vpa=54&amp;vtp=1&amp;bbb=1&amp;rh=39.09"/>
              <p:cNvSpPr>
                <a:spLocks noRot="1" noChangeAspect="1" noMove="1" noResize="1" noEditPoints="1" noAdjustHandles="1" noChangeArrowheads="1" noChangeShapeType="1" noTextEdit="1"/>
              </p:cNvSpPr>
              <p:nvPr/>
            </p:nvSpPr>
            <p:spPr>
              <a:xfrm>
                <a:off x="637985" y="4568987"/>
                <a:ext cx="4152138" cy="496443"/>
              </a:xfrm>
              <a:prstGeom prst="rect">
                <a:avLst/>
              </a:prstGeom>
              <a:blipFill>
                <a:blip r:embed="rId4"/>
                <a:stretch>
                  <a:fillRect t="-246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O_5_BD.107_1#04a1385d9?sp=1&amp;vcp=1&amp;pid=c83436c06&amp;color=0,0,0&amp;vtp=1&amp;bt=1&amp;bbb=1"/>
          <p:cNvSpPr/>
          <p:nvPr/>
        </p:nvSpPr>
        <p:spPr>
          <a:xfrm>
            <a:off x="576072" y="1525910"/>
            <a:ext cx="11325225"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（4）天然气：水和天然气重整可以得到合成气，其反应的微观示意图如图12所示。</a:t>
            </a:r>
            <a:endParaRPr lang="en-US" altLang="zh-CN" sz="2400" dirty="0">
              <a:solidFill>
                <a:srgbClr val="000000"/>
              </a:solidFill>
            </a:endParaRPr>
          </a:p>
        </p:txBody>
      </p:sp>
      <p:pic>
        <p:nvPicPr>
          <p:cNvPr id="3" name="QO_5_BD.107_2#04a1385d9?iti=12&amp;vcp=1&amp;pid=c83436c0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346704" y="2129033"/>
            <a:ext cx="5413248" cy="12893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5_BD.107_3#04a1385d9?iti=12&amp;vcp=1&amp;pid=c83436c06&amp;color=0,0,0&amp;vtp=1&amp;bbb=1"/>
          <p:cNvSpPr/>
          <p:nvPr/>
        </p:nvSpPr>
        <p:spPr>
          <a:xfrm>
            <a:off x="5713603" y="3545337"/>
            <a:ext cx="6794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图12</a:t>
            </a:r>
            <a:endParaRPr lang="en-US" altLang="zh-CN" sz="2400" dirty="0">
              <a:solidFill>
                <a:srgbClr val="000000"/>
              </a:solidFill>
            </a:endParaRPr>
          </a:p>
        </p:txBody>
      </p:sp>
      <p:sp>
        <p:nvSpPr>
          <p:cNvPr id="5" name="QB_6_BD.108_1#0d794ea88?vcp=1&amp;pid=04a1385d9&amp;color=0,0,0&amp;vtp=1&amp;bbb=1"/>
          <p:cNvSpPr/>
          <p:nvPr/>
        </p:nvSpPr>
        <p:spPr>
          <a:xfrm>
            <a:off x="576072" y="4143307"/>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①在微观模型A、B、C、D中</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表示甲烷分子的是</a:t>
            </a:r>
            <a:r>
              <a:rPr lang="en-US" altLang="zh-CN" sz="2400" i="0" smtClean="0">
                <a:solidFill>
                  <a:srgbClr val="000000"/>
                </a:solidFill>
                <a:latin typeface="SimSun" pitchFamily="34" charset="0"/>
                <a:ea typeface="SimSun" pitchFamily="34" charset="-122"/>
                <a:cs typeface="SimSun" pitchFamily="34" charset="-120"/>
              </a:rPr>
              <a:t>___</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填字母序号</a:t>
            </a:r>
            <a:r>
              <a:rPr lang="en-US" altLang="zh-CN" sz="2400" b="1"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②生成物中，C和D的质量比为</a:t>
            </a:r>
            <a:r>
              <a:rPr lang="en-US" altLang="zh-CN" sz="2400" smtClean="0">
                <a:solidFill>
                  <a:srgbClr val="000000"/>
                </a:solidFill>
                <a:latin typeface="SimSun" pitchFamily="34" charset="0"/>
                <a:ea typeface="SimSun" pitchFamily="34" charset="-122"/>
                <a:cs typeface="SimSun" pitchFamily="34" charset="-120"/>
              </a:rPr>
              <a:t>______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p:sp>
        <p:nvSpPr>
          <p:cNvPr id="6" name="QB_6_AN.109_1#0d794ea88.blank?vcp=1&amp;pid=04a1385d9&amp;color=0,0,0&amp;vpa=55&amp;vtp=1"/>
          <p:cNvSpPr/>
          <p:nvPr/>
        </p:nvSpPr>
        <p:spPr>
          <a:xfrm>
            <a:off x="7241190" y="4115367"/>
            <a:ext cx="441325"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A</a:t>
            </a:r>
            <a:endParaRPr lang="en-US" altLang="zh-CN" sz="2400" dirty="0">
              <a:solidFill>
                <a:srgbClr val="A00021"/>
              </a:solidFill>
            </a:endParaRPr>
          </a:p>
        </p:txBody>
      </p:sp>
      <mc:AlternateContent xmlns:mc="http://schemas.openxmlformats.org/markup-compatibility/2006" xmlns:a14="http://schemas.microsoft.com/office/drawing/2010/main">
        <mc:Choice Requires="a14">
          <p:sp>
            <p:nvSpPr>
              <p:cNvPr id="8" name="QB_6_AN.111_1#0d794ea88.blank?vcp=1&amp;pid=04a1385d9&amp;color=0,0,0&amp;vpa=56&amp;vtp=1&amp;bbb=1"/>
              <p:cNvSpPr/>
              <p:nvPr/>
            </p:nvSpPr>
            <p:spPr>
              <a:xfrm>
                <a:off x="4743259" y="4787617"/>
                <a:ext cx="835025" cy="381000"/>
              </a:xfrm>
              <a:prstGeom prst="rect">
                <a:avLst/>
              </a:prstGeom>
              <a:noFill/>
              <a:ln/>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𝟏𝟒</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𝟑</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xmlns="">
          <p:sp>
            <p:nvSpPr>
              <p:cNvPr id="8" name="QB_6_AN.111_1#0d794ea88.blank?vcp=1&amp;pid=04a1385d9&amp;color=0,0,0&amp;vpa=56&amp;vtp=1&amp;bbb=1"/>
              <p:cNvSpPr>
                <a:spLocks noRot="1" noChangeAspect="1" noMove="1" noResize="1" noEditPoints="1" noAdjustHandles="1" noChangeArrowheads="1" noChangeShapeType="1" noTextEdit="1"/>
              </p:cNvSpPr>
              <p:nvPr/>
            </p:nvSpPr>
            <p:spPr>
              <a:xfrm>
                <a:off x="4743259" y="4787617"/>
                <a:ext cx="835025" cy="381000"/>
              </a:xfrm>
              <a:prstGeom prst="rect">
                <a:avLst/>
              </a:prstGeom>
              <a:blipFill>
                <a:blip r:embed="rId4"/>
                <a:stretch>
                  <a:fillRect l="-2920" r="-4380" b="-317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C_3_BD#dd6cdf798?vcp=1&amp;pid=d23468846&amp;color=0,0,0&amp;vtp=1&amp;bt=1&amp;bbb=1&amp;hb=1"/>
          <p:cNvSpPr/>
          <p:nvPr/>
        </p:nvSpPr>
        <p:spPr>
          <a:xfrm>
            <a:off x="576072" y="539496"/>
            <a:ext cx="10954512" cy="1306576"/>
          </a:xfrm>
          <a:prstGeom prst="rect">
            <a:avLst/>
          </a:prstGeom>
          <a:noFill/>
          <a:ln/>
        </p:spPr>
        <p:txBody>
          <a:bodyPr wrap="none" lIns="0" tIns="0" rIns="0" bIns="0" rtlCol="0" anchor="t"/>
          <a:lstStyle/>
          <a:p>
            <a:pPr algn="l" latinLnBrk="1">
              <a:lnSpc>
                <a:spcPts val="4700"/>
              </a:lnSpc>
            </a:pPr>
            <a:r>
              <a:rPr lang="en-US" altLang="zh-CN" sz="2600" b="1" i="0" dirty="0">
                <a:solidFill>
                  <a:srgbClr val="000000"/>
                </a:solidFill>
                <a:latin typeface="Times New Roman" pitchFamily="34" charset="0"/>
                <a:ea typeface="SimSun" pitchFamily="34" charset="-122"/>
                <a:cs typeface="Times New Roman" pitchFamily="34" charset="-120"/>
              </a:rPr>
              <a:t>三、实验探究题（本大题共2小题，每个化学方程式2分，其余每空1分</a:t>
            </a:r>
            <a:r>
              <a:rPr lang="en-US" altLang="zh-CN" sz="2600" b="1" i="0">
                <a:solidFill>
                  <a:srgbClr val="000000"/>
                </a:solidFill>
                <a:latin typeface="Times New Roman" pitchFamily="34" charset="0"/>
                <a:ea typeface="SimSun" pitchFamily="34" charset="-122"/>
                <a:cs typeface="Times New Roman" pitchFamily="34" charset="-120"/>
              </a:rPr>
              <a:t>，</a:t>
            </a:r>
            <a:r>
              <a:rPr lang="en-US" altLang="zh-CN" sz="2600" b="1" i="0" smtClean="0">
                <a:solidFill>
                  <a:srgbClr val="000000"/>
                </a:solidFill>
                <a:latin typeface="Times New Roman" pitchFamily="34" charset="0"/>
                <a:ea typeface="SimSun" pitchFamily="34" charset="-122"/>
                <a:cs typeface="Times New Roman" pitchFamily="34" charset="-120"/>
              </a:rPr>
              <a:t>共</a:t>
            </a:r>
          </a:p>
          <a:p>
            <a:pPr latinLnBrk="1">
              <a:lnSpc>
                <a:spcPts val="4700"/>
              </a:lnSpc>
            </a:pPr>
            <a:r>
              <a:rPr lang="en-US" altLang="zh-CN" sz="2600" b="1" i="0" smtClean="0">
                <a:solidFill>
                  <a:srgbClr val="000000"/>
                </a:solidFill>
                <a:latin typeface="Times New Roman" pitchFamily="34" charset="0"/>
                <a:ea typeface="SimSun" pitchFamily="34" charset="-122"/>
                <a:cs typeface="Times New Roman" pitchFamily="34" charset="-120"/>
              </a:rPr>
              <a:t>16</a:t>
            </a:r>
            <a:r>
              <a:rPr lang="en-US" altLang="zh-CN" sz="2600" b="1" i="0" dirty="0">
                <a:solidFill>
                  <a:srgbClr val="000000"/>
                </a:solidFill>
                <a:latin typeface="Times New Roman" pitchFamily="34" charset="0"/>
                <a:ea typeface="SimSun" pitchFamily="34" charset="-122"/>
                <a:cs typeface="Times New Roman" pitchFamily="34" charset="-120"/>
              </a:rPr>
              <a:t>分）</a:t>
            </a:r>
            <a:endParaRPr lang="en-US" altLang="zh-CN" sz="2600" dirty="0"/>
          </a:p>
        </p:txBody>
      </p:sp>
      <p:sp>
        <p:nvSpPr>
          <p:cNvPr id="3" name="QO_4_BD.112_1#5b9ac6ee5?sp=1&amp;vcp=1&amp;pid=dd6cdf798&amp;color=0,0,0&amp;vtp=1&amp;bbb=1"/>
          <p:cNvSpPr/>
          <p:nvPr/>
        </p:nvSpPr>
        <p:spPr>
          <a:xfrm>
            <a:off x="576072" y="1789489"/>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27.（8分）图13是实验室常用的实验装置，请回答下列问题。</a:t>
            </a:r>
            <a:endParaRPr lang="en-US" altLang="zh-CN" sz="2400" dirty="0"/>
          </a:p>
        </p:txBody>
      </p:sp>
      <p:pic>
        <p:nvPicPr>
          <p:cNvPr id="4" name="QO_4_BD.112_2#5b9ac6ee5?iti=13&amp;vcp=1&amp;pid=dd6cdf79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911096" y="2402459"/>
            <a:ext cx="8266176" cy="1801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4_BD.112_3#5b9ac6ee5?iti=13&amp;vcp=1&amp;pid=dd6cdf798&amp;color=0,0,0&amp;vtp=1&amp;bbb=1"/>
          <p:cNvSpPr/>
          <p:nvPr/>
        </p:nvSpPr>
        <p:spPr>
          <a:xfrm>
            <a:off x="5704459" y="4330827"/>
            <a:ext cx="6794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图13</a:t>
            </a:r>
            <a:endParaRPr lang="en-US" altLang="zh-CN" sz="2400" dirty="0"/>
          </a:p>
        </p:txBody>
      </p:sp>
      <p:sp>
        <p:nvSpPr>
          <p:cNvPr id="6" name="QB_5_BD.113_1#b28ab1464?vcp=1&amp;pid=5b9ac6ee5&amp;color=0,0,0&amp;vtp=1&amp;bbb=1"/>
          <p:cNvSpPr/>
          <p:nvPr/>
        </p:nvSpPr>
        <p:spPr>
          <a:xfrm>
            <a:off x="576072" y="4937433"/>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（1）请写出下列仪器的名称</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①</a:t>
            </a:r>
            <a:r>
              <a:rPr lang="en-US" altLang="zh-CN" sz="2400" i="0" smtClean="0">
                <a:solidFill>
                  <a:srgbClr val="000000"/>
                </a:solidFill>
                <a:latin typeface="SimSun" pitchFamily="34" charset="0"/>
                <a:ea typeface="SimSun" pitchFamily="34" charset="-122"/>
                <a:cs typeface="SimSun" pitchFamily="34" charset="-120"/>
              </a:rPr>
              <a:t>____________</a:t>
            </a:r>
            <a:r>
              <a:rPr lang="en-US" altLang="zh-CN" sz="2400" b="1" i="0" smtClean="0">
                <a:solidFill>
                  <a:srgbClr val="000000"/>
                </a:solidFill>
                <a:latin typeface="Times New Roman" pitchFamily="34" charset="0"/>
                <a:ea typeface="SimSun" pitchFamily="34" charset="-122"/>
                <a:cs typeface="Times New Roman" pitchFamily="34" charset="-120"/>
              </a:rPr>
              <a:t>、②</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1"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（2）装置A中试管口略向下倾斜的目的是</a:t>
            </a:r>
            <a:r>
              <a:rPr lang="en-US" altLang="zh-CN" sz="2400" smtClean="0">
                <a:solidFill>
                  <a:srgbClr val="000000"/>
                </a:solidFill>
                <a:latin typeface="SimSun" pitchFamily="34" charset="0"/>
                <a:ea typeface="SimSun" pitchFamily="34" charset="-122"/>
                <a:cs typeface="SimSun" pitchFamily="34" charset="-120"/>
              </a:rPr>
              <a:t>____________________________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7" name="QB_5_AN.114_1#b28ab1464.blank?vcp=1&amp;pid=5b9ac6ee5&amp;color=0,0,0&amp;vpa=57&amp;vtp=1&amp;bbb=1"/>
          <p:cNvSpPr/>
          <p:nvPr/>
        </p:nvSpPr>
        <p:spPr>
          <a:xfrm>
            <a:off x="5034565" y="4909493"/>
            <a:ext cx="175260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①长颈漏斗</a:t>
            </a:r>
            <a:endParaRPr lang="en-US" altLang="zh-CN" sz="2400" dirty="0"/>
          </a:p>
        </p:txBody>
      </p:sp>
      <p:sp>
        <p:nvSpPr>
          <p:cNvPr id="8" name="QB_5_AN.115_1#b28ab1464.blank?vcp=1&amp;pid=5b9ac6ee5&amp;color=0,0,0&amp;vpa=58&amp;vtp=1&amp;bbb=1"/>
          <p:cNvSpPr/>
          <p:nvPr/>
        </p:nvSpPr>
        <p:spPr>
          <a:xfrm>
            <a:off x="7476140" y="4909493"/>
            <a:ext cx="1139825"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②水槽</a:t>
            </a:r>
            <a:endParaRPr lang="en-US" altLang="zh-CN" sz="2400" dirty="0"/>
          </a:p>
        </p:txBody>
      </p:sp>
      <p:sp>
        <p:nvSpPr>
          <p:cNvPr id="10" name="QB_5_AN.117_1#b28ab1464.blank?vcp=1&amp;pid=5b9ac6ee5&amp;color=0,0,0&amp;vpa=59&amp;vtp=1&amp;bbb=1"/>
          <p:cNvSpPr/>
          <p:nvPr/>
        </p:nvSpPr>
        <p:spPr>
          <a:xfrm>
            <a:off x="6161690" y="5468293"/>
            <a:ext cx="420370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防止冷凝水倒流致使试管炸裂</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wipe(left)">
                                      <p:cBhvr>
                                        <p:cTn id="15" dur="500"/>
                                        <p:tgtEl>
                                          <p:spTgt spid="8">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wipe(left)">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wipe(left)">
                                      <p:cBhvr>
                                        <p:cTn id="23" dur="500"/>
                                        <p:tgtEl>
                                          <p:spTgt spid="10">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wipe(left)">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10"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1_BD#bd2bc036a.fixed?vcp=1&amp;color=0,0,0&amp;vtp=1&amp;bbb=1"/>
          <p:cNvSpPr/>
          <p:nvPr/>
        </p:nvSpPr>
        <p:spPr>
          <a:xfrm>
            <a:off x="0" y="1874520"/>
            <a:ext cx="12097512" cy="969264"/>
          </a:xfrm>
          <a:prstGeom prst="rect">
            <a:avLst/>
          </a:prstGeom>
          <a:noFill/>
          <a:ln/>
        </p:spPr>
        <p:txBody>
          <a:bodyPr wrap="none" lIns="0" tIns="0" rIns="0" bIns="0" rtlCol="0" anchor="ctr"/>
          <a:lstStyle/>
          <a:p>
            <a:pPr algn="ctr" latinLnBrk="1">
              <a:lnSpc>
                <a:spcPts val="6000"/>
              </a:lnSpc>
            </a:pPr>
            <a:r>
              <a:rPr lang="en-US" altLang="zh-CN" sz="4800" b="1" i="0" dirty="0">
                <a:solidFill>
                  <a:srgbClr val="000000"/>
                </a:solidFill>
                <a:latin typeface="SimHei" pitchFamily="34" charset="0"/>
                <a:ea typeface="SimHei" pitchFamily="34" charset="-122"/>
                <a:cs typeface="SimHei" pitchFamily="34" charset="-120"/>
              </a:rPr>
              <a:t>2025年初中学业水平考试模拟测试卷（五）</a:t>
            </a:r>
            <a:endParaRPr lang="en-US" altLang="zh-CN" sz="4800" dirty="0"/>
          </a:p>
        </p:txBody>
      </p:sp>
      <p:sp>
        <p:nvSpPr>
          <p:cNvPr id="3" name="C_1#bd2bc036a.fixed?vcp=1&amp;color=0,0,0&amp;vtp=1&amp;bbb=1"/>
          <p:cNvSpPr/>
          <p:nvPr/>
        </p:nvSpPr>
        <p:spPr>
          <a:xfrm>
            <a:off x="0" y="2880360"/>
            <a:ext cx="12097512" cy="859536"/>
          </a:xfrm>
          <a:prstGeom prst="rect">
            <a:avLst/>
          </a:prstGeom>
          <a:noFill/>
          <a:ln/>
        </p:spPr>
        <p:txBody>
          <a:bodyPr wrap="none" lIns="0" tIns="0" rIns="0" bIns="0" rtlCol="0" anchor="ctr"/>
          <a:lstStyle/>
          <a:p>
            <a:pPr algn="ctr" latinLnBrk="1">
              <a:lnSpc>
                <a:spcPts val="5000"/>
              </a:lnSpc>
            </a:pPr>
            <a:r>
              <a:rPr lang="en-US" altLang="zh-CN" sz="4000" b="1" i="0" dirty="0">
                <a:solidFill>
                  <a:srgbClr val="000000"/>
                </a:solidFill>
                <a:latin typeface="Times New Roman" pitchFamily="34" charset="0"/>
                <a:ea typeface="SimSun" pitchFamily="34" charset="-122"/>
                <a:cs typeface="Times New Roman" pitchFamily="34" charset="-120"/>
              </a:rPr>
              <a:t>化</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Times New Roman" pitchFamily="34" charset="0"/>
                <a:ea typeface="SimSun" pitchFamily="34" charset="-122"/>
                <a:cs typeface="Times New Roman" pitchFamily="34" charset="-120"/>
              </a:rPr>
              <a:t>学</a:t>
            </a:r>
            <a:endParaRPr lang="en-US" altLang="zh-CN" sz="4000" dirty="0"/>
          </a:p>
        </p:txBody>
      </p:sp>
      <p:sp>
        <p:nvSpPr>
          <p:cNvPr id="4" name="C_1#bd2bc036a.fixed?vcp=1&amp;color=0,0,0&amp;vtp=1&amp;bbb=1"/>
          <p:cNvSpPr/>
          <p:nvPr/>
        </p:nvSpPr>
        <p:spPr>
          <a:xfrm>
            <a:off x="0" y="3776472"/>
            <a:ext cx="12097512" cy="502920"/>
          </a:xfrm>
          <a:prstGeom prst="rect">
            <a:avLst/>
          </a:prstGeom>
          <a:noFill/>
          <a:ln/>
        </p:spPr>
        <p:txBody>
          <a:bodyPr wrap="none" lIns="0" tIns="0" rIns="0" bIns="0" rtlCol="0" anchor="ctr"/>
          <a:lstStyle/>
          <a:p>
            <a:pPr algn="ctr" latinLnBrk="1">
              <a:lnSpc>
                <a:spcPts val="2900"/>
              </a:lnSpc>
            </a:pPr>
            <a:r>
              <a:rPr lang="en-US" altLang="zh-CN" sz="2400" b="1" i="0" dirty="0">
                <a:solidFill>
                  <a:srgbClr val="000000"/>
                </a:solidFill>
                <a:latin typeface="Times New Roman" pitchFamily="34" charset="0"/>
                <a:ea typeface="SimSun" pitchFamily="34" charset="-122"/>
                <a:cs typeface="Times New Roman" pitchFamily="34" charset="-120"/>
              </a:rPr>
              <a:t>（满分：100分</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考试时间：90分钟）</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B_5_BD.118_1#82b5e72ab?sp=1&amp;vcp=1&amp;pid=5b9ac6ee5&amp;color=0,0,0&amp;vtp=1&amp;bt=1&amp;bbb=1&amp;hb=1"/>
          <p:cNvSpPr/>
          <p:nvPr/>
        </p:nvSpPr>
        <p:spPr>
          <a:xfrm>
            <a:off x="576072" y="2013590"/>
            <a:ext cx="10954512" cy="16764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（3）实验室用装置B和D制取氢气，</a:t>
            </a:r>
            <a:r>
              <a:rPr lang="en-US" altLang="zh-CN" sz="2400" b="1" i="0" dirty="0" smtClean="0">
                <a:solidFill>
                  <a:srgbClr val="000000"/>
                </a:solidFill>
                <a:latin typeface="Times New Roman" pitchFamily="34" charset="0"/>
                <a:ea typeface="SimSun" pitchFamily="34" charset="-122"/>
                <a:cs typeface="Times New Roman" pitchFamily="34" charset="-120"/>
              </a:rPr>
              <a:t>反应的化学方程式为</a:t>
            </a:r>
            <a:r>
              <a:rPr lang="en-US" altLang="zh-CN" sz="2400" i="0" dirty="0" smtClean="0">
                <a:solidFill>
                  <a:srgbClr val="000000"/>
                </a:solidFill>
                <a:latin typeface="SimSun" pitchFamily="34" charset="0"/>
                <a:ea typeface="SimSun" pitchFamily="34" charset="-122"/>
                <a:cs typeface="SimSun" pitchFamily="34" charset="-120"/>
              </a:rPr>
              <a:t>________________</a:t>
            </a:r>
            <a:endParaRPr lang="en-US" altLang="zh-CN" sz="2400" i="0" dirty="0" smtClean="0">
              <a:solidFill>
                <a:srgbClr val="000000"/>
              </a:solidFill>
              <a:latin typeface="SimSun" pitchFamily="34" charset="0"/>
              <a:ea typeface="SimSun" pitchFamily="34" charset="-122"/>
              <a:cs typeface="SimSun" pitchFamily="34" charset="-120"/>
            </a:endParaRPr>
          </a:p>
          <a:p>
            <a:pPr latinLnBrk="1">
              <a:lnSpc>
                <a:spcPts val="4400"/>
              </a:lnSpc>
            </a:pPr>
            <a:r>
              <a:rPr lang="en-US" altLang="zh-CN" sz="2400" i="0" dirty="0" smtClean="0">
                <a:solidFill>
                  <a:srgbClr val="000000"/>
                </a:solidFill>
                <a:latin typeface="SimSun" pitchFamily="34" charset="0"/>
                <a:ea typeface="SimSun" pitchFamily="34" charset="-122"/>
                <a:cs typeface="SimSun" pitchFamily="34" charset="-120"/>
              </a:rPr>
              <a:t>______________________</a:t>
            </a:r>
            <a:r>
              <a:rPr lang="en-US" altLang="zh-CN" sz="2400" b="1" i="0" dirty="0" smtClean="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a:p>
            <a:pPr latinLnBrk="1">
              <a:lnSpc>
                <a:spcPts val="4400"/>
              </a:lnSpc>
            </a:pPr>
            <a:r>
              <a:rPr lang="en-US" altLang="zh-CN" sz="2400" b="1" i="0" dirty="0" err="1" smtClean="0">
                <a:solidFill>
                  <a:srgbClr val="000000"/>
                </a:solidFill>
                <a:latin typeface="Times New Roman" pitchFamily="34" charset="0"/>
                <a:ea typeface="SimSun" pitchFamily="34" charset="-122"/>
                <a:cs typeface="Times New Roman" pitchFamily="34" charset="-120"/>
              </a:rPr>
              <a:t>该反应属于</a:t>
            </a:r>
            <a:r>
              <a:rPr lang="en-US" altLang="zh-CN" sz="2400" i="0" dirty="0" smtClean="0">
                <a:solidFill>
                  <a:srgbClr val="000000"/>
                </a:solidFill>
                <a:latin typeface="SimSun" pitchFamily="34" charset="0"/>
                <a:ea typeface="SimSun" pitchFamily="34" charset="-122"/>
                <a:cs typeface="SimSun" pitchFamily="34" charset="-120"/>
              </a:rPr>
              <a:t>__________</a:t>
            </a:r>
            <a:r>
              <a:rPr lang="en-US" altLang="zh-CN" sz="2400" b="1" i="0" dirty="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填基本反应类型）。</a:t>
            </a:r>
            <a:endParaRPr lang="en-US" altLang="zh-CN" sz="2400" dirty="0">
              <a:solidFill>
                <a:srgbClr val="000000"/>
              </a:solidFill>
            </a:endParaRPr>
          </a:p>
        </p:txBody>
      </p:sp>
      <mc:AlternateContent xmlns:mc="http://schemas.openxmlformats.org/markup-compatibility/2006">
        <mc:Choice xmlns:a14="http://schemas.microsoft.com/office/drawing/2010/main" Requires="a14">
          <p:sp>
            <p:nvSpPr>
              <p:cNvPr id="3" name="QB_5_AN.119_1#82b5e72ab.blank?vcp=1&amp;pid=5b9ac6ee5&amp;color=0,0,0&amp;vpa=60&amp;vtp=1&amp;bbb=1&amp;rh=31.66&amp;hb=1"/>
              <p:cNvSpPr/>
              <p:nvPr/>
            </p:nvSpPr>
            <p:spPr>
              <a:xfrm>
                <a:off x="576073" y="1975490"/>
                <a:ext cx="10948277" cy="1117600"/>
              </a:xfrm>
              <a:prstGeom prst="rect">
                <a:avLst/>
              </a:prstGeom>
              <a:noFill/>
              <a:ln/>
            </p:spPr>
            <p:txBody>
              <a:bodyPr wrap="square" lIns="0" tIns="0" rIns="0" bIns="0" rtlCol="0" anchor="t"/>
              <a:lstStyle/>
              <a:p>
                <a:pPr latinLnBrk="1">
                  <a:lnSpc>
                    <a:spcPts val="4402"/>
                  </a:lnSpc>
                </a:pPr>
                <a:r>
                  <a:rPr lang="en-US" altLang="zh-CN" sz="2400" b="1" i="0" kern="0" dirty="0" smtClean="0">
                    <a:solidFill>
                      <a:srgbClr val="FFFFFF"/>
                    </a:solidFill>
                    <a:latin typeface="SimSun" panose="02010600030101010101" pitchFamily="2" charset="-122"/>
                    <a:ea typeface="SimSun" pitchFamily="34" charset="-122"/>
                    <a:cs typeface="Times New Roman" pitchFamily="34" charset="-120"/>
                  </a:rPr>
                  <a:t>                                                   </a:t>
                </a:r>
                <a14:m>
                  <m:oMath xmlns:m="http://schemas.openxmlformats.org/officeDocument/2006/math">
                    <m:d>
                      <m:dPr>
                        <m:begChr m:val=""/>
                        <m:endChr m:val=""/>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d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𝐙𝐧</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sSub>
                          <m:sSub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𝐒𝐎</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𝟒</m:t>
                            </m:r>
                          </m:sub>
                        </m:sSub>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A00021"/>
                                </a:solidFill>
                                <a:latin typeface="Cambria Math" panose="02040503050406030204" pitchFamily="18" charset="0"/>
                              </a:rPr>
                            </m:ctrlPr>
                          </m:mPr>
                          <m:mr>
                            <m:e>
                              <m:bar>
                                <m:barPr>
                                  <m:ctrlPr>
                                    <a:rPr lang="en-US" altLang="zh-CN" sz="2400" b="1" i="1" baseline="-2000">
                                      <a:solidFill>
                                        <a:srgbClr val="A00021"/>
                                      </a:solidFill>
                                      <a:latin typeface="Cambria Math" panose="02040503050406030204" pitchFamily="18" charset="0"/>
                                    </a:rPr>
                                  </m:ctrlPr>
                                </m:barPr>
                                <m:e>
                                  <m:bar>
                                    <m:barPr>
                                      <m:ctrlPr>
                                        <a:rPr lang="en-US" altLang="zh-CN" sz="2400" b="1" i="1" baseline="-8000">
                                          <a:solidFill>
                                            <a:srgbClr val="A00021"/>
                                          </a:solidFill>
                                          <a:latin typeface="Cambria Math" panose="02040503050406030204" pitchFamily="18" charset="0"/>
                                        </a:rPr>
                                      </m:ctrlPr>
                                    </m:barPr>
                                    <m:e>
                                      <m:r>
                                        <a:rPr lang="en-US" altLang="zh-CN" sz="2400" b="1" baseline="-12000">
                                          <a:solidFill>
                                            <a:srgbClr val="A00021"/>
                                          </a:solidFill>
                                          <a:latin typeface="Cambria Math" panose="02040503050406030204" pitchFamily="18" charset="0"/>
                                        </a:rPr>
                                        <m:t>         </m:t>
                                      </m:r>
                                    </m:e>
                                  </m:bar>
                                </m:e>
                              </m:bar>
                            </m:e>
                          </m:mr>
                          <m:mr>
                            <m:e>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e>
                          </m:mr>
                        </m:m>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sSub>
                          <m:sSub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𝐙𝐧𝐒𝐎</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𝟒</m:t>
                            </m:r>
                          </m:sub>
                        </m:sSub>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sSub>
                          <m:sSub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e>
                    </m:d>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3" name="QB_5_AN.119_1#82b5e72ab.blank?vcp=1&amp;pid=5b9ac6ee5&amp;color=0,0,0&amp;vpa=60&amp;vtp=1&amp;bbb=1&amp;rh=31.66&amp;hb=1"/>
              <p:cNvSpPr>
                <a:spLocks noRot="1" noChangeAspect="1" noMove="1" noResize="1" noEditPoints="1" noAdjustHandles="1" noChangeArrowheads="1" noChangeShapeType="1" noTextEdit="1"/>
              </p:cNvSpPr>
              <p:nvPr/>
            </p:nvSpPr>
            <p:spPr>
              <a:xfrm>
                <a:off x="576073" y="1975490"/>
                <a:ext cx="10948277" cy="1117600"/>
              </a:xfrm>
              <a:prstGeom prst="rect">
                <a:avLst/>
              </a:prstGeom>
              <a:blipFill rotWithShape="0">
                <a:blip r:embed="rId3"/>
                <a:stretch>
                  <a:fillRect/>
                </a:stretch>
              </a:blipFill>
              <a:ln/>
            </p:spPr>
            <p:txBody>
              <a:bodyPr/>
              <a:lstStyle/>
              <a:p>
                <a:r>
                  <a:rPr lang="zh-CN" altLang="en-US">
                    <a:noFill/>
                  </a:rPr>
                  <a:t> </a:t>
                </a:r>
              </a:p>
            </p:txBody>
          </p:sp>
        </mc:Fallback>
      </mc:AlternateContent>
      <p:sp>
        <p:nvSpPr>
          <p:cNvPr id="4" name="QB_5_AN.120_1#82b5e72ab.blank?vcp=1&amp;pid=5b9ac6ee5&amp;color=0,0,0&amp;vpa=61&amp;vtp=1&amp;bbb=1"/>
          <p:cNvSpPr/>
          <p:nvPr/>
        </p:nvSpPr>
        <p:spPr>
          <a:xfrm>
            <a:off x="2124679" y="3103250"/>
            <a:ext cx="1446213"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置换反应</a:t>
            </a:r>
            <a:endParaRPr lang="en-US" altLang="zh-CN" sz="2400" dirty="0">
              <a:solidFill>
                <a:srgbClr val="A00021"/>
              </a:solidFill>
            </a:endParaRPr>
          </a:p>
        </p:txBody>
      </p:sp>
      <mc:AlternateContent xmlns:mc="http://schemas.openxmlformats.org/markup-compatibility/2006" xmlns:a14="http://schemas.microsoft.com/office/drawing/2010/main">
        <mc:Choice Requires="a14">
          <p:sp>
            <p:nvSpPr>
              <p:cNvPr id="5" name="QB_5_BD.121_1#329dc568f?vcp=1&amp;pid=5b9ac6ee5&amp;color=0,0,0&amp;vtp=1&amp;bbb=1&amp;hb=1"/>
              <p:cNvSpPr/>
              <p:nvPr/>
            </p:nvSpPr>
            <p:spPr>
              <a:xfrm>
                <a:off x="576072" y="3716968"/>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（4）氨气</a:t>
                </a:r>
                <a14:m>
                  <m:oMath xmlns:m="http://schemas.openxmlformats.org/officeDocument/2006/math">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Sub>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m:t>
                    </m:r>
                  </m:oMath>
                </a14:m>
                <a:r>
                  <a:rPr lang="en-US" altLang="zh-CN" sz="2400" b="1" i="0" dirty="0">
                    <a:solidFill>
                      <a:srgbClr val="000000"/>
                    </a:solidFill>
                    <a:latin typeface="Times New Roman" pitchFamily="34" charset="0"/>
                    <a:ea typeface="SimSun" pitchFamily="34" charset="-122"/>
                    <a:cs typeface="Times New Roman" pitchFamily="34" charset="-120"/>
                  </a:rPr>
                  <a:t>是一种极易溶于水，且密度比空气小的气体。若选用装置</a:t>
                </a:r>
                <a14:m>
                  <m:oMath xmlns:m="http://schemas.openxmlformats.org/officeDocument/2006/math">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𝐄</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收集</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氨气</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气体应该从</a:t>
                </a:r>
                <a:r>
                  <a:rPr lang="en-US" altLang="zh-CN" sz="2400" i="0" smtClean="0">
                    <a:solidFill>
                      <a:srgbClr val="000000"/>
                    </a:solidFill>
                    <a:latin typeface="SimSun" pitchFamily="34" charset="0"/>
                    <a:ea typeface="SimSun" pitchFamily="34" charset="-122"/>
                    <a:cs typeface="SimSun" pitchFamily="34" charset="-120"/>
                  </a:rPr>
                  <a:t>___</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填“</a:t>
                </a:r>
                <a14:m>
                  <m:oMath xmlns:m="http://schemas.openxmlformats.org/officeDocument/2006/math">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𝐚</m:t>
                    </m:r>
                  </m:oMath>
                </a14:m>
                <a:r>
                  <a:rPr lang="en-US" altLang="zh-CN" sz="2400" b="1" i="0" dirty="0">
                    <a:solidFill>
                      <a:srgbClr val="000000"/>
                    </a:solidFill>
                    <a:latin typeface="Times New Roman" pitchFamily="34" charset="0"/>
                    <a:ea typeface="SimSun" pitchFamily="34" charset="-122"/>
                    <a:cs typeface="Times New Roman" pitchFamily="34" charset="-120"/>
                  </a:rPr>
                  <a:t>”或“</a:t>
                </a:r>
                <a14:m>
                  <m:oMath xmlns:m="http://schemas.openxmlformats.org/officeDocument/2006/math">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𝐛</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”）导管口进入。</a:t>
                </a:r>
                <a:endParaRPr lang="en-US" altLang="zh-CN" sz="2400" dirty="0">
                  <a:solidFill>
                    <a:srgbClr val="000000"/>
                  </a:solidFill>
                </a:endParaRPr>
              </a:p>
            </p:txBody>
          </p:sp>
        </mc:Choice>
        <mc:Fallback xmlns="">
          <p:sp>
            <p:nvSpPr>
              <p:cNvPr id="5" name="QB_5_BD.121_1#329dc568f?vcp=1&amp;pid=5b9ac6ee5&amp;color=0,0,0&amp;vtp=1&amp;bbb=1&amp;hb=1"/>
              <p:cNvSpPr>
                <a:spLocks noRot="1" noChangeAspect="1" noMove="1" noResize="1" noEditPoints="1" noAdjustHandles="1" noChangeArrowheads="1" noChangeShapeType="1" noTextEdit="1"/>
              </p:cNvSpPr>
              <p:nvPr/>
            </p:nvSpPr>
            <p:spPr>
              <a:xfrm>
                <a:off x="576072" y="3716968"/>
                <a:ext cx="10954512" cy="1117600"/>
              </a:xfrm>
              <a:prstGeom prst="rect">
                <a:avLst/>
              </a:prstGeom>
              <a:blipFill>
                <a:blip r:embed="rId4"/>
                <a:stretch>
                  <a:fillRect l="-1725" b="-103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5_AN.122_1#329dc568f.blank?vcp=1&amp;pid=5b9ac6ee5&amp;color=0,0,0&amp;vpa=62&amp;vtp=1&amp;bbb=1"/>
              <p:cNvSpPr/>
              <p:nvPr/>
            </p:nvSpPr>
            <p:spPr>
              <a:xfrm>
                <a:off x="3101785" y="4360954"/>
                <a:ext cx="323850" cy="381000"/>
              </a:xfrm>
              <a:prstGeom prst="rect">
                <a:avLst/>
              </a:prstGeom>
              <a:noFill/>
              <a:ln/>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𝐚</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xmlns="">
          <p:sp>
            <p:nvSpPr>
              <p:cNvPr id="6" name="QB_5_AN.122_1#329dc568f.blank?vcp=1&amp;pid=5b9ac6ee5&amp;color=0,0,0&amp;vpa=62&amp;vtp=1&amp;bbb=1"/>
              <p:cNvSpPr>
                <a:spLocks noRot="1" noChangeAspect="1" noMove="1" noResize="1" noEditPoints="1" noAdjustHandles="1" noChangeArrowheads="1" noChangeShapeType="1" noTextEdit="1"/>
              </p:cNvSpPr>
              <p:nvPr/>
            </p:nvSpPr>
            <p:spPr>
              <a:xfrm>
                <a:off x="3101785" y="4360954"/>
                <a:ext cx="323850" cy="381000"/>
              </a:xfrm>
              <a:prstGeom prst="rect">
                <a:avLst/>
              </a:prstGeom>
              <a:blipFill>
                <a:blip r:embed="rId5"/>
                <a:stretch>
                  <a:fillRect l="-1887"/>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123_1#79bc315e7?sp=1&amp;vcp=1&amp;pid=5b9ac6ee5&amp;color=0,0,0&amp;mp=1&amp;vtp=1&amp;bt=1&amp;bbb=1"/>
              <p:cNvSpPr/>
              <p:nvPr/>
            </p:nvSpPr>
            <p:spPr>
              <a:xfrm>
                <a:off x="576072" y="1252860"/>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（5）图</a:t>
                </a:r>
                <a:r>
                  <a:rPr lang="en-US" altLang="zh-CN" sz="2400" b="1" i="0">
                    <a:solidFill>
                      <a:srgbClr val="000000"/>
                    </a:solidFill>
                    <a:latin typeface="Times New Roman" pitchFamily="34" charset="0"/>
                    <a:ea typeface="SimSun" pitchFamily="34" charset="-122"/>
                    <a:cs typeface="Times New Roman" pitchFamily="34" charset="-120"/>
                  </a:rPr>
                  <a:t>14</a:t>
                </a:r>
                <a:r>
                  <a:rPr lang="en-US" altLang="zh-CN" sz="2400" b="1" i="0" smtClean="0">
                    <a:solidFill>
                      <a:srgbClr val="000000"/>
                    </a:solidFill>
                    <a:latin typeface="Times New Roman" pitchFamily="34" charset="0"/>
                    <a:ea typeface="SimSun" pitchFamily="34" charset="-122"/>
                    <a:cs typeface="Times New Roman" pitchFamily="34" charset="-120"/>
                  </a:rPr>
                  <a:t>实验装置能实现将</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dirty="0" smtClean="0">
                    <a:solidFill>
                      <a:srgbClr val="000000"/>
                    </a:solidFill>
                    <a:latin typeface="Times New Roman" pitchFamily="34" charset="0"/>
                    <a:ea typeface="SimSun" pitchFamily="34" charset="-122"/>
                    <a:cs typeface="Times New Roman" pitchFamily="34" charset="-120"/>
                  </a:rPr>
                  <a:t>和</a:t>
                </a:r>
                <a14:m>
                  <m:oMath xmlns:m="http://schemas.openxmlformats.org/officeDocument/2006/math">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𝐂𝐎</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混合气体的分离及干燥。</a:t>
                </a:r>
                <a:endParaRPr lang="en-US" altLang="zh-CN" sz="2400" dirty="0">
                  <a:solidFill>
                    <a:srgbClr val="000000"/>
                  </a:solidFill>
                </a:endParaRPr>
              </a:p>
            </p:txBody>
          </p:sp>
        </mc:Choice>
        <mc:Fallback xmlns="">
          <p:sp>
            <p:nvSpPr>
              <p:cNvPr id="2" name="QB_5_BD.123_1#79bc315e7?sp=1&amp;vcp=1&amp;pid=5b9ac6ee5&amp;color=0,0,0&amp;mp=1&amp;vtp=1&amp;bt=1&amp;bbb=1"/>
              <p:cNvSpPr>
                <a:spLocks noRot="1" noChangeAspect="1" noMove="1" noResize="1" noEditPoints="1" noAdjustHandles="1" noChangeArrowheads="1" noChangeShapeType="1" noTextEdit="1"/>
              </p:cNvSpPr>
              <p:nvPr/>
            </p:nvSpPr>
            <p:spPr>
              <a:xfrm>
                <a:off x="576072" y="1252860"/>
                <a:ext cx="10954512" cy="533400"/>
              </a:xfrm>
              <a:prstGeom prst="rect">
                <a:avLst/>
              </a:prstGeom>
              <a:blipFill>
                <a:blip r:embed="rId3"/>
                <a:stretch>
                  <a:fillRect l="-1725" t="-2299" b="-24138"/>
                </a:stretch>
              </a:blipFill>
              <a:ln/>
            </p:spPr>
            <p:txBody>
              <a:bodyPr/>
              <a:lstStyle/>
              <a:p>
                <a:r>
                  <a:rPr lang="zh-CN" altLang="en-US">
                    <a:noFill/>
                  </a:rPr>
                  <a:t> </a:t>
                </a:r>
              </a:p>
            </p:txBody>
          </p:sp>
        </mc:Fallback>
      </mc:AlternateContent>
      <p:pic>
        <p:nvPicPr>
          <p:cNvPr id="3" name="QB_5_BD.123_2#79bc315e7?iti=14&amp;vcp=1&amp;pid=5b9ac6ee5&amp;color=0,0,0&amp;mp=1&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242816" y="1855983"/>
            <a:ext cx="3611880" cy="18379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5_BD.123_3#79bc315e7?iti=14&amp;vcp=1&amp;pid=5b9ac6ee5&amp;color=0,0,0&amp;mp=1&amp;vtp=1&amp;bbb=1"/>
          <p:cNvSpPr/>
          <p:nvPr/>
        </p:nvSpPr>
        <p:spPr>
          <a:xfrm>
            <a:off x="5709031" y="3820927"/>
            <a:ext cx="6794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图14</a:t>
            </a:r>
            <a:endParaRPr lang="en-US" altLang="zh-CN" sz="2400" dirty="0">
              <a:solidFill>
                <a:srgbClr val="000000"/>
              </a:solidFill>
            </a:endParaRPr>
          </a:p>
        </p:txBody>
      </p:sp>
      <p:sp>
        <p:nvSpPr>
          <p:cNvPr id="5" name="QB_5_BD.123_4#79bc315e7?vcp=1&amp;pid=5b9ac6ee5&amp;color=0,0,0&amp;mp=1&amp;vtp=1&amp;bbb=1&amp;hb=1"/>
          <p:cNvSpPr/>
          <p:nvPr/>
        </p:nvSpPr>
        <p:spPr>
          <a:xfrm>
            <a:off x="576072" y="4416357"/>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装置甲中装有浓氢氧化钠溶液，装置乙中装有浓硫酸，装置丙中装有稀硫酸</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当</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打开</a:t>
            </a:r>
            <a:r>
              <a:rPr lang="en-US" altLang="zh-CN" sz="2400" b="1" i="0" dirty="0">
                <a:solidFill>
                  <a:srgbClr val="000000"/>
                </a:solidFill>
                <a:latin typeface="Times New Roman" pitchFamily="34" charset="0"/>
                <a:ea typeface="SimSun" pitchFamily="34" charset="-122"/>
                <a:cs typeface="Times New Roman" pitchFamily="34" charset="-120"/>
              </a:rPr>
              <a:t>A、关闭B时</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可以分离得到干燥的</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1" i="0" smtClean="0">
                <a:solidFill>
                  <a:srgbClr val="000000"/>
                </a:solidFill>
                <a:latin typeface="Times New Roman" pitchFamily="34" charset="0"/>
                <a:ea typeface="SimSun" pitchFamily="34" charset="-122"/>
                <a:cs typeface="Times New Roman" pitchFamily="34" charset="-120"/>
              </a:rPr>
              <a:t>气体</a:t>
            </a:r>
            <a:r>
              <a:rPr lang="en-US" altLang="zh-CN" sz="2400" b="1" i="0" dirty="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mc:AlternateContent xmlns:mc="http://schemas.openxmlformats.org/markup-compatibility/2006" xmlns:a14="http://schemas.microsoft.com/office/drawing/2010/main">
        <mc:Choice Requires="a14">
          <p:sp>
            <p:nvSpPr>
              <p:cNvPr id="6" name="QB_5_AN.124_1#79bc315e7.blank?vcp=1&amp;pid=5b9ac6ee5&amp;color=0,0,0&amp;mp=1&amp;vpa=63&amp;vtp=1&amp;bbb=1"/>
              <p:cNvSpPr/>
              <p:nvPr/>
            </p:nvSpPr>
            <p:spPr>
              <a:xfrm>
                <a:off x="5938647" y="5061810"/>
                <a:ext cx="550863" cy="381000"/>
              </a:xfrm>
              <a:prstGeom prst="rect">
                <a:avLst/>
              </a:prstGeom>
              <a:noFill/>
              <a:ln/>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𝐂𝐎</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xmlns="">
          <p:sp>
            <p:nvSpPr>
              <p:cNvPr id="6" name="QB_5_AN.124_1#79bc315e7.blank?vcp=1&amp;pid=5b9ac6ee5&amp;color=0,0,0&amp;mp=1&amp;vpa=63&amp;vtp=1&amp;bbb=1"/>
              <p:cNvSpPr>
                <a:spLocks noRot="1" noChangeAspect="1" noMove="1" noResize="1" noEditPoints="1" noAdjustHandles="1" noChangeArrowheads="1" noChangeShapeType="1" noTextEdit="1"/>
              </p:cNvSpPr>
              <p:nvPr/>
            </p:nvSpPr>
            <p:spPr>
              <a:xfrm>
                <a:off x="5938647" y="5061810"/>
                <a:ext cx="550863" cy="381000"/>
              </a:xfrm>
              <a:prstGeom prst="rect">
                <a:avLst/>
              </a:prstGeom>
              <a:blipFill>
                <a:blip r:embed="rId5"/>
                <a:stretch>
                  <a:fillRect l="-5495" r="-4396" b="-317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O_4_BD.125_1#686b0ad0b?sp=1&amp;vcp=1&amp;pid=dd6cdf798&amp;color=0,0,0&amp;vtp=1&amp;bt=1&amp;bbb=1&amp;hb=1"/>
          <p:cNvSpPr/>
          <p:nvPr/>
        </p:nvSpPr>
        <p:spPr>
          <a:xfrm>
            <a:off x="576072" y="1403763"/>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28.（8分）氢气是未来的“理想能源”。同学们通过查阅文献</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实验探究对氢气的制</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备</a:t>
            </a:r>
            <a:r>
              <a:rPr lang="en-US" altLang="zh-CN" sz="2400" b="1" i="0" dirty="0">
                <a:solidFill>
                  <a:srgbClr val="000000"/>
                </a:solidFill>
                <a:latin typeface="Times New Roman" pitchFamily="34" charset="0"/>
                <a:ea typeface="SimSun" pitchFamily="34" charset="-122"/>
                <a:cs typeface="Times New Roman" pitchFamily="34" charset="-120"/>
              </a:rPr>
              <a:t>、用途和储存进行研究学习。</a:t>
            </a:r>
            <a:endParaRPr lang="en-US" altLang="zh-CN" sz="2400" dirty="0"/>
          </a:p>
        </p:txBody>
      </p:sp>
      <p:pic>
        <p:nvPicPr>
          <p:cNvPr id="3" name="QO_4_BD.125_3#686b0ad0b?iti=15&amp;htil=1&amp;vcp=1&amp;pid=dd6cdf79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5800" y="2639727"/>
            <a:ext cx="3849624" cy="21214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4_BD.125_4#686b0ad0b?iti=16&amp;htil=1&amp;vcp=1&amp;pid=dd6cdf79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64024" y="2795175"/>
            <a:ext cx="3557016" cy="19659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O_4_BD.125_5#686b0ad0b?iti=17&amp;htil=1&amp;vcp=1&amp;pid=dd6cdf79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659368" y="2648871"/>
            <a:ext cx="2633472" cy="21122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O_4_BD.125_6#686b0ad0b?iti=15&amp;htil=1&amp;vcp=1&amp;pid=dd6cdf798&amp;color=0,0,0&amp;vtp=1&amp;bbb=1"/>
          <p:cNvSpPr/>
          <p:nvPr/>
        </p:nvSpPr>
        <p:spPr>
          <a:xfrm>
            <a:off x="2270887" y="4888135"/>
            <a:ext cx="6794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图15</a:t>
            </a:r>
            <a:endParaRPr lang="en-US" altLang="zh-CN" sz="2400" dirty="0"/>
          </a:p>
        </p:txBody>
      </p:sp>
      <p:sp>
        <p:nvSpPr>
          <p:cNvPr id="7" name="QO_4_BD.125_7#686b0ad0b?iti=16&amp;htil=1&amp;vcp=1&amp;pid=dd6cdf798&amp;color=0,0,0&amp;vtp=1&amp;bbb=1"/>
          <p:cNvSpPr/>
          <p:nvPr/>
        </p:nvSpPr>
        <p:spPr>
          <a:xfrm>
            <a:off x="6202807" y="4888135"/>
            <a:ext cx="6794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图16</a:t>
            </a:r>
            <a:endParaRPr lang="en-US" altLang="zh-CN" sz="2400" dirty="0"/>
          </a:p>
        </p:txBody>
      </p:sp>
      <p:sp>
        <p:nvSpPr>
          <p:cNvPr id="8" name="QO_4_BD.125_8#686b0ad0b?iti=17&amp;htil=1&amp;vcp=1&amp;pid=dd6cdf798&amp;color=0,0,0&amp;vtp=1&amp;bbb=1"/>
          <p:cNvSpPr/>
          <p:nvPr/>
        </p:nvSpPr>
        <p:spPr>
          <a:xfrm>
            <a:off x="9636379" y="4888135"/>
            <a:ext cx="6794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图17</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126_1#93376393d?vcp=1&amp;pid=686b0ad0b&amp;color=0,0,0&amp;vtp=1&amp;bt=1&amp;bbb=1&amp;hb=1"/>
              <p:cNvSpPr/>
              <p:nvPr/>
            </p:nvSpPr>
            <p:spPr>
              <a:xfrm>
                <a:off x="576072" y="648340"/>
                <a:ext cx="10954512" cy="16764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（1）探氢：人类探究物质世界的脚步从未停止。1783年，拉瓦锡利用图</a:t>
                </a:r>
                <a:r>
                  <a:rPr lang="en-US" altLang="zh-CN" sz="2400" b="1" i="0">
                    <a:solidFill>
                      <a:srgbClr val="000000"/>
                    </a:solidFill>
                    <a:latin typeface="Times New Roman" pitchFamily="34" charset="0"/>
                    <a:ea typeface="SimSun" pitchFamily="34" charset="-122"/>
                    <a:cs typeface="Times New Roman" pitchFamily="34" charset="-120"/>
                  </a:rPr>
                  <a:t>15</a:t>
                </a:r>
                <a:r>
                  <a:rPr lang="en-US" altLang="zh-CN" sz="2400" b="1" i="0" smtClean="0">
                    <a:solidFill>
                      <a:srgbClr val="000000"/>
                    </a:solidFill>
                    <a:latin typeface="Times New Roman" pitchFamily="34" charset="0"/>
                    <a:ea typeface="SimSun" pitchFamily="34" charset="-122"/>
                    <a:cs typeface="Times New Roman" pitchFamily="34" charset="-120"/>
                  </a:rPr>
                  <a:t>装置探</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究水的组成</a:t>
                </a:r>
                <a:r>
                  <a:rPr lang="en-US" altLang="zh-CN" sz="2400" b="1" i="0" dirty="0">
                    <a:solidFill>
                      <a:srgbClr val="000000"/>
                    </a:solidFill>
                    <a:latin typeface="Times New Roman" pitchFamily="34" charset="0"/>
                    <a:ea typeface="SimSun" pitchFamily="34" charset="-122"/>
                    <a:cs typeface="Times New Roman" pitchFamily="34" charset="-120"/>
                  </a:rPr>
                  <a:t>，向A中加少量的水，水通过灼热的铁管后汽化</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水蒸气和灼热的铁反</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应</a:t>
                </a:r>
                <a:r>
                  <a:rPr lang="en-US" altLang="zh-CN" sz="2400" b="1" i="0" dirty="0">
                    <a:solidFill>
                      <a:srgbClr val="000000"/>
                    </a:solidFill>
                    <a:latin typeface="Times New Roman" pitchFamily="34" charset="0"/>
                    <a:ea typeface="SimSun" pitchFamily="34" charset="-122"/>
                    <a:cs typeface="Times New Roman" pitchFamily="34" charset="-120"/>
                  </a:rPr>
                  <a:t>，生成了黑色固体</a:t>
                </a:r>
                <a14:m>
                  <m:oMath xmlns:m="http://schemas.openxmlformats.org/officeDocument/2006/math">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𝐅𝐞</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Sub>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Sub>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和氢气。</a:t>
                </a:r>
                <a:endParaRPr lang="en-US" altLang="zh-CN" sz="2400" dirty="0">
                  <a:solidFill>
                    <a:srgbClr val="000000"/>
                  </a:solidFill>
                </a:endParaRPr>
              </a:p>
            </p:txBody>
          </p:sp>
        </mc:Choice>
        <mc:Fallback xmlns="">
          <p:sp>
            <p:nvSpPr>
              <p:cNvPr id="2" name="QO_5_BD.126_1#93376393d?vcp=1&amp;pid=686b0ad0b&amp;color=0,0,0&amp;vtp=1&amp;bt=1&amp;bbb=1&amp;hb=1"/>
              <p:cNvSpPr>
                <a:spLocks noRot="1" noChangeAspect="1" noMove="1" noResize="1" noEditPoints="1" noAdjustHandles="1" noChangeArrowheads="1" noChangeShapeType="1" noTextEdit="1"/>
              </p:cNvSpPr>
              <p:nvPr/>
            </p:nvSpPr>
            <p:spPr>
              <a:xfrm>
                <a:off x="576072" y="648340"/>
                <a:ext cx="10954512" cy="1676400"/>
              </a:xfrm>
              <a:prstGeom prst="rect">
                <a:avLst/>
              </a:prstGeom>
              <a:blipFill>
                <a:blip r:embed="rId3"/>
                <a:stretch>
                  <a:fillRect l="-1725" r="-1725" b="-5818"/>
                </a:stretch>
              </a:blipFill>
              <a:ln/>
            </p:spPr>
            <p:txBody>
              <a:bodyPr/>
              <a:lstStyle/>
              <a:p>
                <a:r>
                  <a:rPr lang="zh-CN" altLang="en-US">
                    <a:noFill/>
                  </a:rPr>
                  <a:t> </a:t>
                </a:r>
              </a:p>
            </p:txBody>
          </p:sp>
        </mc:Fallback>
      </mc:AlternateContent>
      <p:sp>
        <p:nvSpPr>
          <p:cNvPr id="3" name="QB_6_BD.127_1#6a406e72d?vcp=1&amp;pid=93376393d&amp;color=0,0,0&amp;vtp=1&amp;bbb=1"/>
          <p:cNvSpPr/>
          <p:nvPr/>
        </p:nvSpPr>
        <p:spPr>
          <a:xfrm>
            <a:off x="576072" y="2303404"/>
            <a:ext cx="10954512" cy="2235200"/>
          </a:xfrm>
          <a:prstGeom prst="rect">
            <a:avLst/>
          </a:prstGeom>
          <a:noFill/>
          <a:ln/>
        </p:spPr>
        <p:txBody>
          <a:bodyPr wrap="none" lIns="0" tIns="0" rIns="0" bIns="0" rtlCol="0" anchor="t"/>
          <a:lstStyle/>
          <a:p>
            <a:pPr algn="l" latinLnBrk="1">
              <a:lnSpc>
                <a:spcPts val="4400"/>
              </a:lnSpc>
            </a:pPr>
            <a:r>
              <a:rPr lang="en-US" altLang="zh-CN" sz="2400" b="1" i="0">
                <a:solidFill>
                  <a:srgbClr val="000000"/>
                </a:solidFill>
                <a:latin typeface="Times New Roman" pitchFamily="34" charset="0"/>
                <a:ea typeface="SimSun" pitchFamily="34" charset="-122"/>
                <a:cs typeface="Times New Roman" pitchFamily="34" charset="-120"/>
              </a:rPr>
              <a:t>①</a:t>
            </a:r>
            <a:r>
              <a:rPr lang="en-US" altLang="zh-CN" sz="2400" b="1" i="0" smtClean="0">
                <a:solidFill>
                  <a:srgbClr val="000000"/>
                </a:solidFill>
                <a:latin typeface="Times New Roman" pitchFamily="34" charset="0"/>
                <a:ea typeface="SimSun" pitchFamily="34" charset="-122"/>
                <a:cs typeface="Times New Roman" pitchFamily="34" charset="-120"/>
              </a:rPr>
              <a:t>灼烧的木炭的作用是</a:t>
            </a:r>
            <a:r>
              <a:rPr lang="en-US" altLang="zh-CN" sz="2400" i="0" smtClean="0">
                <a:solidFill>
                  <a:srgbClr val="000000"/>
                </a:solidFill>
                <a:latin typeface="SimSun" pitchFamily="34" charset="0"/>
                <a:ea typeface="SimSun" pitchFamily="34" charset="-122"/>
                <a:cs typeface="SimSun" pitchFamily="34" charset="-120"/>
              </a:rPr>
              <a:t>__________</a:t>
            </a:r>
            <a:r>
              <a:rPr lang="en-US" altLang="zh-CN" sz="2400" b="1"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②水蒸气与铁管在高温下反应的化学方程式为</a:t>
            </a:r>
            <a:r>
              <a:rPr lang="en-US" altLang="zh-CN" sz="2400" smtClean="0">
                <a:solidFill>
                  <a:srgbClr val="000000"/>
                </a:solidFill>
                <a:latin typeface="SimSun" pitchFamily="34" charset="0"/>
                <a:ea typeface="SimSun" pitchFamily="34" charset="-122"/>
                <a:cs typeface="SimSun" pitchFamily="34" charset="-120"/>
              </a:rPr>
              <a:t>___________________________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a:solidFill>
                <a:srgbClr val="000000"/>
              </a:solidFill>
            </a:endParaRP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③B处得到的气体通过放在冷水中的铜管，装置C中就能收集到纯净的氢气，则将</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气体通过放在冷水中的铜管，目的是</a:t>
            </a:r>
            <a:r>
              <a:rPr lang="en-US" altLang="zh-CN" sz="2400" smtClean="0">
                <a:solidFill>
                  <a:srgbClr val="000000"/>
                </a:solidFill>
                <a:latin typeface="SimSun" pitchFamily="34" charset="0"/>
                <a:ea typeface="SimSun" pitchFamily="34" charset="-122"/>
                <a:cs typeface="SimSun" pitchFamily="34" charset="-120"/>
              </a:rPr>
              <a:t>____________</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p:sp>
        <p:nvSpPr>
          <p:cNvPr id="4" name="QB_6_AN.128_1#6a406e72d.blank?vcp=1&amp;pid=93376393d&amp;color=0,0,0&amp;vpa=64&amp;vtp=1&amp;bbb=1"/>
          <p:cNvSpPr/>
          <p:nvPr/>
        </p:nvSpPr>
        <p:spPr>
          <a:xfrm>
            <a:off x="3656615" y="2275464"/>
            <a:ext cx="1446213"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提供热量</a:t>
            </a:r>
            <a:endParaRPr lang="en-US" altLang="zh-CN" sz="2400" dirty="0">
              <a:solidFill>
                <a:srgbClr val="A00021"/>
              </a:solidFill>
            </a:endParaRPr>
          </a:p>
        </p:txBody>
      </p:sp>
      <mc:AlternateContent xmlns:mc="http://schemas.openxmlformats.org/markup-compatibility/2006" xmlns:a14="http://schemas.microsoft.com/office/drawing/2010/main">
        <mc:Choice Requires="a14">
          <p:sp>
            <p:nvSpPr>
              <p:cNvPr id="6" name="QB_6_AN.130_1#6a406e72d.blank?vcp=1&amp;pid=93376393d&amp;color=0,0,0&amp;vpa=65&amp;vtp=1&amp;bbb=1&amp;rh=39.25504"/>
              <p:cNvSpPr/>
              <p:nvPr/>
            </p:nvSpPr>
            <p:spPr>
              <a:xfrm>
                <a:off x="6714934" y="2841202"/>
                <a:ext cx="4110927" cy="498539"/>
              </a:xfrm>
              <a:prstGeom prst="rect">
                <a:avLst/>
              </a:prstGeom>
              <a:noFill/>
              <a:ln/>
            </p:spPr>
            <p:txBody>
              <a:bodyPr wrap="none" lIns="0" tIns="0" rIns="0" bIns="0" rtlCol="0" anchor="t"/>
              <a:lstStyle/>
              <a:p>
                <a:pPr algn="ctr" latinLnBrk="1">
                  <a:lnSpc>
                    <a:spcPts val="4400"/>
                  </a:lnSpc>
                </a:pPr>
                <a14:m>
                  <m:oMath xmlns:m="http://schemas.openxmlformats.org/officeDocument/2006/math">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𝟑𝐅𝐞</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𝟒</m:t>
                    </m:r>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𝐎</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smtClean="0">
                            <a:solidFill>
                              <a:srgbClr val="A00021"/>
                            </a:solidFill>
                            <a:latin typeface="Cambria Math" panose="02040503050406030204" pitchFamily="18" charset="0"/>
                          </a:rPr>
                        </m:ctrlPr>
                      </m:mPr>
                      <m:mr>
                        <m:e>
                          <m:bar>
                            <m:barPr>
                              <m:ctrlPr>
                                <a:rPr lang="en-US" altLang="zh-CN" sz="2400" b="1" i="1" baseline="-2000">
                                  <a:solidFill>
                                    <a:srgbClr val="A00021"/>
                                  </a:solidFill>
                                  <a:latin typeface="Cambria Math" panose="02040503050406030204" pitchFamily="18" charset="0"/>
                                </a:rPr>
                              </m:ctrlPr>
                            </m:barPr>
                            <m:e>
                              <m:bar>
                                <m:barPr>
                                  <m:ctrlPr>
                                    <a:rPr lang="en-US" altLang="zh-CN" sz="2400" b="1" i="1" baseline="-8000">
                                      <a:solidFill>
                                        <a:srgbClr val="A00021"/>
                                      </a:solidFill>
                                      <a:latin typeface="Cambria Math" panose="02040503050406030204" pitchFamily="18" charset="0"/>
                                    </a:rPr>
                                  </m:ctrlPr>
                                </m:barPr>
                                <m:e>
                                  <m:r>
                                    <a:rPr lang="en-US" altLang="zh-CN" sz="2400" b="1" baseline="-2000">
                                      <a:solidFill>
                                        <a:srgbClr val="A00021"/>
                                      </a:solidFill>
                                      <a:latin typeface="Cambria Math" panose="02040503050406030204" pitchFamily="18" charset="0"/>
                                    </a:rPr>
                                    <m:t>高温</m:t>
                                  </m:r>
                                </m:e>
                              </m:bar>
                            </m:e>
                          </m:bar>
                        </m:e>
                      </m:mr>
                      <m:mr>
                        <m:e>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e>
                      </m:mr>
                    </m:m>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 </m:t>
                    </m:r>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𝐅𝐞</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𝟑</m:t>
                        </m:r>
                      </m:sub>
                    </m:sSub>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𝐎</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𝟒</m:t>
                        </m:r>
                      </m:sub>
                    </m:sSub>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𝟒</m:t>
                    </m:r>
                    <m:sSub>
                      <m:sSubPr>
                        <m:ctrlPr>
                          <a:rPr lang="en-US" altLang="zh-CN" sz="2400" b="1" i="1" dirty="0" smtClean="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xmlns="">
          <p:sp>
            <p:nvSpPr>
              <p:cNvPr id="6" name="QB_6_AN.130_1#6a406e72d.blank?vcp=1&amp;pid=93376393d&amp;color=0,0,0&amp;vpa=65&amp;vtp=1&amp;bbb=1&amp;rh=39.25504"/>
              <p:cNvSpPr>
                <a:spLocks noRot="1" noChangeAspect="1" noMove="1" noResize="1" noEditPoints="1" noAdjustHandles="1" noChangeArrowheads="1" noChangeShapeType="1" noTextEdit="1"/>
              </p:cNvSpPr>
              <p:nvPr/>
            </p:nvSpPr>
            <p:spPr>
              <a:xfrm>
                <a:off x="6714934" y="2841202"/>
                <a:ext cx="4110927" cy="498539"/>
              </a:xfrm>
              <a:prstGeom prst="rect">
                <a:avLst/>
              </a:prstGeom>
              <a:blipFill>
                <a:blip r:embed="rId4"/>
                <a:stretch>
                  <a:fillRect/>
                </a:stretch>
              </a:blipFill>
              <a:ln/>
            </p:spPr>
            <p:txBody>
              <a:bodyPr/>
              <a:lstStyle/>
              <a:p>
                <a:r>
                  <a:rPr lang="zh-CN" altLang="en-US">
                    <a:noFill/>
                  </a:rPr>
                  <a:t> </a:t>
                </a:r>
              </a:p>
            </p:txBody>
          </p:sp>
        </mc:Fallback>
      </mc:AlternateContent>
      <p:sp>
        <p:nvSpPr>
          <p:cNvPr id="8" name="QB_6_AN.132_1#6a406e72d.blank?vcp=1&amp;pid=93376393d&amp;color=0,0,0&amp;vpa=66&amp;vtp=1&amp;bbb=1"/>
          <p:cNvSpPr/>
          <p:nvPr/>
        </p:nvSpPr>
        <p:spPr>
          <a:xfrm>
            <a:off x="5494940" y="3951864"/>
            <a:ext cx="175260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除去水蒸气</a:t>
            </a:r>
            <a:endParaRPr lang="en-US" altLang="zh-CN" sz="2400" dirty="0">
              <a:solidFill>
                <a:srgbClr val="A00021"/>
              </a:solidFill>
            </a:endParaRPr>
          </a:p>
        </p:txBody>
      </p:sp>
      <mc:AlternateContent xmlns:mc="http://schemas.openxmlformats.org/markup-compatibility/2006" xmlns:a14="http://schemas.microsoft.com/office/drawing/2010/main">
        <mc:Choice Requires="a14">
          <p:sp>
            <p:nvSpPr>
              <p:cNvPr id="9" name="QB_5_BD.133_1#0fe10d993?vcp=1&amp;pid=686b0ad0b&amp;color=0,0,0&amp;vtp=1&amp;bbb=1&amp;hb=1"/>
              <p:cNvSpPr/>
              <p:nvPr/>
            </p:nvSpPr>
            <p:spPr>
              <a:xfrm>
                <a:off x="576072" y="4546278"/>
                <a:ext cx="10954512" cy="16764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（2）用氢：利用太阳能光解水制得氢气</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再与</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在一定条件下制备燃料甲醇</a:t>
                </a:r>
              </a:p>
              <a:p>
                <a:pPr latinLnBrk="1">
                  <a:lnSpc>
                    <a:spcPts val="4400"/>
                  </a:lnSpc>
                </a:pPr>
                <a14:m>
                  <m:oMath xmlns:m="http://schemas.openxmlformats.org/officeDocument/2006/math">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dirty="0" smtClean="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Sub>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𝐎</m:t>
                    </m:r>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，该反应在有无分子筛膜时，甲醇的产率随温度的变化如图16所示</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结合</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图</a:t>
                </a:r>
                <a:r>
                  <a:rPr lang="en-US" altLang="zh-CN" sz="2400" b="1" i="0">
                    <a:solidFill>
                      <a:srgbClr val="000000"/>
                    </a:solidFill>
                    <a:latin typeface="Times New Roman" pitchFamily="34" charset="0"/>
                    <a:ea typeface="SimSun" pitchFamily="34" charset="-122"/>
                    <a:cs typeface="Times New Roman" pitchFamily="34" charset="-120"/>
                  </a:rPr>
                  <a:t>16</a:t>
                </a:r>
                <a:r>
                  <a:rPr lang="en-US" altLang="zh-CN" sz="2400" b="1" i="0" smtClean="0">
                    <a:solidFill>
                      <a:srgbClr val="000000"/>
                    </a:solidFill>
                    <a:latin typeface="Times New Roman" pitchFamily="34" charset="0"/>
                    <a:ea typeface="SimSun" pitchFamily="34" charset="-122"/>
                    <a:cs typeface="Times New Roman" pitchFamily="34" charset="-120"/>
                  </a:rPr>
                  <a:t>分析可知制备甲醇的最佳反应条件为</a:t>
                </a:r>
                <a:r>
                  <a:rPr lang="en-US" altLang="zh-CN" sz="2400" i="0" smtClean="0">
                    <a:solidFill>
                      <a:srgbClr val="000000"/>
                    </a:solidFill>
                    <a:latin typeface="SimSun" pitchFamily="34" charset="0"/>
                    <a:ea typeface="SimSun" pitchFamily="34" charset="-122"/>
                    <a:cs typeface="SimSun" pitchFamily="34" charset="-120"/>
                  </a:rPr>
                  <a:t>__________________________</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solidFill>
                    <a:srgbClr val="000000"/>
                  </a:solidFill>
                </a:endParaRPr>
              </a:p>
            </p:txBody>
          </p:sp>
        </mc:Choice>
        <mc:Fallback xmlns="">
          <p:sp>
            <p:nvSpPr>
              <p:cNvPr id="9" name="QB_5_BD.133_1#0fe10d993?vcp=1&amp;pid=686b0ad0b&amp;color=0,0,0&amp;vtp=1&amp;bbb=1&amp;hb=1"/>
              <p:cNvSpPr>
                <a:spLocks noRot="1" noChangeAspect="1" noMove="1" noResize="1" noEditPoints="1" noAdjustHandles="1" noChangeArrowheads="1" noChangeShapeType="1" noTextEdit="1"/>
              </p:cNvSpPr>
              <p:nvPr/>
            </p:nvSpPr>
            <p:spPr>
              <a:xfrm>
                <a:off x="576072" y="4546278"/>
                <a:ext cx="10954512" cy="1676400"/>
              </a:xfrm>
              <a:prstGeom prst="rect">
                <a:avLst/>
              </a:prstGeom>
              <a:blipFill>
                <a:blip r:embed="rId5"/>
                <a:stretch>
                  <a:fillRect l="-1725" r="-612" b="-6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QB_5_AN.134_1#0fe10d993.blank?vcp=1&amp;pid=686b0ad0b&amp;color=0,0,0&amp;vpa=67&amp;vtp=1&amp;bbb=1"/>
              <p:cNvSpPr/>
              <p:nvPr/>
            </p:nvSpPr>
            <p:spPr>
              <a:xfrm>
                <a:off x="6106129" y="5736981"/>
                <a:ext cx="3868738" cy="381000"/>
              </a:xfrm>
              <a:prstGeom prst="rect">
                <a:avLst/>
              </a:prstGeom>
              <a:noFill/>
              <a:ln/>
            </p:spPr>
            <p:txBody>
              <a:bodyPr wrap="none" lIns="0" tIns="0" rIns="0" bIns="0" rtlCol="0" anchor="t"/>
              <a:lstStyle/>
              <a:p>
                <a:pPr algn="ctr" latinLnBrk="1">
                  <a:lnSpc>
                    <a:spcPts val="3000"/>
                  </a:lnSpc>
                </a:pPr>
                <a:r>
                  <a:rPr lang="en-US" altLang="zh-CN" sz="2400" b="1" i="0" dirty="0">
                    <a:solidFill>
                      <a:srgbClr val="A00021"/>
                    </a:solidFill>
                    <a:latin typeface="Times New Roman" pitchFamily="34" charset="0"/>
                    <a:ea typeface="SimSun" pitchFamily="34" charset="-122"/>
                    <a:cs typeface="Times New Roman" pitchFamily="34" charset="-120"/>
                  </a:rPr>
                  <a:t>温度为</a:t>
                </a:r>
                <a14:m>
                  <m:oMath xmlns:m="http://schemas.openxmlformats.org/officeDocument/2006/math">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𝟐𝟏𝟎</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 ℃</m:t>
                    </m:r>
                  </m:oMath>
                </a14:m>
                <a:r>
                  <a:rPr lang="en-US" altLang="zh-CN" sz="2400" b="1" i="0" dirty="0">
                    <a:solidFill>
                      <a:srgbClr val="A00021"/>
                    </a:solidFill>
                    <a:latin typeface="Times New Roman" pitchFamily="34" charset="0"/>
                    <a:ea typeface="SimSun" pitchFamily="34" charset="-122"/>
                    <a:cs typeface="Times New Roman" pitchFamily="34" charset="-120"/>
                  </a:rPr>
                  <a:t>，有分子筛膜</a:t>
                </a:r>
                <a:endParaRPr lang="en-US" altLang="zh-CN" sz="2400" dirty="0">
                  <a:solidFill>
                    <a:srgbClr val="A00021"/>
                  </a:solidFill>
                </a:endParaRPr>
              </a:p>
            </p:txBody>
          </p:sp>
        </mc:Choice>
        <mc:Fallback xmlns="">
          <p:sp>
            <p:nvSpPr>
              <p:cNvPr id="10" name="QB_5_AN.134_1#0fe10d993.blank?vcp=1&amp;pid=686b0ad0b&amp;color=0,0,0&amp;vpa=67&amp;vtp=1&amp;bbb=1"/>
              <p:cNvSpPr>
                <a:spLocks noRot="1" noChangeAspect="1" noMove="1" noResize="1" noEditPoints="1" noAdjustHandles="1" noChangeArrowheads="1" noChangeShapeType="1" noTextEdit="1"/>
              </p:cNvSpPr>
              <p:nvPr/>
            </p:nvSpPr>
            <p:spPr>
              <a:xfrm>
                <a:off x="6106129" y="5736981"/>
                <a:ext cx="3868738" cy="381000"/>
              </a:xfrm>
              <a:prstGeom prst="rect">
                <a:avLst/>
              </a:prstGeom>
              <a:blipFill>
                <a:blip r:embed="rId6"/>
                <a:stretch>
                  <a:fillRect l="-2208" t="-31746" r="-2208" b="-36508"/>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135_1#6e74ffcc2?sp=1&amp;vcp=1&amp;pid=686b0ad0b&amp;color=0,0,0&amp;vtp=1&amp;bt=1&amp;bbb=1&amp;hb=1"/>
              <p:cNvSpPr/>
              <p:nvPr/>
            </p:nvSpPr>
            <p:spPr>
              <a:xfrm>
                <a:off x="576072" y="1151260"/>
                <a:ext cx="10954512" cy="33528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（3）释氢：加热条件下金属钙和氢气可生成氢化钙</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smtClean="0">
                        <a:solidFill>
                          <a:srgbClr val="000000"/>
                        </a:solidFill>
                        <a:latin typeface="Cambria Math" panose="02040503050406030204" pitchFamily="18" charset="0"/>
                        <a:ea typeface="SimSun" pitchFamily="34" charset="-122"/>
                        <a:cs typeface="Times New Roman" pitchFamily="34" charset="-120"/>
                      </a:rPr>
                      <m:t>)</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氢化钙常被用作登山</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运动员的供氢剂</a:t>
                </a: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遇水发生反应</a:t>
                </a:r>
                <a:r>
                  <a:rPr lang="en-US" altLang="zh-CN" sz="2400" b="1" i="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d>
                      <m:dPr>
                        <m:begChr m:val=""/>
                        <m:endChr m:val=""/>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dPr>
                      <m:e>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400" b="1" i="1" baseline="-2000">
                                      <a:solidFill>
                                        <a:srgbClr val="000000"/>
                                      </a:solidFill>
                                      <a:latin typeface="Cambria Math" panose="02040503050406030204" pitchFamily="18" charset="0"/>
                                    </a:rPr>
                                  </m:ctrlPr>
                                </m:barPr>
                                <m:e>
                                  <m:bar>
                                    <m:barPr>
                                      <m:ctrlPr>
                                        <a:rPr lang="en-US" altLang="zh-CN" sz="2400" b="1" i="1" baseline="-8000">
                                          <a:solidFill>
                                            <a:srgbClr val="000000"/>
                                          </a:solidFill>
                                          <a:latin typeface="Cambria Math" panose="02040503050406030204" pitchFamily="18" charset="0"/>
                                        </a:rPr>
                                      </m:ctrlPr>
                                    </m:barPr>
                                    <m:e>
                                      <m:r>
                                        <a:rPr lang="en-US" altLang="zh-CN" sz="2400" b="1" baseline="-12000">
                                          <a:solidFill>
                                            <a:srgbClr val="000000"/>
                                          </a:solidFill>
                                          <a:latin typeface="Cambria Math" panose="02040503050406030204" pitchFamily="18" charset="0"/>
                                        </a:rPr>
                                        <m:t>         </m:t>
                                      </m:r>
                                    </m:e>
                                  </m:bar>
                                </m:e>
                              </m:bar>
                            </m:e>
                          </m:mr>
                          <m:mr>
                            <m:e>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e>
                          </m:mr>
                        </m:m>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d>
                  </m:oMath>
                </a14:m>
                <a:r>
                  <a:rPr lang="en-US" altLang="zh-CN" sz="100" b="1" i="0" kern="0" spc="-99900" dirty="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同学们</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对一瓶久置的氢化钙样品进行探究</a:t>
                </a:r>
                <a:r>
                  <a:rPr lang="en-US" altLang="zh-CN" sz="2400" b="1"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问题1】</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氢化钙样品是否完全失效</a:t>
                </a:r>
                <a:r>
                  <a:rPr lang="en-US" altLang="zh-CN" sz="2400" b="1"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实验1】</a:t>
                </a:r>
                <a:endParaRPr lang="en-US" altLang="zh-CN" sz="2400" dirty="0"/>
              </a:p>
            </p:txBody>
          </p:sp>
        </mc:Choice>
        <mc:Fallback xmlns="">
          <p:sp>
            <p:nvSpPr>
              <p:cNvPr id="2" name="QO_5_BD.135_1#6e74ffcc2?sp=1&amp;vcp=1&amp;pid=686b0ad0b&amp;color=0,0,0&amp;vtp=1&amp;bt=1&amp;bbb=1&amp;hb=1"/>
              <p:cNvSpPr>
                <a:spLocks noRot="1" noChangeAspect="1" noMove="1" noResize="1" noEditPoints="1" noAdjustHandles="1" noChangeArrowheads="1" noChangeShapeType="1" noTextEdit="1"/>
              </p:cNvSpPr>
              <p:nvPr/>
            </p:nvSpPr>
            <p:spPr>
              <a:xfrm>
                <a:off x="576072" y="1151260"/>
                <a:ext cx="10954512" cy="3352800"/>
              </a:xfrm>
              <a:prstGeom prst="rect">
                <a:avLst/>
              </a:prstGeom>
              <a:blipFill>
                <a:blip r:embed="rId3"/>
                <a:stretch>
                  <a:fillRect l="-1725" r="-1558" b="-3455"/>
                </a:stretch>
              </a:blipFill>
              <a:ln/>
            </p:spPr>
            <p:txBody>
              <a:bodyPr/>
              <a:lstStyle/>
              <a:p>
                <a:r>
                  <a:rPr lang="zh-CN" altLang="en-US">
                    <a:noFill/>
                  </a:rPr>
                  <a:t> </a:t>
                </a:r>
              </a:p>
            </p:txBody>
          </p:sp>
        </mc:Fallback>
      </mc:AlternateContent>
      <p:sp>
        <p:nvSpPr>
          <p:cNvPr id="3" name="QB_6_BD.136_1#3bd586357?vcp=1&amp;pid=6e74ffcc2&amp;color=0,0,0&amp;vtp=1&amp;bbb=1&amp;hb=1"/>
          <p:cNvSpPr/>
          <p:nvPr/>
        </p:nvSpPr>
        <p:spPr>
          <a:xfrm>
            <a:off x="576072" y="4553898"/>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①取部分样品放到烧杯中，加入适量水</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可观察到</a:t>
            </a:r>
            <a:r>
              <a:rPr lang="en-US" altLang="zh-CN" sz="2400" i="0" smtClean="0">
                <a:solidFill>
                  <a:srgbClr val="000000"/>
                </a:solidFill>
                <a:latin typeface="SimSun" pitchFamily="34" charset="0"/>
                <a:ea typeface="SimSun" pitchFamily="34" charset="-122"/>
                <a:cs typeface="SimSun" pitchFamily="34" charset="-120"/>
              </a:rPr>
              <a:t>____________</a:t>
            </a:r>
            <a:r>
              <a:rPr lang="en-US" altLang="zh-CN" sz="2400" b="1" i="0" smtClean="0">
                <a:solidFill>
                  <a:srgbClr val="000000"/>
                </a:solidFill>
                <a:latin typeface="Times New Roman" pitchFamily="34" charset="0"/>
                <a:ea typeface="SimSun" pitchFamily="34" charset="-122"/>
                <a:cs typeface="Times New Roman" pitchFamily="34" charset="-120"/>
              </a:rPr>
              <a:t>的现象</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由此可</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得出样品完全失效的结论</a:t>
            </a:r>
            <a:r>
              <a:rPr lang="en-US" altLang="zh-CN" sz="2400" b="1"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B_6_AN.137_1#3bd586357.blank?vcp=1&amp;pid=6e74ffcc2&amp;color=0,0,0&amp;vpa=68&amp;vtp=1&amp;bbb=1"/>
          <p:cNvSpPr/>
          <p:nvPr/>
        </p:nvSpPr>
        <p:spPr>
          <a:xfrm>
            <a:off x="7333265" y="4525958"/>
            <a:ext cx="175260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无气泡产生</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06415ddbb?vcp=1&amp;pid=6e74ffcc2&amp;color=0,0,0&amp;vtp=1&amp;bt=1&amp;bbb=1&amp;hb=1"/>
              <p:cNvSpPr/>
              <p:nvPr/>
            </p:nvSpPr>
            <p:spPr>
              <a:xfrm>
                <a:off x="576072" y="1187609"/>
                <a:ext cx="10954512" cy="44704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【问题2】</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变质后样品的成分是什么</a:t>
                </a:r>
                <a:r>
                  <a:rPr lang="en-US" altLang="zh-CN" sz="2400" b="1"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猜想一</a:t>
                </a:r>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dirty="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猜想二：</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dirty="0" smtClean="0">
                    <a:solidFill>
                      <a:srgbClr val="000000"/>
                    </a:solidFill>
                    <a:latin typeface="Times New Roman" pitchFamily="34" charset="0"/>
                    <a:ea typeface="SimSun" pitchFamily="34" charset="-122"/>
                    <a:cs typeface="Times New Roman" pitchFamily="34" charset="-120"/>
                  </a:rPr>
                  <a:t>和</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𝐂𝐚𝐂𝐎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Sub>
                  </m:oMath>
                </a14:m>
                <a:r>
                  <a:rPr lang="en-US" altLang="zh-CN" sz="2400" b="1" i="0" dirty="0" smtClean="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猜想三</a:t>
                </a:r>
                <a:r>
                  <a:rPr lang="en-US" altLang="zh-CN" sz="2400" b="1" i="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𝐂𝐚𝐂𝐎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smtClean="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查阅资料】</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加热到一定温度</a:t>
                </a:r>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𝐎𝐇</m:t>
                    </m:r>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dirty="0" smtClean="0">
                    <a:solidFill>
                      <a:srgbClr val="000000"/>
                    </a:solidFill>
                    <a:latin typeface="Times New Roman" pitchFamily="34" charset="0"/>
                    <a:ea typeface="SimSun" pitchFamily="34" charset="-122"/>
                    <a:cs typeface="Times New Roman" pitchFamily="34" charset="-120"/>
                  </a:rPr>
                  <a:t>分解成</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𝐂𝐚𝐎</m:t>
                    </m:r>
                  </m:oMath>
                </a14:m>
                <a:r>
                  <a:rPr lang="en-US" altLang="zh-CN" sz="2400" b="1" i="0" dirty="0">
                    <a:solidFill>
                      <a:srgbClr val="000000"/>
                    </a:solidFill>
                    <a:latin typeface="Times New Roman" pitchFamily="34" charset="0"/>
                    <a:ea typeface="SimSun" pitchFamily="34" charset="-122"/>
                    <a:cs typeface="Times New Roman" pitchFamily="34" charset="-120"/>
                  </a:rPr>
                  <a:t>和</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𝐂𝐚𝐂𝐎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𝟑</m:t>
                        </m:r>
                      </m:sub>
                    </m:sSub>
                  </m:oMath>
                </a14:m>
                <a:r>
                  <a:rPr lang="en-US" altLang="zh-CN" sz="2400" b="1" i="0" dirty="0" smtClean="0">
                    <a:solidFill>
                      <a:srgbClr val="000000"/>
                    </a:solidFill>
                    <a:latin typeface="Times New Roman" pitchFamily="34" charset="0"/>
                    <a:ea typeface="SimSun" pitchFamily="34" charset="-122"/>
                    <a:cs typeface="Times New Roman" pitchFamily="34" charset="-120"/>
                  </a:rPr>
                  <a:t>分解成</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𝐂𝐚𝐎</m:t>
                    </m:r>
                  </m:oMath>
                </a14:m>
                <a:r>
                  <a:rPr lang="en-US" altLang="zh-CN" sz="2400" b="1" i="0" dirty="0">
                    <a:solidFill>
                      <a:srgbClr val="000000"/>
                    </a:solidFill>
                    <a:latin typeface="Times New Roman" pitchFamily="34" charset="0"/>
                    <a:ea typeface="SimSun" pitchFamily="34" charset="-122"/>
                    <a:cs typeface="Times New Roman" pitchFamily="34" charset="-120"/>
                  </a:rPr>
                  <a:t>和</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smtClean="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dirty="0">
                    <a:solidFill>
                      <a:srgbClr val="000000"/>
                    </a:solidFill>
                    <a:latin typeface="Times New Roman" pitchFamily="34" charset="0"/>
                    <a:ea typeface="SimSun" pitchFamily="34" charset="-122"/>
                    <a:cs typeface="Times New Roman" pitchFamily="34" charset="-120"/>
                  </a:rPr>
                  <a:t>实验2】</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取样品</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𝟗</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𝟓</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𝐠</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充分灼烧（二氧化碳和水蒸气完全逸出</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残留固体质量与反应时间</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的关系如图</a:t>
                </a:r>
                <a:r>
                  <a:rPr lang="en-US" altLang="zh-CN" sz="2400" b="1" i="0" dirty="0">
                    <a:solidFill>
                      <a:srgbClr val="000000"/>
                    </a:solidFill>
                    <a:latin typeface="Times New Roman" pitchFamily="34" charset="0"/>
                    <a:ea typeface="SimSun" pitchFamily="34" charset="-122"/>
                    <a:cs typeface="Times New Roman" pitchFamily="34" charset="-120"/>
                  </a:rPr>
                  <a:t>17所示。</a:t>
                </a:r>
                <a:endParaRPr lang="en-US" altLang="zh-CN" sz="2400" dirty="0"/>
              </a:p>
            </p:txBody>
          </p:sp>
        </mc:Choice>
        <mc:Fallback xmlns="">
          <p:sp>
            <p:nvSpPr>
              <p:cNvPr id="2" name="P_6_BD#06415ddbb?vcp=1&amp;pid=6e74ffcc2&amp;color=0,0,0&amp;vtp=1&amp;bt=1&amp;bbb=1&amp;hb=1"/>
              <p:cNvSpPr>
                <a:spLocks noRot="1" noChangeAspect="1" noMove="1" noResize="1" noEditPoints="1" noAdjustHandles="1" noChangeArrowheads="1" noChangeShapeType="1" noTextEdit="1"/>
              </p:cNvSpPr>
              <p:nvPr/>
            </p:nvSpPr>
            <p:spPr>
              <a:xfrm>
                <a:off x="576072" y="1187609"/>
                <a:ext cx="10954512" cy="4470400"/>
              </a:xfrm>
              <a:prstGeom prst="rect">
                <a:avLst/>
              </a:prstGeom>
              <a:blipFill>
                <a:blip r:embed="rId3"/>
                <a:stretch>
                  <a:fillRect l="-1725" r="-612" b="-2592"/>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P_6_BD#06415ddbb?vcp=1&amp;pid=6e74ffcc2&amp;color=0,0,0&amp;mp=1&amp;vtp=1&amp;bt=1&amp;bbb=1"/>
          <p:cNvSpPr/>
          <p:nvPr/>
        </p:nvSpPr>
        <p:spPr>
          <a:xfrm>
            <a:off x="576072" y="2299340"/>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数据分析</a:t>
            </a:r>
            <a:r>
              <a:rPr lang="en-US" altLang="zh-CN" sz="2400" b="1"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②由图17数据推知猜想</a:t>
            </a:r>
            <a:r>
              <a:rPr lang="en-US" altLang="zh-CN" sz="2400" smtClean="0">
                <a:solidFill>
                  <a:srgbClr val="000000"/>
                </a:solidFill>
                <a:latin typeface="SimSun" pitchFamily="34" charset="0"/>
                <a:ea typeface="SimSun" pitchFamily="34" charset="-122"/>
                <a:cs typeface="SimSun" pitchFamily="34" charset="-120"/>
              </a:rPr>
              <a:t>____</a:t>
            </a:r>
            <a:r>
              <a:rPr lang="en-US" altLang="zh-CN" sz="2400" b="1">
                <a:solidFill>
                  <a:srgbClr val="000000"/>
                </a:solidFill>
                <a:latin typeface="Times New Roman" pitchFamily="34" charset="0"/>
                <a:ea typeface="SimSun" pitchFamily="34" charset="-122"/>
                <a:cs typeface="Times New Roman" pitchFamily="34" charset="-120"/>
              </a:rPr>
              <a:t>正确</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B_6_AN.139_1#06415ddbb.blank?vcp=1&amp;pid=6e74ffcc2&amp;color=0,0,0&amp;vpa=69&amp;vtp=1"/>
          <p:cNvSpPr/>
          <p:nvPr/>
        </p:nvSpPr>
        <p:spPr>
          <a:xfrm>
            <a:off x="3655029" y="2830200"/>
            <a:ext cx="527050"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二</a:t>
            </a:r>
            <a:endParaRPr lang="en-US" altLang="zh-CN" sz="2400" dirty="0"/>
          </a:p>
        </p:txBody>
      </p:sp>
      <p:sp>
        <p:nvSpPr>
          <p:cNvPr id="5" name="P_6_BD#8b11f106a?vcp=1&amp;pid=6e74ffcc2&amp;color=0,0,0&amp;vtp=1&amp;bbb=1"/>
          <p:cNvSpPr/>
          <p:nvPr/>
        </p:nvSpPr>
        <p:spPr>
          <a:xfrm>
            <a:off x="576072" y="3443918"/>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反思</a:t>
            </a:r>
            <a:r>
              <a:rPr lang="en-US" altLang="zh-CN" sz="2400" b="1" i="0" smtClean="0">
                <a:solidFill>
                  <a:srgbClr val="000000"/>
                </a:solidFill>
                <a:latin typeface="Times New Roman" pitchFamily="34" charset="0"/>
                <a:ea typeface="SimSun" pitchFamily="34" charset="-122"/>
                <a:cs typeface="Times New Roman" pitchFamily="34" charset="-120"/>
              </a:rPr>
              <a:t>】</a:t>
            </a:r>
          </a:p>
          <a:p>
            <a:pPr lvl="0" latinLnBrk="1">
              <a:lnSpc>
                <a:spcPts val="4400"/>
              </a:lnSpc>
            </a:pPr>
            <a:r>
              <a:rPr lang="en-US" altLang="zh-CN" sz="2400" b="1">
                <a:solidFill>
                  <a:srgbClr val="000000"/>
                </a:solidFill>
                <a:latin typeface="Times New Roman" pitchFamily="34" charset="0"/>
                <a:ea typeface="SimSun" pitchFamily="34" charset="-122"/>
                <a:cs typeface="Times New Roman" pitchFamily="34" charset="-120"/>
              </a:rPr>
              <a:t>③保存氢化钙的建议为</a:t>
            </a:r>
            <a:r>
              <a:rPr lang="en-US" altLang="zh-CN" sz="2400" smtClean="0">
                <a:solidFill>
                  <a:srgbClr val="000000"/>
                </a:solidFill>
                <a:latin typeface="SimSun" pitchFamily="34" charset="0"/>
                <a:ea typeface="SimSun" pitchFamily="34" charset="-122"/>
                <a:cs typeface="SimSun" pitchFamily="34" charset="-120"/>
              </a:rPr>
              <a:t>________________</a:t>
            </a:r>
            <a:r>
              <a:rPr lang="en-US" altLang="zh-CN" sz="2400" b="1" smtClean="0">
                <a:solidFill>
                  <a:srgbClr val="000000"/>
                </a:solidFill>
                <a:latin typeface="Times New Roman" pitchFamily="34" charset="0"/>
                <a:ea typeface="SimSun" pitchFamily="34" charset="-122"/>
                <a:cs typeface="Times New Roman" pitchFamily="34" charset="-120"/>
              </a:rPr>
              <a:t>（</a:t>
            </a:r>
            <a:r>
              <a:rPr lang="en-US" altLang="zh-CN" sz="2400" b="1">
                <a:solidFill>
                  <a:srgbClr val="000000"/>
                </a:solidFill>
                <a:latin typeface="Times New Roman" pitchFamily="34" charset="0"/>
                <a:ea typeface="SimSun" pitchFamily="34" charset="-122"/>
                <a:cs typeface="Times New Roman" pitchFamily="34" charset="-120"/>
              </a:rPr>
              <a:t>写出一点即可</a:t>
            </a:r>
            <a:r>
              <a:rPr lang="en-US" altLang="zh-CN" sz="2400" b="1"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7" name="QB_6_AN.141_1#8b11f106a.blank?vcp=1&amp;pid=6e74ffcc2&amp;color=0,0,0&amp;vpa=70&amp;vtp=1&amp;bbb=1"/>
          <p:cNvSpPr/>
          <p:nvPr/>
        </p:nvSpPr>
        <p:spPr>
          <a:xfrm>
            <a:off x="3643915" y="3974778"/>
            <a:ext cx="2365375"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隔绝水密封保存</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C_3_BD#9cb541b22?sp=1&amp;vcp=1&amp;pid=d23468846&amp;color=0,0,0&amp;vtp=1&amp;bt=1&amp;bbb=1"/>
          <p:cNvSpPr/>
          <p:nvPr/>
        </p:nvSpPr>
        <p:spPr>
          <a:xfrm>
            <a:off x="576072" y="539496"/>
            <a:ext cx="10954512" cy="721360"/>
          </a:xfrm>
          <a:prstGeom prst="rect">
            <a:avLst/>
          </a:prstGeom>
          <a:noFill/>
          <a:ln/>
        </p:spPr>
        <p:txBody>
          <a:bodyPr wrap="none" lIns="0" tIns="0" rIns="0" bIns="0" rtlCol="0" anchor="t"/>
          <a:lstStyle/>
          <a:p>
            <a:pPr algn="l" latinLnBrk="1">
              <a:lnSpc>
                <a:spcPts val="4600"/>
              </a:lnSpc>
            </a:pPr>
            <a:r>
              <a:rPr lang="en-US" altLang="zh-CN" sz="2600" b="1" i="0" dirty="0">
                <a:solidFill>
                  <a:srgbClr val="000000"/>
                </a:solidFill>
                <a:latin typeface="Times New Roman" pitchFamily="34" charset="0"/>
                <a:ea typeface="SimSun" pitchFamily="34" charset="-122"/>
                <a:cs typeface="Times New Roman" pitchFamily="34" charset="-120"/>
              </a:rPr>
              <a:t>四、计算题（6分）</a:t>
            </a:r>
            <a:endParaRPr lang="en-US" altLang="zh-CN" sz="2600" dirty="0"/>
          </a:p>
        </p:txBody>
      </p:sp>
      <p:pic>
        <p:nvPicPr>
          <p:cNvPr id="3" name="QO_4_BD.142_1#97999961f?iti=18&amp;htil=7&amp;vcp=1&amp;pid=9cb541b22&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76873" y="1104389"/>
            <a:ext cx="3693575" cy="2216145"/>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4_BD.142_2#97999961f?iti=18&amp;htil=7&amp;vcp=1&amp;pid=9cb541b22&amp;color=0,0,0&amp;vtp=1&amp;bbb=1"/>
          <p:cNvSpPr/>
          <p:nvPr/>
        </p:nvSpPr>
        <p:spPr>
          <a:xfrm>
            <a:off x="8483936" y="3447534"/>
            <a:ext cx="67945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图18</a:t>
            </a:r>
            <a:endParaRPr lang="en-US" altLang="zh-CN" sz="2400" dirty="0"/>
          </a:p>
        </p:txBody>
      </p:sp>
      <mc:AlternateContent xmlns:mc="http://schemas.openxmlformats.org/markup-compatibility/2006" xmlns:a14="http://schemas.microsoft.com/office/drawing/2010/main">
        <mc:Choice Requires="a14">
          <p:sp>
            <p:nvSpPr>
              <p:cNvPr id="5" name="QO_4_BD.142_3#97999961f?htil=7&amp;sp=1&amp;vcp=1&amp;pid=9cb541b22&amp;color=0,0,0&amp;vtp=1&amp;bbb=1&amp;hb=1&amp;hs=1"/>
              <p:cNvSpPr/>
              <p:nvPr/>
            </p:nvSpPr>
            <p:spPr>
              <a:xfrm>
                <a:off x="576072" y="1117088"/>
                <a:ext cx="6291072" cy="27940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29</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某学习小组的同学取</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𝐒𝐎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Sub>
                  </m:oMath>
                </a14:m>
                <a:r>
                  <a:rPr lang="en-US" altLang="zh-CN" sz="2400" b="1" i="0" dirty="0" smtClean="0">
                    <a:solidFill>
                      <a:srgbClr val="000000"/>
                    </a:solidFill>
                    <a:latin typeface="Times New Roman" pitchFamily="34" charset="0"/>
                    <a:ea typeface="SimSun" pitchFamily="34" charset="-122"/>
                    <a:cs typeface="Times New Roman" pitchFamily="34" charset="-120"/>
                  </a:rPr>
                  <a:t>和</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𝐌𝐠𝐒𝐎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𝟒</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的固</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体混合物</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𝟒𝟎</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𝐠</m:t>
                    </m:r>
                  </m:oMath>
                </a14:m>
                <a:r>
                  <a:rPr lang="en-US" altLang="zh-CN" sz="2400" b="1" i="0" dirty="0">
                    <a:solidFill>
                      <a:srgbClr val="000000"/>
                    </a:solidFill>
                    <a:latin typeface="Times New Roman" pitchFamily="34" charset="0"/>
                    <a:ea typeface="SimSun" pitchFamily="34" charset="-122"/>
                    <a:cs typeface="Times New Roman" pitchFamily="34" charset="-120"/>
                  </a:rPr>
                  <a:t>放入烧杯中，加入</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𝟏𝟏𝟑</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𝟔</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𝐠</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水使其</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完全溶解</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再逐步滴加一定溶质质量分数的</a:t>
                </a:r>
              </a:p>
              <a:p>
                <a:pPr latinLnBrk="1">
                  <a:lnSpc>
                    <a:spcPts val="4400"/>
                  </a:lnSpc>
                </a:pP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𝐍𝐚𝐎𝐇</m:t>
                    </m:r>
                  </m:oMath>
                </a14:m>
                <a:r>
                  <a:rPr lang="en-US" altLang="zh-CN" sz="2400" b="1" i="0" dirty="0">
                    <a:solidFill>
                      <a:srgbClr val="000000"/>
                    </a:solidFill>
                    <a:latin typeface="Times New Roman" pitchFamily="34" charset="0"/>
                    <a:ea typeface="SimSun" pitchFamily="34" charset="-122"/>
                    <a:cs typeface="Times New Roman" pitchFamily="34" charset="-120"/>
                  </a:rPr>
                  <a:t>溶液，反应过程中滴加</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𝐍𝐚𝐎𝐇</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溶液的质量</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与生成沉淀的质量关系如图</a:t>
                </a:r>
                <a:r>
                  <a:rPr lang="en-US" altLang="zh-CN" sz="2400" b="1" i="0" dirty="0">
                    <a:solidFill>
                      <a:srgbClr val="000000"/>
                    </a:solidFill>
                    <a:latin typeface="Times New Roman" pitchFamily="34" charset="0"/>
                    <a:ea typeface="SimSun" pitchFamily="34" charset="-122"/>
                    <a:cs typeface="Times New Roman" pitchFamily="34" charset="-120"/>
                  </a:rPr>
                  <a:t>18所示。</a:t>
                </a:r>
                <a:endParaRPr lang="en-US" altLang="zh-CN" sz="2400" dirty="0"/>
              </a:p>
            </p:txBody>
          </p:sp>
        </mc:Choice>
        <mc:Fallback xmlns="">
          <p:sp>
            <p:nvSpPr>
              <p:cNvPr id="5" name="QO_4_BD.142_3#97999961f?htil=7&amp;sp=1&amp;vcp=1&amp;pid=9cb541b22&amp;color=0,0,0&amp;vtp=1&amp;bbb=1&amp;hb=1&amp;hs=1"/>
              <p:cNvSpPr>
                <a:spLocks noRot="1" noChangeAspect="1" noMove="1" noResize="1" noEditPoints="1" noAdjustHandles="1" noChangeArrowheads="1" noChangeShapeType="1" noTextEdit="1"/>
              </p:cNvSpPr>
              <p:nvPr/>
            </p:nvSpPr>
            <p:spPr>
              <a:xfrm>
                <a:off x="576072" y="1117088"/>
                <a:ext cx="6291072" cy="2794000"/>
              </a:xfrm>
              <a:prstGeom prst="rect">
                <a:avLst/>
              </a:prstGeom>
              <a:blipFill>
                <a:blip r:embed="rId4"/>
                <a:stretch>
                  <a:fillRect l="-3004" r="-2810" b="-413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5_BD.143_1#48f21d223?vcp=1&amp;pid=97999961f&amp;color=0,0,0&amp;vtp=1&amp;bbb=1&amp;hs=1"/>
              <p:cNvSpPr/>
              <p:nvPr/>
            </p:nvSpPr>
            <p:spPr>
              <a:xfrm>
                <a:off x="576072" y="3906062"/>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（1）请你计算</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𝒎</m:t>
                    </m:r>
                  </m:oMath>
                </a14:m>
                <a:r>
                  <a:rPr lang="en-US" altLang="zh-CN" sz="2400" b="1" i="0" smtClean="0">
                    <a:solidFill>
                      <a:srgbClr val="000000"/>
                    </a:solidFill>
                    <a:latin typeface="Times New Roman" pitchFamily="34" charset="0"/>
                    <a:ea typeface="SimSun" pitchFamily="34" charset="-122"/>
                    <a:cs typeface="Times New Roman" pitchFamily="34" charset="-120"/>
                  </a:rPr>
                  <a:t>的值为</a:t>
                </a:r>
                <a:r>
                  <a:rPr lang="en-US" altLang="zh-CN" sz="2400" i="0" smtClean="0">
                    <a:solidFill>
                      <a:srgbClr val="000000"/>
                    </a:solidFill>
                    <a:latin typeface="SimSun" pitchFamily="34" charset="0"/>
                    <a:ea typeface="SimSun" pitchFamily="34" charset="-122"/>
                    <a:cs typeface="SimSun" pitchFamily="34" charset="-120"/>
                  </a:rPr>
                  <a:t>____</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𝐠</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a:t>
                </a:r>
                <a:endParaRPr lang="en-US" altLang="zh-CN" sz="2400" dirty="0"/>
              </a:p>
            </p:txBody>
          </p:sp>
        </mc:Choice>
        <mc:Fallback xmlns="">
          <p:sp>
            <p:nvSpPr>
              <p:cNvPr id="6" name="QB_5_BD.143_1#48f21d223?vcp=1&amp;pid=97999961f&amp;color=0,0,0&amp;vtp=1&amp;bbb=1&amp;hs=1"/>
              <p:cNvSpPr>
                <a:spLocks noRot="1" noChangeAspect="1" noMove="1" noResize="1" noEditPoints="1" noAdjustHandles="1" noChangeArrowheads="1" noChangeShapeType="1" noTextEdit="1"/>
              </p:cNvSpPr>
              <p:nvPr/>
            </p:nvSpPr>
            <p:spPr>
              <a:xfrm>
                <a:off x="576072" y="3906062"/>
                <a:ext cx="10954512" cy="533400"/>
              </a:xfrm>
              <a:prstGeom prst="rect">
                <a:avLst/>
              </a:prstGeom>
              <a:blipFill>
                <a:blip r:embed="rId5"/>
                <a:stretch>
                  <a:fillRect l="-1725" t="-2299" b="-24138"/>
                </a:stretch>
              </a:blipFill>
              <a:ln/>
            </p:spPr>
            <p:txBody>
              <a:bodyPr/>
              <a:lstStyle/>
              <a:p>
                <a:r>
                  <a:rPr lang="zh-CN" altLang="en-US">
                    <a:noFill/>
                  </a:rPr>
                  <a:t> </a:t>
                </a:r>
              </a:p>
            </p:txBody>
          </p:sp>
        </mc:Fallback>
      </mc:AlternateContent>
      <p:sp>
        <p:nvSpPr>
          <p:cNvPr id="7" name="QB_5_AN.144_1#48f21d223.blank?vcp=1&amp;pid=97999961f&amp;color=0,0,0&amp;vpa=71&amp;vtp=1&amp;bbb=1"/>
          <p:cNvSpPr/>
          <p:nvPr/>
        </p:nvSpPr>
        <p:spPr>
          <a:xfrm>
            <a:off x="3747104" y="3867962"/>
            <a:ext cx="601663" cy="533400"/>
          </a:xfrm>
          <a:prstGeom prst="rect">
            <a:avLst/>
          </a:prstGeom>
          <a:noFill/>
          <a:ln/>
        </p:spPr>
        <p:txBody>
          <a:bodyPr wrap="none" lIns="0" tIns="0" rIns="0" bIns="0" rtlCol="0" anchor="t"/>
          <a:lstStyle/>
          <a:p>
            <a:pPr algn="ctr" latinLnBrk="1">
              <a:lnSpc>
                <a:spcPts val="4200"/>
              </a:lnSpc>
            </a:pPr>
            <a:r>
              <a:rPr lang="en-US" altLang="zh-CN" sz="2400" b="1" i="0" dirty="0">
                <a:solidFill>
                  <a:srgbClr val="A00021"/>
                </a:solidFill>
                <a:latin typeface="Times New Roman" pitchFamily="34" charset="0"/>
                <a:ea typeface="SimSun" pitchFamily="34" charset="-122"/>
                <a:cs typeface="Times New Roman" pitchFamily="34" charset="-120"/>
              </a:rPr>
              <a:t>5.8</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5_BD.145_1#f77e4175c?vcp=1&amp;pid=97999961f&amp;color=0,0,0&amp;vtp=1&amp;bt=1&amp;bbb=1"/>
          <p:cNvSpPr/>
          <p:nvPr/>
        </p:nvSpPr>
        <p:spPr>
          <a:xfrm>
            <a:off x="576072" y="457606"/>
            <a:ext cx="10954512" cy="508000"/>
          </a:xfrm>
          <a:prstGeom prst="rect">
            <a:avLst/>
          </a:prstGeom>
          <a:noFill/>
          <a:ln/>
        </p:spPr>
        <p:txBody>
          <a:bodyPr wrap="none" lIns="0" tIns="0" rIns="0" bIns="0" rtlCol="0" anchor="t"/>
          <a:lstStyle/>
          <a:p>
            <a:pPr algn="l" latinLnBrk="1">
              <a:lnSpc>
                <a:spcPts val="4000"/>
              </a:lnSpc>
            </a:pPr>
            <a:r>
              <a:rPr lang="en-US" altLang="zh-CN" sz="2400" b="1" i="0" dirty="0">
                <a:solidFill>
                  <a:srgbClr val="000000"/>
                </a:solidFill>
                <a:latin typeface="Times New Roman" pitchFamily="34" charset="0"/>
                <a:ea typeface="SimSun" pitchFamily="34" charset="-122"/>
                <a:cs typeface="Times New Roman" pitchFamily="34" charset="-120"/>
              </a:rPr>
              <a:t>（2）请你计算恰好完全反应时所得溶液中溶质的质量分数。（写出计算过程）</a:t>
            </a:r>
            <a:endParaRPr lang="en-US" altLang="zh-CN" sz="2400" dirty="0"/>
          </a:p>
        </p:txBody>
      </p:sp>
      <mc:AlternateContent xmlns:mc="http://schemas.openxmlformats.org/markup-compatibility/2006">
        <mc:Choice xmlns:a14="http://schemas.microsoft.com/office/drawing/2010/main" Requires="a14">
          <p:sp>
            <p:nvSpPr>
              <p:cNvPr id="3" name="QO_5_AN.146_1#f77e4175c?vcp=1&amp;pid=97999961f&amp;color=0,0,0&amp;vtp=1&amp;bbb=1&amp;hb=1"/>
              <p:cNvSpPr/>
              <p:nvPr/>
            </p:nvSpPr>
            <p:spPr>
              <a:xfrm>
                <a:off x="576072" y="960643"/>
                <a:ext cx="10954512" cy="5511800"/>
              </a:xfrm>
              <a:prstGeom prst="rect">
                <a:avLst/>
              </a:prstGeom>
              <a:noFill/>
              <a:ln/>
            </p:spPr>
            <p:txBody>
              <a:bodyPr wrap="none" lIns="0" tIns="0" rIns="0" bIns="0" rtlCol="0" anchor="t"/>
              <a:lstStyle/>
              <a:p>
                <a:pPr algn="l" latinLnBrk="1">
                  <a:lnSpc>
                    <a:spcPts val="4200"/>
                  </a:lnSpc>
                </a:pPr>
                <a:r>
                  <a:rPr lang="en-US" altLang="zh-CN" sz="2400" b="1" i="0" dirty="0" smtClean="0">
                    <a:solidFill>
                      <a:srgbClr val="A00021"/>
                    </a:solidFill>
                    <a:latin typeface="Times New Roman" pitchFamily="34" charset="0"/>
                    <a:ea typeface="SimSun" pitchFamily="34" charset="-122"/>
                    <a:cs typeface="Times New Roman" pitchFamily="34" charset="-120"/>
                  </a:rPr>
                  <a:t>解：设恰好完全反应时生成硫酸钠的质量为</a:t>
                </a:r>
                <a:endParaRPr lang="en-US" altLang="zh-CN" sz="2400" dirty="0"/>
              </a:p>
              <a:p>
                <a:pPr latinLnBrk="1">
                  <a:lnSpc>
                    <a:spcPts val="4200"/>
                  </a:lnSpc>
                </a:pPr>
                <a14:m>
                  <m:oMath xmlns:m="http://schemas.openxmlformats.org/officeDocument/2006/math">
                    <m:r>
                      <a:rPr lang="en-US" altLang="zh-CN" sz="2400" b="1" i="0" dirty="0">
                        <a:solidFill>
                          <a:srgbClr val="A00021"/>
                        </a:solidFill>
                        <a:latin typeface="Cambria Math" panose="02040503050406030204" pitchFamily="18" charset="0"/>
                        <a:ea typeface="SimSun" pitchFamily="34" charset="-122"/>
                        <a:cs typeface="Times New Roman" pitchFamily="34" charset="-120"/>
                      </a:rPr>
                      <m:t>𝒙</m:t>
                    </m:r>
                  </m:oMath>
                </a14:m>
                <a:r>
                  <a:rPr lang="en-US" altLang="zh-CN" sz="2400" b="1" i="0" dirty="0">
                    <a:solidFill>
                      <a:srgbClr val="A00021"/>
                    </a:solidFill>
                    <a:latin typeface="Times New Roman" pitchFamily="34" charset="0"/>
                    <a:ea typeface="SimSun" pitchFamily="34" charset="-122"/>
                    <a:cs typeface="Times New Roman" pitchFamily="34" charset="-120"/>
                  </a:rPr>
                  <a:t>，固体混合物中硫酸镁的质量为</a:t>
                </a:r>
                <a14:m>
                  <m:oMath xmlns:m="http://schemas.openxmlformats.org/officeDocument/2006/math">
                    <m:r>
                      <a:rPr lang="en-US" altLang="zh-CN" sz="2400" b="1" i="0" dirty="0">
                        <a:solidFill>
                          <a:srgbClr val="A00021"/>
                        </a:solidFill>
                        <a:latin typeface="Cambria Math" panose="02040503050406030204" pitchFamily="18" charset="0"/>
                        <a:ea typeface="SimSun" pitchFamily="34" charset="-122"/>
                        <a:cs typeface="Times New Roman" pitchFamily="34" charset="-120"/>
                      </a:rPr>
                      <m:t>𝒚</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A00021"/>
                    </a:solidFill>
                    <a:latin typeface="Times New Roman" pitchFamily="34" charset="0"/>
                    <a:ea typeface="SimSun" pitchFamily="34" charset="-122"/>
                    <a:cs typeface="Times New Roman" pitchFamily="34" charset="-120"/>
                  </a:rPr>
                  <a:t>。</a:t>
                </a:r>
                <a:endParaRPr lang="en-US" altLang="zh-CN" sz="2400" dirty="0"/>
              </a:p>
              <a:p>
                <a:pPr latinLnBrk="1">
                  <a:lnSpc>
                    <a:spcPts val="4200"/>
                  </a:lnSpc>
                </a:pPr>
                <a:r>
                  <a:rPr lang="en-US" altLang="zh-CN" sz="2400" b="1" i="0" dirty="0" err="1" smtClean="0">
                    <a:solidFill>
                      <a:srgbClr val="A00021"/>
                    </a:solidFill>
                    <a:latin typeface="Times New Roman" pitchFamily="34" charset="0"/>
                    <a:ea typeface="SimSun" pitchFamily="34" charset="-122"/>
                    <a:cs typeface="Times New Roman" pitchFamily="34" charset="-120"/>
                  </a:rPr>
                  <a:t>由题意可知</a:t>
                </a:r>
                <a:r>
                  <a:rPr lang="en-US" altLang="zh-CN" sz="2400" b="1" i="0" dirty="0" err="1">
                    <a:solidFill>
                      <a:srgbClr val="A00021"/>
                    </a:solidFill>
                    <a:latin typeface="Times New Roman" pitchFamily="34" charset="0"/>
                    <a:ea typeface="SimSun" pitchFamily="34" charset="-122"/>
                    <a:cs typeface="Times New Roman" pitchFamily="34" charset="-120"/>
                  </a:rPr>
                  <a:t>：恰好完全反应时生成沉淀质量为</a:t>
                </a:r>
                <a14:m>
                  <m:oMath xmlns:m="http://schemas.openxmlformats.org/officeDocument/2006/math">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𝟏𝟏</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𝟔</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A00021"/>
                    </a:solidFill>
                    <a:latin typeface="Times New Roman" pitchFamily="34" charset="0"/>
                    <a:ea typeface="SimSun" pitchFamily="34" charset="-122"/>
                    <a:cs typeface="Times New Roman" pitchFamily="34" charset="-120"/>
                  </a:rPr>
                  <a:t>。</a:t>
                </a:r>
                <a:endParaRPr lang="en-US" altLang="zh-CN" sz="2400" dirty="0"/>
              </a:p>
              <a:p>
                <a:pPr latinLnBrk="1">
                  <a:lnSpc>
                    <a:spcPts val="8600"/>
                  </a:lnSpc>
                </a:pPr>
                <a14:m>
                  <m:oMath xmlns:m="http://schemas.openxmlformats.org/officeDocument/2006/math">
                    <m:m>
                      <m:mPr>
                        <m:mcs>
                          <m:mc>
                            <m:mcPr>
                              <m:count m:val="6"/>
                              <m:mcJc m:val="center"/>
                            </m:mcPr>
                          </m:mc>
                        </m:mcs>
                        <m:ctrlPr>
                          <a:rPr lang="en-US" altLang="zh-CN" sz="2400" b="1" dirty="0">
                            <a:solidFill>
                              <a:srgbClr val="A00021"/>
                            </a:solidFill>
                            <a:latin typeface="Cambria Math" panose="02040503050406030204" pitchFamily="18" charset="0"/>
                            <a:ea typeface="SimSun" pitchFamily="34" charset="-122"/>
                            <a:cs typeface="Times New Roman" pitchFamily="34" charset="-120"/>
                          </a:rPr>
                        </m:ctrlPr>
                      </m:mPr>
                      <m:mr>
                        <m:e>
                          <m:sSub>
                            <m:sSubPr>
                              <m:ctrlPr>
                                <a:rPr lang="en-US" altLang="zh-CN" sz="2400" b="1"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𝐌𝐠𝐒𝐎</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𝟒</m:t>
                              </m:r>
                            </m:sub>
                          </m:sSub>
                        </m:e>
                        <m:e>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e>
                        <m:e>
                          <m:r>
                            <a:rPr lang="en-US" altLang="zh-CN" sz="2400" b="1" i="0" dirty="0">
                              <a:solidFill>
                                <a:srgbClr val="A00021"/>
                              </a:solidFill>
                              <a:latin typeface="Cambria Math" panose="02040503050406030204" pitchFamily="18" charset="0"/>
                              <a:ea typeface="SimSun" pitchFamily="34" charset="-122"/>
                              <a:cs typeface="Times New Roman" pitchFamily="34" charset="-120"/>
                            </a:rPr>
                            <m:t>𝟐𝐍𝐚𝐎𝐇</m:t>
                          </m:r>
                        </m:e>
                        <m:e>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e>
                        <m:e>
                          <m:d>
                            <m:dPr>
                              <m:begChr m:val=""/>
                              <m:endChr m:val=""/>
                              <m:ctrlPr>
                                <a:rPr lang="en-US" altLang="zh-CN" sz="2400" b="1" dirty="0">
                                  <a:solidFill>
                                    <a:srgbClr val="A00021"/>
                                  </a:solidFill>
                                  <a:latin typeface="Cambria Math" panose="02040503050406030204" pitchFamily="18" charset="0"/>
                                  <a:ea typeface="SimSun" pitchFamily="34" charset="-122"/>
                                  <a:cs typeface="Times New Roman" pitchFamily="34" charset="-120"/>
                                </a:rPr>
                              </m:ctrlPr>
                            </m:d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𝐌𝐠</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𝐎𝐇</m:t>
                              </m:r>
                              <m:sSub>
                                <m:sSubPr>
                                  <m:ctrlPr>
                                    <a:rPr lang="en-US" altLang="zh-CN" sz="2400" b="1"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e>
                          </m:d>
                        </m:e>
                        <m:e>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e>
                      </m:mr>
                      <m:mr>
                        <m:e>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𝟏𝟐𝟎</m:t>
                          </m:r>
                        </m:e>
                        <m:e/>
                        <m:e/>
                        <m:e/>
                        <m:e>
                          <m:r>
                            <a:rPr lang="en-US" altLang="zh-CN" sz="2400" b="1" i="0" dirty="0">
                              <a:solidFill>
                                <a:srgbClr val="A00021"/>
                              </a:solidFill>
                              <a:latin typeface="Cambria Math" panose="02040503050406030204" pitchFamily="18" charset="0"/>
                              <a:ea typeface="SimSun" pitchFamily="34" charset="-122"/>
                              <a:cs typeface="Times New Roman" pitchFamily="34" charset="-120"/>
                            </a:rPr>
                            <m:t>𝟓𝟖</m:t>
                          </m:r>
                        </m:e>
                        <m:e/>
                      </m:mr>
                      <m:mr>
                        <m:e>
                          <m:r>
                            <a:rPr lang="en-US" altLang="zh-CN" sz="2400" b="1" i="1" dirty="0">
                              <a:solidFill>
                                <a:srgbClr val="A00021"/>
                              </a:solidFill>
                              <a:latin typeface="Cambria Math" panose="02040503050406030204" pitchFamily="18" charset="0"/>
                              <a:ea typeface="SimSun" pitchFamily="34" charset="-122"/>
                              <a:cs typeface="Times New Roman" pitchFamily="34" charset="-120"/>
                            </a:rPr>
                            <m:t>𝒚</m:t>
                          </m:r>
                        </m:e>
                        <m:e/>
                        <m:e/>
                        <m:e/>
                        <m:e>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𝟏𝟏</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𝟔</m:t>
                          </m:r>
                          <m:r>
                            <a:rPr lang="en-US" altLang="zh-CN" sz="2400" b="1" i="0" dirty="0" smtClean="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e>
                        <m:e/>
                      </m:mr>
                    </m:m>
                    <m:m>
                      <m:mPr>
                        <m:mcs>
                          <m:mc>
                            <m:mcPr>
                              <m:count m:val="1"/>
                              <m:mcJc m:val="center"/>
                            </m:mcPr>
                          </m:mc>
                        </m:mcs>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mPr>
                      <m:mr>
                        <m:e>
                          <m:sSub>
                            <m:sSub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𝐍𝐚</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𝟐</m:t>
                              </m:r>
                            </m:sub>
                          </m:sSub>
                          <m:sSub>
                            <m:sSub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A00021"/>
                                  </a:solidFill>
                                  <a:latin typeface="Cambria Math" panose="02040503050406030204" pitchFamily="18" charset="0"/>
                                  <a:ea typeface="SimSun" pitchFamily="34" charset="-122"/>
                                  <a:cs typeface="Times New Roman" pitchFamily="34" charset="-120"/>
                                </a:rPr>
                                <m:t>𝐒𝐎</m:t>
                              </m:r>
                            </m:e>
                            <m:sub>
                              <m:r>
                                <a:rPr lang="en-US" altLang="zh-CN" sz="2400" b="1" i="0" dirty="0">
                                  <a:solidFill>
                                    <a:srgbClr val="A00021"/>
                                  </a:solidFill>
                                  <a:latin typeface="Cambria Math" panose="02040503050406030204" pitchFamily="18" charset="0"/>
                                  <a:ea typeface="SimSun" pitchFamily="34" charset="-122"/>
                                  <a:cs typeface="Times New Roman" pitchFamily="34" charset="-120"/>
                                </a:rPr>
                                <m:t>𝟒</m:t>
                              </m:r>
                            </m:sub>
                          </m:sSub>
                        </m:e>
                      </m:mr>
                      <m:mr>
                        <m:e>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𝟏𝟒𝟐</m:t>
                          </m:r>
                        </m:e>
                      </m:mr>
                      <m:mr>
                        <m:e>
                          <m:r>
                            <a:rPr lang="en-US" altLang="zh-CN" sz="2400" b="1" i="0" dirty="0">
                              <a:solidFill>
                                <a:srgbClr val="A00021"/>
                              </a:solidFill>
                              <a:latin typeface="Cambria Math" panose="02040503050406030204" pitchFamily="18" charset="0"/>
                              <a:ea typeface="SimSun" pitchFamily="34" charset="-122"/>
                              <a:cs typeface="Times New Roman" pitchFamily="34" charset="-120"/>
                            </a:rPr>
                            <m:t>𝒙</m:t>
                          </m:r>
                        </m:e>
                      </m:mr>
                    </m:m>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600"/>
                  </a:lnSpc>
                </a:pPr>
                <a14:m>
                  <m:oMath xmlns:m="http://schemas.openxmlformats.org/officeDocument/2006/math">
                    <m:f>
                      <m:f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fPr>
                      <m:num>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𝟏𝟒𝟐</m:t>
                        </m:r>
                      </m:num>
                      <m:den>
                        <m:r>
                          <a:rPr lang="en-US" altLang="zh-CN" sz="2400" b="1" i="0" dirty="0">
                            <a:solidFill>
                              <a:srgbClr val="A00021"/>
                            </a:solidFill>
                            <a:latin typeface="Cambria Math" panose="02040503050406030204" pitchFamily="18" charset="0"/>
                            <a:ea typeface="SimSun" pitchFamily="34" charset="-122"/>
                            <a:cs typeface="Times New Roman" pitchFamily="34" charset="-120"/>
                          </a:rPr>
                          <m:t>𝟓𝟖</m:t>
                        </m:r>
                      </m:den>
                    </m:f>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f>
                      <m:f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fPr>
                      <m:num>
                        <m:r>
                          <a:rPr lang="en-US" altLang="zh-CN" sz="2400" b="1" i="0" dirty="0">
                            <a:solidFill>
                              <a:srgbClr val="A00021"/>
                            </a:solidFill>
                            <a:latin typeface="Cambria Math" panose="02040503050406030204" pitchFamily="18" charset="0"/>
                            <a:ea typeface="SimSun" pitchFamily="34" charset="-122"/>
                            <a:cs typeface="Times New Roman" pitchFamily="34" charset="-120"/>
                          </a:rPr>
                          <m:t>𝒙</m:t>
                        </m:r>
                      </m:num>
                      <m:den>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𝟏𝟏</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𝟔</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den>
                    </m:f>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𝒙</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𝟐𝟖</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𝟒</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600"/>
                  </a:lnSpc>
                </a:pPr>
                <a14:m>
                  <m:oMath xmlns:m="http://schemas.openxmlformats.org/officeDocument/2006/math">
                    <m:f>
                      <m:f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fPr>
                      <m:num>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𝟏𝟐𝟎</m:t>
                        </m:r>
                      </m:num>
                      <m:den>
                        <m:r>
                          <a:rPr lang="en-US" altLang="zh-CN" sz="2400" b="1" i="0" dirty="0">
                            <a:solidFill>
                              <a:srgbClr val="A00021"/>
                            </a:solidFill>
                            <a:latin typeface="Cambria Math" panose="02040503050406030204" pitchFamily="18" charset="0"/>
                            <a:ea typeface="SimSun" pitchFamily="34" charset="-122"/>
                            <a:cs typeface="Times New Roman" pitchFamily="34" charset="-120"/>
                          </a:rPr>
                          <m:t>𝟓𝟖</m:t>
                        </m:r>
                      </m:den>
                    </m:f>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f>
                      <m:f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fPr>
                      <m:num>
                        <m:r>
                          <a:rPr lang="en-US" altLang="zh-CN" sz="2400" b="1" i="0" dirty="0">
                            <a:solidFill>
                              <a:srgbClr val="A00021"/>
                            </a:solidFill>
                            <a:latin typeface="Cambria Math" panose="02040503050406030204" pitchFamily="18" charset="0"/>
                            <a:ea typeface="SimSun" pitchFamily="34" charset="-122"/>
                            <a:cs typeface="Times New Roman" pitchFamily="34" charset="-120"/>
                          </a:rPr>
                          <m:t>𝒚</m:t>
                        </m:r>
                      </m:num>
                      <m:den>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𝟏𝟏</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𝟔</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den>
                    </m:f>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𝒚</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𝟐𝟒</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200"/>
                  </a:lnSpc>
                </a:pPr>
                <a:r>
                  <a:rPr lang="en-US" altLang="zh-CN" sz="2400" b="1" i="0" dirty="0" err="1" smtClean="0">
                    <a:solidFill>
                      <a:srgbClr val="A00021"/>
                    </a:solidFill>
                    <a:latin typeface="Times New Roman" pitchFamily="34" charset="0"/>
                    <a:ea typeface="SimSun" pitchFamily="34" charset="-122"/>
                    <a:cs typeface="Times New Roman" pitchFamily="34" charset="-120"/>
                  </a:rPr>
                  <a:t>恰好完全反应时所得溶液中溶质的质量分数为</a:t>
                </a:r>
                <a:endParaRPr lang="en-US" altLang="zh-CN" sz="2400" b="1" i="0" dirty="0" smtClean="0">
                  <a:solidFill>
                    <a:srgbClr val="A00021"/>
                  </a:solidFill>
                  <a:latin typeface="Times New Roman" pitchFamily="34" charset="0"/>
                  <a:ea typeface="SimSun" pitchFamily="34" charset="-122"/>
                  <a:cs typeface="Times New Roman" pitchFamily="34" charset="-120"/>
                </a:endParaRPr>
              </a:p>
              <a:p>
                <a:pPr latinLnBrk="1">
                  <a:lnSpc>
                    <a:spcPts val="4600"/>
                  </a:lnSpc>
                </a:pPr>
                <a14:m>
                  <m:oMath xmlns:m="http://schemas.openxmlformats.org/officeDocument/2006/math">
                    <m:f>
                      <m:fPr>
                        <m:ctrlPr>
                          <a:rPr lang="en-US" altLang="zh-CN" sz="2400" b="1" i="1" dirty="0">
                            <a:solidFill>
                              <a:srgbClr val="A00021"/>
                            </a:solidFill>
                            <a:latin typeface="Cambria Math" panose="02040503050406030204" pitchFamily="18" charset="0"/>
                            <a:ea typeface="SimSun" pitchFamily="34" charset="-122"/>
                            <a:cs typeface="Times New Roman" pitchFamily="34" charset="-120"/>
                          </a:rPr>
                        </m:ctrlPr>
                      </m:fPr>
                      <m:num>
                        <m:r>
                          <a:rPr lang="en-US" altLang="zh-CN" sz="2400" b="1" i="0" dirty="0">
                            <a:solidFill>
                              <a:srgbClr val="A00021"/>
                            </a:solidFill>
                            <a:latin typeface="Cambria Math" panose="02040503050406030204" pitchFamily="18" charset="0"/>
                            <a:ea typeface="SimSun" pitchFamily="34" charset="-122"/>
                            <a:cs typeface="Times New Roman" pitchFamily="34" charset="-120"/>
                          </a:rPr>
                          <m:t>𝟐𝟖</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𝟒</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𝟒𝟎</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𝟐𝟒</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num>
                      <m:den>
                        <m:r>
                          <a:rPr lang="en-US" altLang="zh-CN" sz="2400" b="1" i="0" dirty="0">
                            <a:solidFill>
                              <a:srgbClr val="A00021"/>
                            </a:solidFill>
                            <a:latin typeface="Cambria Math" panose="02040503050406030204" pitchFamily="18" charset="0"/>
                            <a:ea typeface="SimSun" pitchFamily="34" charset="-122"/>
                            <a:cs typeface="Times New Roman" pitchFamily="34" charset="-120"/>
                          </a:rPr>
                          <m:t>𝟒𝟎</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𝟏𝟏𝟑</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𝟔</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𝟖𝟎</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𝟏𝟏</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𝟔</m:t>
                        </m:r>
                        <m:r>
                          <a:rPr lang="en-US" altLang="zh-CN" sz="2400" b="1" i="0" dirty="0">
                            <a:solidFill>
                              <a:srgbClr val="A00021"/>
                            </a:solidFill>
                            <a:latin typeface="Cambria Math" panose="02040503050406030204" pitchFamily="18" charset="0"/>
                            <a:ea typeface="SimSun" pitchFamily="34" charset="-122"/>
                            <a:cs typeface="Times New Roman" pitchFamily="34" charset="-120"/>
                          </a:rPr>
                          <m:t> </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𝐠</m:t>
                        </m:r>
                      </m:den>
                    </m:f>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𝟏𝟎𝟎</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r>
                      <a:rPr lang="en-US" altLang="zh-CN" sz="2400" b="1" i="0" dirty="0">
                        <a:solidFill>
                          <a:srgbClr val="A00021"/>
                        </a:solidFill>
                        <a:latin typeface="Cambria Math" panose="02040503050406030204" pitchFamily="18" charset="0"/>
                        <a:ea typeface="SimSun" pitchFamily="34" charset="-122"/>
                        <a:cs typeface="Times New Roman" pitchFamily="34" charset="-120"/>
                      </a:rPr>
                      <m:t>𝟐𝟎</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A00021"/>
                    </a:solidFill>
                    <a:latin typeface="Times New Roman" pitchFamily="34" charset="0"/>
                    <a:ea typeface="SimSun" pitchFamily="34" charset="-122"/>
                    <a:cs typeface="Times New Roman" pitchFamily="34" charset="-120"/>
                  </a:rPr>
                  <a:t>。</a:t>
                </a:r>
                <a:endParaRPr lang="en-US" altLang="zh-CN" sz="2400" dirty="0"/>
              </a:p>
              <a:p>
                <a:pPr latinLnBrk="1">
                  <a:lnSpc>
                    <a:spcPts val="4200"/>
                  </a:lnSpc>
                </a:pPr>
                <a:r>
                  <a:rPr lang="en-US" altLang="zh-CN" sz="2400" b="1" i="0" dirty="0" err="1" smtClean="0">
                    <a:solidFill>
                      <a:srgbClr val="A00021"/>
                    </a:solidFill>
                    <a:latin typeface="Times New Roman" pitchFamily="34" charset="0"/>
                    <a:ea typeface="SimSun" pitchFamily="34" charset="-122"/>
                    <a:cs typeface="Times New Roman" pitchFamily="34" charset="-120"/>
                  </a:rPr>
                  <a:t>答</a:t>
                </a:r>
                <a:r>
                  <a:rPr lang="en-US" altLang="zh-CN" sz="2400" b="1" i="0" dirty="0" err="1">
                    <a:solidFill>
                      <a:srgbClr val="A00021"/>
                    </a:solidFill>
                    <a:latin typeface="Times New Roman" pitchFamily="34" charset="0"/>
                    <a:ea typeface="SimSun" pitchFamily="34" charset="-122"/>
                    <a:cs typeface="Times New Roman" pitchFamily="34" charset="-120"/>
                  </a:rPr>
                  <a:t>：恰好完全反应时，所得溶液中溶质的质量分数为</a:t>
                </a:r>
                <a14:m>
                  <m:oMath xmlns:m="http://schemas.openxmlformats.org/officeDocument/2006/math">
                    <m:r>
                      <a:rPr lang="en-US" altLang="zh-CN" sz="2400" b="1" i="0" dirty="0">
                        <a:solidFill>
                          <a:srgbClr val="A00021"/>
                        </a:solidFill>
                        <a:latin typeface="Cambria Math" panose="02040503050406030204" pitchFamily="18" charset="0"/>
                        <a:ea typeface="SimSun" pitchFamily="34" charset="-122"/>
                        <a:cs typeface="Times New Roman" pitchFamily="34" charset="-120"/>
                      </a:rPr>
                      <m:t>𝟐𝟎</m:t>
                    </m:r>
                    <m:r>
                      <a:rPr lang="en-US" altLang="zh-CN" sz="2400" b="1" i="0" dirty="0">
                        <a:solidFill>
                          <a:srgbClr val="A00021"/>
                        </a:solidFill>
                        <a:latin typeface="Cambria Math" panose="02040503050406030204" pitchFamily="18" charset="0"/>
                        <a:ea typeface="SimSun" pitchFamily="34" charset="-122"/>
                        <a:cs typeface="Times New Roman" pitchFamily="34" charset="-120"/>
                      </a:rPr>
                      <m:t>%</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A00021"/>
                    </a:solidFill>
                    <a:latin typeface="Times New Roman" pitchFamily="34" charset="0"/>
                    <a:ea typeface="SimSun" pitchFamily="34" charset="-122"/>
                    <a:cs typeface="Times New Roman" pitchFamily="34" charset="-120"/>
                  </a:rPr>
                  <a:t>。</a:t>
                </a:r>
                <a:endParaRPr lang="en-US" altLang="zh-CN" sz="2400" dirty="0"/>
              </a:p>
            </p:txBody>
          </p:sp>
        </mc:Choice>
        <mc:Fallback>
          <p:sp>
            <p:nvSpPr>
              <p:cNvPr id="3" name="QO_5_AN.146_1#f77e4175c?vcp=1&amp;pid=97999961f&amp;color=0,0,0&amp;vtp=1&amp;bbb=1&amp;hb=1"/>
              <p:cNvSpPr>
                <a:spLocks noRot="1" noChangeAspect="1" noMove="1" noResize="1" noEditPoints="1" noAdjustHandles="1" noChangeArrowheads="1" noChangeShapeType="1" noTextEdit="1"/>
              </p:cNvSpPr>
              <p:nvPr/>
            </p:nvSpPr>
            <p:spPr>
              <a:xfrm>
                <a:off x="576072" y="960643"/>
                <a:ext cx="10954512" cy="5511800"/>
              </a:xfrm>
              <a:prstGeom prst="rect">
                <a:avLst/>
              </a:prstGeom>
              <a:blipFill rotWithShape="0">
                <a:blip r:embed="rId3"/>
                <a:stretch>
                  <a:fillRect l="-1725" t="-221" b="-177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3_BD#74ecf728f?vcp=1&amp;pid=d23468846&amp;color=0,0,0&amp;vtp=1&amp;bt=1&amp;bbb=1"/>
              <p:cNvSpPr/>
              <p:nvPr/>
            </p:nvSpPr>
            <p:spPr>
              <a:xfrm>
                <a:off x="576072" y="2303939"/>
                <a:ext cx="10954512" cy="2235200"/>
              </a:xfrm>
              <a:prstGeom prst="rect">
                <a:avLst/>
              </a:prstGeom>
              <a:noFill/>
              <a:ln/>
            </p:spPr>
            <p:txBody>
              <a:bodyPr wrap="none" lIns="0" tIns="0" rIns="0" bIns="0" rtlCol="0" anchor="t"/>
              <a:lstStyle/>
              <a:p>
                <a:pPr algn="ctr" latinLnBrk="1">
                  <a:lnSpc>
                    <a:spcPts val="4400"/>
                  </a:lnSpc>
                </a:pPr>
                <a:r>
                  <a:rPr lang="en-US" altLang="zh-CN" sz="2400" b="1" i="0" dirty="0">
                    <a:solidFill>
                      <a:srgbClr val="000000"/>
                    </a:solidFill>
                    <a:latin typeface="SimSun" pitchFamily="34" charset="0"/>
                    <a:ea typeface="SimSun" pitchFamily="34" charset="-122"/>
                    <a:cs typeface="SimSun" pitchFamily="34" charset="-120"/>
                  </a:rPr>
                  <a:t> </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注意事项</a:t>
                </a:r>
                <a:r>
                  <a:rPr lang="en-US" altLang="zh-CN" sz="2400" b="1" i="0" dirty="0">
                    <a:solidFill>
                      <a:srgbClr val="000000"/>
                    </a:solidFill>
                    <a:latin typeface="Times New Roman" pitchFamily="34" charset="0"/>
                    <a:ea typeface="SimSun" pitchFamily="34" charset="-122"/>
                    <a:cs typeface="Times New Roman" pitchFamily="34" charset="-120"/>
                  </a:rPr>
                  <a:t>：1.答题前，考生务必将姓名、准考证号填写在试卷和答题卡上。</a:t>
                </a:r>
                <a:endParaRPr lang="en-US" altLang="zh-CN" sz="2400" dirty="0"/>
              </a:p>
              <a:p>
                <a:pPr latinLnBrk="1">
                  <a:lnSpc>
                    <a:spcPts val="4400"/>
                  </a:lnSpc>
                </a:pPr>
                <a:r>
                  <a:rPr lang="en-US" altLang="zh-CN" sz="2400" b="1" i="0" spc="-100" smtClean="0">
                    <a:solidFill>
                      <a:srgbClr val="000000"/>
                    </a:solidFill>
                    <a:latin typeface="Times New Roman" pitchFamily="34" charset="0"/>
                    <a:ea typeface="SimSun" pitchFamily="34" charset="-122"/>
                    <a:cs typeface="Times New Roman" pitchFamily="34" charset="-120"/>
                  </a:rPr>
                  <a:t>2</a:t>
                </a:r>
                <a:r>
                  <a:rPr lang="en-US" altLang="zh-CN" sz="2400" b="1" i="0" spc="-100" dirty="0">
                    <a:solidFill>
                      <a:srgbClr val="000000"/>
                    </a:solidFill>
                    <a:latin typeface="Times New Roman" pitchFamily="34" charset="0"/>
                    <a:ea typeface="SimSun" pitchFamily="34" charset="-122"/>
                    <a:cs typeface="Times New Roman" pitchFamily="34" charset="-120"/>
                  </a:rPr>
                  <a:t>.考生作答时，请在答题卡上作答（答题注意事项见答题卡），在本试卷上作答无效。</a:t>
                </a:r>
                <a:endParaRPr lang="en-US" altLang="zh-CN" sz="2400" spc="-1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可能用到的相对原子质量</a:t>
                </a:r>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𝐇</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𝟏</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𝐂</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𝟏𝟐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𝟏𝟔</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𝟐𝟑</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𝐌𝐠</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𝟐𝟒</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𝐒</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𝟑𝟐</m:t>
                    </m:r>
                    <m:r>
                      <a:rPr lang="en-US" altLang="zh-CN" sz="2400" b="1" i="0" dirty="0">
                        <a:solidFill>
                          <a:srgbClr val="000000"/>
                        </a:solidFill>
                        <a:latin typeface="Cambria Math" panose="02040503050406030204" pitchFamily="18" charset="0"/>
                        <a:ea typeface="SimSun" pitchFamily="34" charset="-122"/>
                        <a:cs typeface="Times New Roman" pitchFamily="34" charset="-120"/>
                      </a:rPr>
                      <m:t> </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𝐂𝐚</m:t>
                    </m:r>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𝟒𝟎</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xmlns="">
          <p:sp>
            <p:nvSpPr>
              <p:cNvPr id="2" name="P_3_BD#74ecf728f?vcp=1&amp;pid=d23468846&amp;color=0,0,0&amp;vtp=1&amp;bt=1&amp;bbb=1"/>
              <p:cNvSpPr>
                <a:spLocks noRot="1" noChangeAspect="1" noMove="1" noResize="1" noEditPoints="1" noAdjustHandles="1" noChangeArrowheads="1" noChangeShapeType="1" noTextEdit="1"/>
              </p:cNvSpPr>
              <p:nvPr/>
            </p:nvSpPr>
            <p:spPr>
              <a:xfrm>
                <a:off x="576072" y="2303939"/>
                <a:ext cx="10954512" cy="2235200"/>
              </a:xfrm>
              <a:prstGeom prst="rect">
                <a:avLst/>
              </a:prstGeom>
              <a:blipFill>
                <a:blip r:embed="rId3"/>
                <a:stretch>
                  <a:fillRect l="-1725" r="-2894" b="-4087"/>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3_BD#2d9555209?vcp=1&amp;pid=d23468846&amp;color=0,0,0&amp;vtp=1&amp;bt=1&amp;bbb=1&amp;hb=1"/>
          <p:cNvSpPr/>
          <p:nvPr/>
        </p:nvSpPr>
        <p:spPr>
          <a:xfrm>
            <a:off x="576072" y="539496"/>
            <a:ext cx="10954512" cy="1306576"/>
          </a:xfrm>
          <a:prstGeom prst="rect">
            <a:avLst/>
          </a:prstGeom>
          <a:noFill/>
          <a:ln/>
        </p:spPr>
        <p:txBody>
          <a:bodyPr wrap="none" lIns="0" tIns="0" rIns="0" bIns="0" rtlCol="0" anchor="t"/>
          <a:lstStyle/>
          <a:p>
            <a:pPr algn="l" latinLnBrk="1">
              <a:lnSpc>
                <a:spcPts val="4700"/>
              </a:lnSpc>
            </a:pPr>
            <a:r>
              <a:rPr lang="en-US" altLang="zh-CN" sz="2600" b="1" i="0" dirty="0">
                <a:solidFill>
                  <a:srgbClr val="000000"/>
                </a:solidFill>
                <a:latin typeface="Times New Roman" pitchFamily="34" charset="0"/>
                <a:ea typeface="SimSun" pitchFamily="34" charset="-122"/>
                <a:cs typeface="Times New Roman" pitchFamily="34" charset="-120"/>
              </a:rPr>
              <a:t>一、单项选择题（本大题共20小题，每小题2分，共40分</a:t>
            </a:r>
            <a:r>
              <a:rPr lang="en-US" altLang="zh-CN" sz="2600" b="1" i="0">
                <a:solidFill>
                  <a:srgbClr val="000000"/>
                </a:solidFill>
                <a:latin typeface="Times New Roman" pitchFamily="34" charset="0"/>
                <a:ea typeface="SimSun" pitchFamily="34" charset="-122"/>
                <a:cs typeface="Times New Roman" pitchFamily="34" charset="-120"/>
              </a:rPr>
              <a:t>。</a:t>
            </a:r>
            <a:r>
              <a:rPr lang="en-US" altLang="zh-CN" sz="2600" b="1" i="0" smtClean="0">
                <a:solidFill>
                  <a:srgbClr val="000000"/>
                </a:solidFill>
                <a:latin typeface="Times New Roman" pitchFamily="34" charset="0"/>
                <a:ea typeface="SimSun" pitchFamily="34" charset="-122"/>
                <a:cs typeface="Times New Roman" pitchFamily="34" charset="-120"/>
              </a:rPr>
              <a:t>在每小题列出的</a:t>
            </a:r>
          </a:p>
          <a:p>
            <a:pPr latinLnBrk="1">
              <a:lnSpc>
                <a:spcPts val="4700"/>
              </a:lnSpc>
            </a:pPr>
            <a:r>
              <a:rPr lang="en-US" altLang="zh-CN" sz="2600" b="1" i="0" smtClean="0">
                <a:solidFill>
                  <a:srgbClr val="000000"/>
                </a:solidFill>
                <a:latin typeface="Times New Roman" pitchFamily="34" charset="0"/>
                <a:ea typeface="SimSun" pitchFamily="34" charset="-122"/>
                <a:cs typeface="Times New Roman" pitchFamily="34" charset="-120"/>
              </a:rPr>
              <a:t>四个备选项中</a:t>
            </a:r>
            <a:r>
              <a:rPr lang="en-US" altLang="zh-CN" sz="2600" b="1" i="0" dirty="0">
                <a:solidFill>
                  <a:srgbClr val="000000"/>
                </a:solidFill>
                <a:latin typeface="Times New Roman" pitchFamily="34" charset="0"/>
                <a:ea typeface="SimSun" pitchFamily="34" charset="-122"/>
                <a:cs typeface="Times New Roman" pitchFamily="34" charset="-120"/>
              </a:rPr>
              <a:t>，只有一项符合题目要求，错选、多选或未选均不得分）</a:t>
            </a:r>
            <a:endParaRPr lang="en-US" altLang="zh-CN" sz="2600" dirty="0"/>
          </a:p>
        </p:txBody>
      </p:sp>
      <p:sp>
        <p:nvSpPr>
          <p:cNvPr id="3" name="QC_4_BD.1_1#1537e4029?vcp=1&amp;pid=2d9555209&amp;color=0,0,0&amp;vtp=1&amp;bbb=1"/>
          <p:cNvSpPr/>
          <p:nvPr/>
        </p:nvSpPr>
        <p:spPr>
          <a:xfrm>
            <a:off x="576072" y="1789489"/>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1.</a:t>
            </a:r>
            <a:r>
              <a:rPr lang="en-US" altLang="zh-CN" sz="2400" b="1" i="0">
                <a:solidFill>
                  <a:srgbClr val="000000"/>
                </a:solidFill>
                <a:latin typeface="Times New Roman" pitchFamily="34" charset="0"/>
                <a:ea typeface="SimSun" pitchFamily="34" charset="-122"/>
                <a:cs typeface="Times New Roman" pitchFamily="34" charset="-120"/>
              </a:rPr>
              <a:t>空气中含量最多的物质是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AlternateContent xmlns:mc="http://schemas.openxmlformats.org/markup-compatibility/2006" xmlns:a14="http://schemas.microsoft.com/office/drawing/2010/main">
        <mc:Choice Requires="a14">
          <p:sp>
            <p:nvSpPr>
              <p:cNvPr id="5" name="QC_4_BD.1_2#1537e4029.choices?vcp=1&amp;pid=2d9555209&amp;color=0,0,0&amp;vtp=1&amp;bbb=1"/>
              <p:cNvSpPr/>
              <p:nvPr/>
            </p:nvSpPr>
            <p:spPr>
              <a:xfrm>
                <a:off x="576072" y="2321233"/>
                <a:ext cx="10954512"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34812" algn="l"/>
                    <a:tab pos="5444224" algn="l"/>
                    <a:tab pos="8204436" algn="l"/>
                  </a:tabLst>
                  <a:defRPr/>
                </a:pPr>
                <a:r>
                  <a:rPr lang="en-US" altLang="zh-CN" sz="2400" b="1" i="0">
                    <a:solidFill>
                      <a:srgbClr val="000000"/>
                    </a:solidFill>
                    <a:latin typeface="Times New Roman" pitchFamily="34" charset="0"/>
                    <a:ea typeface="SimSun" pitchFamily="34" charset="-122"/>
                    <a:cs typeface="Times New Roman" pitchFamily="34" charset="-120"/>
                  </a:rPr>
                  <a:t>A</a:t>
                </a:r>
                <a:r>
                  <a:rPr lang="en-US" altLang="zh-CN" sz="2400" b="1" i="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𝐇𝐞</m:t>
                    </m:r>
                  </m:oMath>
                </a14:m>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xmlns="">
          <p:sp>
            <p:nvSpPr>
              <p:cNvPr id="5" name="QC_4_BD.1_2#1537e4029.choices?vcp=1&amp;pid=2d9555209&amp;color=0,0,0&amp;vtp=1&amp;bbb=1"/>
              <p:cNvSpPr>
                <a:spLocks noRot="1" noChangeAspect="1" noMove="1" noResize="1" noEditPoints="1" noAdjustHandles="1" noChangeArrowheads="1" noChangeShapeType="1" noTextEdit="1"/>
              </p:cNvSpPr>
              <p:nvPr/>
            </p:nvSpPr>
            <p:spPr>
              <a:xfrm>
                <a:off x="576072" y="2321233"/>
                <a:ext cx="10954512" cy="533400"/>
              </a:xfrm>
              <a:prstGeom prst="rect">
                <a:avLst/>
              </a:prstGeom>
              <a:blipFill>
                <a:blip r:embed="rId3"/>
                <a:stretch>
                  <a:fillRect l="-1725" b="-24138"/>
                </a:stretch>
              </a:blipFill>
              <a:ln/>
            </p:spPr>
            <p:txBody>
              <a:bodyPr/>
              <a:lstStyle/>
              <a:p>
                <a:r>
                  <a:rPr lang="zh-CN" altLang="en-US">
                    <a:noFill/>
                  </a:rPr>
                  <a:t> </a:t>
                </a:r>
              </a:p>
            </p:txBody>
          </p:sp>
        </mc:Fallback>
      </mc:AlternateContent>
      <p:sp>
        <p:nvSpPr>
          <p:cNvPr id="6" name="QC_4_BD.3_1#0d7b02ddc?vcp=1&amp;pid=2d9555209&amp;color=0,0,0&amp;vtp=1&amp;bbb=1&amp;hb=1"/>
          <p:cNvSpPr/>
          <p:nvPr/>
        </p:nvSpPr>
        <p:spPr>
          <a:xfrm>
            <a:off x="576072" y="2791524"/>
            <a:ext cx="10954512" cy="11176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2.《中国书法大会》书写时代精神。古代字画保存至今仍不变色</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主要是因为所用</a:t>
            </a:r>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的墨汁中含有的炭黑(</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8" name="QC_4_BD.3_2#0d7b02ddc.choices?vcp=1&amp;pid=2d9555209&amp;color=0,0,0&amp;vtp=1&amp;bbb=1"/>
          <p:cNvSpPr/>
          <p:nvPr/>
        </p:nvSpPr>
        <p:spPr>
          <a:xfrm>
            <a:off x="576072" y="3942198"/>
            <a:ext cx="10954512"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dirty="0">
                <a:solidFill>
                  <a:srgbClr val="000000"/>
                </a:solidFill>
                <a:latin typeface="Times New Roman" pitchFamily="34" charset="0"/>
                <a:ea typeface="SimSun" pitchFamily="34" charset="-122"/>
                <a:cs typeface="Times New Roman" pitchFamily="34" charset="-120"/>
              </a:rPr>
              <a:t>A</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是黑色固体</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.具有吸附性</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具有还原性</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.常温下化学性质稳定</a:t>
            </a:r>
            <a:endParaRPr lang="en-US" altLang="zh-CN" sz="2400" dirty="0"/>
          </a:p>
        </p:txBody>
      </p:sp>
      <p:sp>
        <p:nvSpPr>
          <p:cNvPr id="9" name="QC_4_BD.5_1#c37c8aefb?vcp=1&amp;pid=2d9555209&amp;color=0,0,0&amp;vtp=1&amp;bbb=1"/>
          <p:cNvSpPr/>
          <p:nvPr/>
        </p:nvSpPr>
        <p:spPr>
          <a:xfrm>
            <a:off x="576072" y="5097898"/>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3.下列物质加入水中，</a:t>
            </a:r>
            <a:r>
              <a:rPr lang="en-US" altLang="zh-CN" sz="2400" b="1" i="0">
                <a:solidFill>
                  <a:srgbClr val="000000"/>
                </a:solidFill>
                <a:latin typeface="Times New Roman" pitchFamily="34" charset="0"/>
                <a:ea typeface="SimSun" pitchFamily="34" charset="-122"/>
                <a:cs typeface="Times New Roman" pitchFamily="34" charset="-120"/>
              </a:rPr>
              <a:t>不能形成溶液的是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11" name="QC_4_BD.5_2#c37c8aefb.choices?vcp=1&amp;pid=2d9555209&amp;color=0,0,0&amp;vtp=1&amp;bbb=1"/>
          <p:cNvSpPr/>
          <p:nvPr/>
        </p:nvSpPr>
        <p:spPr>
          <a:xfrm>
            <a:off x="576072" y="5620757"/>
            <a:ext cx="10954512"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649087" algn="l"/>
                <a:tab pos="5272774" algn="l"/>
                <a:tab pos="8213961" algn="l"/>
              </a:tabLst>
              <a:defRPr/>
            </a:pPr>
            <a:r>
              <a:rPr lang="en-US" altLang="zh-CN" sz="2400" b="1" i="0" dirty="0">
                <a:solidFill>
                  <a:srgbClr val="000000"/>
                </a:solidFill>
                <a:latin typeface="Times New Roman" pitchFamily="34" charset="0"/>
                <a:ea typeface="SimSun" pitchFamily="34" charset="-122"/>
                <a:cs typeface="Times New Roman" pitchFamily="34" charset="-120"/>
              </a:rPr>
              <a:t>A</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白醋</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酒精</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花生油</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.小苏打</a:t>
            </a:r>
            <a:endParaRPr lang="en-US" altLang="zh-CN" sz="2400" dirty="0"/>
          </a:p>
        </p:txBody>
      </p:sp>
      <p:sp>
        <p:nvSpPr>
          <p:cNvPr id="12" name="QC_4_AN.2_1#1537e4029.bracket?vcp=1&amp;pid=2d9555209&amp;color=0,0,0&amp;vpa=1&amp;vtp=1&amp;answeroption=B"/>
          <p:cNvSpPr txBox="1"/>
          <p:nvPr/>
        </p:nvSpPr>
        <p:spPr>
          <a:xfrm>
            <a:off x="3184017" y="235425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3" name="QC_4_AN.4_1#0d7b02ddc.bracket?vcp=1&amp;pid=2d9555209&amp;color=0,0,0&amp;vpa=2&amp;vtp=1&amp;answeroption=D"/>
          <p:cNvSpPr txBox="1"/>
          <p:nvPr/>
        </p:nvSpPr>
        <p:spPr>
          <a:xfrm>
            <a:off x="6033262" y="457211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4" name="QC_4_AN.6_1#c37c8aefb.bracket?vcp=1&amp;pid=2d9555209&amp;color=0,0,0&amp;vpa=3&amp;vtp=1&amp;answeroption=C"/>
          <p:cNvSpPr txBox="1"/>
          <p:nvPr/>
        </p:nvSpPr>
        <p:spPr>
          <a:xfrm>
            <a:off x="5722112" y="565377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left)">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wipe(left)">
                                      <p:cBhvr>
                                        <p:cTn id="12" dur="500"/>
                                        <p:tgtEl>
                                          <p:spTgt spid="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Effect transition="in" filter="wipe(left)">
                                      <p:cBhvr>
                                        <p:cTn id="17"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3" grpId="0" build="p"/>
      <p:bldP spid="1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BD.7_1#36e3ff2e4?vcp=1&amp;pid=2d9555209&amp;color=0,0,0&amp;vtp=1&amp;bt=1&amp;bbb=1"/>
          <p:cNvSpPr/>
          <p:nvPr/>
        </p:nvSpPr>
        <p:spPr>
          <a:xfrm>
            <a:off x="576072" y="1124590"/>
            <a:ext cx="11150600"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4.化学给人以知识，化学史给人以智慧。下列有关化学史的说法，</a:t>
            </a:r>
            <a:r>
              <a:rPr lang="en-US" altLang="zh-CN" sz="2400" b="1" i="0">
                <a:solidFill>
                  <a:srgbClr val="000000"/>
                </a:solidFill>
                <a:latin typeface="Times New Roman" pitchFamily="34" charset="0"/>
                <a:ea typeface="SimSun" pitchFamily="34" charset="-122"/>
                <a:cs typeface="Times New Roman" pitchFamily="34" charset="-120"/>
              </a:rPr>
              <a:t>错误的是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4_BD.7_2#36e3ff2e4.choices?vcp=1&amp;pid=2d9555209&amp;color=0,0,0&amp;vtp=1&amp;bbb=1"/>
          <p:cNvSpPr/>
          <p:nvPr/>
        </p:nvSpPr>
        <p:spPr>
          <a:xfrm>
            <a:off x="576072" y="1649027"/>
            <a:ext cx="10954512" cy="2235200"/>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Times New Roman" pitchFamily="34" charset="0"/>
                <a:ea typeface="SimSun" pitchFamily="34" charset="-122"/>
                <a:cs typeface="Times New Roman" pitchFamily="34" charset="-120"/>
              </a:rPr>
              <a:t>A.阿伏加德罗编制了元素周期表</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.拉瓦锡测定了空气中氧气的含量</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.张青莲为相对原子质量的测定作出了卓越的贡献</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.原子论和分子学说的创立，奠定了近代化学的基础</a:t>
            </a:r>
            <a:endParaRPr lang="en-US" altLang="zh-CN" sz="2400" dirty="0"/>
          </a:p>
        </p:txBody>
      </p:sp>
      <p:sp>
        <p:nvSpPr>
          <p:cNvPr id="5" name="QC_4_BD.9_1#02634b40a?vcp=1&amp;pid=2d9555209&amp;color=0,0,0&amp;vtp=1&amp;bbb=1"/>
          <p:cNvSpPr/>
          <p:nvPr/>
        </p:nvSpPr>
        <p:spPr>
          <a:xfrm>
            <a:off x="576072" y="3896927"/>
            <a:ext cx="11145838"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5.2024年5月1日，我国首部《节约用水条例》正式施行。</a:t>
            </a:r>
            <a:r>
              <a:rPr lang="en-US" altLang="zh-CN" sz="2400" b="1" i="0">
                <a:solidFill>
                  <a:srgbClr val="000000"/>
                </a:solidFill>
                <a:latin typeface="Times New Roman" pitchFamily="34" charset="0"/>
                <a:ea typeface="SimSun" pitchFamily="34" charset="-122"/>
                <a:cs typeface="Times New Roman" pitchFamily="34" charset="-120"/>
              </a:rPr>
              <a:t>下列做法正确的是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7" name="QC_4_BD.9_2#02634b40a.choices?vcp=1&amp;pid=2d9555209&amp;color=0,0,0&amp;vtp=1&amp;bbb=1"/>
          <p:cNvSpPr/>
          <p:nvPr/>
        </p:nvSpPr>
        <p:spPr>
          <a:xfrm>
            <a:off x="576072" y="4419786"/>
            <a:ext cx="10954512"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dirty="0">
                <a:solidFill>
                  <a:srgbClr val="000000"/>
                </a:solidFill>
                <a:latin typeface="Times New Roman" pitchFamily="34" charset="0"/>
                <a:ea typeface="SimSun" pitchFamily="34" charset="-122"/>
                <a:cs typeface="Times New Roman" pitchFamily="34" charset="-120"/>
              </a:rPr>
              <a:t>A</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工业用水不重复利用</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.洗手接洗手液时不关水龙头</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园林浇灌采用大水浸灌</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.家庭使用节水器具，如节水型洗衣机</a:t>
            </a:r>
            <a:endParaRPr lang="en-US" altLang="zh-CN" sz="2400" dirty="0"/>
          </a:p>
        </p:txBody>
      </p:sp>
      <p:sp>
        <p:nvSpPr>
          <p:cNvPr id="8" name="QC_4_AN.8_1#36e3ff2e4.bracket?vcp=1&amp;pid=2d9555209&amp;color=0,0,0&amp;vpa=4&amp;vtp=1&amp;answeroption=A"/>
          <p:cNvSpPr txBox="1"/>
          <p:nvPr/>
        </p:nvSpPr>
        <p:spPr>
          <a:xfrm>
            <a:off x="449072" y="170744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10_1#02634b40a.bracket?vcp=1&amp;pid=2d9555209&amp;color=0,0,0&amp;vpa=5&amp;vtp=1&amp;answeroption=D"/>
          <p:cNvSpPr txBox="1"/>
          <p:nvPr/>
        </p:nvSpPr>
        <p:spPr>
          <a:xfrm>
            <a:off x="6033262" y="5049706"/>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11_1#12fbd7367?vcp=1&amp;pid=2d9555209&amp;color=0,0,0&amp;vtp=1&amp;bt=1&amp;bbb=1"/>
          <p:cNvSpPr/>
          <p:nvPr/>
        </p:nvSpPr>
        <p:spPr>
          <a:xfrm>
            <a:off x="576072" y="781690"/>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6.下列图示实验操作中，</a:t>
            </a:r>
            <a:r>
              <a:rPr lang="en-US" altLang="zh-CN" sz="2400" b="1" i="0">
                <a:solidFill>
                  <a:srgbClr val="000000"/>
                </a:solidFill>
                <a:latin typeface="Times New Roman" pitchFamily="34" charset="0"/>
                <a:ea typeface="SimSun" pitchFamily="34" charset="-122"/>
                <a:cs typeface="Times New Roman" pitchFamily="34" charset="-120"/>
              </a:rPr>
              <a:t>正确的是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4" name="QC_4_BD.11_2#12fbd7367.choice_image?htil=1&amp;vcp=1&amp;pid=2d955520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76072" y="1387353"/>
            <a:ext cx="1591056" cy="21945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11_3#12fbd7367?htil=1&amp;vcp=1&amp;pid=2d9555209&amp;color=0,0,0&amp;vtp=1&amp;bbb=1"/>
          <p:cNvSpPr/>
          <p:nvPr/>
        </p:nvSpPr>
        <p:spPr>
          <a:xfrm>
            <a:off x="576072" y="3682497"/>
            <a:ext cx="2734056"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A.连接仪器</a:t>
            </a:r>
            <a:endParaRPr lang="en-US" altLang="zh-CN" sz="2400" dirty="0"/>
          </a:p>
        </p:txBody>
      </p:sp>
      <p:pic>
        <p:nvPicPr>
          <p:cNvPr id="6" name="QC_4_BD.11_4#12fbd7367.choice_image?htil=1&amp;vcp=1&amp;pid=2d955520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310128" y="1387353"/>
            <a:ext cx="2697480" cy="21945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BD.11_5#12fbd7367?htil=1&amp;vcp=1&amp;pid=2d9555209&amp;color=0,0,0&amp;vtp=1&amp;bbb=1"/>
          <p:cNvSpPr/>
          <p:nvPr/>
        </p:nvSpPr>
        <p:spPr>
          <a:xfrm>
            <a:off x="3310128" y="3682497"/>
            <a:ext cx="2734056"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B.检查装置气密性</a:t>
            </a:r>
            <a:endParaRPr lang="en-US" altLang="zh-CN" sz="2400" dirty="0"/>
          </a:p>
        </p:txBody>
      </p:sp>
      <p:pic>
        <p:nvPicPr>
          <p:cNvPr id="8" name="QC_4_BD.11_6#12fbd7367.choice_image?htil=1&amp;vcp=1&amp;pid=2d9555209&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044184" y="1387353"/>
            <a:ext cx="1828800" cy="21945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C_4_BD.11_7#12fbd7367?htil=1&amp;vcp=1&amp;pid=2d9555209&amp;color=0,0,0&amp;vtp=1&amp;bbb=1"/>
          <p:cNvSpPr/>
          <p:nvPr/>
        </p:nvSpPr>
        <p:spPr>
          <a:xfrm>
            <a:off x="6044184" y="3682497"/>
            <a:ext cx="2734056"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C.加块状固体</a:t>
            </a:r>
            <a:endParaRPr lang="en-US" altLang="zh-CN" sz="2400" dirty="0"/>
          </a:p>
        </p:txBody>
      </p:sp>
      <p:pic>
        <p:nvPicPr>
          <p:cNvPr id="10" name="QC_4_BD.11_8#12fbd7367.choice_image?htil=1&amp;vcp=1&amp;pid=2d9555209&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787384" y="1387353"/>
            <a:ext cx="1234440" cy="21945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1" name="QC_4_BD.11_9#12fbd7367?htil=1&amp;vcp=1&amp;pid=2d9555209&amp;color=0,0,0&amp;vtp=1&amp;bbb=1"/>
          <p:cNvSpPr/>
          <p:nvPr/>
        </p:nvSpPr>
        <p:spPr>
          <a:xfrm>
            <a:off x="8787384" y="3682497"/>
            <a:ext cx="2734056"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D.倾倒液体</a:t>
            </a:r>
            <a:endParaRPr lang="en-US" altLang="zh-CN" sz="2400" dirty="0"/>
          </a:p>
        </p:txBody>
      </p:sp>
      <p:sp>
        <p:nvSpPr>
          <p:cNvPr id="12" name="QC_4_BD.13_1#07a205906?vcp=1&amp;pid=2d9555209&amp;color=0,0,0&amp;vtp=1&amp;bbb=1"/>
          <p:cNvSpPr/>
          <p:nvPr/>
        </p:nvSpPr>
        <p:spPr>
          <a:xfrm>
            <a:off x="576072" y="4203886"/>
            <a:ext cx="11150600"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7.火的利用促进人类文明进步，</a:t>
            </a:r>
            <a:r>
              <a:rPr lang="en-US" altLang="zh-CN" sz="2400" b="1" i="0">
                <a:solidFill>
                  <a:srgbClr val="000000"/>
                </a:solidFill>
                <a:latin typeface="Times New Roman" pitchFamily="34" charset="0"/>
                <a:ea typeface="SimSun" pitchFamily="34" charset="-122"/>
                <a:cs typeface="Times New Roman" pitchFamily="34" charset="-120"/>
              </a:rPr>
              <a:t>下列有关火的利用不利于人类文明进步的是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14" name="QC_4_BD.13_2#07a205906.choices?vcp=1&amp;pid=2d9555209&amp;color=0,0,0&amp;vtp=1&amp;bbb=1"/>
          <p:cNvSpPr/>
          <p:nvPr/>
        </p:nvSpPr>
        <p:spPr>
          <a:xfrm>
            <a:off x="576072" y="4578663"/>
            <a:ext cx="10954512"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dirty="0">
                <a:solidFill>
                  <a:srgbClr val="000000"/>
                </a:solidFill>
                <a:latin typeface="Times New Roman" pitchFamily="34" charset="0"/>
                <a:ea typeface="SimSun" pitchFamily="34" charset="-122"/>
                <a:cs typeface="Times New Roman" pitchFamily="34" charset="-120"/>
              </a:rPr>
              <a:t>A.火攻水淹</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夺城掠地</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.驱赶野兽，开拓家园</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.取暖照明</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改善生活</a:t>
            </a:r>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.冶炼金属，发展生产</a:t>
            </a:r>
            <a:endParaRPr lang="en-US" altLang="zh-CN" sz="2400" dirty="0"/>
          </a:p>
        </p:txBody>
      </p:sp>
      <p:sp>
        <p:nvSpPr>
          <p:cNvPr id="15" name="QC_4_AN.12_1#12fbd7367.bracket?vcp=1&amp;pid=2d9555209&amp;color=0,0,0&amp;vpa=6&amp;vtp=1&amp;answeroption=B"/>
          <p:cNvSpPr txBox="1"/>
          <p:nvPr/>
        </p:nvSpPr>
        <p:spPr>
          <a:xfrm>
            <a:off x="3183128" y="371551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6" name="QC_4_AN.14_1#07a205906.bracket?vcp=1&amp;pid=2d9555209&amp;color=0,0,0&amp;vpa=7&amp;vtp=1&amp;answeroption=A"/>
          <p:cNvSpPr txBox="1"/>
          <p:nvPr/>
        </p:nvSpPr>
        <p:spPr>
          <a:xfrm>
            <a:off x="449072" y="463708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wipe(left)">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wipe(left)">
                                      <p:cBhvr>
                                        <p:cTn id="1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BD.15_1#e46b357e8?vcp=1&amp;pid=2d9555209&amp;color=0,0,0&amp;vtp=1&amp;bt=1&amp;bbb=1"/>
          <p:cNvSpPr/>
          <p:nvPr/>
        </p:nvSpPr>
        <p:spPr>
          <a:xfrm>
            <a:off x="576072" y="300596"/>
            <a:ext cx="10954512" cy="622300"/>
          </a:xfrm>
          <a:prstGeom prst="rect">
            <a:avLst/>
          </a:prstGeom>
          <a:noFill/>
          <a:ln/>
        </p:spPr>
        <p:txBody>
          <a:bodyPr wrap="none" lIns="0" tIns="0" rIns="0" bIns="0" rtlCol="0" anchor="t"/>
          <a:lstStyle/>
          <a:p>
            <a:pPr algn="l" latinLnBrk="1">
              <a:lnSpc>
                <a:spcPts val="4900"/>
              </a:lnSpc>
            </a:pPr>
            <a:r>
              <a:rPr lang="en-US" altLang="zh-CN" sz="2400" b="1" i="0" dirty="0">
                <a:solidFill>
                  <a:srgbClr val="000000"/>
                </a:solidFill>
                <a:latin typeface="Times New Roman" pitchFamily="34" charset="0"/>
                <a:ea typeface="SimSun" pitchFamily="34" charset="-122"/>
                <a:cs typeface="Times New Roman" pitchFamily="34" charset="-120"/>
              </a:rPr>
              <a:t>8.安全无小事，关系你我他。</a:t>
            </a:r>
            <a:r>
              <a:rPr lang="en-US" altLang="zh-CN" sz="2400" b="1" i="0">
                <a:solidFill>
                  <a:srgbClr val="000000"/>
                </a:solidFill>
                <a:latin typeface="Times New Roman" pitchFamily="34" charset="0"/>
                <a:ea typeface="SimSun" pitchFamily="34" charset="-122"/>
                <a:cs typeface="Times New Roman" pitchFamily="34" charset="-120"/>
              </a:rPr>
              <a:t>下列做法错误的是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4_BD.15_2#e46b357e8.choices?vcp=1&amp;pid=2d9555209&amp;color=0,0,0&amp;vtp=1&amp;bbb=1"/>
          <p:cNvSpPr/>
          <p:nvPr/>
        </p:nvSpPr>
        <p:spPr>
          <a:xfrm>
            <a:off x="576072" y="895390"/>
            <a:ext cx="10954512" cy="2184400"/>
          </a:xfrm>
          <a:prstGeom prst="rect">
            <a:avLst/>
          </a:prstGeom>
          <a:noFill/>
          <a:ln/>
        </p:spPr>
        <p:txBody>
          <a:bodyPr wrap="none" lIns="0" tIns="0" rIns="0" bIns="0" rtlCol="0" anchor="t"/>
          <a:lstStyle/>
          <a:p>
            <a:pPr algn="l" latinLnBrk="1">
              <a:lnSpc>
                <a:spcPts val="4300"/>
              </a:lnSpc>
            </a:pPr>
            <a:r>
              <a:rPr lang="en-US" altLang="zh-CN" sz="2400" b="1" i="0" dirty="0">
                <a:solidFill>
                  <a:srgbClr val="000000"/>
                </a:solidFill>
                <a:latin typeface="Times New Roman" pitchFamily="34" charset="0"/>
                <a:ea typeface="SimSun" pitchFamily="34" charset="-122"/>
                <a:cs typeface="Times New Roman" pitchFamily="34" charset="-120"/>
              </a:rPr>
              <a:t>A.电器着火时，先切断电源再灭火</a:t>
            </a:r>
            <a:endParaRPr lang="en-US" altLang="zh-CN" sz="2400" dirty="0"/>
          </a:p>
          <a:p>
            <a:pPr latinLnBrk="1">
              <a:lnSpc>
                <a:spcPts val="4300"/>
              </a:lnSpc>
            </a:pP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.加油站、面粉加工厂等场所必须严禁烟火</a:t>
            </a:r>
            <a:endParaRPr lang="en-US" altLang="zh-CN" sz="2400" dirty="0"/>
          </a:p>
          <a:p>
            <a:pPr latinLnBrk="1">
              <a:lnSpc>
                <a:spcPts val="4300"/>
              </a:lnSpc>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.发现室内失火应立即打开门窗，排除浓烟</a:t>
            </a:r>
            <a:endParaRPr lang="en-US" altLang="zh-CN" sz="2400" dirty="0"/>
          </a:p>
          <a:p>
            <a:pPr latinLnBrk="1">
              <a:lnSpc>
                <a:spcPts val="4300"/>
              </a:lnSpc>
            </a:pP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.发现有人煤气中毒，立即移到通风处急救</a:t>
            </a:r>
            <a:endParaRPr lang="en-US" altLang="zh-CN" sz="2400" dirty="0"/>
          </a:p>
        </p:txBody>
      </p:sp>
      <p:sp>
        <p:nvSpPr>
          <p:cNvPr id="5" name="QC_4_BD.17_1#4b5d7c251?vcp=1&amp;pid=2d9555209&amp;color=0,0,0&amp;vtp=1&amp;bbb=1&amp;hb=1"/>
          <p:cNvSpPr/>
          <p:nvPr/>
        </p:nvSpPr>
        <p:spPr>
          <a:xfrm>
            <a:off x="576072" y="3130590"/>
            <a:ext cx="10954512" cy="1092200"/>
          </a:xfrm>
          <a:prstGeom prst="rect">
            <a:avLst/>
          </a:prstGeom>
          <a:noFill/>
          <a:ln/>
        </p:spPr>
        <p:txBody>
          <a:bodyPr wrap="none" lIns="0" tIns="0" rIns="0" bIns="0" rtlCol="0" anchor="t"/>
          <a:lstStyle/>
          <a:p>
            <a:pPr algn="l" latinLnBrk="1">
              <a:lnSpc>
                <a:spcPts val="4300"/>
              </a:lnSpc>
            </a:pPr>
            <a:r>
              <a:rPr lang="en-US" altLang="zh-CN" sz="2400" b="1" i="0" dirty="0">
                <a:solidFill>
                  <a:srgbClr val="000000"/>
                </a:solidFill>
                <a:latin typeface="Times New Roman" pitchFamily="34" charset="0"/>
                <a:ea typeface="SimSun" pitchFamily="34" charset="-122"/>
                <a:cs typeface="Times New Roman" pitchFamily="34" charset="-120"/>
              </a:rPr>
              <a:t>9.化学在能源利用、环境保护等方面都起着重要的作用</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下列有关做法错误的是</a:t>
            </a:r>
          </a:p>
          <a:p>
            <a:pPr latinLnBrk="1">
              <a:lnSpc>
                <a:spcPts val="4300"/>
              </a:lnSpc>
            </a:pP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7" name="QC_4_BD.17_2#4b5d7c251.choices?vcp=1&amp;pid=2d9555209&amp;color=0,0,0&amp;vtp=1&amp;bbb=1"/>
          <p:cNvSpPr/>
          <p:nvPr/>
        </p:nvSpPr>
        <p:spPr>
          <a:xfrm>
            <a:off x="576072" y="4273590"/>
            <a:ext cx="10954512" cy="2184400"/>
          </a:xfrm>
          <a:prstGeom prst="rect">
            <a:avLst/>
          </a:prstGeom>
          <a:noFill/>
          <a:ln/>
        </p:spPr>
        <p:txBody>
          <a:bodyPr wrap="none" lIns="0" tIns="0" rIns="0" bIns="0" rtlCol="0" anchor="t"/>
          <a:lstStyle/>
          <a:p>
            <a:pPr algn="l" latinLnBrk="1">
              <a:lnSpc>
                <a:spcPts val="4300"/>
              </a:lnSpc>
            </a:pPr>
            <a:r>
              <a:rPr lang="en-US" altLang="zh-CN" sz="2400" b="1" i="0" dirty="0">
                <a:solidFill>
                  <a:srgbClr val="000000"/>
                </a:solidFill>
                <a:latin typeface="Times New Roman" pitchFamily="34" charset="0"/>
                <a:ea typeface="SimSun" pitchFamily="34" charset="-122"/>
                <a:cs typeface="Times New Roman" pitchFamily="34" charset="-120"/>
              </a:rPr>
              <a:t>A.为治理酸雨，禁止使用化石燃料</a:t>
            </a:r>
            <a:endParaRPr lang="en-US" altLang="zh-CN" sz="2400" dirty="0"/>
          </a:p>
          <a:p>
            <a:pPr latinLnBrk="1">
              <a:lnSpc>
                <a:spcPts val="4300"/>
              </a:lnSpc>
            </a:pP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.变废为宝，将地沟油转化为航空燃油</a:t>
            </a:r>
            <a:endParaRPr lang="en-US" altLang="zh-CN" sz="2400" dirty="0"/>
          </a:p>
          <a:p>
            <a:pPr latinLnBrk="1">
              <a:lnSpc>
                <a:spcPts val="4300"/>
              </a:lnSpc>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.为减少“白色污染”，使用可降解塑料</a:t>
            </a:r>
            <a:endParaRPr lang="en-US" altLang="zh-CN" sz="2400" dirty="0"/>
          </a:p>
          <a:p>
            <a:pPr latinLnBrk="1">
              <a:lnSpc>
                <a:spcPts val="4300"/>
              </a:lnSpc>
            </a:pP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.为防止水污染，农业上要合理使用化肥、农药</a:t>
            </a:r>
            <a:endParaRPr lang="en-US" altLang="zh-CN" sz="2400" dirty="0"/>
          </a:p>
        </p:txBody>
      </p:sp>
      <p:sp>
        <p:nvSpPr>
          <p:cNvPr id="8" name="QC_4_AN.16_1#e46b357e8.bracket?vcp=1&amp;pid=2d9555209&amp;color=0,0,0&amp;vpa=8&amp;vtp=1&amp;answeroption=C"/>
          <p:cNvSpPr txBox="1"/>
          <p:nvPr/>
        </p:nvSpPr>
        <p:spPr>
          <a:xfrm>
            <a:off x="449072" y="2058710"/>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18_1#4b5d7c251.bracket?vcp=1&amp;pid=2d9555209&amp;color=0,0,0&amp;vpa=9&amp;vtp=1&amp;answeroption=A"/>
          <p:cNvSpPr txBox="1"/>
          <p:nvPr/>
        </p:nvSpPr>
        <p:spPr>
          <a:xfrm>
            <a:off x="449072" y="4319310"/>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BD.19_1#22ed17f40?vcp=1&amp;pid=2d9555209&amp;color=0,0,0&amp;vtp=1&amp;bt=1&amp;bbb=1"/>
          <p:cNvSpPr/>
          <p:nvPr/>
        </p:nvSpPr>
        <p:spPr>
          <a:xfrm>
            <a:off x="576072" y="1122050"/>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10.</a:t>
            </a:r>
            <a:r>
              <a:rPr lang="en-US" altLang="zh-CN" sz="2400" b="1" i="0">
                <a:solidFill>
                  <a:srgbClr val="000000"/>
                </a:solidFill>
                <a:latin typeface="Times New Roman" pitchFamily="34" charset="0"/>
                <a:ea typeface="SimSun" pitchFamily="34" charset="-122"/>
                <a:cs typeface="Times New Roman" pitchFamily="34" charset="-120"/>
              </a:rPr>
              <a:t>下列化学用语表示正确的是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AlternateContent xmlns:mc="http://schemas.openxmlformats.org/markup-compatibility/2006" xmlns:a14="http://schemas.microsoft.com/office/drawing/2010/main">
        <mc:Choice Requires="a14">
          <p:sp>
            <p:nvSpPr>
              <p:cNvPr id="4" name="QC_4_BD.19_2#22ed17f40.choices?vcp=1&amp;pid=2d9555209&amp;color=0,0,0&amp;vtp=1&amp;bbb=1"/>
              <p:cNvSpPr/>
              <p:nvPr/>
            </p:nvSpPr>
            <p:spPr>
              <a:xfrm>
                <a:off x="576072" y="1646487"/>
                <a:ext cx="10954512" cy="11557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924" algn="l"/>
                  </a:tabLst>
                  <a:defRPr/>
                </a:pPr>
                <a:r>
                  <a:rPr lang="en-US" altLang="zh-CN" sz="2400" b="1" i="0" dirty="0">
                    <a:solidFill>
                      <a:srgbClr val="000000"/>
                    </a:solidFill>
                    <a:latin typeface="Times New Roman" pitchFamily="34" charset="0"/>
                    <a:ea typeface="SimSun" pitchFamily="34" charset="-122"/>
                    <a:cs typeface="Times New Roman" pitchFamily="34" charset="-120"/>
                  </a:rPr>
                  <a:t>A.</a:t>
                </a:r>
                <a:r>
                  <a:rPr lang="en-US" altLang="zh-CN" sz="2400" b="1" i="0">
                    <a:solidFill>
                      <a:srgbClr val="000000"/>
                    </a:solidFill>
                    <a:latin typeface="Times New Roman" pitchFamily="34" charset="0"/>
                    <a:ea typeface="SimSun" pitchFamily="34" charset="-122"/>
                    <a:cs typeface="Times New Roman" pitchFamily="34" charset="-120"/>
                  </a:rPr>
                  <a:t>氯元素</a:t>
                </a:r>
                <a:r>
                  <a:rPr lang="en-US" altLang="zh-CN" sz="2400" b="1" i="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𝐂𝐥</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dirty="0">
                    <a:solidFill>
                      <a:srgbClr val="000000"/>
                    </a:solidFill>
                    <a:latin typeface="Times New Roman" pitchFamily="34" charset="0"/>
                    <a:ea typeface="SimSun" pitchFamily="34" charset="-122"/>
                    <a:cs typeface="Times New Roman" pitchFamily="34" charset="-120"/>
                  </a:rPr>
                  <a:t>.构成</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𝐍𝐚𝐂𝐥</m:t>
                    </m:r>
                  </m:oMath>
                </a14:m>
                <a:r>
                  <a:rPr lang="en-US" altLang="zh-CN" sz="2400" b="1" i="0" dirty="0">
                    <a:solidFill>
                      <a:srgbClr val="000000"/>
                    </a:solidFill>
                    <a:latin typeface="Times New Roman" pitchFamily="34" charset="0"/>
                    <a:ea typeface="SimSun" pitchFamily="34" charset="-122"/>
                    <a:cs typeface="Times New Roman" pitchFamily="34" charset="-120"/>
                  </a:rPr>
                  <a:t>的离子</a:t>
                </a:r>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p>
                      <m:sSu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𝐂𝐥</m:t>
                        </m:r>
                      </m:e>
                      <m:sup>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sup>
                    </m:sSup>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marL="0" marR="0" lvl="0" indent="0" defTabSz="914400" eaLnBrk="1" fontAlgn="auto" latinLnBrk="1" hangingPunct="1">
                  <a:lnSpc>
                    <a:spcPts val="4700"/>
                  </a:lnSpc>
                  <a:spcBef>
                    <a:spcPts val="0"/>
                  </a:spcBef>
                  <a:spcAft>
                    <a:spcPts val="0"/>
                  </a:spcAft>
                  <a:buClrTx/>
                  <a:buSzTx/>
                  <a:buNone/>
                  <a:tabLst>
                    <a:tab pos="5583924" algn="l"/>
                  </a:tabLst>
                  <a:defRPr/>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a:t>
                </a:r>
                <a:r>
                  <a:rPr lang="en-US" altLang="zh-CN" sz="2400" b="1" i="0">
                    <a:solidFill>
                      <a:srgbClr val="000000"/>
                    </a:solidFill>
                    <a:latin typeface="Times New Roman" pitchFamily="34" charset="0"/>
                    <a:ea typeface="SimSun" pitchFamily="34" charset="-122"/>
                    <a:cs typeface="Times New Roman" pitchFamily="34" charset="-120"/>
                  </a:rPr>
                  <a:t>两个钠原子</a:t>
                </a:r>
                <a:r>
                  <a:rPr lang="en-US" altLang="zh-CN" sz="2400" b="1" i="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𝐍𝐚</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spc="-1030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D.</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𝐇</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oMath>
                </a14:m>
                <a:r>
                  <a:rPr lang="en-US" altLang="zh-CN" sz="2400" b="1" i="0" dirty="0">
                    <a:solidFill>
                      <a:srgbClr val="000000"/>
                    </a:solidFill>
                    <a:latin typeface="Times New Roman" pitchFamily="34" charset="0"/>
                    <a:ea typeface="SimSun" pitchFamily="34" charset="-122"/>
                    <a:cs typeface="Times New Roman" pitchFamily="34" charset="-120"/>
                  </a:rPr>
                  <a:t>中氢元素的化合价</a:t>
                </a:r>
                <a:r>
                  <a:rPr lang="en-US" altLang="zh-CN" sz="2400" b="1" i="0" dirty="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limUpp>
                          <m:limUpp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limUpp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𝐇</m:t>
                            </m:r>
                          </m:e>
                          <m:lim>
                            <m:r>
                              <a:rPr lang="en-US" altLang="zh-CN" sz="2400" b="1" i="0" dirty="0">
                                <a:solidFill>
                                  <a:srgbClr val="000000"/>
                                </a:solidFill>
                                <a:latin typeface="Cambria Math" panose="02040503050406030204" pitchFamily="18" charset="0"/>
                                <a:ea typeface="SimSun" pitchFamily="34" charset="-122"/>
                                <a:cs typeface="Times New Roman" pitchFamily="34" charset="-120"/>
                              </a:rPr>
                              <m:t>+</m:t>
                            </m:r>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lim>
                        </m:limUpp>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p:txBody>
          </p:sp>
        </mc:Choice>
        <mc:Fallback xmlns="">
          <p:sp>
            <p:nvSpPr>
              <p:cNvPr id="4" name="QC_4_BD.19_2#22ed17f40.choices?vcp=1&amp;pid=2d9555209&amp;color=0,0,0&amp;vtp=1&amp;bbb=1"/>
              <p:cNvSpPr>
                <a:spLocks noRot="1" noChangeAspect="1" noMove="1" noResize="1" noEditPoints="1" noAdjustHandles="1" noChangeArrowheads="1" noChangeShapeType="1" noTextEdit="1"/>
              </p:cNvSpPr>
              <p:nvPr/>
            </p:nvSpPr>
            <p:spPr>
              <a:xfrm>
                <a:off x="576072" y="1646487"/>
                <a:ext cx="10954512" cy="1155700"/>
              </a:xfrm>
              <a:prstGeom prst="rect">
                <a:avLst/>
              </a:prstGeom>
              <a:blipFill>
                <a:blip r:embed="rId3"/>
                <a:stretch>
                  <a:fillRect l="-1725" b="-9474"/>
                </a:stretch>
              </a:blipFill>
              <a:ln/>
            </p:spPr>
            <p:txBody>
              <a:bodyPr/>
              <a:lstStyle/>
              <a:p>
                <a:r>
                  <a:rPr lang="zh-CN" altLang="en-US">
                    <a:noFill/>
                  </a:rPr>
                  <a:t> </a:t>
                </a:r>
              </a:p>
            </p:txBody>
          </p:sp>
        </mc:Fallback>
      </mc:AlternateContent>
      <p:sp>
        <p:nvSpPr>
          <p:cNvPr id="5" name="QC_4_BD.21_1#f94ad853f?vcp=1&amp;pid=2d9555209&amp;color=0,0,0&amp;vtp=1&amp;bbb=1"/>
          <p:cNvSpPr/>
          <p:nvPr/>
        </p:nvSpPr>
        <p:spPr>
          <a:xfrm>
            <a:off x="576072" y="2794513"/>
            <a:ext cx="10954512" cy="533400"/>
          </a:xfrm>
          <a:prstGeom prst="rect">
            <a:avLst/>
          </a:prstGeom>
          <a:noFill/>
          <a:ln/>
        </p:spPr>
        <p:txBody>
          <a:bodyPr wrap="none" lIns="0" tIns="0" rIns="0" bIns="0" rtlCol="0" anchor="t"/>
          <a:lstStyle/>
          <a:p>
            <a:pPr algn="l" latinLnBrk="1">
              <a:lnSpc>
                <a:spcPts val="4200"/>
              </a:lnSpc>
            </a:pPr>
            <a:r>
              <a:rPr lang="en-US" altLang="zh-CN" sz="2400" b="1" i="0" dirty="0">
                <a:solidFill>
                  <a:srgbClr val="000000"/>
                </a:solidFill>
                <a:latin typeface="Times New Roman" pitchFamily="34" charset="0"/>
                <a:ea typeface="SimSun" pitchFamily="34" charset="-122"/>
                <a:cs typeface="Times New Roman" pitchFamily="34" charset="-120"/>
              </a:rPr>
              <a:t>11.有关碳及碳的氧化物的说法中，</a:t>
            </a:r>
            <a:r>
              <a:rPr lang="en-US" altLang="zh-CN" sz="2400" b="1" i="0">
                <a:solidFill>
                  <a:srgbClr val="000000"/>
                </a:solidFill>
                <a:latin typeface="Times New Roman" pitchFamily="34" charset="0"/>
                <a:ea typeface="SimSun" pitchFamily="34" charset="-122"/>
                <a:cs typeface="Times New Roman" pitchFamily="34" charset="-120"/>
              </a:rPr>
              <a:t>正确的是</a:t>
            </a:r>
            <a:r>
              <a:rPr lang="en-US" altLang="zh-CN" sz="2400" b="1" i="0" smtClean="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SimSun" pitchFamily="34" charset="0"/>
                <a:ea typeface="SimSun" pitchFamily="34" charset="-122"/>
                <a:cs typeface="SimSun" pitchFamily="34" charset="-120"/>
              </a:rPr>
              <a:t>     </a:t>
            </a:r>
            <a:r>
              <a:rPr lang="en-US" altLang="zh-CN" sz="2400" b="1"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mc:AlternateContent xmlns:mc="http://schemas.openxmlformats.org/markup-compatibility/2006" xmlns:a14="http://schemas.microsoft.com/office/drawing/2010/main">
        <mc:Choice Requires="a14">
          <p:sp>
            <p:nvSpPr>
              <p:cNvPr id="7" name="QC_4_BD.21_2#f94ad853f.choices?vcp=1&amp;pid=2d9555209&amp;color=0,0,0&amp;vtp=1&amp;bbb=1"/>
              <p:cNvSpPr/>
              <p:nvPr/>
            </p:nvSpPr>
            <p:spPr>
              <a:xfrm>
                <a:off x="576072" y="3325046"/>
                <a:ext cx="10954512" cy="2235200"/>
              </a:xfrm>
              <a:prstGeom prst="rect">
                <a:avLst/>
              </a:prstGeom>
              <a:noFill/>
              <a:ln/>
            </p:spPr>
            <p:txBody>
              <a:bodyPr wrap="none" lIns="0" tIns="0" rIns="0" bIns="0" rtlCol="0" anchor="t"/>
              <a:lstStyle/>
              <a:p>
                <a:pPr algn="l" latinLnBrk="1">
                  <a:lnSpc>
                    <a:spcPts val="4400"/>
                  </a:lnSpc>
                </a:pPr>
                <a:r>
                  <a:rPr lang="en-US" altLang="zh-CN" sz="2400" b="1" i="0">
                    <a:solidFill>
                      <a:srgbClr val="000000"/>
                    </a:solidFill>
                    <a:latin typeface="Times New Roman" pitchFamily="34" charset="0"/>
                    <a:ea typeface="SimSun" pitchFamily="34" charset="-122"/>
                    <a:cs typeface="Times New Roman" pitchFamily="34" charset="-120"/>
                  </a:rPr>
                  <a:t>A</a:t>
                </a:r>
                <a:r>
                  <a:rPr lang="en-US" altLang="zh-CN" sz="2400" b="1" i="0" smtClean="0">
                    <a:solidFill>
                      <a:srgbClr val="000000"/>
                    </a:solidFill>
                    <a:latin typeface="Times New Roman" pitchFamily="34" charset="0"/>
                    <a:ea typeface="SimSun" pitchFamily="34" charset="-122"/>
                    <a:cs typeface="Times New Roman"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smtClean="0">
                    <a:solidFill>
                      <a:srgbClr val="000000"/>
                    </a:solidFill>
                    <a:latin typeface="Times New Roman" pitchFamily="34" charset="0"/>
                    <a:ea typeface="SimSun" pitchFamily="34" charset="-122"/>
                    <a:cs typeface="Times New Roman" pitchFamily="34" charset="-120"/>
                  </a:rPr>
                  <a:t>能灭火</a:t>
                </a:r>
                <a:r>
                  <a:rPr lang="en-US" altLang="zh-CN" sz="2400" b="1" i="0" dirty="0">
                    <a:solidFill>
                      <a:srgbClr val="000000"/>
                    </a:solidFill>
                    <a:latin typeface="Times New Roman" pitchFamily="34" charset="0"/>
                    <a:ea typeface="SimSun" pitchFamily="34" charset="-122"/>
                    <a:cs typeface="Times New Roman" pitchFamily="34" charset="-120"/>
                  </a:rPr>
                  <a:t>，只利用其化学性质</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B</a:t>
                </a:r>
                <a:r>
                  <a:rPr lang="en-US" altLang="zh-CN" sz="2400" b="1" i="0">
                    <a:solidFill>
                      <a:srgbClr val="000000"/>
                    </a:solidFill>
                    <a:latin typeface="Times New Roman" pitchFamily="34" charset="0"/>
                    <a:ea typeface="SimSun" pitchFamily="34" charset="-122"/>
                    <a:cs typeface="Times New Roman" pitchFamily="34" charset="-120"/>
                  </a:rPr>
                  <a:t>.</a:t>
                </a:r>
                <a:r>
                  <a:rPr lang="en-US" altLang="zh-CN" sz="2400" b="1" i="0" smtClean="0">
                    <a:solidFill>
                      <a:srgbClr val="000000"/>
                    </a:solidFill>
                    <a:latin typeface="Times New Roman" pitchFamily="34" charset="0"/>
                    <a:ea typeface="SimSun" pitchFamily="34" charset="-122"/>
                    <a:cs typeface="Times New Roman" pitchFamily="34" charset="-120"/>
                  </a:rPr>
                  <a:t>植物光合作用可将</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2400" b="1" i="0" dirty="0" smtClean="0">
                    <a:solidFill>
                      <a:srgbClr val="000000"/>
                    </a:solidFill>
                    <a:latin typeface="Times New Roman" pitchFamily="34" charset="0"/>
                    <a:ea typeface="SimSun" pitchFamily="34" charset="-122"/>
                    <a:cs typeface="Times New Roman" pitchFamily="34" charset="-120"/>
                  </a:rPr>
                  <a:t>转变为</a:t>
                </a:r>
                <a14:m>
                  <m:oMath xmlns:m="http://schemas.openxmlformats.org/officeDocument/2006/math">
                    <m:sSub>
                      <m:sSubPr>
                        <m:ctrlPr>
                          <a:rPr lang="en-US" altLang="zh-CN" sz="2400" b="1" i="1" dirty="0">
                            <a:solidFill>
                              <a:srgbClr val="000000"/>
                            </a:solidFill>
                            <a:latin typeface="Cambria Math" panose="02040503050406030204" pitchFamily="18" charset="0"/>
                            <a:ea typeface="SimSun" pitchFamily="34" charset="-122"/>
                            <a:cs typeface="Times New Roman" pitchFamily="34" charset="-120"/>
                          </a:rPr>
                        </m:ctrlPr>
                      </m:sSubPr>
                      <m:e>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𝐂𝐎</m:t>
                        </m:r>
                      </m:e>
                      <m:sub>
                        <m:r>
                          <a:rPr lang="en-US" altLang="zh-CN" sz="2400" b="1" i="0" dirty="0">
                            <a:solidFill>
                              <a:srgbClr val="000000"/>
                            </a:solidFill>
                            <a:latin typeface="Cambria Math" panose="02040503050406030204" pitchFamily="18" charset="0"/>
                            <a:ea typeface="SimSun" pitchFamily="34" charset="-122"/>
                            <a:cs typeface="Times New Roman" pitchFamily="34" charset="-120"/>
                          </a:rPr>
                          <m:t>𝟐</m:t>
                        </m:r>
                      </m:sub>
                    </m:sSub>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C</a:t>
                </a:r>
                <a:r>
                  <a:rPr lang="en-US" altLang="zh-CN" sz="2400" b="1"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𝐂𝐎</m:t>
                    </m:r>
                  </m:oMath>
                </a14:m>
                <a:r>
                  <a:rPr lang="en-US" altLang="zh-CN" sz="2400" b="1" i="0" dirty="0">
                    <a:solidFill>
                      <a:srgbClr val="000000"/>
                    </a:solidFill>
                    <a:latin typeface="Times New Roman" pitchFamily="34" charset="0"/>
                    <a:ea typeface="SimSun" pitchFamily="34" charset="-122"/>
                    <a:cs typeface="Times New Roman" pitchFamily="34" charset="-120"/>
                  </a:rPr>
                  <a:t>与</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𝐂𝐮𝐎</m:t>
                    </m:r>
                  </m:oMath>
                </a14:m>
                <a:r>
                  <a:rPr lang="en-US" altLang="zh-CN" sz="2400" b="1" i="0" dirty="0">
                    <a:solidFill>
                      <a:srgbClr val="000000"/>
                    </a:solidFill>
                    <a:latin typeface="Times New Roman" pitchFamily="34" charset="0"/>
                    <a:ea typeface="SimSun" pitchFamily="34" charset="-122"/>
                    <a:cs typeface="Times New Roman" pitchFamily="34" charset="-120"/>
                  </a:rPr>
                  <a:t>反应，利用了</a:t>
                </a:r>
                <a14:m>
                  <m:oMath xmlns:m="http://schemas.openxmlformats.org/officeDocument/2006/math">
                    <m:r>
                      <a:rPr lang="en-US" altLang="zh-CN" sz="2400" b="1" i="0" dirty="0">
                        <a:solidFill>
                          <a:srgbClr val="000000"/>
                        </a:solidFill>
                        <a:latin typeface="Cambria Math" panose="02040503050406030204" pitchFamily="18" charset="0"/>
                        <a:ea typeface="SimSun" pitchFamily="34" charset="-122"/>
                        <a:cs typeface="Times New Roman" pitchFamily="34" charset="-120"/>
                      </a:rPr>
                      <m:t>𝐂𝐎</m:t>
                    </m:r>
                  </m:oMath>
                </a14:m>
                <a:r>
                  <a:rPr lang="en-US" altLang="zh-CN" sz="100" b="1" i="0" kern="0" spc="-99900" dirty="0" smtClean="0">
                    <a:solidFill>
                      <a:srgbClr val="FFFFFF"/>
                    </a:solidFill>
                    <a:latin typeface="Times New Roman" pitchFamily="34" charset="0"/>
                    <a:ea typeface="SimSun" pitchFamily="34" charset="-122"/>
                    <a:cs typeface="Times New Roman" pitchFamily="34" charset="-120"/>
                  </a:rPr>
                  <a:t> </a:t>
                </a:r>
                <a:r>
                  <a:rPr lang="en-US" altLang="zh-CN" sz="2400" b="1" i="0" dirty="0">
                    <a:solidFill>
                      <a:srgbClr val="000000"/>
                    </a:solidFill>
                    <a:latin typeface="Times New Roman" pitchFamily="34" charset="0"/>
                    <a:ea typeface="SimSun" pitchFamily="34" charset="-122"/>
                    <a:cs typeface="Times New Roman" pitchFamily="34" charset="-120"/>
                  </a:rPr>
                  <a:t>的还原性</a:t>
                </a:r>
                <a:endParaRPr lang="en-US" altLang="zh-CN" sz="2400" dirty="0"/>
              </a:p>
              <a:p>
                <a:pPr latinLnBrk="1">
                  <a:lnSpc>
                    <a:spcPts val="4400"/>
                  </a:lnSpc>
                </a:pPr>
                <a:r>
                  <a:rPr lang="en-US" altLang="zh-CN" sz="2400" b="1" i="0" smtClean="0">
                    <a:solidFill>
                      <a:srgbClr val="000000"/>
                    </a:solidFill>
                    <a:latin typeface="Times New Roman" pitchFamily="34" charset="0"/>
                    <a:ea typeface="SimSun" pitchFamily="34" charset="-122"/>
                    <a:cs typeface="Times New Roman" pitchFamily="34" charset="-120"/>
                  </a:rPr>
                  <a:t>D</a:t>
                </a:r>
                <a:r>
                  <a:rPr lang="en-US" altLang="zh-CN" sz="2400" b="1" i="0" dirty="0">
                    <a:solidFill>
                      <a:srgbClr val="000000"/>
                    </a:solidFill>
                    <a:latin typeface="Times New Roman" pitchFamily="34" charset="0"/>
                    <a:ea typeface="SimSun" pitchFamily="34" charset="-122"/>
                    <a:cs typeface="Times New Roman" pitchFamily="34" charset="-120"/>
                  </a:rPr>
                  <a:t>.金刚石坚硬而石墨质软，是因为碳原子的结构不同</a:t>
                </a:r>
                <a:endParaRPr lang="en-US" altLang="zh-CN" sz="2400" dirty="0"/>
              </a:p>
            </p:txBody>
          </p:sp>
        </mc:Choice>
        <mc:Fallback xmlns="">
          <p:sp>
            <p:nvSpPr>
              <p:cNvPr id="7" name="QC_4_BD.21_2#f94ad853f.choices?vcp=1&amp;pid=2d9555209&amp;color=0,0,0&amp;vtp=1&amp;bbb=1"/>
              <p:cNvSpPr>
                <a:spLocks noRot="1" noChangeAspect="1" noMove="1" noResize="1" noEditPoints="1" noAdjustHandles="1" noChangeArrowheads="1" noChangeShapeType="1" noTextEdit="1"/>
              </p:cNvSpPr>
              <p:nvPr/>
            </p:nvSpPr>
            <p:spPr>
              <a:xfrm>
                <a:off x="576072" y="3325046"/>
                <a:ext cx="10954512" cy="2235200"/>
              </a:xfrm>
              <a:prstGeom prst="rect">
                <a:avLst/>
              </a:prstGeom>
              <a:blipFill>
                <a:blip r:embed="rId4"/>
                <a:stretch>
                  <a:fillRect l="-1725" b="-5450"/>
                </a:stretch>
              </a:blipFill>
              <a:ln/>
            </p:spPr>
            <p:txBody>
              <a:bodyPr/>
              <a:lstStyle/>
              <a:p>
                <a:r>
                  <a:rPr lang="zh-CN" altLang="en-US">
                    <a:noFill/>
                  </a:rPr>
                  <a:t> </a:t>
                </a:r>
              </a:p>
            </p:txBody>
          </p:sp>
        </mc:Fallback>
      </mc:AlternateContent>
      <p:sp>
        <p:nvSpPr>
          <p:cNvPr id="8" name="QC_4_AN.20_1#22ed17f40.bracket?vcp=1&amp;pid=2d9555209&amp;color=0,0,0&amp;vpa=10&amp;vtp=1&amp;answeroption=B"/>
          <p:cNvSpPr txBox="1"/>
          <p:nvPr/>
        </p:nvSpPr>
        <p:spPr>
          <a:xfrm>
            <a:off x="6033262" y="170490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22_1#f94ad853f.bracket?vcp=1&amp;pid=2d9555209&amp;color=0,0,0&amp;vpa=11&amp;vtp=1&amp;answeroption=C"/>
          <p:cNvSpPr txBox="1"/>
          <p:nvPr/>
        </p:nvSpPr>
        <p:spPr>
          <a:xfrm>
            <a:off x="449072" y="4526466"/>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1385</Words>
  <Application>Microsoft Office PowerPoint</Application>
  <PresentationFormat>自定义</PresentationFormat>
  <Paragraphs>363</Paragraphs>
  <Slides>39</Slides>
  <Notes>39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等线</vt:lpstr>
      <vt:lpstr>SimHei</vt:lpstr>
      <vt:lpstr>华文细黑</vt:lpstr>
      <vt:lpstr>SimSun</vt:lpstr>
      <vt:lpstr>微软雅黑</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huangyichen</cp:lastModifiedBy>
  <cp:revision>5</cp:revision>
  <dcterms:created xsi:type="dcterms:W3CDTF">2025-04-10T06:24:00Z</dcterms:created>
  <dcterms:modified xsi:type="dcterms:W3CDTF">2025-04-11T08:10:58Z</dcterms:modified>
  <cp:category/>
  <cp:contentStatus/>
</cp:coreProperties>
</file>