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9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1" r:id="rId38"/>
    <p:sldId id="292" r:id="rId39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7f34c5a0bee9fc1ba32044e#tid=67f75a805932700009ac04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34b5fa305?vcp=1&amp;pid=9e473d433&amp;color=0,0,0&amp;vtp=1&amp;bbb=1&amp;hb=1"/>
          <p:cNvSpPr/>
          <p:nvPr/>
        </p:nvSpPr>
        <p:spPr>
          <a:xfrm>
            <a:off x="576072" y="173951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32.1949年7月15日，《人民日报》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刊登了新政协筹备会向全国征集国旗图案的启事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各种设计方案雪片般飞来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，有的是工人在车间的工具箱上描绘的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有的是战士在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前方的战壕里绘制的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，还有的是由知名人士、专业人士设计的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上述现象说明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BD.19_2#34b5fa305.choices?vcp=1&amp;pid=9e473d433&amp;color=0,0,0&amp;vtp=1&amp;bbb=1"/>
          <p:cNvSpPr/>
          <p:nvPr/>
        </p:nvSpPr>
        <p:spPr>
          <a:xfrm>
            <a:off x="576072" y="398850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政治协商制度已经正式确立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.人民代表大会制度已经正式形成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社会主义制度得到热烈拥护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.即将诞生的新政权获得广泛支持</a:t>
            </a:r>
            <a:endParaRPr lang="en-US" altLang="zh-CN" sz="2400" dirty="0"/>
          </a:p>
        </p:txBody>
      </p:sp>
      <p:sp>
        <p:nvSpPr>
          <p:cNvPr id="5" name="QC_4_AN.20_1#34b5fa305.bracket?vcp=1&amp;pid=9e473d433&amp;color=0,0,0&amp;vpa=10&amp;vtp=1&amp;answeroption=D"/>
          <p:cNvSpPr txBox="1"/>
          <p:nvPr/>
        </p:nvSpPr>
        <p:spPr>
          <a:xfrm>
            <a:off x="6033262" y="462096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63ec1b591?vcp=1&amp;pid=9e473d433&amp;color=0,0,0&amp;vtp=1&amp;bt=1&amp;bbb=1&amp;hb=1"/>
          <p:cNvSpPr/>
          <p:nvPr/>
        </p:nvSpPr>
        <p:spPr>
          <a:xfrm>
            <a:off x="576072" y="8223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33.1952年，刘少奇在给斯大林的信中写道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在征收资本家的工厂归国家所有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分配能工作的资本家以工作，保障他们的生活，有特殊情形者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国家还可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付给资本家一部分代价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与材料描述相关的历史事件是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1_2#63ec1b591.choices?vcp=1&amp;pid=9e473d433&amp;color=0,0,0&amp;vtp=1&amp;bbb=1"/>
          <p:cNvSpPr/>
          <p:nvPr/>
        </p:nvSpPr>
        <p:spPr>
          <a:xfrm>
            <a:off x="576072" y="25231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16810" algn="l"/>
                <a:tab pos="5723255" algn="l"/>
                <a:tab pos="81280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土地改革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第一个五年计划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三大改造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.“大跃进”运动</a:t>
            </a:r>
            <a:endParaRPr lang="en-US" altLang="zh-CN" sz="2400" dirty="0"/>
          </a:p>
        </p:txBody>
      </p:sp>
      <p:sp>
        <p:nvSpPr>
          <p:cNvPr id="5" name="QC_4_BD.23_1#928dd5029?vcp=1&amp;pid=9e473d433&amp;color=0,0,0&amp;vtp=1&amp;bbb=1"/>
          <p:cNvSpPr/>
          <p:nvPr/>
        </p:nvSpPr>
        <p:spPr>
          <a:xfrm>
            <a:off x="576072" y="30460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34.截至2024年底，中国已经与183个国家建立外交关系。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这属于中国的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3_2#928dd5029.choices?vcp=1&amp;pid=9e473d433&amp;color=0,0,0&amp;vtp=1&amp;bbb=1"/>
          <p:cNvSpPr/>
          <p:nvPr/>
        </p:nvSpPr>
        <p:spPr>
          <a:xfrm>
            <a:off x="576072" y="356888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7960" algn="l"/>
                <a:tab pos="5418455" algn="l"/>
                <a:tab pos="8134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改革开放成就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国防建设成就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法治建设成果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.全方位外交成果</a:t>
            </a:r>
            <a:endParaRPr lang="en-US" altLang="zh-CN" sz="2400" dirty="0"/>
          </a:p>
        </p:txBody>
      </p:sp>
      <p:sp>
        <p:nvSpPr>
          <p:cNvPr id="8" name="QC_4_BD.25_1#f19e696d6?vcp=1&amp;pid=9e473d433&amp;color=0,0,0&amp;vtp=1&amp;bbb=1&amp;hb=1"/>
          <p:cNvSpPr/>
          <p:nvPr/>
        </p:nvSpPr>
        <p:spPr>
          <a:xfrm>
            <a:off x="576072" y="409174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35.“全国劳动模范”是我国对杰出劳动者的肯定。袁隆平和邓稼先分别在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1979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1986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年获得全国劳动模范荣誉称号。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他们的杰出贡献是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25_2#f19e696d6.choices?vcp=1&amp;pid=9e473d433&amp;color=0,0,0&amp;vtp=1&amp;bbb=1"/>
          <p:cNvSpPr/>
          <p:nvPr/>
        </p:nvSpPr>
        <p:spPr>
          <a:xfrm>
            <a:off x="576072" y="524744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提升科技水平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推动经济改革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增强国防力量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.保障粮食安全</a:t>
            </a:r>
            <a:endParaRPr lang="en-US" altLang="zh-CN" sz="2400" dirty="0"/>
          </a:p>
        </p:txBody>
      </p:sp>
      <p:sp>
        <p:nvSpPr>
          <p:cNvPr id="11" name="QC_4_AN.22_1#63ec1b591.bracket?vcp=1&amp;pid=9e473d433&amp;color=0,0,0&amp;vpa=11&amp;vtp=1&amp;answeroption=C"/>
          <p:cNvSpPr txBox="1"/>
          <p:nvPr/>
        </p:nvSpPr>
        <p:spPr>
          <a:xfrm>
            <a:off x="6172962" y="25561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24_1#928dd5029.bracket?vcp=1&amp;pid=9e473d433&amp;color=0,0,0&amp;vpa=12&amp;vtp=1&amp;answeroption=D"/>
          <p:cNvSpPr txBox="1"/>
          <p:nvPr/>
        </p:nvSpPr>
        <p:spPr>
          <a:xfrm>
            <a:off x="8583422" y="360190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26_1#f19e696d6.bracket?vcp=1&amp;pid=9e473d433&amp;color=0,0,0&amp;vpa=13&amp;vtp=1&amp;answeroption=A"/>
          <p:cNvSpPr txBox="1"/>
          <p:nvPr/>
        </p:nvSpPr>
        <p:spPr>
          <a:xfrm>
            <a:off x="449072" y="528046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ac970b255?vcp=1&amp;pid=9e473d433&amp;color=0,0,0&amp;vtp=1&amp;bt=1&amp;bbb=1&amp;hb=1"/>
          <p:cNvSpPr/>
          <p:nvPr/>
        </p:nvSpPr>
        <p:spPr>
          <a:xfrm>
            <a:off x="576072" y="539986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36.它是一个延续千年的古老帝国，继承了古希腊罗马文明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生活在过去的权势和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荣耀的阴影中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，直到1453年声誉扫地、不可避免地灭亡为止。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这个帝国是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7_2#ac970b255.choices?vcp=1&amp;pid=9e473d433&amp;color=0,0,0&amp;vtp=1&amp;bbb=1"/>
          <p:cNvSpPr/>
          <p:nvPr/>
        </p:nvSpPr>
        <p:spPr>
          <a:xfrm>
            <a:off x="576072" y="1682023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6560" algn="l"/>
                <a:tab pos="5875655" algn="l"/>
                <a:tab pos="8515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古巴比伦王国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亚历山大帝国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拜占庭帝国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.阿拉伯帝国</a:t>
            </a:r>
            <a:endParaRPr lang="en-US" altLang="zh-CN" sz="2400" dirty="0"/>
          </a:p>
        </p:txBody>
      </p:sp>
      <p:sp>
        <p:nvSpPr>
          <p:cNvPr id="5" name="QC_4_BD.29_1#e3048db1f?vcp=1&amp;pid=9e473d433&amp;color=0,0,0&amp;vtp=1&amp;bbb=1&amp;hb=1"/>
          <p:cNvSpPr/>
          <p:nvPr/>
        </p:nvSpPr>
        <p:spPr>
          <a:xfrm>
            <a:off x="576072" y="2275240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37.“封君封臣制——以土地为纽带”“庄园——以自给自足为特点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自由与自治的城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——金钱赎买或武装斗争”。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这些历史知识的时空定位是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9_2#e3048db1f.choices?vcp=1&amp;pid=9e473d433&amp;color=0,0,0&amp;vtp=1&amp;bbb=1"/>
          <p:cNvSpPr/>
          <p:nvPr/>
        </p:nvSpPr>
        <p:spPr>
          <a:xfrm>
            <a:off x="576072" y="3418241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商周时期的中国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幕府时代的日本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封建时代的西欧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.走向近代的英国</a:t>
            </a:r>
            <a:endParaRPr lang="en-US" altLang="zh-CN" sz="2400" dirty="0"/>
          </a:p>
        </p:txBody>
      </p:sp>
      <p:sp>
        <p:nvSpPr>
          <p:cNvPr id="8" name="QC_4_BD.31_1#04e2cb29a?vcp=1&amp;pid=9e473d433&amp;color=0,0,0&amp;vtp=1&amp;bbb=1&amp;hb=1"/>
          <p:cNvSpPr/>
          <p:nvPr/>
        </p:nvSpPr>
        <p:spPr>
          <a:xfrm>
            <a:off x="576072" y="4011458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38.《共产党宣言》指出，他们处于被奴役的最下层，又是大工业的产物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因而是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现代社会中最革命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、最有前途的阶级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肩负着建设共产主义新世界的伟大历史使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。材料中“最革命、最有前途的阶级”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指的是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31_2#04e2cb29a.choices?vcp=1&amp;pid=9e473d433&amp;color=0,0,0&amp;vtp=1&amp;bbb=1"/>
          <p:cNvSpPr/>
          <p:nvPr/>
        </p:nvSpPr>
        <p:spPr>
          <a:xfrm>
            <a:off x="576072" y="5700558"/>
            <a:ext cx="109545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工人阶级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资产阶级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富裕农民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.黑人奴隶</a:t>
            </a:r>
            <a:endParaRPr lang="en-US" altLang="zh-CN" sz="2400" dirty="0"/>
          </a:p>
        </p:txBody>
      </p:sp>
      <p:sp>
        <p:nvSpPr>
          <p:cNvPr id="11" name="QC_4_AN.28_1#ac970b255.bracket?vcp=1&amp;pid=9e473d433&amp;color=0,0,0&amp;vpa=14&amp;vtp=1&amp;answeroption=C"/>
          <p:cNvSpPr txBox="1"/>
          <p:nvPr/>
        </p:nvSpPr>
        <p:spPr>
          <a:xfrm>
            <a:off x="6325362" y="18039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30_1#e3048db1f.bracket?vcp=1&amp;pid=9e473d433&amp;color=0,0,0&amp;vpa=15&amp;vtp=1&amp;answeroption=C"/>
          <p:cNvSpPr txBox="1"/>
          <p:nvPr/>
        </p:nvSpPr>
        <p:spPr>
          <a:xfrm>
            <a:off x="6020562" y="354016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32_1#04e2cb29a.bracket?vcp=1&amp;pid=9e473d433&amp;color=0,0,0&amp;vpa=16&amp;vtp=1&amp;answeroption=A"/>
          <p:cNvSpPr txBox="1"/>
          <p:nvPr/>
        </p:nvSpPr>
        <p:spPr>
          <a:xfrm>
            <a:off x="449072" y="58224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546285b9f?vcp=1&amp;pid=9e473d433&amp;color=0,0,0&amp;vtp=1&amp;bt=1&amp;bbb=1&amp;hb=1"/>
          <p:cNvSpPr/>
          <p:nvPr/>
        </p:nvSpPr>
        <p:spPr>
          <a:xfrm>
            <a:off x="576072" y="112334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39.万有引力定律、光学分析和微积分学是他的三大成就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他的科学发现使人类对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客观世界的探索向前迈了一大步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。“他”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3_2#546285b9f.choices?vcp=1&amp;pid=9e473d433&amp;color=0,0,0&amp;vtp=1&amp;bbb=1"/>
          <p:cNvSpPr/>
          <p:nvPr/>
        </p:nvSpPr>
        <p:spPr>
          <a:xfrm>
            <a:off x="576072" y="227808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0110" algn="l"/>
                <a:tab pos="5888355" algn="l"/>
                <a:tab pos="86741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亚里士多德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牛顿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达尔文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.瓦特</a:t>
            </a:r>
            <a:endParaRPr lang="en-US" altLang="zh-CN" sz="2400" dirty="0"/>
          </a:p>
        </p:txBody>
      </p:sp>
      <p:sp>
        <p:nvSpPr>
          <p:cNvPr id="5" name="QC_4_BD.35_1#fa2ba252c?sp=1&amp;vcp=1&amp;pid=9e473d433&amp;color=0,0,0&amp;vtp=1&amp;bbb=1"/>
          <p:cNvSpPr/>
          <p:nvPr/>
        </p:nvSpPr>
        <p:spPr>
          <a:xfrm>
            <a:off x="576072" y="280094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40.下图呈现了20世纪以来世界格局的演变过程。②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处对应的是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6" name="QC_4_BD.35_2#fa2ba252c?vcp=1&amp;pid=9e473d43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" y="3405029"/>
            <a:ext cx="1090879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35_3#fa2ba252c.choices?vcp=1&amp;pid=9e473d433&amp;color=0,0,0&amp;vtp=1&amp;bbb=1"/>
          <p:cNvSpPr/>
          <p:nvPr/>
        </p:nvSpPr>
        <p:spPr>
          <a:xfrm>
            <a:off x="576072" y="445912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A.凡尔赛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华盛顿体系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.两极格局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多极化趋势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.经济全球化</a:t>
            </a:r>
            <a:endParaRPr lang="en-US" altLang="zh-CN" sz="2400" dirty="0"/>
          </a:p>
        </p:txBody>
      </p:sp>
      <p:sp>
        <p:nvSpPr>
          <p:cNvPr id="9" name="QC_4_AN.34_1#546285b9f.bracket?vcp=1&amp;pid=9e473d433&amp;color=0,0,0&amp;vpa=17&amp;vtp=1&amp;answeroption=B"/>
          <p:cNvSpPr txBox="1"/>
          <p:nvPr/>
        </p:nvSpPr>
        <p:spPr>
          <a:xfrm>
            <a:off x="3869817" y="231110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36_1#fa2ba252c.bracket?vcp=1&amp;pid=9e473d433&amp;color=0,0,0&amp;vpa=18&amp;vtp=1&amp;answeroption=B"/>
          <p:cNvSpPr txBox="1"/>
          <p:nvPr/>
        </p:nvSpPr>
        <p:spPr>
          <a:xfrm>
            <a:off x="6033262" y="451754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c1747ff9?vcp=1&amp;pid=2dd35a369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7_1#3f40ea74a?sp=1&amp;vcp=1&amp;pid=8c1747ff9&amp;color=0,0,0&amp;vtp=1&amp;bb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）改革是人类社会发展的重要环节。阅读材料，回答问题。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endParaRPr lang="en-US" altLang="zh-CN" sz="2400" dirty="0"/>
          </a:p>
        </p:txBody>
      </p:sp>
      <p:graphicFrame>
        <p:nvGraphicFramePr>
          <p:cNvPr id="15" name="QO_4_BD.37_2#3f40ea74a?colgroup=7,27&amp;vcp=1&amp;pid=8c1747ff9&amp;color=0,0,0&amp;vtp=1&amp;bbb=1"/>
          <p:cNvGraphicFramePr>
            <a:graphicFrameLocks noGrp="1"/>
          </p:cNvGraphicFramePr>
          <p:nvPr/>
        </p:nvGraphicFramePr>
        <p:xfrm>
          <a:off x="576072" y="2350199"/>
          <a:ext cx="10917936" cy="3233928"/>
        </p:xfrm>
        <a:graphic>
          <a:graphicData uri="http://schemas.openxmlformats.org/drawingml/2006/table">
            <a:tbl>
              <a:tblPr/>
              <a:tblGrid>
                <a:gridCol w="2386584"/>
                <a:gridCol w="853135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项目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政治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令民为什伍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而相牧司连坐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集小乡邑聚为县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置令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丞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凡三十一县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经济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僇力本业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耕织致粟帛多者复其身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为田开阡陌封疆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军事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有军功者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各以率受上爵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O_4_BD.37_3#3f40ea74a?vcp=1&amp;pid=8c1747ff9&amp;color=0,0,0&amp;vtp=1&amp;bbb=1"/>
          <p:cNvSpPr/>
          <p:nvPr/>
        </p:nvSpPr>
        <p:spPr>
          <a:xfrm>
            <a:off x="576072" y="5715699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根据司马迁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商君列传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编制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7fe995bea?vcp=1&amp;pid=3f40ea74a&amp;color=0,0,0&amp;vtp=1&amp;bt=1&amp;bbb=1&amp;hb=1"/>
          <p:cNvSpPr/>
          <p:nvPr/>
        </p:nvSpPr>
        <p:spPr>
          <a:xfrm>
            <a:off x="576072" y="22942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（1）材料一中的改革发生在哪一历史时期？（1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这场改革采取的哪些措施与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富国强兵直接相关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直接摘抄原文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39_1#7fe995bea?vcp=1&amp;pid=3f40ea74a&amp;color=0,0,0&amp;vtp=1&amp;bbb=1&amp;hb=1"/>
          <p:cNvSpPr/>
          <p:nvPr/>
        </p:nvSpPr>
        <p:spPr>
          <a:xfrm>
            <a:off x="576072" y="34489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历史时期：战国时期。（1分）措施：僇力本业，耕织致粟帛多者复其身；（2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有军功者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，各以率受上爵。（2分）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e73cf177?vcp=1&amp;pid=3f40ea74a&amp;color=0,0,0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纵观历史上改革变法的背景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主要有以下三种情形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一是社会处于剧烈震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荡的转型时期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为了顺应时代潮流和社会发展的需要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对旧的生产关系和上层建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筑进行彻底的改革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二是由于国家出现了统治危机或积贫积弱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影响到国家的正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常发展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为了富国强兵而对生产关系进行局部调整的改革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三是国家在非常时期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偶遇突发事件而进行改革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摘编自马道军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中外改革和变法的规律性认识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e73cf177?vcp=1&amp;pid=3f40ea74a&amp;color=0,0,0&amp;mp=1&amp;vtp=1&amp;bt=1&amp;bbb=1"/>
          <p:cNvSpPr/>
          <p:nvPr/>
        </p:nvSpPr>
        <p:spPr>
          <a:xfrm>
            <a:off x="576072" y="173421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历史上的改革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400" dirty="0"/>
          </a:p>
        </p:txBody>
      </p:sp>
      <p:graphicFrame>
        <p:nvGraphicFramePr>
          <p:cNvPr id="18" name="P_5_BD#4e73cf177?colgroup=2,6,8,2,3,8&amp;vcp=1&amp;pid=3f40ea74a&amp;color=0,0,0&amp;mp=1&amp;vtp=1&amp;bbb=1"/>
          <p:cNvGraphicFramePr>
            <a:graphicFrameLocks noGrp="1"/>
          </p:cNvGraphicFramePr>
          <p:nvPr/>
        </p:nvGraphicFramePr>
        <p:xfrm>
          <a:off x="576072" y="2337340"/>
          <a:ext cx="10890504" cy="2694940"/>
        </p:xfrm>
        <a:graphic>
          <a:graphicData uri="http://schemas.openxmlformats.org/drawingml/2006/table">
            <a:tbl>
              <a:tblPr/>
              <a:tblGrid>
                <a:gridCol w="905256"/>
                <a:gridCol w="2221992"/>
                <a:gridCol w="2761488"/>
                <a:gridCol w="923544"/>
                <a:gridCol w="1289304"/>
                <a:gridCol w="278892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改革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改革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公元前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商鞅变法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1861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俄国废除农奴制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北魏孝文帝改革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1868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日本明治维新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日本大化改新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1898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中国戊戌变法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世纪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北宋王安石变法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1933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罗斯福新政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2045f9b91?sp=1&amp;vcp=1&amp;pid=3f40ea74a&amp;color=0,0,0&amp;mp=1&amp;vtp=1&amp;bt=1&amp;bbb=1"/>
          <p:cNvSpPr/>
          <p:nvPr/>
        </p:nvSpPr>
        <p:spPr>
          <a:xfrm>
            <a:off x="576072" y="110429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（2）根据材料二和材料三，填写下列表格。（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改革实例写出其中一例即可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历史上改革变法的三种情形</a:t>
            </a:r>
            <a:endParaRPr lang="en-US" altLang="zh-CN" sz="2400" dirty="0"/>
          </a:p>
        </p:txBody>
      </p:sp>
      <p:graphicFrame>
        <p:nvGraphicFramePr>
          <p:cNvPr id="19" name="QO_5_BD.40_2#2045f9b91?colgroup=14,14,4&amp;vcp=1&amp;pid=3f40ea74a&amp;color=0,0,0&amp;mp=1&amp;vtp=1&amp;bbb=1"/>
          <p:cNvGraphicFramePr>
            <a:graphicFrameLocks noGrp="1"/>
          </p:cNvGraphicFramePr>
          <p:nvPr/>
        </p:nvGraphicFramePr>
        <p:xfrm>
          <a:off x="576072" y="2340261"/>
          <a:ext cx="10927080" cy="2155952"/>
        </p:xfrm>
        <a:graphic>
          <a:graphicData uri="http://schemas.openxmlformats.org/drawingml/2006/table">
            <a:tbl>
              <a:tblPr/>
              <a:tblGrid>
                <a:gridCol w="4700016"/>
                <a:gridCol w="4709160"/>
                <a:gridCol w="151790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背景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改革实例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社会处于剧烈震荡的转型时期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顺应时代潮流和社会发展的需要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国家出现统治危机或积贫积弱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解决困难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度过难关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AN.41_1#2045f9b91?vcp=1&amp;pid=3f40ea74a&amp;color=0,0,0&amp;vtp=1&amp;bbb=1&amp;hb=1"/>
          <p:cNvSpPr/>
          <p:nvPr/>
        </p:nvSpPr>
        <p:spPr>
          <a:xfrm>
            <a:off x="576072" y="462626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A：①②③⑤⑥⑦（写出其中一例即可，如有多写、错写的不得分，2分）B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国强兵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（1分）C：国家在非常时期偶遇突发事件（1分）D：⑧（2分）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afcc62710?vcp=1&amp;pid=3f40ea74a&amp;color=0,0,0&amp;mp=1&amp;vtp=1&amp;bt=1&amp;bbb=1"/>
          <p:cNvSpPr/>
          <p:nvPr/>
        </p:nvSpPr>
        <p:spPr>
          <a:xfrm>
            <a:off x="576072" y="2573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（3）综上所述，归纳改革取得成功的因素。（2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3_1#afcc62710?vcp=1&amp;pid=3f40ea74a&amp;color=0,0,0&amp;vtp=1&amp;bbb=1&amp;hb=1"/>
          <p:cNvSpPr/>
          <p:nvPr/>
        </p:nvSpPr>
        <p:spPr>
          <a:xfrm>
            <a:off x="576072" y="30955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因素：顺应时代潮流；符合国情实际；有力的支持者；适应生产力发展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调整生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产关系等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。（言之有理，写出其中一点即可，2分）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4_1#cdd23f8ad?sp=1&amp;vcp=1&amp;pid=8c1747ff9&amp;color=0,0,0&amp;vtp=1&amp;bt=1&amp;bbb=1"/>
          <p:cNvSpPr/>
          <p:nvPr/>
        </p:nvSpPr>
        <p:spPr>
          <a:xfrm>
            <a:off x="576072" y="539986"/>
            <a:ext cx="10954512" cy="133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）史料是我们了解和认识历史的重要依据。阅读材料，回答问题。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辨识史料】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endParaRPr lang="en-US" altLang="zh-CN" sz="2400" dirty="0"/>
          </a:p>
        </p:txBody>
      </p:sp>
      <p:pic>
        <p:nvPicPr>
          <p:cNvPr id="3" name="QO_4_BD.44_3#cdd23f8ad?iti=4&amp;htil=1&amp;vcp=1&amp;pid=8c1747ff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2768" y="3125706"/>
            <a:ext cx="731520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44_4#cdd23f8ad?iti=5&amp;htil=1&amp;vcp=1&amp;pid=8c1747ff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9624" y="3125706"/>
            <a:ext cx="1664208" cy="20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44_5#cdd23f8ad?iti=6&amp;htil=1&amp;vcp=1&amp;pid=8c1747ff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1464" y="3125706"/>
            <a:ext cx="557784" cy="20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4_BD.44_6#cdd23f8ad?iti=7&amp;htil=1&amp;vcp=1&amp;pid=8c1747ff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2288" y="1991850"/>
            <a:ext cx="1984248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4_BD.44_7#cdd23f8ad?iti=4&amp;htil=1&amp;vcp=1&amp;pid=8c1747ff9&amp;color=0,0,0&amp;vtp=1&amp;bbb=1&amp;hb=1"/>
          <p:cNvSpPr/>
          <p:nvPr/>
        </p:nvSpPr>
        <p:spPr>
          <a:xfrm>
            <a:off x="662940" y="5337538"/>
            <a:ext cx="2551176" cy="8778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古埃及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象形文字铭文</a:t>
            </a:r>
            <a:endParaRPr lang="en-US" altLang="zh-CN" sz="2400" dirty="0"/>
          </a:p>
        </p:txBody>
      </p:sp>
      <p:sp>
        <p:nvSpPr>
          <p:cNvPr id="8" name="QO_4_BD.44_8#cdd23f8ad?iti=5&amp;htil=1&amp;vcp=1&amp;pid=8c1747ff9&amp;color=0,0,0&amp;vtp=1&amp;bbb=1"/>
          <p:cNvSpPr/>
          <p:nvPr/>
        </p:nvSpPr>
        <p:spPr>
          <a:xfrm>
            <a:off x="3728434" y="5346682"/>
            <a:ext cx="1906587" cy="4037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楔形文字</a:t>
            </a:r>
            <a:endParaRPr lang="en-US" altLang="zh-CN" sz="2400" dirty="0"/>
          </a:p>
        </p:txBody>
      </p:sp>
      <p:sp>
        <p:nvSpPr>
          <p:cNvPr id="9" name="QO_4_BD.44_9#cdd23f8ad?iti=6&amp;htil=1&amp;vcp=1&amp;pid=8c1747ff9&amp;color=0,0,0&amp;vtp=1&amp;bbb=1&amp;hb=1"/>
          <p:cNvSpPr/>
          <p:nvPr/>
        </p:nvSpPr>
        <p:spPr>
          <a:xfrm>
            <a:off x="6144768" y="5346682"/>
            <a:ext cx="2551176" cy="8778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汉谟拉比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》石柱</a:t>
            </a:r>
            <a:endParaRPr lang="en-US" altLang="zh-CN" sz="2400" dirty="0"/>
          </a:p>
        </p:txBody>
      </p:sp>
      <p:sp>
        <p:nvSpPr>
          <p:cNvPr id="10" name="QO_4_BD.44_10#cdd23f8ad?iti=7&amp;htil=1&amp;vcp=1&amp;pid=8c1747ff9&amp;color=0,0,0&amp;vtp=1&amp;bbb=1&amp;hb=1"/>
          <p:cNvSpPr/>
          <p:nvPr/>
        </p:nvSpPr>
        <p:spPr>
          <a:xfrm>
            <a:off x="8878824" y="5337538"/>
            <a:ext cx="2551176" cy="8778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刻有文字的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甲骨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386086e39?vcp=1&amp;pid=cdd23f8ad&amp;color=0,0,0&amp;vtp=1&amp;bt=1&amp;bbb=1&amp;hb=1"/>
          <p:cNvSpPr/>
          <p:nvPr/>
        </p:nvSpPr>
        <p:spPr>
          <a:xfrm>
            <a:off x="576072" y="22942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（1）以上出土文物属于什么类型的史料？（1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根据这些史料可以了解古代亚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非文明哪些方面的成就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）指出图4文字的名称。（1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6_1#386086e39?vcp=1&amp;pid=cdd23f8ad&amp;color=0,0,0&amp;vtp=1&amp;bbb=1&amp;hb=1"/>
          <p:cNvSpPr/>
          <p:nvPr/>
        </p:nvSpPr>
        <p:spPr>
          <a:xfrm>
            <a:off x="576072" y="34489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类型：实物史料（或第一手史料，或直接史料）。（1分）方面：文字；法律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雕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。（写出其中两点即可，2分）名称：甲骨文。（1分）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b4a655b7?vcp=1&amp;pid=cdd23f8ad&amp;color=0,0,0&amp;vtp=1&amp;bt=1&amp;bbb=1"/>
          <p:cNvSpPr/>
          <p:nvPr/>
        </p:nvSpPr>
        <p:spPr>
          <a:xfrm>
            <a:off x="576072" y="424560"/>
            <a:ext cx="10954512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【运用史料】</a:t>
            </a:r>
            <a:endParaRPr lang="en-US" altLang="zh-CN" sz="2400" dirty="0"/>
          </a:p>
          <a:p>
            <a:pPr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endParaRPr lang="en-US" altLang="zh-CN" sz="2400" dirty="0"/>
          </a:p>
        </p:txBody>
      </p:sp>
      <p:graphicFrame>
        <p:nvGraphicFramePr>
          <p:cNvPr id="23" name="P_5_BD#0b4a655b7?colgroup=14,20&amp;vcp=1&amp;pid=cdd23f8ad&amp;color=0,0,0&amp;vtp=1&amp;bbb=1&amp;hb=1"/>
          <p:cNvGraphicFramePr>
            <a:graphicFrameLocks noGrp="1"/>
          </p:cNvGraphicFramePr>
          <p:nvPr/>
        </p:nvGraphicFramePr>
        <p:xfrm>
          <a:off x="576072" y="1464310"/>
          <a:ext cx="10927080" cy="3499612"/>
        </p:xfrm>
        <a:graphic>
          <a:graphicData uri="http://schemas.openxmlformats.org/drawingml/2006/table">
            <a:tbl>
              <a:tblPr/>
              <a:tblGrid>
                <a:gridCol w="4617720"/>
                <a:gridCol w="6309360"/>
              </a:tblGrid>
              <a:tr h="5083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简介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123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800"/>
                        </a:lnSpc>
                      </a:pP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9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    这幅图是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清明上河图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的后段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描绘了市区街道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城内商店鳞次栉比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街上行人摩肩接踵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车马轿驼络绎不绝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展现了东京街市的繁荣景象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9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教育部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义务教育教科书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中国历史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SimSun" panose="02010600030101010101" pitchFamily="34" charset="-122"/>
                        <a:ea typeface="SimSun" panose="02010600030101010101" pitchFamily="34" charset="-122"/>
                        <a:cs typeface="SimSun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七年级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下册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0b4a655b7.table_image?iti=8&amp;tii=1&amp;vcp=1&amp;pid=cdd23f8a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2186876"/>
            <a:ext cx="368503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BD#0b4a655b7.table_image?iti=8&amp;tii=2&amp;vcp=1&amp;pid=cdd23f8ad&amp;color=0,0,0&amp;vtp=1&amp;bbb=1&amp;hb=1"/>
          <p:cNvSpPr/>
          <p:nvPr/>
        </p:nvSpPr>
        <p:spPr>
          <a:xfrm>
            <a:off x="653796" y="4160964"/>
            <a:ext cx="4462272" cy="9875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北宋张择端《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清明上河图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局部）</a:t>
            </a:r>
            <a:endParaRPr lang="en-US" altLang="zh-CN" sz="2400" dirty="0"/>
          </a:p>
        </p:txBody>
      </p:sp>
      <p:sp>
        <p:nvSpPr>
          <p:cNvPr id="6" name="P_5_BD#0b4a655b7?vcp=1&amp;pid=cdd23f8ad&amp;color=0,0,0&amp;vtp=1&amp;bbb=1"/>
          <p:cNvSpPr/>
          <p:nvPr/>
        </p:nvSpPr>
        <p:spPr>
          <a:xfrm>
            <a:off x="576072" y="5376545"/>
            <a:ext cx="10954512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东京城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屋宇雄壮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门面广阔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望之森然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每一交易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动即千万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骇人闻见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摘编自孟元老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东京梦华录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9f1b37df3?vcp=1&amp;pid=cdd23f8ad&amp;color=0,0,0&amp;mp=1&amp;vtp=1&amp;bt=1&amp;bbb=1&amp;hb=1"/>
          <p:cNvSpPr/>
          <p:nvPr/>
        </p:nvSpPr>
        <p:spPr>
          <a:xfrm>
            <a:off x="576072" y="22942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（2）从材料二的图片材料和文字材料中提取共同的历史信息。（2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运用史料有什么方法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8_1#9f1b37df3?vcp=1&amp;pid=cdd23f8ad&amp;color=0,0,0&amp;vtp=1&amp;bbb=1&amp;hb=1"/>
          <p:cNvSpPr/>
          <p:nvPr/>
        </p:nvSpPr>
        <p:spPr>
          <a:xfrm>
            <a:off x="576072" y="34489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历史信息：北宋都城繁华；商业繁荣；店铺林立。（写出其中两点即可，2分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方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：史料双重（或多重）互证；图文互证等。（写出其中一点即可，2分）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059c71cd?vcp=1&amp;pid=cdd23f8ad&amp;color=0,0,0&amp;vtp=1&amp;bt=1&amp;bbb=1"/>
          <p:cNvSpPr/>
          <p:nvPr/>
        </p:nvSpPr>
        <p:spPr>
          <a:xfrm>
            <a:off x="576072" y="75326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【解读史料】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在菲律宾马克坦岛上建有一座纪念亭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亭中立有一座纪念碑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25" name="P_5_BD#a059c71cd?colgroup=7,27&amp;vcp=1&amp;pid=cdd23f8ad&amp;color=0,0,0&amp;vtp=1&amp;bbb=1&amp;hb=1"/>
          <p:cNvGraphicFramePr>
            <a:graphicFrameLocks noGrp="1"/>
          </p:cNvGraphicFramePr>
          <p:nvPr/>
        </p:nvGraphicFramePr>
        <p:xfrm>
          <a:off x="576072" y="1979073"/>
          <a:ext cx="10927080" cy="4095496"/>
        </p:xfrm>
        <a:graphic>
          <a:graphicData uri="http://schemas.openxmlformats.org/drawingml/2006/table">
            <a:tbl>
              <a:tblPr/>
              <a:tblGrid>
                <a:gridCol w="2432304"/>
                <a:gridCol w="849477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碑文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5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800"/>
                        </a:lnSpc>
                      </a:pPr>
                      <a:r>
                        <a:rPr lang="en-US" altLang="zh-CN" sz="1720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纪念碑正面碑文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拉普拉普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时维公元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1521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拉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普拉普率其丁众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于此击溃西班牙侵略者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殪其帅魁斐迪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麦哲伦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菲律宾人抵抗欧洲人之入侵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拉普拉普乃首倡其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义者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以此故也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a059c71cd.table_image?iti=9&amp;tii=3&amp;vcp=1&amp;pid=cdd23f8a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804" y="2564035"/>
            <a:ext cx="2148840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BD#a059c71cd.table_image?iti=9&amp;tii=4&amp;vcp=1&amp;pid=cdd23f8ad&amp;color=0,0,0&amp;vtp=1&amp;bbb=1"/>
          <p:cNvSpPr/>
          <p:nvPr/>
        </p:nvSpPr>
        <p:spPr>
          <a:xfrm>
            <a:off x="685736" y="5553107"/>
            <a:ext cx="2212975" cy="82194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纪念碑正面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5_BD#a059c71cd?colgroup=7,27&amp;vcp=1&amp;pid=cdd23f8ad&amp;color=0,0,0&amp;vtp=1&amp;bt=1&amp;bbb=1&amp;hb=1"/>
          <p:cNvGraphicFramePr>
            <a:graphicFrameLocks noGrp="1"/>
          </p:cNvGraphicFramePr>
          <p:nvPr/>
        </p:nvGraphicFramePr>
        <p:xfrm>
          <a:off x="576072" y="1351947"/>
          <a:ext cx="10927080" cy="3455416"/>
        </p:xfrm>
        <a:graphic>
          <a:graphicData uri="http://schemas.openxmlformats.org/drawingml/2006/table">
            <a:tbl>
              <a:tblPr/>
              <a:tblGrid>
                <a:gridCol w="2432304"/>
                <a:gridCol w="849477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碑文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42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4800"/>
                        </a:lnSpc>
                      </a:pPr>
                      <a:r>
                        <a:rPr lang="en-US" altLang="zh-CN" sz="1385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纪念碑反面碑文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斐迪南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麦哲伦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时维公元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1521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27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斐迪南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麦哲伦与马克坦岛酋长拉普拉普麾下丁众交锋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身受重戕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殒于此焉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其后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麦哲伦之船队有维多利亚号一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艘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胡安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塞巴斯蒂安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埃尔卡诺率领之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日航离宿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翌年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日泊归巴拉米达之圣罗卡港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遂首次完成地球之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环航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a059c71cd.table_image?iti=10&amp;tii=5&amp;vcp=1&amp;pid=cdd23f8a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9576" y="1955197"/>
            <a:ext cx="1225296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a059c71cd.table_image?iti=10&amp;tii=6&amp;vcp=1&amp;pid=cdd23f8ad&amp;color=0,0,0&amp;vtp=1&amp;bbb=1"/>
          <p:cNvSpPr/>
          <p:nvPr/>
        </p:nvSpPr>
        <p:spPr>
          <a:xfrm>
            <a:off x="685736" y="4267613"/>
            <a:ext cx="2212975" cy="82194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图7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纪念碑反面</a:t>
            </a:r>
            <a:endParaRPr lang="en-US" altLang="zh-CN" sz="2400" dirty="0"/>
          </a:p>
        </p:txBody>
      </p:sp>
      <p:sp>
        <p:nvSpPr>
          <p:cNvPr id="5" name="P_5_BD#a059c71cd?vcp=1&amp;pid=cdd23f8ad&amp;color=0,0,0&amp;vtp=1&amp;bbb=1"/>
          <p:cNvSpPr/>
          <p:nvPr/>
        </p:nvSpPr>
        <p:spPr>
          <a:xfrm>
            <a:off x="576072" y="4939951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根据流沙河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双面碑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编制</a:t>
            </a:r>
            <a:endParaRPr lang="en-US" altLang="zh-CN" sz="2400" dirty="0"/>
          </a:p>
        </p:txBody>
      </p:sp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818547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d6c359f01?vcp=1&amp;pid=cdd23f8ad&amp;color=0,0,0&amp;mp=1&amp;vtp=1&amp;bt=1&amp;bbb=1&amp;hb=1"/>
          <p:cNvSpPr/>
          <p:nvPr/>
        </p:nvSpPr>
        <p:spPr>
          <a:xfrm>
            <a:off x="576072" y="25685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（3）根据材料三，写出麦哲伦船队的航行成就及航行时间（用“世纪”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表述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0_1#d6c359f01?vcp=1&amp;pid=cdd23f8ad&amp;color=0,0,0&amp;vtp=1&amp;bbb=1"/>
          <p:cNvSpPr/>
          <p:nvPr/>
        </p:nvSpPr>
        <p:spPr>
          <a:xfrm>
            <a:off x="576072" y="3723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成就：麦哲伦船队完成首次环球航行。（1分）时间：16世纪。（1分）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1#e0c17631c?vcp=1&amp;pid=cdd23f8ad&amp;color=0,0,0&amp;vtp=1&amp;bt=1&amp;bbb=1"/>
          <p:cNvSpPr/>
          <p:nvPr/>
        </p:nvSpPr>
        <p:spPr>
          <a:xfrm>
            <a:off x="576072" y="1750700"/>
            <a:ext cx="11172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（4）根据碑文并结合所学知识，写出你对麦哲伦的看法。（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注意史论结合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2_1#e0c17631c?vcp=1&amp;pid=cdd23f8ad&amp;color=0,0,0&amp;vtp=1&amp;bbb=1&amp;hb=1"/>
          <p:cNvSpPr/>
          <p:nvPr/>
        </p:nvSpPr>
        <p:spPr>
          <a:xfrm>
            <a:off x="576072" y="2272597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①看法：麦哲伦是侵略者。（1分）麦哲伦入侵菲律宾，被菲律宾人击杀。（2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看法：麦哲伦是伟大的航海家。（1分）麦哲伦船队完成了首次环球航行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证明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了地圆学说的正确性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。（2分）③看法：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麦哲伦既是侵略者也是伟大的航海家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1分）麦哲伦入侵菲律宾，被菲律宾人击杀；（1分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但麦哲伦船队也完成了首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次环球航行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，证明了地圆学说的正确性。（1分）（写出其中一项即可）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55f855495?sp=1&amp;vcp=1&amp;pid=8c1747ff9&amp;color=0,0,0&amp;vtp=1&amp;bt=1&amp;bbb=1&amp;hb=1"/>
          <p:cNvSpPr/>
          <p:nvPr/>
        </p:nvSpPr>
        <p:spPr>
          <a:xfrm>
            <a:off x="576072" y="83994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）广西壮族自治区是全国五个自治区之一。同学们围绕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广西民族团结发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”分组开展研究，并依据各自研究角度搜集如下素材。请你一起完成学习任务。</a:t>
            </a:r>
            <a:endParaRPr lang="en-US" altLang="zh-CN" sz="2400" dirty="0"/>
          </a:p>
        </p:txBody>
      </p:sp>
      <p:graphicFrame>
        <p:nvGraphicFramePr>
          <p:cNvPr id="29" name="QO_4_BD.53_2#55f855495?colgroup=3,26,4&amp;vcp=1&amp;pid=8c1747ff9&amp;color=0,0,0&amp;vtp=1&amp;bbb=1&amp;hb=1"/>
          <p:cNvGraphicFramePr>
            <a:graphicFrameLocks noGrp="1"/>
          </p:cNvGraphicFramePr>
          <p:nvPr/>
        </p:nvGraphicFramePr>
        <p:xfrm>
          <a:off x="576072" y="2075910"/>
          <a:ext cx="10908792" cy="3924681"/>
        </p:xfrm>
        <a:graphic>
          <a:graphicData uri="http://schemas.openxmlformats.org/drawingml/2006/table">
            <a:tbl>
              <a:tblPr/>
              <a:tblGrid>
                <a:gridCol w="1216152"/>
                <a:gridCol w="8229600"/>
                <a:gridCol w="146304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素材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研究角度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569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第一组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秦朝中央政府对岭南地区的开发管理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endParaRPr lang="en-US" altLang="zh-CN" sz="1200" dirty="0"/>
                    </a:p>
                    <a:p>
                      <a:pPr marL="0" indent="0" algn="just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    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根据教育部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义务教育教科书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中国历史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七年级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上册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等编制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边疆开发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/>
        </p:nvGraphicFramePr>
        <p:xfrm>
          <a:off x="2049145" y="3069590"/>
          <a:ext cx="7714615" cy="2087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9225"/>
                <a:gridCol w="6295390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管理制度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秦统一岭南后</a:t>
                      </a:r>
                      <a:r>
                        <a:rPr lang="en-US" altLang="zh-CN" sz="2400" b="1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，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设置桂林</a:t>
                      </a:r>
                      <a:r>
                        <a:rPr lang="en-US" altLang="zh-CN" sz="2400" b="1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、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南海</a:t>
                      </a:r>
                      <a:r>
                        <a:rPr lang="en-US" altLang="zh-CN" sz="2400" b="1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、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象等数郡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移民措施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迁徙中原50万人到岭南戍守</a:t>
                      </a:r>
                      <a:r>
                        <a:rPr lang="en-US" altLang="zh-CN" sz="2400" b="1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，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和越人杂居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兴修水利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秦始皇派人开凿灵渠</a:t>
                      </a:r>
                      <a:r>
                        <a:rPr lang="en-US" altLang="zh-CN" sz="2400" b="1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，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  <a:sym typeface="+mn-ea"/>
                        </a:rPr>
                        <a:t>把长江和珠江两大水系连接起来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</a:txBody>
                  <a:tcPr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O_4_BD.53_3#55f855495?colgroup=3,26,4&amp;vcp=1&amp;pid=8c1747ff9&amp;color=0,0,0&amp;vtp=1&amp;bt=1&amp;bbb=1&amp;hb=1"/>
          <p:cNvGraphicFramePr>
            <a:graphicFrameLocks noGrp="1"/>
          </p:cNvGraphicFramePr>
          <p:nvPr/>
        </p:nvGraphicFramePr>
        <p:xfrm>
          <a:off x="576072" y="891318"/>
          <a:ext cx="10908792" cy="5357622"/>
        </p:xfrm>
        <a:graphic>
          <a:graphicData uri="http://schemas.openxmlformats.org/drawingml/2006/table">
            <a:tbl>
              <a:tblPr/>
              <a:tblGrid>
                <a:gridCol w="1216152"/>
                <a:gridCol w="8229600"/>
                <a:gridCol w="146304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素材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研究角度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第二组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    中法战争爆发后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年近七旬的冯子材（今广西钦州人）在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镇南关多次击退法军的进攻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当地壮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白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彝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汉等各族人民和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多名越南人民也赶来助战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冯子材率各军乘胜追击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取得重大胜利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史称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镇南关大捷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摘编自赵尔巽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清史稿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冯子材传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反法斗争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3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第三组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由于抗日民族统一战线的威力和人民的爱国传统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广西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最大限度地动员本身人力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物力支援抗战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出兵之多在全国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仅次于四川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而按人口比例则居第一位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广西征调民工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200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SimSun" panose="0201060003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万人次参加战时各种劳役服务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摘编自潘琦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广西抗日战争史稿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抗日救国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18052" y="358172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dd35a369.fixed?vcp=1&amp;pid=8aeb7174c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2025年初中学业水平考试模拟测试卷（四）</a:t>
            </a:r>
            <a:endParaRPr lang="en-US" altLang="zh-CN" sz="4800" dirty="0"/>
          </a:p>
        </p:txBody>
      </p:sp>
      <p:sp>
        <p:nvSpPr>
          <p:cNvPr id="3" name="C_2_BD#2dd35a369.fixed?vcp=1&amp;pid=8aeb7174c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QO_4_BD.53_4#55f855495?colgroup=3,26,4&amp;vcp=1&amp;pid=8c1747ff9&amp;color=0,0,0&amp;vtp=1&amp;bt=1&amp;bbb=1&amp;hb=1"/>
          <p:cNvGraphicFramePr>
            <a:graphicFrameLocks noGrp="1"/>
          </p:cNvGraphicFramePr>
          <p:nvPr/>
        </p:nvGraphicFramePr>
        <p:xfrm>
          <a:off x="576072" y="1213834"/>
          <a:ext cx="10908792" cy="4412869"/>
        </p:xfrm>
        <a:graphic>
          <a:graphicData uri="http://schemas.openxmlformats.org/drawingml/2006/table">
            <a:tbl>
              <a:tblPr/>
              <a:tblGrid>
                <a:gridCol w="1216152"/>
                <a:gridCol w="8229600"/>
                <a:gridCol w="146304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素材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研究角度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88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第四组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1985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平陆运河相继纳入国家相关规划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国务院印发的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十四五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现代综合交通运输体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系发展规划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提出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研究建设平陆运河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国家发展改革委明确由广西壮族自治区审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批平陆运河项目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2022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28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平陆运河建设正式开始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这对推动广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西及西南地区发展具有战略意义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摘编自人民网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平陆运河大事记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区域发展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08527" y="680752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4f13f94cc?vcp=1&amp;pid=55f855495&amp;color=0,0,0&amp;mp=1&amp;vtp=1&amp;bt=1&amp;bbb=1"/>
          <p:cNvSpPr/>
          <p:nvPr/>
        </p:nvSpPr>
        <p:spPr>
          <a:xfrm>
            <a:off x="576072" y="2299340"/>
            <a:ext cx="11172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（1）在同学们搜集的四组素材中，哪些研究角度具有共性？请说明理由。（4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5_1#4f13f94cc?vcp=1&amp;pid=55f855495&amp;color=0,0,0&amp;vtp=1&amp;bbb=1&amp;hb=1"/>
          <p:cNvSpPr/>
          <p:nvPr/>
        </p:nvSpPr>
        <p:spPr>
          <a:xfrm>
            <a:off x="576072" y="282123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共性：第一组和第四组。（1分）理由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两组研究的事例都体现了中央政府加强开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发和发展广西地区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。（1分）共性：第二组和第三组。（1分）理由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两组研究的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事例都反映了广西各族人民反抗外来侵略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6cefa7aa5?vcp=1&amp;pid=55f855495&amp;color=0,0,0&amp;vtp=1&amp;bt=1&amp;bbb=1&amp;hb=1"/>
          <p:cNvSpPr/>
          <p:nvPr/>
        </p:nvSpPr>
        <p:spPr>
          <a:xfrm>
            <a:off x="576072" y="4383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（2）在第二、第三、第四组中任选一组，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参考示例撰写一份简要的研究报告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标明研究角度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结合素材信息和所学知识简要说明研究思路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结论明确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7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spc="-50" dirty="0"/>
          </a:p>
        </p:txBody>
      </p:sp>
      <p:sp>
        <p:nvSpPr>
          <p:cNvPr id="3" name="P_5_BD#a68a9980d?vcp=1&amp;pid=55f855495&amp;color=0,0,0&amp;vtp=1&amp;bt=1&amp;bbb=1&amp;hb=1"/>
          <p:cNvSpPr/>
          <p:nvPr/>
        </p:nvSpPr>
        <p:spPr>
          <a:xfrm>
            <a:off x="576072" y="1949455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研究报告示例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研究角度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边疆开发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研究思路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从组内搜集素材看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秦朝在岭南地区采取了设置桂林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象等数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迁徙中原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万人到岭南地区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开凿灵渠等措施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深入分析可发现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秦朝建立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统一多民族国家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在地方行政管理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水利工程建设等方面加强对边疆岭南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地区的管理和开发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研究结论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秦朝采取多项措施加强边疆地区的治理和开发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位于岭南地区的广西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得到开发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7_1#6cefa7aa5?vcp=1&amp;pid=55f855495&amp;color=0,0,0&amp;vtp=1&amp;bt=1&amp;bbb=1&amp;hb=1"/>
          <p:cNvSpPr/>
          <p:nvPr/>
        </p:nvSpPr>
        <p:spPr>
          <a:xfrm>
            <a:off x="576072" y="6770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【示例一】研究角度：反法斗争。（1分）研究思路：从组内搜集素材看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在近代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中法战争中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，冯子材率领广西各族人民英勇抗击法国侵略者，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取得镇南关大捷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深入分析可发现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，在近代反抗外来侵略的斗争中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广西各族人民表现出维护国家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领土主权的大无畏勇气和爱国主义精神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。（4分）研究结论：近代以来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广西各族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人民在反抗外来侵略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、维护国家主权方面作出重要贡献。（2分）【示例二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研究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角度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：抗日救国。（1分）研究思路：从组内搜集素材看，在抗日战争时期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出动众多兵力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，调集200万人次的民工参加抗战。深入分析可发现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广西各族人民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在抗日民族统一战线的领导下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，保卫祖国，抗击日本侵略者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表现出众志成城的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团结力量和精神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。（4分）研究结论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广西各族人民为抗日战争的伟大胜利作出了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巨大贡献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7_2#6cefa7aa5?vcp=1&amp;pid=55f855495&amp;color=0,0,0&amp;mp=1&amp;vtp=1&amp;bt=1&amp;bbb=1&amp;hb=1"/>
          <p:cNvSpPr/>
          <p:nvPr/>
        </p:nvSpPr>
        <p:spPr>
          <a:xfrm>
            <a:off x="576072" y="204866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【示例三】研究角度：区域发展。（1分）研究思路：从组内搜集素材看，从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纪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80年代开始，平陆运河便纳入国家相关规划，2022年，平陆运河开始建设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是国家在广西的一项重大水利工程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。深入分析可发现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国家注重广西的基础设施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，把广西区域发展纳入国家发展战略。（4分）研究结论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广西作为民族地区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和边疆地区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，其区域发展对国家发展战略具有重要意义。（2分）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9_1#c8c558150?vcp=1&amp;pid=55f855495&amp;color=0,0,0&amp;vtp=1&amp;bt=1&amp;bbb=1&amp;hb=1"/>
          <p:cNvSpPr/>
          <p:nvPr/>
        </p:nvSpPr>
        <p:spPr>
          <a:xfrm>
            <a:off x="576072" y="25973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感想：统一多民族国家发展推动广西的发展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广西发展是国家发展的重要组成部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；我们要加强民族团结，促进各民族共同繁荣发展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我们要铸牢中华民族共同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体意识等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。（写出其中一点，意思相关即可，2分）</a:t>
            </a:r>
            <a:endParaRPr lang="en-US" altLang="zh-CN" sz="2400" dirty="0"/>
          </a:p>
        </p:txBody>
      </p:sp>
      <p:sp>
        <p:nvSpPr>
          <p:cNvPr id="3" name="QO_5_BD.58_1#c8c558150?vcp=1&amp;pid=55f855495&amp;color=0,0,0&amp;vtp=1&amp;bbb=1"/>
          <p:cNvSpPr/>
          <p:nvPr/>
        </p:nvSpPr>
        <p:spPr>
          <a:xfrm>
            <a:off x="576072" y="2064063"/>
            <a:ext cx="11172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（3）作为生活和学习在广西的学子，你在完成以上学习任务后有何感想？（2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e473d433?vcp=1&amp;pid=2dd35a369&amp;color=0,0,0&amp;vtp=1&amp;bt=1&amp;bbb=1&amp;hb=1"/>
          <p:cNvSpPr/>
          <p:nvPr/>
        </p:nvSpPr>
        <p:spPr>
          <a:xfrm>
            <a:off x="576072" y="539496"/>
            <a:ext cx="10954512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在每小题给出的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4_BD.1_1#dca761746?sp=1&amp;vcp=1&amp;pid=9e473d433&amp;color=0,0,0&amp;vtp=1&amp;bbb=1&amp;hb=1"/>
          <p:cNvSpPr/>
          <p:nvPr/>
        </p:nvSpPr>
        <p:spPr>
          <a:xfrm>
            <a:off x="576072" y="1738693"/>
            <a:ext cx="10954512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23.考古发现是了解远古社会的主要依据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下列出土文物可以印证我国远古居民能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够(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5" name="QC_4_BD.1_3#dca761746?iti=1&amp;htil=1&amp;vcp=1&amp;pid=9e473d43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3195320"/>
            <a:ext cx="3465576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_4#dca761746?iti=2&amp;htil=1&amp;vcp=1&amp;pid=9e473d43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040" y="2966720"/>
            <a:ext cx="2386584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_5#dca761746?iti=3&amp;htil=1&amp;vcp=1&amp;pid=9e473d43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6488" y="2921000"/>
            <a:ext cx="2459736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_6#dca761746?iti=1&amp;htil=1&amp;vcp=1&amp;pid=9e473d433&amp;color=0,0,0&amp;vtp=1&amp;bbb=1&amp;hb=1"/>
          <p:cNvSpPr/>
          <p:nvPr/>
        </p:nvSpPr>
        <p:spPr>
          <a:xfrm>
            <a:off x="667512" y="4172712"/>
            <a:ext cx="3502152" cy="15800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长江流域出土的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陶蚕蛹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（距今约6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800—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300年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9" name="QC_4_BD.1_7#dca761746?iti=2&amp;htil=1&amp;vcp=1&amp;pid=9e473d433&amp;color=0,0,0&amp;vtp=1&amp;bbb=1&amp;hb=1"/>
          <p:cNvSpPr/>
          <p:nvPr/>
        </p:nvSpPr>
        <p:spPr>
          <a:xfrm>
            <a:off x="4366260" y="4163568"/>
            <a:ext cx="3438144" cy="1053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黄河流域出土的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石蚕蛹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（距今约6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000年）</a:t>
            </a:r>
            <a:endParaRPr lang="en-US" altLang="zh-CN" sz="2400" dirty="0"/>
          </a:p>
        </p:txBody>
      </p:sp>
      <p:sp>
        <p:nvSpPr>
          <p:cNvPr id="10" name="QC_4_BD.1_8#dca761746?iti=3&amp;htil=1&amp;vcp=1&amp;pid=9e473d433&amp;color=0,0,0&amp;vtp=1&amp;bbb=1&amp;hb=1"/>
          <p:cNvSpPr/>
          <p:nvPr/>
        </p:nvSpPr>
        <p:spPr>
          <a:xfrm>
            <a:off x="7987284" y="4172712"/>
            <a:ext cx="3438144" cy="1053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辽河流域出土的玉蚕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距今5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500—5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000年）</a:t>
            </a:r>
            <a:endParaRPr lang="en-US" altLang="zh-CN" sz="2400" dirty="0"/>
          </a:p>
        </p:txBody>
      </p:sp>
      <p:sp>
        <p:nvSpPr>
          <p:cNvPr id="11" name="QC_4_BD.1_9#dca761746.choices?vcp=1&amp;pid=9e473d433&amp;color=0,0,0&amp;vtp=1&amp;bbb=1"/>
          <p:cNvSpPr/>
          <p:nvPr/>
        </p:nvSpPr>
        <p:spPr>
          <a:xfrm>
            <a:off x="576072" y="5798874"/>
            <a:ext cx="10954512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制作陶器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创造音律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建造宫室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.缫丝纺织</a:t>
            </a:r>
            <a:endParaRPr lang="en-US" altLang="zh-CN" sz="2400" dirty="0"/>
          </a:p>
        </p:txBody>
      </p:sp>
      <p:sp>
        <p:nvSpPr>
          <p:cNvPr id="12" name="QC_4_AN.2_1#dca761746.bracket?vcp=1&amp;pid=9e473d433&amp;color=0,0,0&amp;vpa=1&amp;vtp=1&amp;answeroption=D"/>
          <p:cNvSpPr txBox="1"/>
          <p:nvPr/>
        </p:nvSpPr>
        <p:spPr>
          <a:xfrm>
            <a:off x="8815197" y="58064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c9b9c8d4a?vcp=1&amp;pid=9e473d433&amp;color=0,0,0&amp;vtp=1&amp;bt=1&amp;bbb=1&amp;hb=1"/>
          <p:cNvSpPr/>
          <p:nvPr/>
        </p:nvSpPr>
        <p:spPr>
          <a:xfrm>
            <a:off x="576072" y="539986"/>
            <a:ext cx="10954512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24.孔子创办私学，破除等级、地域的界限，他的弟子中有从事劳作的农民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从事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商贸的贾人等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这反映出他的教育主张是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_2#c9b9c8d4a.choices?vcp=1&amp;pid=9e473d433&amp;color=0,0,0&amp;vtp=1&amp;bbb=1"/>
          <p:cNvSpPr/>
          <p:nvPr/>
        </p:nvSpPr>
        <p:spPr>
          <a:xfrm>
            <a:off x="576072" y="1580423"/>
            <a:ext cx="10954512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遵循礼制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有教无类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因材施教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.以德治国</a:t>
            </a:r>
            <a:endParaRPr lang="en-US" altLang="zh-CN" sz="2400" dirty="0"/>
          </a:p>
        </p:txBody>
      </p:sp>
      <p:sp>
        <p:nvSpPr>
          <p:cNvPr id="5" name="QC_4_BD.5_1#23bd8e952?vcp=1&amp;pid=9e473d433&amp;color=0,0,0&amp;vtp=1&amp;bbb=1&amp;hb=1"/>
          <p:cNvSpPr/>
          <p:nvPr/>
        </p:nvSpPr>
        <p:spPr>
          <a:xfrm>
            <a:off x="576072" y="2126396"/>
            <a:ext cx="10954512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25.毛泽东曾经评价说：“唐明皇（唐玄宗）不会做皇帝，前半辈会做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后半辈不会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毛泽东对这位皇帝在位前期的肯定是立足于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5_2#23bd8e952.choices?vcp=1&amp;pid=9e473d433&amp;color=0,0,0&amp;vtp=1&amp;bbb=1"/>
          <p:cNvSpPr/>
          <p:nvPr/>
        </p:nvSpPr>
        <p:spPr>
          <a:xfrm>
            <a:off x="576072" y="3167796"/>
            <a:ext cx="10954512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文景之治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光武中兴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贞观之治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.“开元盛世”</a:t>
            </a:r>
            <a:endParaRPr lang="en-US" altLang="zh-CN" sz="2400" dirty="0"/>
          </a:p>
        </p:txBody>
      </p:sp>
      <p:sp>
        <p:nvSpPr>
          <p:cNvPr id="8" name="QC_4_BD.7_1#353384c7e?vcp=1&amp;pid=9e473d433&amp;color=0,0,0&amp;vtp=1&amp;bbb=1&amp;hb=1"/>
          <p:cNvSpPr/>
          <p:nvPr/>
        </p:nvSpPr>
        <p:spPr>
          <a:xfrm>
            <a:off x="576072" y="3713770"/>
            <a:ext cx="10954512" cy="148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26.小东同学在历史学习过程中提取了一些关键信息，如“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引进原产于美洲的玉米等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出现了晋商、徽商”“出现了比较成熟的手工业工场”“广州十三行”等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据此可以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推断他学习的主题是(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10" name="QC_4_BD.7_2#353384c7e.choices?vcp=1&amp;pid=9e473d433&amp;color=0,0,0&amp;vtp=1&amp;bbb=1"/>
          <p:cNvSpPr/>
          <p:nvPr/>
        </p:nvSpPr>
        <p:spPr>
          <a:xfrm>
            <a:off x="576072" y="5250470"/>
            <a:ext cx="10954512" cy="990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明清社会经济发展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.明清君主专制强化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古代对外关系演变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.古代文学艺术繁荣</a:t>
            </a:r>
            <a:endParaRPr lang="en-US" altLang="zh-CN" sz="2400" dirty="0"/>
          </a:p>
        </p:txBody>
      </p:sp>
      <p:sp>
        <p:nvSpPr>
          <p:cNvPr id="11" name="QC_4_AN.4_1#c9b9c8d4a.bracket?vcp=1&amp;pid=9e473d433&amp;color=0,0,0&amp;vpa=2&amp;vtp=1&amp;answeroption=B"/>
          <p:cNvSpPr txBox="1"/>
          <p:nvPr/>
        </p:nvSpPr>
        <p:spPr>
          <a:xfrm>
            <a:off x="3250692" y="16388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6_1#23bd8e952.bracket?vcp=1&amp;pid=9e473d433&amp;color=0,0,0&amp;vpa=3&amp;vtp=1&amp;answeroption=D"/>
          <p:cNvSpPr txBox="1"/>
          <p:nvPr/>
        </p:nvSpPr>
        <p:spPr>
          <a:xfrm>
            <a:off x="8815197" y="32262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8_1#353384c7e.bracket?vcp=1&amp;pid=9e473d433&amp;color=0,0,0&amp;vpa=4&amp;vtp=1&amp;answeroption=A"/>
          <p:cNvSpPr txBox="1"/>
          <p:nvPr/>
        </p:nvSpPr>
        <p:spPr>
          <a:xfrm>
            <a:off x="449072" y="524539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2744133de?vcp=1&amp;pid=9e473d433&amp;color=0,0,0&amp;mp=1&amp;vtp=1&amp;bt=1&amp;bbb=1"/>
          <p:cNvSpPr/>
          <p:nvPr/>
        </p:nvSpPr>
        <p:spPr>
          <a:xfrm>
            <a:off x="576072" y="108783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27.历史漫画蕴含着丰富的历史信息。右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边漫画反映的历史场景出现在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9_2#2744133de.choices?vcp=1&amp;pid=9e473d433&amp;color=0,0,0&amp;vtp=1&amp;bbb=1"/>
          <p:cNvSpPr/>
          <p:nvPr/>
        </p:nvSpPr>
        <p:spPr>
          <a:xfrm>
            <a:off x="576072" y="1725768"/>
            <a:ext cx="4511083" cy="314244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鸦片战争期间</a:t>
            </a:r>
            <a:r>
              <a:rPr lang="en-US" altLang="zh-CN" sz="2400" b="1" i="0" spc="-1030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endParaRPr lang="en-US" altLang="zh-CN" sz="2400" b="1" i="0" spc="-10300" dirty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.第二次鸦片战争期间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甲午中日战争期间</a:t>
            </a:r>
            <a:r>
              <a:rPr lang="en-US" altLang="zh-CN" sz="2400" b="1" i="0" spc="-1030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endParaRPr lang="en-US" altLang="zh-CN" sz="2400" b="1" i="0" spc="-10300" dirty="0" smtClean="0">
              <a:solidFill>
                <a:srgbClr val="000000"/>
              </a:solidFill>
              <a:latin typeface="SimSun" panose="02010600030101010101" pitchFamily="34" charset="-122"/>
              <a:ea typeface="SimSun" panose="02010600030101010101" pitchFamily="34" charset="-122"/>
              <a:cs typeface="SimSun" panose="02010600030101010101" pitchFamily="34" charset="-120"/>
            </a:endParaRPr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.八国联军侵华战争期间</a:t>
            </a:r>
            <a:endParaRPr lang="en-US" altLang="zh-CN" sz="2400" dirty="0"/>
          </a:p>
        </p:txBody>
      </p:sp>
      <p:sp>
        <p:nvSpPr>
          <p:cNvPr id="5" name="QC_4_AN.10_1#2744133de.bracket?vcp=1&amp;pid=9e473d433&amp;color=0,0,0&amp;mp=1&amp;vpa=5&amp;vtp=1&amp;answeroption=B"/>
          <p:cNvSpPr txBox="1"/>
          <p:nvPr/>
        </p:nvSpPr>
        <p:spPr>
          <a:xfrm>
            <a:off x="469589" y="232751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dirty="0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 dirty="0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pic>
        <p:nvPicPr>
          <p:cNvPr id="6" name="P_4_BD#f6fa80d99?htil=2&amp;vcp=1&amp;pid=9e473d433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6036" y="2027591"/>
            <a:ext cx="2638881" cy="298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88009dc3d?sp=1&amp;vcp=1&amp;pid=9e473d433&amp;color=0,0,0&amp;mp=1&amp;vtp=1&amp;bt=1&amp;bbb=1"/>
          <p:cNvSpPr/>
          <p:nvPr/>
        </p:nvSpPr>
        <p:spPr>
          <a:xfrm>
            <a:off x="576072" y="16491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28.表格归纳法是常用的历史学习方法。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通过下表我们可以了解近代中国人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9" name="QC_4_BD.11_2#88009dc3d?colgroup=5,7,5,5,7&amp;vcp=1&amp;pid=9e473d433&amp;color=0,0,0&amp;mp=1&amp;vtp=1&amp;bbb=1"/>
          <p:cNvGraphicFramePr>
            <a:graphicFrameLocks noGrp="1"/>
          </p:cNvGraphicFramePr>
          <p:nvPr/>
        </p:nvGraphicFramePr>
        <p:xfrm>
          <a:off x="576072" y="2254790"/>
          <a:ext cx="10890504" cy="1616964"/>
        </p:xfrm>
        <a:graphic>
          <a:graphicData uri="http://schemas.openxmlformats.org/drawingml/2006/table">
            <a:tbl>
              <a:tblPr/>
              <a:tblGrid>
                <a:gridCol w="1911096"/>
                <a:gridCol w="2578608"/>
                <a:gridCol w="1911096"/>
                <a:gridCol w="1911096"/>
                <a:gridCol w="2578608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历史事件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洋务运动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戊戌变法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辛亥革命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新文化运动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领导派别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洋务派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维新派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革命派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先进知识分子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自强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求富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变法图强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三民主义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民主与科学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11_3#88009dc3d.choices?vcp=1&amp;pid=9e473d433&amp;color=0,0,0&amp;vtp=1&amp;bbb=1"/>
          <p:cNvSpPr/>
          <p:nvPr/>
        </p:nvSpPr>
        <p:spPr>
          <a:xfrm>
            <a:off x="576072" y="400739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实业救国的发展过程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.追求民主共和的努力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维新改良的实践经验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.对早期近代化的探索</a:t>
            </a:r>
            <a:endParaRPr lang="en-US" altLang="zh-CN" sz="2400" dirty="0"/>
          </a:p>
        </p:txBody>
      </p:sp>
      <p:sp>
        <p:nvSpPr>
          <p:cNvPr id="3" name="QC_4_AN.12_1#88009dc3d.bracket?vcp=1&amp;pid=9e473d433&amp;color=0,0,0&amp;mp=1&amp;vpa=6&amp;vtp=1&amp;answeroption=D"/>
          <p:cNvSpPr txBox="1"/>
          <p:nvPr/>
        </p:nvSpPr>
        <p:spPr>
          <a:xfrm>
            <a:off x="6033262" y="463731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3099ec81?vcp=1&amp;pid=9e473d433&amp;color=0,0,0&amp;vtp=1&amp;bt=1&amp;bbb=1&amp;hb=1"/>
          <p:cNvSpPr/>
          <p:nvPr/>
        </p:nvSpPr>
        <p:spPr>
          <a:xfrm>
            <a:off x="576072" y="539986"/>
            <a:ext cx="10954512" cy="1638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29.陈潭秋在回忆录中写道：“在上海找不到继续大会工作的适当地点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因此即在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嘉兴的南湖举行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。这里虽有游人但较少。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在湖上的船中进行大会的工作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段回忆反映的历史事件是(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3_2#e3099ec81.choices?vcp=1&amp;pid=9e473d433&amp;color=0,0,0&amp;vtp=1&amp;bbb=1"/>
          <p:cNvSpPr/>
          <p:nvPr/>
        </p:nvSpPr>
        <p:spPr>
          <a:xfrm>
            <a:off x="576072" y="2202723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67710" algn="l"/>
                <a:tab pos="6497955" algn="l"/>
                <a:tab pos="88265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中国共产党成立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国共第一次合作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遵义会议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.西安事变</a:t>
            </a:r>
            <a:endParaRPr lang="en-US" altLang="zh-CN" sz="2400" dirty="0"/>
          </a:p>
        </p:txBody>
      </p:sp>
      <p:sp>
        <p:nvSpPr>
          <p:cNvPr id="5" name="QC_4_BD.15_1#33b933de7?sp=1&amp;vcp=1&amp;pid=9e473d433&amp;color=0,0,0&amp;vtp=1&amp;bbb=1&amp;hb=1"/>
          <p:cNvSpPr/>
          <p:nvPr/>
        </p:nvSpPr>
        <p:spPr>
          <a:xfrm>
            <a:off x="576072" y="2714342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30.下面的时间轴反映了中国共产党在新民主主义革命不同时期的工作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据此可以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了解中国共产党(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6" name="QC_4_BD.15_2#33b933de7?vcp=1&amp;pid=9e473d43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" y="3925869"/>
            <a:ext cx="10908792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5_3#33b933de7.choices?vcp=1&amp;pid=9e473d433&amp;color=0,0,0&amp;vtp=1&amp;bbb=1"/>
          <p:cNvSpPr/>
          <p:nvPr/>
        </p:nvSpPr>
        <p:spPr>
          <a:xfrm>
            <a:off x="576072" y="5653069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工作中心的转变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革命中心的转移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土地政策的变化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.指导思想的发展</a:t>
            </a:r>
            <a:endParaRPr lang="en-US" altLang="zh-CN" sz="2400" dirty="0"/>
          </a:p>
        </p:txBody>
      </p:sp>
      <p:sp>
        <p:nvSpPr>
          <p:cNvPr id="9" name="QC_4_AN.14_1#e3099ec81.bracket?vcp=1&amp;pid=9e473d433&amp;color=0,0,0&amp;vpa=7&amp;vtp=1&amp;answeroption=A"/>
          <p:cNvSpPr txBox="1"/>
          <p:nvPr/>
        </p:nvSpPr>
        <p:spPr>
          <a:xfrm>
            <a:off x="449072" y="22230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16_1#33b933de7.bracket?vcp=1&amp;pid=9e473d433&amp;color=0,0,0&amp;vpa=8&amp;vtp=1&amp;answeroption=C"/>
          <p:cNvSpPr txBox="1"/>
          <p:nvPr/>
        </p:nvSpPr>
        <p:spPr>
          <a:xfrm>
            <a:off x="6020562" y="567338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d6f620107?vcp=1&amp;pid=9e473d433&amp;color=0,0,0&amp;vtp=1&amp;bt=1&amp;bbb=1&amp;hb=1"/>
          <p:cNvSpPr/>
          <p:nvPr/>
        </p:nvSpPr>
        <p:spPr>
          <a:xfrm>
            <a:off x="576072" y="201358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31.1902年，清政府颁布《钦定学堂章程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历史课程第一次以独立的课程形态呈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现在国民教育体系中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。（启）蒙学堂四年，小学堂六年，均学习中国史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中学堂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，学习外国史。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这反映出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7_2#d6f620107.choices?vcp=1&amp;pid=9e473d433&amp;color=0,0,0&amp;vtp=1&amp;bbb=1"/>
          <p:cNvSpPr/>
          <p:nvPr/>
        </p:nvSpPr>
        <p:spPr>
          <a:xfrm>
            <a:off x="576072" y="371442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科举制已经被废除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.京师大学堂地位空前提高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近代国民教育发展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.政府专门培养历史学人才</a:t>
            </a:r>
            <a:endParaRPr lang="en-US" altLang="zh-CN" sz="2400" dirty="0"/>
          </a:p>
        </p:txBody>
      </p:sp>
      <p:sp>
        <p:nvSpPr>
          <p:cNvPr id="8" name="QC_4_AN.18_1#d6f620107.bracket?vcp=1&amp;pid=9e473d433&amp;color=0,0,0&amp;vpa=9&amp;vtp=1&amp;answeroption=C"/>
          <p:cNvSpPr txBox="1"/>
          <p:nvPr/>
        </p:nvSpPr>
        <p:spPr>
          <a:xfrm>
            <a:off x="449072" y="43468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5861</Words>
  <Application>WPS 演示</Application>
  <PresentationFormat>自定义</PresentationFormat>
  <Paragraphs>537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楷体</vt:lpstr>
      <vt:lpstr>SimSun</vt:lpstr>
      <vt:lpstr>华文细黑</vt:lpstr>
      <vt:lpstr>Arial Unicode MS</vt:lpstr>
      <vt:lpstr>等线</vt:lpstr>
      <vt:lpstr>Calibri</vt:lpstr>
      <vt:lpstr>Cambria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黄登奎</cp:lastModifiedBy>
  <cp:revision>4</cp:revision>
  <dcterms:created xsi:type="dcterms:W3CDTF">2025-04-11T07:23:28Z</dcterms:created>
  <dcterms:modified xsi:type="dcterms:W3CDTF">2025-04-11T07:23:28Z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AC572929D8DF9CB070C3F867ADDB8143_42</vt:lpwstr>
  </property>
  <property fmtid="{D5CDD505-2E9C-101B-9397-08002B2CF9AE}" pid="3" name="KSOProductBuildVer">
    <vt:lpwstr>2052-12.8.2.15283</vt:lpwstr>
  </property>
</Properties>
</file>