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96"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daode_fazhi#pid=67f34dfb4e3858257340cff6#tid=67f760b618be2f000a99e4c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5468112" y="4069080"/>
            <a:ext cx="4681728"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道德与法治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c1959b81c?sp=1&amp;vcp=1&amp;pid=ce350ffce&amp;color=0,0,0&amp;vtp=1&amp;bt=1&amp;bbb=1&amp;hb=1"/>
          <p:cNvSpPr/>
          <p:nvPr/>
        </p:nvSpPr>
        <p:spPr>
          <a:xfrm>
            <a:off x="576072" y="117158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6.2024年11月28日，在沈阳桃仙国际机场，烈士亲属、部队官兵、青少年学生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港</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澳台同胞等上千名代表屏息肃立</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，迎接由我空军专机运-20从韩国接回的</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43</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位志愿</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军烈士英灵及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495件遗物，表达对先烈们的深切缅怀和无限哀思。“</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去时少年身</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回家英雄魂</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志愿军的英雄事迹说明</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1_2#c1959b81c?vcp=1&amp;pid=ce350ffce&amp;color=0,0,0&amp;vtp=1&amp;bbb=1&amp;hb=1"/>
          <p:cNvSpPr/>
          <p:nvPr/>
        </p:nvSpPr>
        <p:spPr>
          <a:xfrm>
            <a:off x="576072" y="341851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①维护国家安全、荣誉和利益是公民的权利</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②保卫祖国</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抵抗侵略是公民的神圣</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职责</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③维护我国的国家安全只能依靠人民军队</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④为了国家利益</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有时需要牺牲</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个人利益</a:t>
            </a:r>
            <a:endParaRPr lang="en-US" altLang="zh-CN" sz="2400" dirty="0"/>
          </a:p>
        </p:txBody>
      </p:sp>
      <p:sp>
        <p:nvSpPr>
          <p:cNvPr id="5" name="QC_5_BD.11_3#c1959b81c.choices?vcp=1&amp;pid=ce350ffce&amp;color=0,0,0&amp;vtp=1&amp;bbb=1"/>
          <p:cNvSpPr/>
          <p:nvPr/>
        </p:nvSpPr>
        <p:spPr>
          <a:xfrm>
            <a:off x="576072" y="51203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12_1#c1959b81c.bracket?vcp=1&amp;pid=ce350ffce&amp;color=0,0,0&amp;vpa=6&amp;vtp=1&amp;answeroption=C"/>
          <p:cNvSpPr txBox="1"/>
          <p:nvPr/>
        </p:nvSpPr>
        <p:spPr>
          <a:xfrm>
            <a:off x="6026912" y="51533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d4476b548?vcp=1&amp;pid=ce350ffce&amp;color=0,0,0&amp;vtp=1&amp;bt=1&amp;bbb=1&amp;hb=1"/>
          <p:cNvSpPr/>
          <p:nvPr/>
        </p:nvSpPr>
        <p:spPr>
          <a:xfrm>
            <a:off x="576072" y="1468760"/>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7.2025年1月，首个以教育强国为主题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以全面服务中国式现代化建设为重要任务</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的国家行动计划</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——《教育强国建设规划纲要（2024—2035年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以下简称</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纲要》）颁布实施。作为全面推进教育科技人才一体统筹发展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提升国家创新</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体系整体效能的顶层制度安排</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，《纲要》明确坚持远近结合，分2027年、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2035</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年</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两步走”，对加快建设教育强国作出全面系统部署。</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这体现了教育是</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3_2#d4476b548.choices?vcp=1&amp;pid=ce350ffce&amp;color=0,0,0&amp;vtp=1&amp;bbb=1"/>
          <p:cNvSpPr/>
          <p:nvPr/>
        </p:nvSpPr>
        <p:spPr>
          <a:xfrm>
            <a:off x="576072" y="426179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A.民族振兴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社会进步的基石</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.党领导人民治理国家的基本方略</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推进中华民族伟大复兴的物质基础</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.决定当代中国命运的关键抉择</a:t>
            </a:r>
            <a:endParaRPr lang="en-US" altLang="zh-CN" sz="2400" dirty="0"/>
          </a:p>
        </p:txBody>
      </p:sp>
      <p:sp>
        <p:nvSpPr>
          <p:cNvPr id="5" name="QC_5_AN.14_1#d4476b548.bracket?vcp=1&amp;pid=ce350ffce&amp;color=0,0,0&amp;vpa=7&amp;vtp=1&amp;answeroption=A"/>
          <p:cNvSpPr txBox="1"/>
          <p:nvPr/>
        </p:nvSpPr>
        <p:spPr>
          <a:xfrm>
            <a:off x="449072" y="432021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1a48b98bd?vcp=1&amp;pid=ce350ffce&amp;color=0,0,0&amp;vtp=1&amp;bt=1&amp;bbb=1&amp;hb=1"/>
          <p:cNvSpPr/>
          <p:nvPr/>
        </p:nvSpPr>
        <p:spPr>
          <a:xfrm>
            <a:off x="576072" y="907420"/>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8.2025年1月7日，西藏日喀则市定日县发生6.8级地震，造成重大人员伤亡</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大量</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房屋倒塌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。地震发生后，中共中央总书记、国家主席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中央军委主席习近平高度</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重视并作出重要指示指出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，要全力开展人员搜救，全力救治受伤人员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最大限度</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减少人员伤亡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，防止发生次生灾害，妥善安置受灾群众，做好善后等工作</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由此</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可见(</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5_2#1a48b98bd.choices?vcp=1&amp;pid=ce350ffce&amp;color=0,0,0&amp;vtp=1&amp;bbb=1"/>
          <p:cNvSpPr/>
          <p:nvPr/>
        </p:nvSpPr>
        <p:spPr>
          <a:xfrm>
            <a:off x="576072" y="37004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A.中国共产党领导是我国的根本政治制度</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.中国共产党的根本宗旨是全心全意为人民服务</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.中国共产党领导是社会主义民主政治的本质属性</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.中国共产党领导立法、保证执法、支持司法、带头守法</a:t>
            </a:r>
            <a:endParaRPr lang="en-US" altLang="zh-CN" sz="2400" dirty="0"/>
          </a:p>
        </p:txBody>
      </p:sp>
      <p:sp>
        <p:nvSpPr>
          <p:cNvPr id="5" name="QC_5_AN.16_1#1a48b98bd.bracket?vcp=1&amp;pid=ce350ffce&amp;color=0,0,0&amp;vpa=8&amp;vtp=1&amp;answeroption=B"/>
          <p:cNvSpPr txBox="1"/>
          <p:nvPr/>
        </p:nvSpPr>
        <p:spPr>
          <a:xfrm>
            <a:off x="449072" y="433037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e0bc30fa1?sp=1&amp;vcp=1&amp;pid=ce350ffce&amp;color=0,0,0&amp;vtp=1&amp;bt=1&amp;bbb=1"/>
          <p:cNvSpPr/>
          <p:nvPr/>
        </p:nvSpPr>
        <p:spPr>
          <a:xfrm>
            <a:off x="576072" y="91379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9.</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对下列生活情境解读正确的有</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graphicFrame>
        <p:nvGraphicFramePr>
          <p:cNvPr id="14" name="QC_5_BD.17_2#e0bc30fa1?colgroup=1,19,13&amp;vcp=1&amp;pid=ce350ffce&amp;color=0,0,0&amp;vtp=1&amp;bbb=1&amp;hb=1"/>
          <p:cNvGraphicFramePr>
            <a:graphicFrameLocks noGrp="1"/>
          </p:cNvGraphicFramePr>
          <p:nvPr/>
        </p:nvGraphicFramePr>
        <p:xfrm>
          <a:off x="576072" y="1519460"/>
          <a:ext cx="10917936" cy="3645916"/>
        </p:xfrm>
        <a:graphic>
          <a:graphicData uri="http://schemas.openxmlformats.org/drawingml/2006/table">
            <a:tbl>
              <a:tblPr/>
              <a:tblGrid>
                <a:gridCol w="630936"/>
                <a:gridCol w="6135624"/>
                <a:gridCol w="4151376"/>
              </a:tblGrid>
              <a:tr h="53898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生活情境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解读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刘阿姨参加了新一届市人大代表的选举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刘阿姨的人身自由不受侵犯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14476">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照相馆没有经过小陈同意</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将小陈的照片展</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出</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用于招徕顾客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照相馆侵犯了小陈的物质帮助</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14476">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罗先生实名举报某国家机关工作人员违法犯</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罪问题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罗先生依法行使监督权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小蓝周末到剧场观看艺术表演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小蓝享有文化权利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17_3#e0bc30fa1.choices?vcp=1&amp;pid=ce350ffce&amp;color=0,0,0&amp;vtp=1&amp;bbb=1"/>
          <p:cNvSpPr/>
          <p:nvPr/>
        </p:nvSpPr>
        <p:spPr>
          <a:xfrm>
            <a:off x="576072" y="5304060"/>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3" name="QC_5_AN.18_1#e0bc30fa1.bracket?vcp=1&amp;pid=ce350ffce&amp;color=0,0,0&amp;vpa=9&amp;vtp=1&amp;answeroption=D"/>
          <p:cNvSpPr txBox="1"/>
          <p:nvPr/>
        </p:nvSpPr>
        <p:spPr>
          <a:xfrm>
            <a:off x="8815197" y="5337080"/>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905e83c20?sp=1&amp;vcp=1&amp;pid=ce350ffce&amp;color=0,0,0&amp;vtp=1&amp;bt=1&amp;bbb=1&amp;hb=1"/>
          <p:cNvSpPr/>
          <p:nvPr/>
        </p:nvSpPr>
        <p:spPr>
          <a:xfrm>
            <a:off x="576072" y="898530"/>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10.国家主席习近平在二○二五年新年贺词中说道：“巴黎奥运赛场上</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我国体育健</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儿奋勇争先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，取得境外参赛最好成绩，彰显了青年一代的昂扬向上、</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自信阳光</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海军</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、空军喜庆75岁生日，人民子弟兵展现新风貌。面对洪涝、</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台风等自然灾害</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广大党员干部冲锋在前</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，大家众志成城、守望相助。无数劳动者、建设者</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创业</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者</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，都在为梦想拼搏。”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从中你领悟到</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9_2#905e83c20?vcp=1&amp;pid=ce350ffce&amp;color=0,0,0&amp;vtp=1&amp;bbb=1&amp;hb=1"/>
          <p:cNvSpPr/>
          <p:nvPr/>
        </p:nvSpPr>
        <p:spPr>
          <a:xfrm>
            <a:off x="576072" y="369156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①每个人都能从对他人负责中感受到幸福</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国家的繁荣富强离不开每个人的拼搏</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与奉献</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③承担责任都会感受到沉甸甸的分量，要量力而行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我们要积极承担自</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己的责任</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，做到我承担，我无悔</a:t>
            </a:r>
            <a:endParaRPr lang="en-US" altLang="zh-CN" sz="2400" dirty="0"/>
          </a:p>
        </p:txBody>
      </p:sp>
      <p:sp>
        <p:nvSpPr>
          <p:cNvPr id="5" name="QC_5_BD.19_3#905e83c20.choices?vcp=1&amp;pid=ce350ffce&amp;color=0,0,0&amp;vtp=1&amp;bbb=1"/>
          <p:cNvSpPr/>
          <p:nvPr/>
        </p:nvSpPr>
        <p:spPr>
          <a:xfrm>
            <a:off x="576072" y="53933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endParaRPr lang="en-US" altLang="zh-CN" sz="2400" dirty="0"/>
          </a:p>
        </p:txBody>
      </p:sp>
      <p:sp>
        <p:nvSpPr>
          <p:cNvPr id="6" name="QC_5_AN.20_1#905e83c20.bracket?vcp=1&amp;pid=ce350ffce&amp;color=0,0,0&amp;vpa=10&amp;vtp=1&amp;answeroption=D"/>
          <p:cNvSpPr txBox="1"/>
          <p:nvPr/>
        </p:nvSpPr>
        <p:spPr>
          <a:xfrm>
            <a:off x="8815197" y="54263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d194bca4c?sp=1&amp;vcp=1&amp;pid=ce350ffce&amp;color=0,0,0&amp;vtp=1&amp;bt=1&amp;bbb=1&amp;hb=1"/>
          <p:cNvSpPr/>
          <p:nvPr/>
        </p:nvSpPr>
        <p:spPr>
          <a:xfrm>
            <a:off x="576072" y="53998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11.某中学计划开展“模拟政协”活动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让同学们在活动中感受中国特色社会主义政</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治制度的优势</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。下列适合作为“模拟政协”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活动内容的有</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1_2#d194bca4c?vcp=1&amp;pid=ce350ffce&amp;color=0,0,0&amp;vtp=1&amp;bbb=1&amp;hb=1"/>
          <p:cNvSpPr/>
          <p:nvPr/>
        </p:nvSpPr>
        <p:spPr>
          <a:xfrm>
            <a:off x="576072" y="169472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①表决通过《南宁市生态文明建设条例》</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②认真听取政府工作报告</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提出质询案</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并要求答复</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③撰写关于在商品包装上印制垃圾分类标识的提案</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对本市各小区</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电动车充电桩的配置情况进行调研</a:t>
            </a:r>
            <a:endParaRPr lang="en-US" altLang="zh-CN" sz="2400" dirty="0"/>
          </a:p>
        </p:txBody>
      </p:sp>
      <p:sp>
        <p:nvSpPr>
          <p:cNvPr id="5" name="QC_5_BD.21_3#d194bca4c.choices?vcp=1&amp;pid=ce350ffce&amp;color=0,0,0&amp;vtp=1&amp;bbb=1"/>
          <p:cNvSpPr/>
          <p:nvPr/>
        </p:nvSpPr>
        <p:spPr>
          <a:xfrm>
            <a:off x="576072" y="339652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BD.23_1#0b4946518?vcp=1&amp;pid=ce350ffce&amp;color=0,0,0&amp;vtp=1&amp;bbb=1&amp;hb=1"/>
          <p:cNvSpPr/>
          <p:nvPr/>
        </p:nvSpPr>
        <p:spPr>
          <a:xfrm>
            <a:off x="576072" y="3919383"/>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12.2024年11月8日，十四届全国人大常委会第十二次会议表决通过</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中华人民共和</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国能源法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》。该法自2025年1月1日起施行。</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这说明法律</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8" name="QC_5_BD.23_2#0b4946518.choices?vcp=1&amp;pid=ce350ffce&amp;color=0,0,0&amp;vtp=1&amp;bbb=1"/>
          <p:cNvSpPr/>
          <p:nvPr/>
        </p:nvSpPr>
        <p:spPr>
          <a:xfrm>
            <a:off x="576072" y="5075083"/>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由国家制定或认可</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.由国家强制力保证实施</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对全体社会成员具有普遍约束力</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.规定了我们的权利和义务</a:t>
            </a:r>
            <a:endParaRPr lang="en-US" altLang="zh-CN" sz="2400" dirty="0"/>
          </a:p>
        </p:txBody>
      </p:sp>
      <p:sp>
        <p:nvSpPr>
          <p:cNvPr id="9" name="QC_5_AN.22_1#d194bca4c.bracket?vcp=1&amp;pid=ce350ffce&amp;color=0,0,0&amp;vpa=11&amp;vtp=1&amp;answeroption=D"/>
          <p:cNvSpPr txBox="1"/>
          <p:nvPr/>
        </p:nvSpPr>
        <p:spPr>
          <a:xfrm>
            <a:off x="8815197" y="342954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5_AN.24_1#0b4946518.bracket?vcp=1&amp;pid=ce350ffce&amp;color=0,0,0&amp;vpa=12&amp;vtp=1&amp;answeroption=A"/>
          <p:cNvSpPr txBox="1"/>
          <p:nvPr/>
        </p:nvSpPr>
        <p:spPr>
          <a:xfrm>
            <a:off x="449072" y="5133503"/>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710ab6767?vcp=1&amp;pid=ce350ffce&amp;color=0,0,0&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13.某校九年级（1）班开展了道德与法治课“观生活微点评”活动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下列对事件的点</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评及由此带来的影响的传导路径正确的是(</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5_2#710ab6767.choices?vcp=1&amp;pid=ce350ffce&amp;color=0,0,0&amp;vtp=1&amp;bbb=1"/>
          <p:cNvSpPr/>
          <p:nvPr/>
        </p:nvSpPr>
        <p:spPr>
          <a:xfrm>
            <a:off x="576072" y="28813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A.小辉阻止同学在军事禁区拍照→防止国家秘密泄露→维护了民族团结</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.某网红主播发表侮辱英雄烈士的言论→行使言论自由权利→增加粉丝数量</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.国家对家庭困难学生给予生活补助→保障学生受教育权→有利于维护教育公平</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.某市开展网上评议政府工作活动→让公民参与民主决策→保障人民当家作主</a:t>
            </a:r>
            <a:endParaRPr lang="en-US" altLang="zh-CN" sz="2400" dirty="0"/>
          </a:p>
        </p:txBody>
      </p:sp>
      <p:sp>
        <p:nvSpPr>
          <p:cNvPr id="5" name="QC_5_AN.26_1#710ab6767.bracket?vcp=1&amp;pid=ce350ffce&amp;color=0,0,0&amp;vpa=13&amp;vtp=1&amp;answeroption=C"/>
          <p:cNvSpPr txBox="1"/>
          <p:nvPr/>
        </p:nvSpPr>
        <p:spPr>
          <a:xfrm>
            <a:off x="449072" y="408272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360234e6a?sp=1&amp;vcp=1&amp;pid=ce350ffce&amp;color=0,0,0&amp;vtp=1&amp;bt=1&amp;bbb=1"/>
          <p:cNvSpPr/>
          <p:nvPr/>
        </p:nvSpPr>
        <p:spPr>
          <a:xfrm>
            <a:off x="576072" y="110681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14.将右边漫画《一视同仁》中的“？”换为下列内容，</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最为恰当的是</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pic>
        <p:nvPicPr>
          <p:cNvPr id="3" name="QC_5_BD.27_2#360234e6a?iti=1&amp;vcp=1&amp;pid=ce350ffc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95344" y="1712473"/>
            <a:ext cx="4315968" cy="26700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27_3#360234e6a?iti=1&amp;vcp=1&amp;pid=ce350ffce&amp;color=0,0,0&amp;vtp=1&amp;bbb=1"/>
          <p:cNvSpPr/>
          <p:nvPr/>
        </p:nvSpPr>
        <p:spPr>
          <a:xfrm>
            <a:off x="5406422" y="4509521"/>
            <a:ext cx="1293812" cy="895096"/>
          </a:xfrm>
          <a:prstGeom prst="rect">
            <a:avLst/>
          </a:prstGeom>
          <a:noFill/>
        </p:spPr>
        <p:txBody>
          <a:bodyPr wrap="none" lIns="0" tIns="0" rIns="0" bIns="0" rtlCol="0" anchor="t"/>
          <a:lstStyle/>
          <a:p>
            <a:pPr algn="ctr"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一视同仁</a:t>
            </a:r>
            <a:endParaRPr lang="en-US" altLang="zh-CN" sz="2400" dirty="0"/>
          </a:p>
        </p:txBody>
      </p:sp>
      <p:sp>
        <p:nvSpPr>
          <p:cNvPr id="6" name="QC_5_BD.27_4#360234e6a.choices?vcp=1&amp;pid=ce350ffce&amp;color=0,0,0&amp;vtp=1&amp;bbb=1"/>
          <p:cNvSpPr/>
          <p:nvPr/>
        </p:nvSpPr>
        <p:spPr>
          <a:xfrm>
            <a:off x="576072" y="5111047"/>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公正司法</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严格执法</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科学立法</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.全民守法</a:t>
            </a:r>
            <a:endParaRPr lang="en-US" altLang="zh-CN" sz="2400" dirty="0"/>
          </a:p>
        </p:txBody>
      </p:sp>
      <p:sp>
        <p:nvSpPr>
          <p:cNvPr id="7" name="QC_5_AN.28_1#360234e6a.bracket?vcp=1&amp;pid=ce350ffce&amp;color=0,0,0&amp;vpa=14&amp;vtp=1&amp;answeroption=A"/>
          <p:cNvSpPr txBox="1"/>
          <p:nvPr/>
        </p:nvSpPr>
        <p:spPr>
          <a:xfrm>
            <a:off x="449072" y="5144067"/>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09d73f917?sp=1&amp;vcp=1&amp;pid=ce350ffce&amp;color=0,0,0&amp;vtp=1&amp;bt=1&amp;bbb=1&amp;hb=1"/>
          <p:cNvSpPr/>
          <p:nvPr/>
        </p:nvSpPr>
        <p:spPr>
          <a:xfrm>
            <a:off x="576072" y="171768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15.开展长者饭堂试点、优化居家上门服务、推进助浴服务试点工作</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打造南宁数</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字民政平台</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近年来，南宁市持续深化养老服务改革，</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推动系列暖心养老服务</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积极为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“银发一族”排忧解难。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这些举措旨在</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9_2#09d73f917?vcp=1&amp;pid=ce350ffce&amp;color=0,0,0&amp;vtp=1&amp;bbb=1&amp;hb=1"/>
          <p:cNvSpPr/>
          <p:nvPr/>
        </p:nvSpPr>
        <p:spPr>
          <a:xfrm>
            <a:off x="576072" y="34185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①增进民生福祉，提升市民幸福感</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②构建平等有序的社会制度</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彰显尊老爱老</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的中华传统美德</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④有效解决人口老龄化问题</a:t>
            </a:r>
            <a:endParaRPr lang="en-US" altLang="zh-CN" sz="2400" dirty="0"/>
          </a:p>
        </p:txBody>
      </p:sp>
      <p:sp>
        <p:nvSpPr>
          <p:cNvPr id="5" name="QC_5_BD.29_3#09d73f917.choices?vcp=1&amp;pid=ce350ffce&amp;color=0,0,0&amp;vtp=1&amp;bbb=1"/>
          <p:cNvSpPr/>
          <p:nvPr/>
        </p:nvSpPr>
        <p:spPr>
          <a:xfrm>
            <a:off x="576072" y="45742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30_1#09d73f917.bracket?vcp=1&amp;pid=ce350ffce&amp;color=0,0,0&amp;vpa=15&amp;vtp=1&amp;answeroption=B"/>
          <p:cNvSpPr txBox="1"/>
          <p:nvPr/>
        </p:nvSpPr>
        <p:spPr>
          <a:xfrm>
            <a:off x="3250692" y="46072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3f77bf7b4?sp=1&amp;vcp=1&amp;pid=ce350ffce&amp;color=0,0,0&amp;mp=1&amp;vtp=1&amp;bt=1&amp;bbb=1&amp;hb=1"/>
          <p:cNvSpPr/>
          <p:nvPr/>
        </p:nvSpPr>
        <p:spPr>
          <a:xfrm>
            <a:off x="576072" y="171768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16.2024年12月20日上午，庆祝澳门回归祖国</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25</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周年大会暨澳门特别行政区第六届</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政府就职典礼在澳门东亚运动会体育馆隆重举行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。二十五载团结奋进</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盛世莲花</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谱写华章</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这一成绩得益于澳门</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1_2#3f77bf7b4?vcp=1&amp;pid=ce350ffce&amp;color=0,0,0&amp;vtp=1&amp;bbb=1&amp;hb=1"/>
          <p:cNvSpPr/>
          <p:nvPr/>
        </p:nvSpPr>
        <p:spPr>
          <a:xfrm>
            <a:off x="576072" y="34185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①坚持依法治澳，维护社会大局稳定</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②坚持“澳人治澳”“民族自治”的方针</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与</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祖国内地优势互补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、共同发展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④坚持社会主义制度不动摇</a:t>
            </a:r>
            <a:endParaRPr lang="en-US" altLang="zh-CN" sz="2400" dirty="0"/>
          </a:p>
        </p:txBody>
      </p:sp>
      <p:sp>
        <p:nvSpPr>
          <p:cNvPr id="5" name="QC_5_BD.31_3#3f77bf7b4.choices?vcp=1&amp;pid=ce350ffce&amp;color=0,0,0&amp;vtp=1&amp;bbb=1"/>
          <p:cNvSpPr/>
          <p:nvPr/>
        </p:nvSpPr>
        <p:spPr>
          <a:xfrm>
            <a:off x="576072" y="45742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32_1#3f77bf7b4.bracket?vcp=1&amp;pid=ce350ffce&amp;color=0,0,0&amp;mp=1&amp;vpa=16&amp;vtp=1&amp;answeroption=B"/>
          <p:cNvSpPr txBox="1"/>
          <p:nvPr/>
        </p:nvSpPr>
        <p:spPr>
          <a:xfrm>
            <a:off x="3250692" y="46072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63101611b?sp=1&amp;vcp=1&amp;pid=ce350ffce&amp;color=0,0,0&amp;vtp=1&amp;bt=1&amp;bbb=1&amp;hb=1"/>
          <p:cNvSpPr/>
          <p:nvPr/>
        </p:nvSpPr>
        <p:spPr>
          <a:xfrm>
            <a:off x="576072" y="144463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17.当地时间2025年1月9日，中共中央政治局委员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外交部长王毅在阿布贾同尼日</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利亚外长图加尔共同会见记者</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。王毅表示，中方愿同非方一道</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推动全球安全倡</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议在非洲落地生根</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，携手建设和平安全的现代化</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共筑新时代全天候中非命运共</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同体</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这体现中国</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3_2#63101611b?vcp=1&amp;pid=ce350ffce&amp;color=0,0,0&amp;vtp=1&amp;bbb=1&amp;hb=1"/>
          <p:cNvSpPr/>
          <p:nvPr/>
        </p:nvSpPr>
        <p:spPr>
          <a:xfrm>
            <a:off x="576072" y="369156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①坚持开放包容，消除彼此差异</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②主导国际关系，维护世界和平</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坚持共商共</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，贡献中国智慧</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④着眼时代发展，担当大国责任</a:t>
            </a:r>
            <a:endParaRPr lang="en-US" altLang="zh-CN" sz="2400" dirty="0"/>
          </a:p>
        </p:txBody>
      </p:sp>
      <p:sp>
        <p:nvSpPr>
          <p:cNvPr id="5" name="QC_5_BD.33_3#63101611b.choices?vcp=1&amp;pid=ce350ffce&amp;color=0,0,0&amp;vtp=1&amp;bbb=1"/>
          <p:cNvSpPr/>
          <p:nvPr/>
        </p:nvSpPr>
        <p:spPr>
          <a:xfrm>
            <a:off x="576072" y="48472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34_1#63101611b.bracket?vcp=1&amp;pid=ce350ffce&amp;color=0,0,0&amp;vpa=17&amp;vtp=1&amp;answeroption=D"/>
          <p:cNvSpPr txBox="1"/>
          <p:nvPr/>
        </p:nvSpPr>
        <p:spPr>
          <a:xfrm>
            <a:off x="8815197" y="48802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32fdccf2b?sp=1&amp;vcp=1&amp;pid=ce350ffce&amp;color=0,0,0&amp;vtp=1&amp;bt=1&amp;bbb=1&amp;hb=1"/>
          <p:cNvSpPr/>
          <p:nvPr/>
        </p:nvSpPr>
        <p:spPr>
          <a:xfrm>
            <a:off x="576072" y="171768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18.人工智能技术的发展对就业市场的影响是复杂而深远的</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我们在享受技术带来</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的便利和机遇的同时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，更应关注到技术可能带来的不平等和失业问题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这启示我</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们(</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5_2#32fdccf2b?vcp=1&amp;pid=ce350ffce&amp;color=0,0,0&amp;vtp=1&amp;bbb=1&amp;hb=1"/>
          <p:cNvSpPr/>
          <p:nvPr/>
        </p:nvSpPr>
        <p:spPr>
          <a:xfrm>
            <a:off x="576072" y="34185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①树立终身学习理念</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②尽快进入社会就业</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③坚决抵制人工智能</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提前规划职业</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生涯</a:t>
            </a:r>
            <a:endParaRPr lang="en-US" altLang="zh-CN" sz="2400" dirty="0"/>
          </a:p>
        </p:txBody>
      </p:sp>
      <p:sp>
        <p:nvSpPr>
          <p:cNvPr id="5" name="QC_5_BD.35_3#32fdccf2b.choices?vcp=1&amp;pid=ce350ffce&amp;color=0,0,0&amp;vtp=1&amp;bbb=1"/>
          <p:cNvSpPr/>
          <p:nvPr/>
        </p:nvSpPr>
        <p:spPr>
          <a:xfrm>
            <a:off x="576072" y="45742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36_1#32fdccf2b.bracket?vcp=1&amp;pid=ce350ffce&amp;color=0,0,0&amp;vpa=18&amp;vtp=1&amp;answeroption=B"/>
          <p:cNvSpPr txBox="1"/>
          <p:nvPr/>
        </p:nvSpPr>
        <p:spPr>
          <a:xfrm>
            <a:off x="3250692" y="46072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dabd33b9?vcp=1&amp;pid=3b79ea72b&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二、非选择题（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39</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600" dirty="0"/>
          </a:p>
        </p:txBody>
      </p:sp>
      <p:sp>
        <p:nvSpPr>
          <p:cNvPr id="3" name="QO_5_BD.37_1#d6142c200?sp=1&amp;vcp=1&amp;pid=7dabd33b9&amp;color=0,0,0&amp;vtp=1&amp;bbb=1&amp;hb=1"/>
          <p:cNvSpPr/>
          <p:nvPr/>
        </p:nvSpPr>
        <p:spPr>
          <a:xfrm>
            <a:off x="576072" y="1117088"/>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19.（9</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）【多彩活动</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活力校园】为响应“双减”政策，助力学生全面发展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某校</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开展了丰富多彩的活动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阳光大课间活动是学校一道独特的风景线</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以下是该校同学记录的课间活动</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场景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场景一</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操场上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师生一起跳绳</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打羽毛球</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在运动中挥洒汗水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增进情感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活动</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教室内</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同学们弹钢琴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做手工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放松心情</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陶冶情操</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场景二</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师生一起在学校菜园观察植物生长</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给农作物翻土</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浇水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在真实体验中</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学习农业生产技巧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2#d6142c200?vcp=1&amp;pid=7dabd33b9&amp;color=0,0,0&amp;mp=1&amp;vtp=1&amp;bt=1&amp;bbb=1&amp;hb=1"/>
          <p:cNvSpPr/>
          <p:nvPr/>
        </p:nvSpPr>
        <p:spPr>
          <a:xfrm>
            <a:off x="576072" y="11677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场景三</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学生利用课间时间开展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微公益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帮助保洁员清理垃圾</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将车棚内的</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自行车摆放整齐</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BD.38_1#3c8ef01a0?vcp=1&amp;pid=d6142c200&amp;color=0,0,0&amp;vtp=1&amp;bbb=1&amp;hb=1"/>
          <p:cNvSpPr/>
          <p:nvPr/>
        </p:nvSpPr>
        <p:spPr>
          <a:xfrm>
            <a:off x="576072" y="232250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（1）结合材料，运用所学知识，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谈谈开展阳光大课间活动能给学生带来哪些收获</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39_1#3c8ef01a0?vcp=1&amp;pid=d6142c200&amp;color=0,0,0&amp;vtp=1&amp;bbb=1&amp;hb=1"/>
          <p:cNvSpPr/>
          <p:nvPr/>
        </p:nvSpPr>
        <p:spPr>
          <a:xfrm>
            <a:off x="576072" y="34782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①有助于促进学生身心健康发展，陶冶情操，养护精神。</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有助于培养学生的实</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践能力</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，在劳动中创造价值。③有利于增强学生的责任感，关爱他人</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使生命得</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到充盈</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，在奉献中成就精彩人生。（每点2分，共6分。若有其他答案，</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符合题意</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言之有理也可得分</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bfaf1adbb?vcp=1&amp;pid=d6142c200&amp;color=0,0,0&amp;vtp=1&amp;bt=1&amp;bbb=1"/>
          <p:cNvSpPr/>
          <p:nvPr/>
        </p:nvSpPr>
        <p:spPr>
          <a:xfrm>
            <a:off x="576072" y="124399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为了充实校园生活，学校倡议同学们创建社团，</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大家积极响应</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（2）你打算与小伙伴创建一个社团，需撰写社团章程。请仿照例子</a:t>
            </a:r>
            <a:r>
              <a:rPr lang="en-US" altLang="zh-CN" sz="24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，完成下列</a:t>
            </a:r>
            <a:endPar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vl="0"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表格。（3</a:t>
            </a:r>
            <a:r>
              <a:rPr lang="en-US" altLang="zh-CN" sz="2400" b="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graphicFrame>
        <p:nvGraphicFramePr>
          <p:cNvPr id="25" name="QB_6_BD.40_2#c7d770d85?colgroup=5,5,23&amp;vcp=1&amp;pid=d6142c200&amp;color=0,0,0&amp;vtp=1&amp;bbb=1&amp;hb=1"/>
          <p:cNvGraphicFramePr>
            <a:graphicFrameLocks noGrp="1"/>
          </p:cNvGraphicFramePr>
          <p:nvPr/>
        </p:nvGraphicFramePr>
        <p:xfrm>
          <a:off x="576072" y="3028601"/>
          <a:ext cx="10917936" cy="2567940"/>
        </p:xfrm>
        <a:graphic>
          <a:graphicData uri="http://schemas.openxmlformats.org/drawingml/2006/table">
            <a:tbl>
              <a:tblPr/>
              <a:tblGrid>
                <a:gridCol w="1691640"/>
                <a:gridCol w="1956816"/>
                <a:gridCol w="7269480"/>
              </a:tblGrid>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社团章程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我创建的社团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8988">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社团名称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阳光心理社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a:t>
                      </a:r>
                      <a:r>
                        <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89964">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社团宗旨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倾听同学心</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ctr"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给予帮</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助和关怀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endPar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3800"/>
                        </a:lnSpc>
                      </a:pPr>
                      <a:r>
                        <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6_AN.41_1#c7d770d85.blank?vcp=1&amp;pid=d6142c200&amp;color=0,0,0&amp;vpa=19&amp;vtp=1&amp;bbb=1"/>
          <p:cNvSpPr/>
          <p:nvPr/>
        </p:nvSpPr>
        <p:spPr>
          <a:xfrm>
            <a:off x="4606884" y="3583400"/>
            <a:ext cx="4049713" cy="533400"/>
          </a:xfrm>
          <a:prstGeom prst="rect">
            <a:avLst/>
          </a:prstGeom>
          <a:noFill/>
        </p:spPr>
        <p:txBody>
          <a:bodyPr wrap="none" lIns="0" tIns="0" rIns="0" bIns="0" rtlCol="0" anchor="t"/>
          <a:lstStyle/>
          <a:p>
            <a:pPr algn="ctr"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【示例】快乐篮球社（1分）</a:t>
            </a:r>
            <a:endParaRPr lang="en-US" altLang="zh-CN" sz="2400" dirty="0"/>
          </a:p>
        </p:txBody>
      </p:sp>
      <p:sp>
        <p:nvSpPr>
          <p:cNvPr id="6" name="QB_6_AN.42_1#c7d770d85.blank?vcp=1&amp;pid=d6142c200&amp;color=0,0,0&amp;vpa=20&amp;vtp=1&amp;bbb=1&amp;hb=1"/>
          <p:cNvSpPr/>
          <p:nvPr/>
        </p:nvSpPr>
        <p:spPr>
          <a:xfrm>
            <a:off x="4296528" y="4129247"/>
            <a:ext cx="7142480" cy="950976"/>
          </a:xfrm>
          <a:prstGeom prst="rect">
            <a:avLst/>
          </a:prstGeom>
          <a:noFill/>
        </p:spPr>
        <p:txBody>
          <a:bodyPr wrap="square" lIns="0" tIns="0" rIns="0" bIns="0" rtlCol="0" anchor="t"/>
          <a:lstStyle/>
          <a:p>
            <a:pPr latinLnBrk="1">
              <a:lnSpc>
                <a:spcPct val="130000"/>
              </a:lnSpc>
            </a:pPr>
            <a:r>
              <a:rPr lang="en-US" altLang="zh-CN" sz="2400" b="1" i="0" smtClean="0">
                <a:solidFill>
                  <a:srgbClr val="A00021"/>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提升篮球技能</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，培养团队精神（2分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开放性题目</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。若有其他答案，符合题意、言之有理也可得分）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3_1#474bd8be0?sp=1&amp;vcp=1&amp;pid=7dabd33b9&amp;color=0,0,0&amp;vtp=1&amp;bt=1&amp;bbb=1&amp;hb=1"/>
          <p:cNvSpPr/>
          <p:nvPr/>
        </p:nvSpPr>
        <p:spPr>
          <a:xfrm>
            <a:off x="576072" y="121935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）【新闻时评</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事事关心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美国网民涌入中国社交媒体平台的新闻刷屏网</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络</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。围绕这一现象，同学们收集到以下新闻报道，请你阅读新闻报道</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回答下列</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新闻一</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目前</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中国社交媒体平台上的中美网友围绕宠物</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旅行等话</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题友好互动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热烈交流</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好不热闹</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从美国网民流连我国社交媒体平台</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到中国</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旅游成为一股世界性潮流</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从我国非遗传承人携视频回归引海外粉丝泪目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到我</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国国产游戏让更多人了解中国文化</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今天的中国</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自带流量</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万有</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引力</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4_1#28c6d15cd?vcp=1&amp;pid=474bd8be0&amp;color=0,0,0&amp;vtp=1&amp;bt=1&amp;bbb=1"/>
          <p:cNvSpPr/>
          <p:nvPr/>
        </p:nvSpPr>
        <p:spPr>
          <a:xfrm>
            <a:off x="576072" y="175070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（1）请你结合所学知识，探寻今天的中国“自带流量”的原因。（6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AN.45_1#28c6d15cd?vcp=1&amp;pid=474bd8be0&amp;color=0,0,0&amp;vtp=1&amp;bbb=1&amp;hb=1"/>
          <p:cNvSpPr/>
          <p:nvPr/>
        </p:nvSpPr>
        <p:spPr>
          <a:xfrm>
            <a:off x="576072" y="2272597"/>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①中华文化源远流长、博大精深，具有独特的魅力。</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互联网的发展为文化传播</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和科技创新搭建新平台</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。③网络打破了传统人际交往的时空限制</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促进了人际交</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往</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。④我国积极推动构建人类命运共同体，坚持交流互鉴</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建设一个开放包容的</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世界</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。（答出任意三点即可，每点2分，共6分。若有其他答案，符合题意</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言之</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有理也可得分</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ab0a7918?vcp=1&amp;pid=474bd8be0&amp;color=0,0,0&amp;mp=1&amp;vtp=1&amp;bt=1&amp;bbb=1&amp;hb=1"/>
          <p:cNvSpPr/>
          <p:nvPr/>
        </p:nvSpPr>
        <p:spPr>
          <a:xfrm>
            <a:off x="576072" y="172276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各地景区和文旅部门纷纷使出浑身解数</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要接住这</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泼天流量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安徽文旅</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面向海外网友的宣传视频中有美丽的山峦云海</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还有安徽的笔墨纸砚</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徽剧等传</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统非遗文化</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浙江文旅宣传高级手工坊系列发布会</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广西文旅</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endParaRPr lang="en-US" altLang="zh-CN" sz="2400" dirty="0">
              <a:latin typeface="宋体" panose="02010600030101010101" pitchFamily="2" charset="-122"/>
            </a:endParaRPr>
          </a:p>
        </p:txBody>
      </p:sp>
      <p:sp>
        <p:nvSpPr>
          <p:cNvPr id="3" name="QO_6_BD.46_1#8bda18e83?vcp=1&amp;pid=474bd8be0&amp;color=0,0,0&amp;vtp=1&amp;bbb=1"/>
          <p:cNvSpPr/>
          <p:nvPr/>
        </p:nvSpPr>
        <p:spPr>
          <a:xfrm>
            <a:off x="576072" y="342359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（2）请你续写上述内容。（2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47_1#8bda18e83?vcp=1&amp;pid=474bd8be0&amp;color=0,0,0&amp;vtp=1&amp;bbb=1&amp;hb=1"/>
          <p:cNvSpPr/>
          <p:nvPr/>
        </p:nvSpPr>
        <p:spPr>
          <a:xfrm>
            <a:off x="576072" y="39464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【示例】宣传以桂林山水为代表的独特自然风光和“三月三</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民歌节来吸引国际游</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客</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。（2分。开放性题目。若有其他答案，符合题意、言之有理即可得分）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bf77bde59?sp=1&amp;vcp=1&amp;pid=7dabd33b9&amp;color=0,0,0&amp;vtp=1&amp;bt=1&amp;bbb=1&amp;hb=1"/>
          <p:cNvSpPr/>
          <p:nvPr/>
        </p:nvSpPr>
        <p:spPr>
          <a:xfrm>
            <a:off x="576072" y="2322989"/>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21.（10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）【遵守法规</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明理践行】据统计，截至2024年底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我国现有电动自行车</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市场保有量已达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4亿辆，两轮电动车已成为国人短途出行的不二选择</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据国家消防</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救援局统计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，仅2024年上半年，全国就接报了电动自行车火灾10</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051起</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为保障</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消防安全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，请你参与下列社区活动。</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2#bf77bde59?vcp=1&amp;pid=7dabd33b9&amp;color=0,0,0&amp;mp=1&amp;vtp=1&amp;bt=1&amp;bbb=1"/>
          <p:cNvSpPr/>
          <p:nvPr/>
        </p:nvSpPr>
        <p:spPr>
          <a:xfrm>
            <a:off x="576072" y="864521"/>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活动一</a:t>
            </a:r>
            <a:endParaRPr lang="en-US" altLang="zh-CN" sz="2400" dirty="0"/>
          </a:p>
        </p:txBody>
      </p:sp>
      <p:graphicFrame>
        <p:nvGraphicFramePr>
          <p:cNvPr id="30" name="QO_5_BD.48_3#bf77bde59?colgroup=35&amp;vcp=1&amp;pid=7dabd33b9&amp;color=0,0,0&amp;mp=1&amp;vtp=1&amp;bbb=1&amp;hb=1"/>
          <p:cNvGraphicFramePr>
            <a:graphicFrameLocks noGrp="1"/>
          </p:cNvGraphicFramePr>
          <p:nvPr/>
        </p:nvGraphicFramePr>
        <p:xfrm>
          <a:off x="576072" y="1467644"/>
          <a:ext cx="10936224" cy="4434332"/>
        </p:xfrm>
        <a:graphic>
          <a:graphicData uri="http://schemas.openxmlformats.org/drawingml/2006/table">
            <a:tbl>
              <a:tblPr/>
              <a:tblGrid>
                <a:gridCol w="10936224"/>
              </a:tblGrid>
              <a:tr h="4434332">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镜头一</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24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同行</a:t>
                      </a:r>
                      <a:endParaRPr lang="en-US" altLang="zh-CN" sz="1200" dirty="0"/>
                    </a:p>
                    <a:p>
                      <a:pPr marL="0" indent="0" algn="ctr" latinLnBrk="1" hangingPunct="0">
                        <a:lnSpc>
                          <a:spcPts val="11000"/>
                        </a:lnSpc>
                      </a:pPr>
                      <a:r>
                        <a:rPr lang="en-US" altLang="zh-CN" sz="6100" b="1" i="0" kern="0" spc="-99900" smtClean="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_</a:t>
                      </a:r>
                      <a:r>
                        <a:rPr lang="en-US" altLang="zh-CN" sz="900" b="1" i="0" kern="0" spc="0" smtClean="0">
                          <a:solidFill>
                            <a:srgbClr val="FFFFFF"/>
                          </a:solidFill>
                          <a:latin typeface="宋体" panose="02010600030101010101" pitchFamily="2" charset="-122"/>
                          <a:ea typeface="宋体" panose="02010600030101010101" pitchFamily="2" charset="-122"/>
                          <a:cs typeface="Times New Roman" panose="02020603050405020304" pitchFamily="34" charset="-120"/>
                        </a:rPr>
                        <a:t>__________________________</a:t>
                      </a:r>
                      <a:endParaRPr lang="en-US" altLang="zh-CN" sz="900" spc="0" dirty="0">
                        <a:latin typeface="宋体" panose="02010600030101010101" pitchFamily="2" charset="-122"/>
                      </a:endParaRPr>
                    </a:p>
                    <a:p>
                      <a:pPr marL="0" indent="0" algn="l" latinLnBrk="1" hangingPunct="0">
                        <a:lnSpc>
                          <a:spcPts val="3800"/>
                        </a:lnSpc>
                      </a:pPr>
                      <a:r>
                        <a:rPr lang="en-US" altLang="zh-CN" sz="2400" b="1" i="0" u="none" smtClean="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严禁电动自行车上电梯</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latinLnBrk="1" hangingPunct="0">
                        <a:lnSpc>
                          <a:spcPts val="3800"/>
                        </a:lnSpc>
                      </a:pPr>
                      <a:r>
                        <a:rPr lang="en-US" altLang="zh-CN" sz="2400" b="1" i="0" u="none" smtClean="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严禁电动自行车在楼道停放及充电</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latinLnBrk="1" hangingPunct="0">
                        <a:lnSpc>
                          <a:spcPts val="3800"/>
                        </a:lnSpc>
                      </a:pPr>
                      <a:r>
                        <a:rPr lang="en-US" altLang="zh-CN" sz="2400" b="1" i="0" u="none" smtClean="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高层民用建筑消防安全管理规定</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规定</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禁止在高层民用建筑公共门厅</a:t>
                      </a:r>
                      <a:r>
                        <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疏散走道</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楼梯间</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安全出口停放电动自行车或者为电动自行车充电</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lvl="0" indent="0" algn="ctr"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电梯里的温馨提示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O_5_BD.48_4#bf77bde59.table_image?tii=1&amp;vcp=1&amp;pid=7dabd33b9&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330952" y="2039715"/>
            <a:ext cx="1426464" cy="139903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06228a71e.fixed?vcp=1&amp;color=0,0,0&amp;vtp=1&amp;bbb=1"/>
          <p:cNvSpPr/>
          <p:nvPr/>
        </p:nvSpPr>
        <p:spPr>
          <a:xfrm>
            <a:off x="0" y="2414016"/>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2025年初中学业水平考试模拟测试卷（四）</a:t>
            </a:r>
            <a:endParaRPr lang="en-US" altLang="zh-CN" sz="4800" dirty="0"/>
          </a:p>
        </p:txBody>
      </p:sp>
      <p:sp>
        <p:nvSpPr>
          <p:cNvPr id="3" name="C_1#06228a71e.fixed?vcp=1&amp;color=0,0,0&amp;vtp=1&amp;bbb=1"/>
          <p:cNvSpPr/>
          <p:nvPr/>
        </p:nvSpPr>
        <p:spPr>
          <a:xfrm>
            <a:off x="0" y="3419856"/>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道德与法治部分</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QO_5_BD.48_5#bf77bde59?colgroup=35&amp;vcp=1&amp;pid=7dabd33b9&amp;color=0,0,0&amp;mp=1&amp;vtp=1&amp;bt=1&amp;bbb=1"/>
          <p:cNvGraphicFramePr>
            <a:graphicFrameLocks noGrp="1"/>
          </p:cNvGraphicFramePr>
          <p:nvPr/>
        </p:nvGraphicFramePr>
        <p:xfrm>
          <a:off x="576072" y="1666399"/>
          <a:ext cx="10936224" cy="4086860"/>
        </p:xfrm>
        <a:graphic>
          <a:graphicData uri="http://schemas.openxmlformats.org/drawingml/2006/table">
            <a:tbl>
              <a:tblPr/>
              <a:tblGrid>
                <a:gridCol w="10936224"/>
              </a:tblGrid>
              <a:tr h="4086860">
                <a:tc>
                  <a:txBody>
                    <a:bodyPr/>
                    <a:lstStyle/>
                    <a:p>
                      <a:pPr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镜头二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与民主同行</a:t>
                      </a:r>
                      <a:endParaRPr lang="en-US" altLang="zh-CN" sz="1200" dirty="0"/>
                    </a:p>
                    <a:p>
                      <a:pPr algn="l" latinLnBrk="1" hangingPunct="0">
                        <a:lnSpc>
                          <a:spcPts val="3800"/>
                        </a:lnSpc>
                      </a:pPr>
                      <a:r>
                        <a:rPr lang="en-US" altLang="zh-CN" sz="2400" b="1" i="0" u="none"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光明社区关于电动自行车充电方式的意见调查如下</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algn="ctr" latinLnBrk="1" hangingPunct="0">
                        <a:lnSpc>
                          <a:spcPts val="19300"/>
                        </a:lnSpc>
                      </a:pPr>
                      <a:r>
                        <a:rPr lang="en-US" altLang="zh-CN" sz="10700" b="1" i="0" kern="0" spc="-99900" smtClean="0">
                          <a:solidFill>
                            <a:srgbClr val="FFFFFF"/>
                          </a:solidFill>
                          <a:latin typeface="Times New Roman" panose="02020603050405020304" pitchFamily="34" charset="0"/>
                          <a:ea typeface="宋体" panose="02010600030101010101" pitchFamily="2" charset="-122"/>
                          <a:cs typeface="Times New Roman" panose="02020603050405020304" pitchFamily="34" charset="-120"/>
                        </a:rPr>
                        <a:t>_</a:t>
                      </a:r>
                      <a:r>
                        <a:rPr lang="en-US" altLang="zh-CN" sz="900" b="1" i="0" kern="0" spc="0" smtClean="0">
                          <a:solidFill>
                            <a:srgbClr val="FFFFFF"/>
                          </a:solidFill>
                          <a:latin typeface="宋体" panose="02010600030101010101" pitchFamily="2" charset="-122"/>
                          <a:ea typeface="宋体" panose="02010600030101010101" pitchFamily="2" charset="-122"/>
                          <a:cs typeface="Times New Roman" panose="02020603050405020304" pitchFamily="34" charset="-120"/>
                        </a:rPr>
                        <a:t>_________________________________________________________________________________________________</a:t>
                      </a:r>
                      <a:endParaRPr lang="en-US" altLang="zh-CN" sz="900" spc="0" dirty="0">
                        <a:latin typeface="宋体" panose="02010600030101010101" pitchFamily="2" charset="-122"/>
                      </a:endParaRPr>
                    </a:p>
                    <a:p>
                      <a:pPr algn="ctr"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社区内的民意调查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QO_5_BD.48_6#bf77bde59.table_image?tii=2&amp;vcp=1&amp;pid=7dabd33b9&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14700" y="2753075"/>
            <a:ext cx="5458968" cy="24414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QO_5_BD.48_5#bf77bde59?colgroup=35&amp;vcp=1&amp;pid=7dabd33b9&amp;color=0,0,0&amp;mp=1&amp;vtp=1&amp;bt=1&amp;bbb=1"/>
          <p:cNvSpPr txBox="1"/>
          <p:nvPr/>
        </p:nvSpPr>
        <p:spPr>
          <a:xfrm>
            <a:off x="10896743" y="1036987"/>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9_1#376eea39c?vcp=1&amp;pid=bf77bde59&amp;color=0,0,0&amp;vtp=1&amp;bt=1&amp;bbb=1&amp;hb=1"/>
          <p:cNvSpPr/>
          <p:nvPr/>
        </p:nvSpPr>
        <p:spPr>
          <a:xfrm>
            <a:off x="576072" y="169228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（1）根据“电梯里的温馨提示”，补全镜头一的标题</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并结合电动自行车入户充电</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的危害</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，劝说违规的居民。（4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AN.50_1#376eea39c?vcp=1&amp;pid=bf77bde59&amp;color=0,0,0&amp;vtp=1&amp;bbb=1&amp;hb=1"/>
          <p:cNvSpPr/>
          <p:nvPr/>
        </p:nvSpPr>
        <p:spPr>
          <a:xfrm>
            <a:off x="576072" y="28470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法治（或法律）（2分）电动自行车入户充电可能引发火灾</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危害自己和他人的生</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命财产安全</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，扰乱公共秩序，影响公共安全。（2分）</a:t>
            </a:r>
            <a:endParaRPr lang="en-US" altLang="zh-CN" sz="2400" dirty="0"/>
          </a:p>
        </p:txBody>
      </p:sp>
      <p:sp>
        <p:nvSpPr>
          <p:cNvPr id="4" name="QO_6_BD.51_1#bab286a8b?vcp=1&amp;pid=bf77bde59&amp;color=0,0,0&amp;vtp=1&amp;bbb=1"/>
          <p:cNvSpPr/>
          <p:nvPr/>
        </p:nvSpPr>
        <p:spPr>
          <a:xfrm>
            <a:off x="576072" y="400271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（2）镜头二的民意调查统计情况反映出居民存在什么问题?（2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O_6_AN.52_1#bab286a8b?vcp=1&amp;pid=bf77bde59&amp;color=0,0,0&amp;vtp=1&amp;bbb=1"/>
          <p:cNvSpPr/>
          <p:nvPr/>
        </p:nvSpPr>
        <p:spPr>
          <a:xfrm>
            <a:off x="576072" y="452557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部分居民民主参与意识不强或民主参与能力不强。（2分）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aa955015b?vcp=1&amp;pid=bf77bde59&amp;color=0,0,0&amp;mp=1&amp;vtp=1&amp;bt=1&amp;bbb=1&amp;hb=1"/>
          <p:cNvSpPr/>
          <p:nvPr/>
        </p:nvSpPr>
        <p:spPr>
          <a:xfrm>
            <a:off x="576072" y="89599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活动二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针对电动自行车充电安全问题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同学们各持己见</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小亮认为解决电动自行</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车充电安全问题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需要增加充电设施的建设投入和充电场所的设置</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小华认为针</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对电动自行车入户充电现象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需要居委会加强宣传引导</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及时劝阻电动自行车入</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户的行为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BD.53_1#6e822e115?vcp=1&amp;pid=bf77bde59&amp;color=0,0,0&amp;vtp=1&amp;bbb=1&amp;hb=1"/>
          <p:cNvSpPr/>
          <p:nvPr/>
        </p:nvSpPr>
        <p:spPr>
          <a:xfrm>
            <a:off x="576072" y="314292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（3）除同学们给出的意见</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请从法治角度提出两点解决小区电动自行车充电安全</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问题的建议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54_1#6e822e115?vcp=1&amp;pid=bf77bde59&amp;color=0,0,0&amp;vtp=1&amp;bbb=1&amp;hb=1"/>
          <p:cNvSpPr/>
          <p:nvPr/>
        </p:nvSpPr>
        <p:spPr>
          <a:xfrm>
            <a:off x="576072" y="429862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①立法机关加强立法，完善有关电动自行车充电安全的法律制度。</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行政机关严</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格执法</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，加大对违法充电行为的惩罚力度。③居民增强法治意识，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自觉遵法守法</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不违法充电</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。（答出任意两点即可，每点2分，共4分）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5_1#cacf4a61b?sp=1&amp;vcp=1&amp;pid=7dabd33b9&amp;color=0,0,0&amp;vtp=1&amp;bt=1&amp;bbb=1&amp;hb=1"/>
          <p:cNvSpPr/>
          <p:nvPr/>
        </p:nvSpPr>
        <p:spPr>
          <a:xfrm>
            <a:off x="576072" y="2042319"/>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22.（12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）【关注社会发展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建设壮美广西】某校九年级（2</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班的时事兴趣小组</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准备开展以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“壮美广西·新发展”为主题的实践探究活动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请你参与其中并完成相应</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的任务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答卷阅览</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广西壮族自治区十四届人大三次会议召开</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一份新的答卷</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呈现在我们眼前</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QO_5_BD.55_2#cacf4a61b?colgroup=35&amp;vcp=1&amp;pid=7dabd33b9&amp;color=0,0,0&amp;mp=1&amp;vtp=1&amp;bt=1&amp;bbb=1&amp;hb=1"/>
          <p:cNvGraphicFramePr>
            <a:graphicFrameLocks noGrp="1"/>
          </p:cNvGraphicFramePr>
          <p:nvPr/>
        </p:nvGraphicFramePr>
        <p:xfrm>
          <a:off x="576072" y="1557660"/>
          <a:ext cx="10936224" cy="2434717"/>
        </p:xfrm>
        <a:graphic>
          <a:graphicData uri="http://schemas.openxmlformats.org/drawingml/2006/table">
            <a:tbl>
              <a:tblPr/>
              <a:tblGrid>
                <a:gridCol w="10936224"/>
              </a:tblGrid>
              <a:tr h="2434717">
                <a:tc>
                  <a:txBody>
                    <a:bodyPr/>
                    <a:lstStyle/>
                    <a:p>
                      <a:pPr marL="0" indent="0" algn="ctr"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广西答卷</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监考员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人民代表大会</a:t>
                      </a:r>
                      <a:endParaRPr lang="en-US" altLang="zh-CN" sz="1200" dirty="0"/>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考生</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一府</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人民政府</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两院</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人民法院</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检察院</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一委</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监察委员</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评分员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O_6_BD.56_1#19a5fdf59?vcp=1&amp;pid=cacf4a61b&amp;color=0,0,0&amp;vtp=1&amp;bbb=1"/>
          <p:cNvSpPr/>
          <p:nvPr/>
        </p:nvSpPr>
        <p:spPr>
          <a:xfrm>
            <a:off x="576072" y="4129664"/>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（1）材料中的“评分员”是谁？（2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57_1#19a5fdf59?vcp=1&amp;pid=cacf4a61b&amp;color=0,0,0&amp;vtp=1&amp;bbb=1"/>
          <p:cNvSpPr/>
          <p:nvPr/>
        </p:nvSpPr>
        <p:spPr>
          <a:xfrm>
            <a:off x="576072" y="466019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人民（2分）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c8c564d57?vcp=1&amp;pid=cacf4a61b&amp;color=0,0,0&amp;vtp=1&amp;bt=1&amp;bbb=1"/>
          <p:cNvSpPr/>
          <p:nvPr/>
        </p:nvSpPr>
        <p:spPr>
          <a:xfrm>
            <a:off x="576072" y="65655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谋新发展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下面是时事兴趣小组摘录的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年广西政府工作报告的部分内容</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graphicFrame>
        <p:nvGraphicFramePr>
          <p:cNvPr id="36" name="P_6_BD#c8c564d57?colgroup=3,31&amp;vcp=1&amp;pid=cacf4a61b&amp;color=0,0,0&amp;vtp=1&amp;bbb=1&amp;hb=1"/>
          <p:cNvGraphicFramePr>
            <a:graphicFrameLocks noGrp="1"/>
          </p:cNvGraphicFramePr>
          <p:nvPr/>
        </p:nvGraphicFramePr>
        <p:xfrm>
          <a:off x="576072" y="1259681"/>
          <a:ext cx="10917936" cy="4850257"/>
        </p:xfrm>
        <a:graphic>
          <a:graphicData uri="http://schemas.openxmlformats.org/drawingml/2006/table">
            <a:tbl>
              <a:tblPr/>
              <a:tblGrid>
                <a:gridCol w="1225296"/>
                <a:gridCol w="9692640"/>
              </a:tblGrid>
              <a:tr h="1965452">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摘要一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大力提振消费</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更好发挥牵引带动作用</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把促消费和惠民生紧密结</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合起来</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深挖基础型消费</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激发改善型消费</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推动中低收入群体增收减</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负</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完善劳动者工资正常增长机制</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适当提高退休人员基本养老金</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高城乡居民基础养老金</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84805">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摘要二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实施数字新质生产力培育行动</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落实</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行动</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立足广</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面向东盟</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服务国家战略</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前瞻布局人工智能基础设施</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引导鼓励</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社会资本创新人工智能应用场景</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发展智能终端产品</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协同推进降碳减污扩绿增长</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加紧经济社会发展全面绿色转型</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建设美</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丽广西</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营造绿色低碳产业健康发展生态</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扎实筑牢我国南方生态安全</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屏障</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P_6_BD#c8c564d57?colgroup=3,31&amp;vcp=1&amp;pid=cacf4a61b&amp;color=0,0,0&amp;mp=1&amp;vtp=1&amp;bt=1&amp;bbb=1&amp;hb=1"/>
          <p:cNvGraphicFramePr>
            <a:graphicFrameLocks noGrp="1"/>
          </p:cNvGraphicFramePr>
          <p:nvPr/>
        </p:nvGraphicFramePr>
        <p:xfrm>
          <a:off x="576072" y="1263782"/>
          <a:ext cx="10917936" cy="1965452"/>
        </p:xfrm>
        <a:graphic>
          <a:graphicData uri="http://schemas.openxmlformats.org/drawingml/2006/table">
            <a:tbl>
              <a:tblPr/>
              <a:tblGrid>
                <a:gridCol w="1225296"/>
                <a:gridCol w="9692640"/>
              </a:tblGrid>
              <a:tr h="1965452">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摘要三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全面履行好政府职责</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自觉接受同级人大及其常委会的监督</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自觉</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接受人民政协的民主监督</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自觉接受社会和舆论监督</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坚持科学</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依法决策</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全面推进严格规范公正文明执法</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完善政务公开制度</a:t>
                      </a:r>
                      <a:r>
                        <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lvl="0" indent="0" algn="l" latinLnBrk="1" hangingPunct="0">
                        <a:lnSpc>
                          <a:spcPts val="36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加强政务诚信建设</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O_6_BD.58_1#9a21fee39?vcp=1&amp;pid=cacf4a61b&amp;color=0,0,0&amp;vtp=1&amp;bbb=1&amp;hb=1"/>
          <p:cNvSpPr/>
          <p:nvPr/>
        </p:nvSpPr>
        <p:spPr>
          <a:xfrm>
            <a:off x="576072" y="3359282"/>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（2）根据上述摘要，运用所学知识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分析广西是如何开创新时代壮美广西建设新</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局面的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59_1#9a21fee39?vcp=1&amp;pid=cacf4a61b&amp;color=0,0,0&amp;vtp=1&amp;bbb=1&amp;hb=1"/>
          <p:cNvSpPr/>
          <p:nvPr/>
        </p:nvSpPr>
        <p:spPr>
          <a:xfrm>
            <a:off x="576072" y="4509956"/>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①党和政府坚持以人民为中心的发展思想，保障和改善民生。②</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广西坚持创新</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绿色发展理念</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，发展数字新质生产力。③</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政府努力建设人民满意的服务型政府</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坚持依法行政</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，规范行使职权。（每点2分，共6分）</a:t>
            </a:r>
            <a:endParaRPr lang="en-US" altLang="zh-CN" sz="2400" dirty="0"/>
          </a:p>
        </p:txBody>
      </p:sp>
      <p:sp>
        <p:nvSpPr>
          <p:cNvPr id="2" name="P_6_BD#c8c564d57?colgroup=3,31&amp;vcp=1&amp;pid=cacf4a61b&amp;color=0,0,0&amp;mp=1&amp;vtp=1&amp;bt=1&amp;bbb=1"/>
          <p:cNvSpPr txBox="1"/>
          <p:nvPr/>
        </p:nvSpPr>
        <p:spPr>
          <a:xfrm>
            <a:off x="10878455" y="634370"/>
            <a:ext cx="615553" cy="503215"/>
          </a:xfrm>
          <a:prstGeom prst="rect">
            <a:avLst/>
          </a:prstGeom>
          <a:noFill/>
        </p:spPr>
        <p:txBody>
          <a:bodyPr vert="horz" wrap="none" lIns="0" tIns="0" rIns="0" bIns="0" rtlCol="0">
            <a:spAutoFit/>
          </a:bodyPr>
          <a:lstStyle/>
          <a:p>
            <a:pPr algn="r">
              <a:lnSpc>
                <a:spcPts val="4400"/>
              </a:lnSpc>
            </a:pPr>
            <a:r>
              <a:rPr lang="zh-CN" altLang="en-US" sz="2400" smtClean="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7f86ac96?vcp=1&amp;pid=cacf4a61b&amp;color=0,0,0&amp;vtp=1&amp;bt=1&amp;bbb=1&amp;hb=1"/>
          <p:cNvSpPr/>
          <p:nvPr/>
        </p:nvSpPr>
        <p:spPr>
          <a:xfrm>
            <a:off x="576072" y="109674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逐梦未来</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江海方潮涌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图强正当时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为助力壮美广西建设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同学们发起</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做新时</a:t>
            </a:r>
            <a:endPar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代的好少年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的倡议书</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graphicFrame>
        <p:nvGraphicFramePr>
          <p:cNvPr id="38" name="P_6_BD#e7f86ac96?colgroup=35&amp;vcp=1&amp;pid=cacf4a61b&amp;color=0,0,0&amp;vtp=1&amp;bbb=1&amp;hb=1"/>
          <p:cNvGraphicFramePr>
            <a:graphicFrameLocks noGrp="1"/>
          </p:cNvGraphicFramePr>
          <p:nvPr/>
        </p:nvGraphicFramePr>
        <p:xfrm>
          <a:off x="576072" y="2332704"/>
          <a:ext cx="10936224" cy="3411093"/>
        </p:xfrm>
        <a:graphic>
          <a:graphicData uri="http://schemas.openxmlformats.org/drawingml/2006/table">
            <a:tbl>
              <a:tblPr/>
              <a:tblGrid>
                <a:gridCol w="10936224"/>
              </a:tblGrid>
              <a:tr h="3411093">
                <a:tc>
                  <a:txBody>
                    <a:bodyPr/>
                    <a:lstStyle/>
                    <a:p>
                      <a:pPr marL="0" indent="0" algn="ctr" latinLnBrk="1" hangingPunct="0">
                        <a:lnSpc>
                          <a:spcPts val="38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做新时代的好少年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倡议书</a:t>
                      </a:r>
                      <a:endParaRPr lang="en-US" altLang="zh-CN" sz="1200" dirty="0"/>
                    </a:p>
                    <a:p>
                      <a:pPr marL="0" indent="0" algn="l" latinLnBrk="1" hangingPunct="0">
                        <a:lnSpc>
                          <a:spcPts val="3800"/>
                        </a:lnSpc>
                      </a:pPr>
                      <a:r>
                        <a:rPr lang="en-US" altLang="zh-CN" sz="2400" b="1" i="0" u="none"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在新时代</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我们相信每个少年都有梦想</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有追求</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都渴望实现自己的价值</a:t>
                      </a:r>
                      <a:r>
                        <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为社会作贡献</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为了建设壮美广西</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我们发出以下倡议</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latinLnBrk="1" hangingPunct="0">
                        <a:lnSpc>
                          <a:spcPts val="3800"/>
                        </a:lnSpc>
                      </a:pPr>
                      <a:r>
                        <a:rPr lang="en-US" altLang="zh-CN" sz="2400" b="1" i="0" u="none" smtClean="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a:t>
                      </a:r>
                      <a:r>
                        <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p>
                      <a:pPr marL="0" indent="0" algn="l" latinLnBrk="1" hangingPunct="0">
                        <a:lnSpc>
                          <a:spcPts val="3800"/>
                        </a:lnSpc>
                      </a:pPr>
                      <a:r>
                        <a:rPr lang="en-US" altLang="zh-CN" sz="2400" b="1" i="0" u="none" smtClean="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p>
                      <a:pPr marL="0" indent="0" algn="r" latinLnBrk="1" hangingPunct="0">
                        <a:lnSpc>
                          <a:spcPts val="3800"/>
                        </a:lnSpc>
                      </a:pPr>
                      <a:r>
                        <a:rPr lang="en-US" altLang="zh-CN" sz="24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九年级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班全体同学</a:t>
                      </a:r>
                      <a:endParaRPr lang="en-US" altLang="zh-CN" sz="1200" dirty="0"/>
                    </a:p>
                    <a:p>
                      <a:pPr marL="0" lvl="0" indent="0" algn="r" latinLnBrk="1" hangingPunct="0">
                        <a:lnSpc>
                          <a:spcPts val="36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2_1#20c03baca?vcp=1&amp;pid=cacf4a61b&amp;color=0,0,0&amp;mp=1&amp;vtp=1&amp;bt=1&amp;bbb=1"/>
          <p:cNvSpPr/>
          <p:nvPr/>
        </p:nvSpPr>
        <p:spPr>
          <a:xfrm>
            <a:off x="576072" y="25736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（3）请你将倡议书的内容补充完整。（4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AN.63_1#20c03baca?vcp=1&amp;pid=cacf4a61b&amp;color=0,0,0&amp;vtp=1&amp;bbb=1&amp;hb=1"/>
          <p:cNvSpPr/>
          <p:nvPr/>
        </p:nvSpPr>
        <p:spPr>
          <a:xfrm>
            <a:off x="576072" y="30955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努力学习科学文化知识，提升个人素养;</a:t>
            </a:r>
            <a:r>
              <a:rPr lang="en-US" altLang="zh-CN" sz="2400" b="1" i="0" dirty="0">
                <a:solidFill>
                  <a:srgbClr val="A00021"/>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参加社会实践，培养创新精神</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增强</a:t>
            </a:r>
            <a:endPar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社会责任感</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。（每点2分，共4分。若有其他答案，符合题意、言之有理也可得分）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2344882a9?vcp=1&amp;pid=ad4c58c87&amp;color=0,0,0&amp;vtp=1&amp;bt=1&amp;bbb=1"/>
          <p:cNvSpPr/>
          <p:nvPr/>
        </p:nvSpPr>
        <p:spPr>
          <a:xfrm>
            <a:off x="576072" y="286527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注意事项：1.答题前，考生务必将姓名、准考证号填写在试卷和答题卡上。</a:t>
            </a:r>
            <a:endParaRPr lang="en-US" altLang="zh-CN" sz="2400" dirty="0"/>
          </a:p>
          <a:p>
            <a:pPr latinLnBrk="1">
              <a:lnSpc>
                <a:spcPts val="4400"/>
              </a:lnSpc>
            </a:pPr>
            <a:r>
              <a:rPr lang="en-US" altLang="zh-CN" sz="2400" b="1" i="0" spc="-10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.考生作答时，请在答题卡上作答（答题注意事项见答题卡），在本试卷上作答无效。</a:t>
            </a:r>
            <a:endParaRPr lang="en-US" altLang="zh-CN" sz="2400" spc="-100" dirty="0"/>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e350ffce?vcp=1&amp;pid=3b79ea72b&amp;color=0,0,0&amp;vtp=1&amp;bt=1&amp;bbb=1&amp;hb=1"/>
          <p:cNvSpPr/>
          <p:nvPr/>
        </p:nvSpPr>
        <p:spPr>
          <a:xfrm>
            <a:off x="576072" y="539496"/>
            <a:ext cx="10954512" cy="130657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一、单项选择题（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36</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在每小题列出的</a:t>
            </a:r>
            <a:endPar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600" b="1"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四个备选项中</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只有一项符合题目要求</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错选</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多选或未选均不得分</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600" dirty="0"/>
          </a:p>
        </p:txBody>
      </p:sp>
      <p:sp>
        <p:nvSpPr>
          <p:cNvPr id="3" name="QC_5_BD.1_1#2bd6b726c?sp=1&amp;vcp=1&amp;pid=ce350ffce&amp;color=0,0,0&amp;vtp=1&amp;bbb=1&amp;hb=1"/>
          <p:cNvSpPr/>
          <p:nvPr/>
        </p:nvSpPr>
        <p:spPr>
          <a:xfrm>
            <a:off x="576072" y="1789489"/>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1.初中生小明最近很苦恼：数学老师说他是个思维敏捷的学生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语文老师认为他学</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习刻苦认真</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；有男生认为他是重情义的好哥们，有女生却认为他蛮横不讲理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邻居眼里他勤快有礼貌</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，妈妈却认为他有点小懒惰，还有些小脾气</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面对这些不</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同的评价</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小明正确的做法有</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C_5_BD.1_2#2bd6b726c?vcp=1&amp;pid=ce350ffce&amp;color=0,0,0&amp;vtp=1&amp;bbb=1&amp;hb=1"/>
          <p:cNvSpPr/>
          <p:nvPr/>
        </p:nvSpPr>
        <p:spPr>
          <a:xfrm>
            <a:off x="576072" y="4033574"/>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①不必在意别人的看法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②重视他人的评价，客观理性地分析</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③既不盲从</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也不</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轻视</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④照他人说的做，让自己少走弯路</a:t>
            </a:r>
            <a:endParaRPr lang="en-US" altLang="zh-CN" sz="2400" dirty="0"/>
          </a:p>
        </p:txBody>
      </p:sp>
      <p:sp>
        <p:nvSpPr>
          <p:cNvPr id="6" name="QC_5_BD.1_3#2bd6b726c.choices?vcp=1&amp;pid=ce350ffce&amp;color=0,0,0&amp;vtp=1&amp;bbb=1"/>
          <p:cNvSpPr/>
          <p:nvPr/>
        </p:nvSpPr>
        <p:spPr>
          <a:xfrm>
            <a:off x="576072" y="518927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endParaRPr lang="en-US" altLang="zh-CN" sz="2400" dirty="0"/>
          </a:p>
        </p:txBody>
      </p:sp>
      <p:sp>
        <p:nvSpPr>
          <p:cNvPr id="7" name="QC_5_AN.2_1#2bd6b726c.bracket?vcp=1&amp;pid=ce350ffce&amp;color=0,0,0&amp;vpa=1&amp;vtp=1&amp;answeroption=C"/>
          <p:cNvSpPr txBox="1"/>
          <p:nvPr/>
        </p:nvSpPr>
        <p:spPr>
          <a:xfrm>
            <a:off x="6026912" y="5222294"/>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5ce356266?sp=1&amp;vcp=1&amp;pid=ce350ffce&amp;color=0,0,0&amp;vtp=1&amp;bt=1&amp;bbb=1&amp;hb=1"/>
          <p:cNvSpPr/>
          <p:nvPr/>
        </p:nvSpPr>
        <p:spPr>
          <a:xfrm>
            <a:off x="576072" y="199073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2.春节，这个流淌在中华民族血脉中的节日，承载着太多关于家的记忆。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春节来临</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回家过年成为中国人内心最热切的期盼</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因为</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_2#5ce356266?vcp=1&amp;pid=ce350ffce&amp;color=0,0,0&amp;vtp=1&amp;bbb=1&amp;hb=1"/>
          <p:cNvSpPr/>
          <p:nvPr/>
        </p:nvSpPr>
        <p:spPr>
          <a:xfrm>
            <a:off x="576072" y="314546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①家是血脉相连的生活共同体</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②家是生命的居所，是心灵的港湾</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家为我们提</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供一切物质需要</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④家有亲人与亲情，每个家庭的亲情表现都相同</a:t>
            </a:r>
            <a:endParaRPr lang="en-US" altLang="zh-CN" sz="2400" dirty="0"/>
          </a:p>
        </p:txBody>
      </p:sp>
      <p:sp>
        <p:nvSpPr>
          <p:cNvPr id="5" name="QC_5_BD.3_3#5ce356266.choices?vcp=1&amp;pid=ce350ffce&amp;color=0,0,0&amp;vtp=1&amp;bbb=1"/>
          <p:cNvSpPr/>
          <p:nvPr/>
        </p:nvSpPr>
        <p:spPr>
          <a:xfrm>
            <a:off x="576072" y="43011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4_1#5ce356266.bracket?vcp=1&amp;pid=ce350ffce&amp;color=0,0,0&amp;vpa=2&amp;vtp=1&amp;answeroption=A"/>
          <p:cNvSpPr txBox="1"/>
          <p:nvPr/>
        </p:nvSpPr>
        <p:spPr>
          <a:xfrm>
            <a:off x="449072" y="433418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6ccf3de69?sp=1&amp;vcp=1&amp;pid=ce350ffce&amp;color=0,0,0&amp;mp=1&amp;vtp=1&amp;bt=1&amp;bbb=1&amp;hb=1"/>
          <p:cNvSpPr/>
          <p:nvPr/>
        </p:nvSpPr>
        <p:spPr>
          <a:xfrm>
            <a:off x="576072" y="171768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3.生活中，我们要增加自己的积极情感体验，用热情和行动来影响周围的环境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让</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世界因为我们的积极情感而多一份美好</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下列属于积极情感体验的有</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5_2#6ccf3de69?vcp=1&amp;pid=ce350ffce&amp;color=0,0,0&amp;vtp=1&amp;bbb=1&amp;hb=1"/>
          <p:cNvSpPr/>
          <p:nvPr/>
        </p:nvSpPr>
        <p:spPr>
          <a:xfrm>
            <a:off x="576072" y="287241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①观看一部正能量的电影，从中感受榜样的力量</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节假日和同学一起参加社区的</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垃圾分类活动</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③趁着爸爸出差，躲在房间里通宵打游戏</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课余时间为同学解答</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疑惑</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，提升自身的价值</a:t>
            </a:r>
            <a:endParaRPr lang="en-US" altLang="zh-CN" sz="2400" dirty="0"/>
          </a:p>
        </p:txBody>
      </p:sp>
      <p:sp>
        <p:nvSpPr>
          <p:cNvPr id="5" name="QC_5_BD.5_3#6ccf3de69.choices?vcp=1&amp;pid=ce350ffce&amp;color=0,0,0&amp;vtp=1&amp;bbb=1"/>
          <p:cNvSpPr/>
          <p:nvPr/>
        </p:nvSpPr>
        <p:spPr>
          <a:xfrm>
            <a:off x="576072" y="45742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①②③</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①③④</a:t>
            </a:r>
            <a:r>
              <a:rPr lang="en-US" altLang="zh-CN" sz="2400" b="1"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.②③④</a:t>
            </a:r>
            <a:endParaRPr lang="en-US" altLang="zh-CN" sz="2400" dirty="0"/>
          </a:p>
        </p:txBody>
      </p:sp>
      <p:sp>
        <p:nvSpPr>
          <p:cNvPr id="6" name="QC_5_AN.6_1#6ccf3de69.bracket?vcp=1&amp;pid=ce350ffce&amp;color=0,0,0&amp;mp=1&amp;vpa=3&amp;vtp=1&amp;answeroption=B"/>
          <p:cNvSpPr txBox="1"/>
          <p:nvPr/>
        </p:nvSpPr>
        <p:spPr>
          <a:xfrm>
            <a:off x="3250692" y="460723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9cd3d1e03?vcp=1&amp;pid=ce350ffce&amp;color=0,0,0&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4.“我性格内向、不善表达，班级同学的热情让我变得越来越开朗</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在小组合作</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学习中</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，我和同学之间互相帮助、共同进步。”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这表明</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7_2#9cd3d1e03.choices?vcp=1&amp;pid=ce350ffce&amp;color=0,0,0&amp;vtp=1&amp;bbb=1"/>
          <p:cNvSpPr/>
          <p:nvPr/>
        </p:nvSpPr>
        <p:spPr>
          <a:xfrm>
            <a:off x="576072" y="28813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A.集体荣誉是集体成员共同奋斗的结果</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.对集体中存在的问题，要提出改进建议</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.集体生活可以发展个性、完善自我</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.集体生活必然能促进个人取得成功</a:t>
            </a:r>
            <a:endParaRPr lang="en-US" altLang="zh-CN" sz="2400" dirty="0"/>
          </a:p>
        </p:txBody>
      </p:sp>
      <p:sp>
        <p:nvSpPr>
          <p:cNvPr id="5" name="QC_5_AN.8_1#9cd3d1e03.bracket?vcp=1&amp;pid=ce350ffce&amp;color=0,0,0&amp;vpa=4&amp;vtp=1&amp;answeroption=C"/>
          <p:cNvSpPr txBox="1"/>
          <p:nvPr/>
        </p:nvSpPr>
        <p:spPr>
          <a:xfrm>
            <a:off x="449072" y="408272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5d74a7ca9?vcp=1&amp;pid=ce350ffce&amp;color=0,0,0&amp;mp=1&amp;vtp=1&amp;bt=1&amp;bbb=1&amp;hb=1"/>
          <p:cNvSpPr/>
          <p:nvPr/>
        </p:nvSpPr>
        <p:spPr>
          <a:xfrm>
            <a:off x="576072" y="172657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5.出台民营经济促进法、制定全国统一大市场建设指引</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月召开的中央</a:t>
            </a:r>
            <a:endPar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经济工作会议强调的这些内容都指向了进一步优化民营经济发展环境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这说明 (</a:t>
            </a:r>
            <a:r>
              <a:rPr lang="en-US" altLang="zh-CN" sz="24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9_2#5d74a7ca9.choices?vcp=1&amp;pid=ce350ffce&amp;color=0,0,0&amp;vtp=1&amp;bbb=1"/>
          <p:cNvSpPr/>
          <p:nvPr/>
        </p:nvSpPr>
        <p:spPr>
          <a:xfrm>
            <a:off x="576072" y="28813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A.民营经济是国民经济的主导力量</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.非公有制经济是社会主义经济的重要组成部分</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.国家积极营造有利于民营经济发展的法治环境</a:t>
            </a:r>
            <a:endParaRPr lang="en-US" altLang="zh-CN" sz="2400" dirty="0"/>
          </a:p>
          <a:p>
            <a:pPr latinLnBrk="1">
              <a:lnSpc>
                <a:spcPts val="4400"/>
              </a:lnSpc>
            </a:pPr>
            <a:r>
              <a:rPr lang="en-US" altLang="zh-CN" sz="2400" b="1" i="0" smtClean="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.我国毫不动摇巩固和发展非公有制经济的主体地位</a:t>
            </a:r>
            <a:endParaRPr lang="en-US" altLang="zh-CN" sz="2400" dirty="0"/>
          </a:p>
        </p:txBody>
      </p:sp>
      <p:sp>
        <p:nvSpPr>
          <p:cNvPr id="5" name="QC_5_AN.10_1#5d74a7ca9.bracket?vcp=1&amp;pid=ce350ffce&amp;color=0,0,0&amp;mp=1&amp;vpa=5&amp;vtp=1&amp;answeroption=C"/>
          <p:cNvSpPr txBox="1"/>
          <p:nvPr/>
        </p:nvSpPr>
        <p:spPr>
          <a:xfrm>
            <a:off x="449072" y="4082728"/>
            <a:ext cx="474489" cy="569387"/>
          </a:xfrm>
          <a:prstGeom prst="rect">
            <a:avLst/>
          </a:prstGeom>
          <a:noFill/>
        </p:spPr>
        <p:txBody>
          <a:bodyPr vert="horz" wrap="none" lIns="0" tIns="0" rIns="0" bIns="0" rtlCol="0">
            <a:spAutoFit/>
          </a:bodyPr>
          <a:lstStyle/>
          <a:p>
            <a:r>
              <a:rPr lang="zh-CN" altLang="en-US" sz="3700" b="1" smtClean="0">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6699</Words>
  <Application>WPS 演示</Application>
  <PresentationFormat>自定义</PresentationFormat>
  <Paragraphs>421</Paragraphs>
  <Slides>39</Slides>
  <Notes>39</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39</vt:i4>
      </vt:variant>
    </vt:vector>
  </HeadingPairs>
  <TitlesOfParts>
    <vt:vector size="55" baseType="lpstr">
      <vt:lpstr>Arial</vt:lpstr>
      <vt:lpstr>宋体</vt:lpstr>
      <vt:lpstr>Wingdings</vt:lpstr>
      <vt:lpstr>微软雅黑</vt:lpstr>
      <vt:lpstr>微软雅黑</vt:lpstr>
      <vt:lpstr>黑体</vt:lpstr>
      <vt:lpstr>黑体</vt:lpstr>
      <vt:lpstr>Times New Roman</vt:lpstr>
      <vt:lpstr>Times New Roman</vt:lpstr>
      <vt:lpstr>楷体</vt:lpstr>
      <vt:lpstr>宋体</vt:lpstr>
      <vt:lpstr>华文细黑</vt:lpstr>
      <vt:lpstr>Arial Unicode MS</vt:lpstr>
      <vt:lpstr>等线</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_HSP</cp:lastModifiedBy>
  <cp:revision>3</cp:revision>
  <dcterms:created xsi:type="dcterms:W3CDTF">2025-04-10T06:52:00Z</dcterms:created>
  <dcterms:modified xsi:type="dcterms:W3CDTF">2025-04-11T02:27:31Z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295A4E3267A740B987A300533CEE84F2_12</vt:lpwstr>
  </property>
  <property fmtid="{D5CDD505-2E9C-101B-9397-08002B2CF9AE}" pid="3" name="KSOProductBuildVer">
    <vt:lpwstr>2052-12.1.0.20305</vt:lpwstr>
  </property>
</Properties>
</file>