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49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300" r:id="rId47"/>
    <p:sldId id="299" r:id="rId48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2" Type="http://schemas.openxmlformats.org/officeDocument/2006/relationships/tableStyles" Target="tableStyles.xml"/><Relationship Id="rId51" Type="http://schemas.openxmlformats.org/officeDocument/2006/relationships/viewProps" Target="viewProps.xml"/><Relationship Id="rId50" Type="http://schemas.openxmlformats.org/officeDocument/2006/relationships/presProps" Target="presProps.xml"/><Relationship Id="rId5" Type="http://schemas.openxmlformats.org/officeDocument/2006/relationships/slide" Target="slides/slide2.xml"/><Relationship Id="rId49" Type="http://schemas.openxmlformats.org/officeDocument/2006/relationships/handoutMaster" Target="handoutMasters/handoutMaster1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64497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64497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7f34bae3b01d9be91802158#tid=67f758115932700009ac04b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4.jpe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6.jpeg"/><Relationship Id="rId1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8.jpeg"/><Relationship Id="rId1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2.jpeg"/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5.jpeg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9.png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image" Target="../media/image7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3.png"/><Relationship Id="rId1" Type="http://schemas.openxmlformats.org/officeDocument/2006/relationships/image" Target="../media/image8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6.png"/><Relationship Id="rId1" Type="http://schemas.openxmlformats.org/officeDocument/2006/relationships/image" Target="../media/image85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375b0465f?vcp=1&amp;pid=389de9adf&amp;color=0,0,0&amp;mp=1&amp;vtp=1&amp;bt=1&amp;bbb=1"/>
          <p:cNvSpPr/>
          <p:nvPr/>
        </p:nvSpPr>
        <p:spPr>
          <a:xfrm>
            <a:off x="576072" y="200470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7.对下列安全教育内容进行分析，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所用物理知识错误的是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200"/>
              </a:lnSpc>
            </a:pPr>
            <a:endParaRPr lang="en-US" altLang="zh-CN" sz="2400" dirty="0"/>
          </a:p>
        </p:txBody>
      </p:sp>
      <p:sp>
        <p:nvSpPr>
          <p:cNvPr id="4" name="QC_4_BD.13_2#375b0465f.choices?vcp=1&amp;pid=389de9adf&amp;color=0,0,0&amp;vtp=1&amp;bbb=1"/>
          <p:cNvSpPr/>
          <p:nvPr/>
        </p:nvSpPr>
        <p:spPr>
          <a:xfrm>
            <a:off x="576072" y="252913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A.交通安全：驾车要系好安全带——防范惯性危害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.遇险自救：用破窗锤破窗逃生——牛顿第一定律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.用电安全：更换灯泡时断开电源——安全用电原则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.出行安全：等候列车不越安全线——流体压强与流速的关系</a:t>
            </a:r>
            <a:endParaRPr lang="en-US" altLang="zh-CN" sz="2400" dirty="0"/>
          </a:p>
        </p:txBody>
      </p:sp>
      <p:sp>
        <p:nvSpPr>
          <p:cNvPr id="5" name="QC_4_AN.14_1#375b0465f.bracket?vcp=1&amp;pid=389de9adf&amp;color=0,0,0&amp;mp=1&amp;vpa=7&amp;vtp=1&amp;answeroption=B"/>
          <p:cNvSpPr txBox="1"/>
          <p:nvPr/>
        </p:nvSpPr>
        <p:spPr>
          <a:xfrm>
            <a:off x="449072" y="315905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5_1#3adc4b389?sp=1&amp;vcp=1&amp;pid=389de9adf&amp;color=0,0,0&amp;vtp=1&amp;bt=1&amp;bbb=1&amp;hb=1"/>
              <p:cNvSpPr/>
              <p:nvPr/>
            </p:nvSpPr>
            <p:spPr>
              <a:xfrm>
                <a:off x="576072" y="1453520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8.有一光电控制液面高度的仪器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通过光束在液面上的反射光线反射到光电屏上的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光斑位置来判断液面高低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。在如图4所示的光路中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一束光与液面的夹角为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则下列说法中正确的是(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zh-CN" altLang="en-US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  <a:sym typeface="+mn-ea"/>
                  </a:rPr>
                  <a:t>。</a:t>
                </a:r>
                <a:endParaRPr lang="zh-CN" altLang="en-US" sz="2400" b="1" i="0" dirty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2" name="QC_4_BD.15_1#3adc4b389?sp=1&amp;vcp=1&amp;pid=389de9a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53520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r="-647" b="-3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15_2#3adc4b389?htil=4&amp;vcp=1&amp;pid=389de9ad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5169" y="3235584"/>
            <a:ext cx="212140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5_3#3adc4b389.choices?htil=4&amp;vcp=1&amp;pid=389de9adf&amp;color=0,0,0&amp;vtp=1&amp;bbb=1"/>
              <p:cNvSpPr/>
              <p:nvPr/>
            </p:nvSpPr>
            <p:spPr>
              <a:xfrm>
                <a:off x="576072" y="3154358"/>
                <a:ext cx="8695944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A.该装置利用了光的折射定律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反射角的大小为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.当液面升高时，入射角会随之减小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.当液面升高时，光电屏上的光斑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将向左移动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15_3#3adc4b389.choices?htil=4&amp;vcp=1&amp;pid=389de9ad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154358"/>
                <a:ext cx="8695944" cy="2235200"/>
              </a:xfrm>
              <a:prstGeom prst="rect">
                <a:avLst/>
              </a:prstGeom>
              <a:blipFill rotWithShape="1">
                <a:blip r:embed="rId3"/>
                <a:stretch>
                  <a:fillRect l="-1" t="-14" r="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N.16_1#3adc4b389.bracket?vcp=1&amp;pid=389de9adf&amp;color=0,0,0&amp;vpa=8&amp;vtp=1&amp;answeroption=D"/>
          <p:cNvSpPr txBox="1"/>
          <p:nvPr/>
        </p:nvSpPr>
        <p:spPr>
          <a:xfrm>
            <a:off x="449072" y="492727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7_1#b5bf27d27?htil=5&amp;vcp=1&amp;pid=389de9ad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3528" y="1796674"/>
            <a:ext cx="3849624" cy="27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7_2#b5bf27d27?htil=5&amp;sp=1&amp;vcp=1&amp;pid=389de9adf&amp;color=0,0,0&amp;vtp=1&amp;bt=1&amp;bbb=1&amp;hb=1"/>
          <p:cNvSpPr/>
          <p:nvPr/>
        </p:nvSpPr>
        <p:spPr>
          <a:xfrm>
            <a:off x="576072" y="1741810"/>
            <a:ext cx="6967728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9.图5是小军同学家庭电路的一部分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当他闭合开关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时螺口灯泡正常发光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他再将电风扇的插头插入插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座中时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，灯泡突然熄灭，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检查时发现保险丝熔断了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其原因可能是(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5" name="QC_4_BD.17_3#b5bf27d27.choices?htil=5&amp;vcp=1&amp;pid=389de9adf&amp;color=0,0,0&amp;vtp=1&amp;bbb=1"/>
          <p:cNvSpPr/>
          <p:nvPr/>
        </p:nvSpPr>
        <p:spPr>
          <a:xfrm>
            <a:off x="576072" y="3988748"/>
            <a:ext cx="696772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59156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电风扇断路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.灯泡的灯丝断路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591560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电风扇的电功率很小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.电风扇的插头短路</a:t>
            </a:r>
            <a:endParaRPr lang="en-US" altLang="zh-CN" sz="2400" dirty="0"/>
          </a:p>
        </p:txBody>
      </p:sp>
      <p:sp>
        <p:nvSpPr>
          <p:cNvPr id="6" name="QC_4_AN.18_1#b5bf27d27.bracket?vcp=1&amp;pid=389de9adf&amp;color=0,0,0&amp;vpa=9&amp;vtp=1&amp;answeroption=D"/>
          <p:cNvSpPr txBox="1"/>
          <p:nvPr/>
        </p:nvSpPr>
        <p:spPr>
          <a:xfrm>
            <a:off x="4040632" y="46186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792249b18?sp=1&amp;vcp=1&amp;pid=389de9adf&amp;color=0,0,0&amp;vtp=1&amp;bt=1&amp;bbb=1&amp;hb=1"/>
          <p:cNvSpPr/>
          <p:nvPr/>
        </p:nvSpPr>
        <p:spPr>
          <a:xfrm>
            <a:off x="576072" y="59629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10.图6是坐位体前屈测量仪，测试时根据挡板停留在刻度尺上的位置读数即可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晓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晨利用电表等器材对该测量仪进行改进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使电表的示数随着挡板被推动距离的增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大而增大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。下列选项所示的电路中，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符合要求的是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pic>
        <p:nvPicPr>
          <p:cNvPr id="4" name="QC_4_BD.19_2#792249b18?vcp=1&amp;pid=389de9ad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9432" y="2378361"/>
            <a:ext cx="2898648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19_3#792249b18.choices?vcp=1&amp;pid=389de9adf&amp;color=0,0,0&amp;vtp=1&amp;bbb=1"/>
          <p:cNvSpPr/>
          <p:nvPr/>
        </p:nvSpPr>
        <p:spPr>
          <a:xfrm>
            <a:off x="576073" y="4461161"/>
            <a:ext cx="10948276" cy="176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3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7650" algn="l"/>
                <a:tab pos="5549900" algn="l"/>
                <a:tab pos="843978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6900" b="1" i="0" kern="0" spc="-999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6900" b="1" i="0" kern="0" spc="-999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6900" b="1" i="0" kern="0" spc="-999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7800" b="1" i="0" kern="0" spc="-999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4_BD.19_3#792249b18.choice_image?vcp=1&amp;pid=389de9adf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253" y="4671473"/>
            <a:ext cx="1481328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4_BD.19_3#792249b18.choice_image?vcp=1&amp;pid=389de9adf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9157" y="4671473"/>
            <a:ext cx="1453896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19_3#792249b18.choice_image?vcp=1&amp;pid=389de9adf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1791" y="4671473"/>
            <a:ext cx="1563624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4_BD.19_3#792249b18.choice_image?vcp=1&amp;pid=389de9adf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18467" y="4671473"/>
            <a:ext cx="1417320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0" name="QC_4_AN.20_1#792249b18.bracket?vcp=1&amp;pid=389de9adf&amp;color=0,0,0&amp;vpa=10&amp;vtp=1&amp;answeroption=C"/>
          <p:cNvSpPr txBox="1"/>
          <p:nvPr/>
        </p:nvSpPr>
        <p:spPr>
          <a:xfrm>
            <a:off x="5999608" y="572608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94ee8604?vcp=1&amp;pid=e84e0c219&amp;color=0,0,0&amp;vtp=1&amp;bt=1&amp;bbb=1&amp;hb=1"/>
          <p:cNvSpPr/>
          <p:nvPr/>
        </p:nvSpPr>
        <p:spPr>
          <a:xfrm>
            <a:off x="576072" y="539496"/>
            <a:ext cx="10954512" cy="19009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二、多项选择题（本大题共2小题，每小题4分，共8分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在每小题列出的四</a:t>
            </a:r>
            <a:endParaRPr lang="en-US" altLang="zh-CN" sz="26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个选项中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，有多个选项符合题目要求，全部选对得4分，选对但不全得2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6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有选错得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0分）</a:t>
            </a:r>
            <a:endParaRPr lang="en-US" altLang="zh-CN" sz="26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1_1#3ddc9e1ad?sp=1&amp;vcp=1&amp;pid=c94ee8604&amp;color=0,0,0&amp;vtp=1&amp;bt=1&amp;bbb=1&amp;hb=1"/>
              <p:cNvSpPr/>
              <p:nvPr/>
            </p:nvSpPr>
            <p:spPr>
              <a:xfrm>
                <a:off x="576072" y="1149763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11.将一根细金属丝置入柔性塑料中，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可以制成用来检测物体形变的器件应变片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其结构如图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7甲所示。将它接入如图7乙所示的电路，电源电压不变，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为定值电阻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闭合开关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，当应变片随被检测物体发生拉伸形变时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塑料中的金属丝会被拉长变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细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，导致电阻变大，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则电路中的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zh-CN" altLang="en-US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  <a:sym typeface="+mn-ea"/>
                  </a:rPr>
                  <a:t>。</a:t>
                </a:r>
                <a:endParaRPr lang="zh-CN" altLang="en-US" sz="2400" b="1" i="0" dirty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2" name="QC_4_BD.21_1#3ddc9e1ad?sp=1&amp;vcp=1&amp;pid=c94ee860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49763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8" r="-3279" b="-249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21_2#3ddc9e1ad?htil=6&amp;vcp=1&amp;pid=c94ee860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2980" y="3122295"/>
            <a:ext cx="3470275" cy="256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1_3#3ddc9e1ad.choices?htil=6&amp;vcp=1&amp;pid=c94ee8604&amp;color=0,0,0&amp;vtp=1&amp;bbb=1"/>
              <p:cNvSpPr/>
              <p:nvPr/>
            </p:nvSpPr>
            <p:spPr>
              <a:xfrm>
                <a:off x="576072" y="3396701"/>
                <a:ext cx="7827264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A.电压表和电流表的示数都变大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.电压表的示数变大，电流表的示数变小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两端的电压变小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消耗的电能比应变片的大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21_3#3ddc9e1ad.choices?htil=6&amp;vcp=1&amp;pid=c94ee860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396701"/>
                <a:ext cx="7827264" cy="2235200"/>
              </a:xfrm>
              <a:prstGeom prst="rect">
                <a:avLst/>
              </a:prstGeom>
              <a:blipFill rotWithShape="1">
                <a:blip r:embed="rId3"/>
                <a:stretch>
                  <a:fillRect l="-2" t="-4" r="5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N.22_1#3ddc9e1ad.bracket?vcp=1&amp;pid=c94ee8604&amp;color=0,0,0&amp;vpa=11&amp;vtp=1&amp;bbb=1&amp;answeroption=BC"/>
          <p:cNvSpPr txBox="1"/>
          <p:nvPr/>
        </p:nvSpPr>
        <p:spPr>
          <a:xfrm>
            <a:off x="449072" y="402662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7" name="QC_4_AN.22_2#3ddc9e1ad.bracket?vcp=1&amp;pid=c94ee8604&amp;color=0,0,0&amp;vpa=11&amp;vtp=1&amp;bbb=1&amp;answeroption=BC"/>
          <p:cNvSpPr txBox="1"/>
          <p:nvPr/>
        </p:nvSpPr>
        <p:spPr>
          <a:xfrm>
            <a:off x="449072" y="4598121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3_1#09caabb1d?sp=1&amp;vcp=1&amp;pid=c94ee8604&amp;color=0,0,0&amp;vtp=1&amp;bt=1&amp;bbb=1&amp;hb=1"/>
              <p:cNvSpPr/>
              <p:nvPr/>
            </p:nvSpPr>
            <p:spPr>
              <a:xfrm>
                <a:off x="576072" y="1171294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12.如图8所示，底面积相同的甲、乙两个容器放在水平桌面上，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容器内的水面相平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现将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𝐛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两个体积相同的实心物体分别放入甲、乙两个容器内，静止时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100" b="1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沉在容</a:t>
                </a:r>
                <a:endParaRPr lang="en-US" altLang="zh-CN" sz="2400" b="1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器甲底部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𝐛</m:t>
                    </m:r>
                  </m:oMath>
                </a14:m>
                <a:r>
                  <a:rPr lang="en-US" altLang="zh-CN" sz="100" b="1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悬浮在容器乙的水中。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下列说法中正确的是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zh-CN" altLang="en-US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  <a:sym typeface="+mn-ea"/>
                  </a:rPr>
                  <a:t>。</a:t>
                </a:r>
                <a:endParaRPr lang="zh-CN" altLang="en-US" sz="2400" b="1" dirty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2" name="QC_4_BD.23_1#09caabb1d?sp=1&amp;vcp=1&amp;pid=c94ee860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71294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21" r="-3429" b="-333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23_2#09caabb1d?htil=7&amp;vcp=1&amp;pid=c94ee860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5215" y="2953358"/>
            <a:ext cx="3291840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3_3#09caabb1d.choices?htil=7&amp;vcp=1&amp;pid=c94ee8604&amp;color=0,0,0&amp;vtp=1&amp;bbb=1&amp;hb=1"/>
              <p:cNvSpPr/>
              <p:nvPr/>
            </p:nvSpPr>
            <p:spPr>
              <a:xfrm>
                <a:off x="576072" y="2872132"/>
                <a:ext cx="7525512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𝐛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两物体的密度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𝐚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𝐛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𝐛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两物体的质量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𝐚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𝐛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𝐛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两物体所受的浮力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𝐚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𝐛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.放入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𝐛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两物体后，甲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乙容器底部所受水的压强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23_3#09caabb1d.choices?htil=7&amp;vcp=1&amp;pid=c94ee860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72132"/>
                <a:ext cx="7525512" cy="2794000"/>
              </a:xfrm>
              <a:prstGeom prst="rect">
                <a:avLst/>
              </a:prstGeom>
              <a:blipFill rotWithShape="1">
                <a:blip r:embed="rId3"/>
                <a:stretch>
                  <a:fillRect l="-2" t="-1" r="3" b="-5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N.24_1#09caabb1d.bracket?vcp=1&amp;pid=c94ee8604&amp;color=0,0,0&amp;vpa=12&amp;vtp=1&amp;bbb=1&amp;answeroption=BD"/>
          <p:cNvSpPr txBox="1"/>
          <p:nvPr/>
        </p:nvSpPr>
        <p:spPr>
          <a:xfrm>
            <a:off x="449072" y="350205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7" name="QC_4_AN.24_2#09caabb1d.bracket?vcp=1&amp;pid=c94ee8604&amp;color=0,0,0&amp;vpa=12&amp;vtp=1&amp;bbb=1&amp;answeroption=BD"/>
          <p:cNvSpPr txBox="1"/>
          <p:nvPr/>
        </p:nvSpPr>
        <p:spPr>
          <a:xfrm>
            <a:off x="449072" y="4645052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8" name="QC_4_AN.24_1#09caabb1d.bracket?vcp=1&amp;pid=c94ee8604&amp;color=0,0,0&amp;vpa=12&amp;vtp=1&amp;bbb=1&amp;answeroption=BD"/>
          <p:cNvSpPr txBox="1"/>
          <p:nvPr/>
        </p:nvSpPr>
        <p:spPr>
          <a:xfrm>
            <a:off x="449707" y="350268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347d0975?vcp=1&amp;pid=e84e0c219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三、填空题（本大题共6小题，每空1分，共12分）</a:t>
            </a:r>
            <a:endParaRPr lang="en-US" altLang="zh-CN" sz="2600" dirty="0"/>
          </a:p>
        </p:txBody>
      </p:sp>
      <p:sp>
        <p:nvSpPr>
          <p:cNvPr id="3" name="QB_4_BD.25_1#e3b1a20f0?vcp=1&amp;pid=0347d0975&amp;color=0,0,0&amp;vtp=1&amp;bbb=1&amp;hb=1"/>
          <p:cNvSpPr/>
          <p:nvPr/>
        </p:nvSpPr>
        <p:spPr>
          <a:xfrm>
            <a:off x="576072" y="111708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13.一瓶矿泉水从小明手中滑落，在下落的过程中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矿泉水瓶做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匀速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或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“加速”）运动；碰撞地面后矿泉水瓶变瘪了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说明力可以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AN.26_1#e3b1a20f0.blank?vcp=1&amp;pid=0347d0975&amp;color=0,0,0&amp;vpa=13&amp;vtp=1&amp;bbb=1"/>
          <p:cNvSpPr/>
          <p:nvPr/>
        </p:nvSpPr>
        <p:spPr>
          <a:xfrm>
            <a:off x="8939815" y="1089148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加速</a:t>
            </a:r>
            <a:endParaRPr lang="en-US" altLang="zh-CN" sz="2400" dirty="0"/>
          </a:p>
        </p:txBody>
      </p:sp>
      <p:sp>
        <p:nvSpPr>
          <p:cNvPr id="5" name="QB_4_AN.27_1#e3b1a20f0.blank?vcp=1&amp;pid=0347d0975&amp;color=0,0,0&amp;vpa=14&amp;vtp=1&amp;bbb=1"/>
          <p:cNvSpPr/>
          <p:nvPr/>
        </p:nvSpPr>
        <p:spPr>
          <a:xfrm>
            <a:off x="8544529" y="1647948"/>
            <a:ext cx="236537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改变物体的形状</a:t>
            </a:r>
            <a:endParaRPr lang="en-US" altLang="zh-CN" sz="2400" dirty="0"/>
          </a:p>
        </p:txBody>
      </p:sp>
      <p:sp>
        <p:nvSpPr>
          <p:cNvPr id="6" name="QB_4_BD.28_1#25eec6579?vcp=1&amp;pid=0347d0975&amp;color=0,0,0&amp;vtp=1&amp;bbb=1&amp;hb=1"/>
          <p:cNvSpPr/>
          <p:nvPr/>
        </p:nvSpPr>
        <p:spPr>
          <a:xfrm>
            <a:off x="576072" y="226897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14.1840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年英国物理学家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最先确定了电流通过导体时产生的热量与电流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阻和通电时间的关系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丹麦物理学家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通过实验证实了通电导体周围会产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生磁场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4_AN.29_1#25eec6579.blank?vcp=1&amp;pid=0347d0975&amp;color=0,0,0&amp;vpa=15&amp;vtp=1&amp;bbb=1"/>
          <p:cNvSpPr/>
          <p:nvPr/>
        </p:nvSpPr>
        <p:spPr>
          <a:xfrm>
            <a:off x="3728054" y="2241033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焦耳</a:t>
            </a:r>
            <a:endParaRPr lang="en-US" altLang="zh-CN" sz="2400" dirty="0"/>
          </a:p>
        </p:txBody>
      </p:sp>
      <p:sp>
        <p:nvSpPr>
          <p:cNvPr id="8" name="QB_4_AN.30_1#25eec6579.blank?vcp=1&amp;pid=0347d0975&amp;color=0,0,0&amp;vpa=16&amp;vtp=1&amp;bbb=1"/>
          <p:cNvSpPr/>
          <p:nvPr/>
        </p:nvSpPr>
        <p:spPr>
          <a:xfrm>
            <a:off x="5494940" y="2799833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奥斯特</a:t>
            </a:r>
            <a:endParaRPr lang="en-US" altLang="zh-CN" sz="2400" dirty="0"/>
          </a:p>
        </p:txBody>
      </p:sp>
      <p:sp>
        <p:nvSpPr>
          <p:cNvPr id="9" name="QB_4_BD.31_1#1a9e27060?vcp=1&amp;pid=0347d0975&amp;color=0,0,0&amp;vtp=1&amp;bbb=1&amp;hb=1"/>
          <p:cNvSpPr/>
          <p:nvPr/>
        </p:nvSpPr>
        <p:spPr>
          <a:xfrm>
            <a:off x="576072" y="397077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5.我国宋代科学家沈括在《梦溪笔谈》中明确指出，指南针所指的方向“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常微偏东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pc="-5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不全南也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”。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人们把指南针指南的磁极叫</a:t>
            </a:r>
            <a:r>
              <a:rPr lang="en-US" altLang="zh-CN" sz="24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极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地磁场的</a:t>
            </a:r>
            <a:r>
              <a:rPr lang="en-US" altLang="zh-CN" sz="24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极在地理的南极附近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spc="-50" dirty="0"/>
          </a:p>
        </p:txBody>
      </p:sp>
      <p:sp>
        <p:nvSpPr>
          <p:cNvPr id="10" name="QB_4_AN.32_1#1a9e27060.blank?vcp=1&amp;pid=0347d0975&amp;color=0,0,0&amp;vpa=17&amp;vtp=1"/>
          <p:cNvSpPr/>
          <p:nvPr/>
        </p:nvSpPr>
        <p:spPr>
          <a:xfrm>
            <a:off x="5829904" y="4501633"/>
            <a:ext cx="5143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南</a:t>
            </a:r>
            <a:endParaRPr lang="en-US" altLang="zh-CN" sz="2400" spc="-50" dirty="0"/>
          </a:p>
        </p:txBody>
      </p:sp>
      <p:sp>
        <p:nvSpPr>
          <p:cNvPr id="11" name="QB_4_AN.33_1#1a9e27060.blank?vcp=1&amp;pid=0347d0975&amp;color=0,0,0&amp;vpa=18&amp;vtp=1"/>
          <p:cNvSpPr/>
          <p:nvPr/>
        </p:nvSpPr>
        <p:spPr>
          <a:xfrm>
            <a:off x="8214329" y="4501633"/>
            <a:ext cx="5143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北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4_1#6621ecc5c?vcp=1&amp;pid=0347d0975&amp;color=0,0,0&amp;vtp=1&amp;bt=1&amp;bbb=1&amp;hb=1"/>
              <p:cNvSpPr/>
              <p:nvPr/>
            </p:nvSpPr>
            <p:spPr>
              <a:xfrm>
                <a:off x="576072" y="1741392"/>
                <a:ext cx="10954512" cy="3352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16.小华家里用的是天然气灶，他尝试估测该灶的效率。小华用容量为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𝐋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的水壶装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满水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，水的初温为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，则他将水烧开时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水吸收的热量为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𝐉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烧水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前天然气表的示数是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𝟑𝟔𝟓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水刚烧开时天然气表的示数变为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𝟑𝟔𝟓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已知天然气的热值为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𝟕</m:t>
                        </m:r>
                      </m:sup>
                    </m:sSup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𝐉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,则天然气灶的效率为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。［水的密度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，水的比热容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𝒄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𝐉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/(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⋅℃)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当地大气压为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标准大气压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］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34_1#6621ecc5c?vcp=1&amp;pid=0347d097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41392"/>
                <a:ext cx="10954512" cy="33528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2803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35_1#6621ecc5c.blank?vcp=1&amp;pid=0347d0975&amp;color=0,0,0&amp;vpa=19&amp;vtp=1&amp;bbb=1&amp;rh=29.45"/>
              <p:cNvSpPr/>
              <p:nvPr/>
            </p:nvSpPr>
            <p:spPr>
              <a:xfrm>
                <a:off x="8712009" y="2365267"/>
                <a:ext cx="1680083" cy="37401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𝟔𝟖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35_1#6621ecc5c.blank?vcp=1&amp;pid=0347d0975&amp;color=0,0,0&amp;vpa=19&amp;vtp=1&amp;bbb=1&amp;rh=29.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2009" y="2365267"/>
                <a:ext cx="1680083" cy="374015"/>
              </a:xfrm>
              <a:prstGeom prst="rect">
                <a:avLst/>
              </a:prstGeom>
              <a:blipFill rotWithShape="1">
                <a:blip r:embed="rId2"/>
                <a:stretch>
                  <a:fillRect l="-26" t="-141" r="19" b="-85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36_1#6621ecc5c.blank?vcp=1&amp;pid=0347d0975&amp;color=0,0,0&amp;vpa=20&amp;vtp=1&amp;bbb=1"/>
              <p:cNvSpPr/>
              <p:nvPr/>
            </p:nvSpPr>
            <p:spPr>
              <a:xfrm>
                <a:off x="8329867" y="3499371"/>
                <a:ext cx="1087438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𝟓𝟐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36_1#6621ecc5c.blank?vcp=1&amp;pid=0347d0975&amp;color=0,0,0&amp;vpa=2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9867" y="3499371"/>
                <a:ext cx="1087438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53" t="-137" r="23" b="1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7_1#5427f0e9a?sp=1&amp;vcp=1&amp;pid=0347d0975&amp;color=0,0,0&amp;vtp=1&amp;bt=1&amp;bbb=1&amp;hb=1"/>
              <p:cNvSpPr/>
              <p:nvPr/>
            </p:nvSpPr>
            <p:spPr>
              <a:xfrm>
                <a:off x="576072" y="1145191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17.如图9所示，在“研究电流通过导体时产生的热量跟电流的关系”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实验中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，电路两端电压为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不变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通电后电阻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中的电流为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，则通电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𝐦𝐢𝐧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后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的电热为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𝐉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若将电阻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拆除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则相同时间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内电阻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的电热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𝑸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与拆除前的电热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𝑸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之比为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37_1#5427f0e9a?sp=1&amp;vcp=1&amp;pid=0347d097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45191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3" r="2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38_1#5427f0e9a.blank?vcp=1&amp;pid=0347d0975&amp;color=0,0,0&amp;vpa=21&amp;vtp=1&amp;bbb=1"/>
          <p:cNvSpPr/>
          <p:nvPr/>
        </p:nvSpPr>
        <p:spPr>
          <a:xfrm>
            <a:off x="6193377" y="2234851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96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40_1#5427f0e9a.blank?vcp=1&amp;pid=0347d0975&amp;color=0,0,0&amp;vpa=22&amp;vtp=1&amp;bbb=1"/>
              <p:cNvSpPr/>
              <p:nvPr/>
            </p:nvSpPr>
            <p:spPr>
              <a:xfrm>
                <a:off x="6717919" y="2900573"/>
                <a:ext cx="652463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40_1#5427f0e9a.blank?vcp=1&amp;pid=0347d0975&amp;color=0,0,0&amp;vpa=2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7919" y="2900573"/>
                <a:ext cx="652463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39" t="-139" r="88" b="1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4_BD.39_1#5427f0e9a?vcp=1&amp;pid=0347d097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5192" y="3473355"/>
            <a:ext cx="2157984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1_1#07310615f?sp=1&amp;vcp=1&amp;pid=0347d0975&amp;color=0,0,0&amp;vtp=1&amp;bt=1&amp;bbb=1&amp;hb=1"/>
              <p:cNvSpPr/>
              <p:nvPr/>
            </p:nvSpPr>
            <p:spPr>
              <a:xfrm>
                <a:off x="576072" y="797719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18.如图10甲所示，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𝐁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两个质量均匀的正方体放在水平地面上，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𝐁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的边长是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100" b="1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</a:t>
                </a:r>
                <a:endParaRPr lang="en-US" altLang="zh-CN" sz="2400" b="1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倍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。将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沿竖直方向切去宽为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𝑳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的部分，把切去部分叠放在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𝐁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𝐁</m:t>
                    </m:r>
                  </m:oMath>
                </a14:m>
                <a:r>
                  <a:rPr lang="en-US" altLang="zh-CN" sz="100" b="1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对地面的压强</a:t>
                </a:r>
                <a:endParaRPr lang="en-US" altLang="zh-CN" sz="2400" b="1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altLang="zh-CN" sz="2400" b="1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𝑳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的变化关系如图10乙所示。切割后，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剩余部分对地面的压强为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𝐀</m:t>
                        </m:r>
                      </m:sub>
                    </m:sSub>
                  </m:oMath>
                </a14:m>
                <a:r>
                  <a:rPr lang="en-US" altLang="zh-CN" sz="100" b="1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，由图可</a:t>
                </a:r>
                <a:endParaRPr lang="en-US" altLang="zh-CN" sz="2400" b="1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𝐁</m:t>
                    </m:r>
                  </m:oMath>
                </a14:m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受到的重力为</a:t>
                </a:r>
                <a:r>
                  <a:rPr lang="en-US" altLang="zh-CN" sz="24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𝑳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</a:t>
                </a:r>
                <a:r>
                  <a:rPr lang="en-US" altLang="zh-CN" sz="2400" b="1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𝐀</m:t>
                        </m:r>
                      </m:sub>
                    </m:sSub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400" b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altLang="zh-CN" sz="100" b="1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等于</a:t>
                </a:r>
                <a:r>
                  <a:rPr lang="en-US" altLang="zh-CN" sz="24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1_1#07310615f?sp=1&amp;vcp=1&amp;pid=0347d097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97719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38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42_1#07310615f.blank?vcp=1&amp;pid=0347d0975&amp;color=0,0,0&amp;vpa=23&amp;vtp=1&amp;bbb=1"/>
          <p:cNvSpPr/>
          <p:nvPr/>
        </p:nvSpPr>
        <p:spPr>
          <a:xfrm>
            <a:off x="2958116" y="2446179"/>
            <a:ext cx="677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200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44_1#07310615f.blank?vcp=1&amp;pid=0347d0975&amp;color=0,0,0&amp;vpa=24&amp;vtp=1&amp;bbb=1"/>
              <p:cNvSpPr/>
              <p:nvPr/>
            </p:nvSpPr>
            <p:spPr>
              <a:xfrm>
                <a:off x="7942962" y="2553101"/>
                <a:ext cx="1017588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𝟏𝟔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44_1#07310615f.blank?vcp=1&amp;pid=0347d0975&amp;color=0,0,0&amp;vpa=2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2962" y="2553101"/>
                <a:ext cx="1017588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38" t="-105" r="6" b="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4_BD.43_1#07310615f?vcp=1&amp;pid=0347d097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3125883"/>
            <a:ext cx="5184648" cy="291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ec15070b?vcp=1&amp;pid=e84e0c219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四、作图题（本大题共1小题，共6分）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45_1#dc8ad6131?sp=1&amp;vcp=1&amp;pid=e5b152861&amp;color=0,0,0&amp;vtp=1&amp;bbb=1&amp;hb=1"/>
              <p:cNvSpPr/>
              <p:nvPr/>
            </p:nvSpPr>
            <p:spPr>
              <a:xfrm>
                <a:off x="576072" y="1117088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19.（1）（2分）如图11所示，当用手按压水平桌面并向左滑动时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可感受到桌面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对手的支持力和摩擦力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。请你以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点为作用点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画出桌面对手的支持力和摩擦力的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示意图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45_1#dc8ad6131?sp=1&amp;vcp=1&amp;pid=e5b15286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7088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403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45_2#dc8ad6131?htil=8&amp;vcp=1&amp;pid=e5b15286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3170" y="2963545"/>
            <a:ext cx="2922905" cy="215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46_1#dc8ad6131?htil=8&amp;vcp=1&amp;pid=e5b152861&amp;color=0,0,0&amp;vtp=1&amp;bbb=1&amp;hb=1"/>
          <p:cNvSpPr/>
          <p:nvPr/>
        </p:nvSpPr>
        <p:spPr>
          <a:xfrm>
            <a:off x="5861304" y="2391528"/>
            <a:ext cx="5477256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如答图15所示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正确画出桌面对手的支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持力和摩擦力的示意图各得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1分）</a:t>
            </a:r>
            <a:endParaRPr lang="en-US" altLang="zh-CN" sz="2400" dirty="0"/>
          </a:p>
        </p:txBody>
      </p:sp>
      <p:pic>
        <p:nvPicPr>
          <p:cNvPr id="6" name="QO_5_AN.46_2#dc8ad6131?iti=4&amp;htil=8&amp;vcp=1&amp;pid=e5b1528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5322" y="3772017"/>
            <a:ext cx="2953512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5_AN.46_3#dc8ad6131?iti=4&amp;htil=8&amp;vcp=1&amp;pid=e5b152861&amp;color=0,0,0&amp;vtp=1&amp;bbb=1"/>
          <p:cNvSpPr/>
          <p:nvPr/>
        </p:nvSpPr>
        <p:spPr>
          <a:xfrm>
            <a:off x="8268049" y="5507853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答图15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7_1#55e04f98f?sp=1&amp;vcp=1&amp;pid=e5b152861&amp;color=0,0,0&amp;vtp=1&amp;bt=1&amp;bbb=1&amp;hb=1"/>
              <p:cNvSpPr/>
              <p:nvPr/>
            </p:nvSpPr>
            <p:spPr>
              <a:xfrm>
                <a:off x="576072" y="641482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（2）（2分）如图12所示，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为遮光板，点光源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发出一条光线经平面镜反射后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恰好经凸透镜左侧焦点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在平面镜中所成的像。请你画出光源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的位置并完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成光路图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47_1#55e04f98f?sp=1&amp;vcp=1&amp;pid=e5b15286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641482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8" r="2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7_2#55e04f98f?htil=9&amp;vcp=1&amp;pid=e5b15286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9700" y="2792095"/>
            <a:ext cx="2739390" cy="259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8_1#55e04f98f?htil=9&amp;vcp=1&amp;pid=e5b152861&amp;color=0,0,0&amp;vtp=1&amp;bbb=1&amp;hb=1"/>
              <p:cNvSpPr/>
              <p:nvPr/>
            </p:nvSpPr>
            <p:spPr>
              <a:xfrm>
                <a:off x="6044184" y="2342320"/>
                <a:ext cx="5477256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如答图16所示（正确画出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的位置和光路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图各得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48_1#55e04f98f?htil=9&amp;vcp=1&amp;pid=e5b15286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4184" y="2342320"/>
                <a:ext cx="5477256" cy="1117600"/>
              </a:xfrm>
              <a:prstGeom prst="rect">
                <a:avLst/>
              </a:prstGeom>
              <a:blipFill rotWithShape="1">
                <a:blip r:embed="rId3"/>
                <a:stretch>
                  <a:fillRect l="-5" t="-39" b="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5_AN.48_2#55e04f98f?iti=5&amp;htil=9&amp;vcp=1&amp;pid=e5b15286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89317" y="3461189"/>
            <a:ext cx="2587752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5_AN.48_3#55e04f98f?iti=5&amp;htil=9&amp;vcp=1&amp;pid=e5b152861&amp;color=0,0,0&amp;vtp=1&amp;bbb=1"/>
          <p:cNvSpPr/>
          <p:nvPr/>
        </p:nvSpPr>
        <p:spPr>
          <a:xfrm>
            <a:off x="8290274" y="5545006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答图16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9_1#621111471?sp=1&amp;vcp=1&amp;pid=e5b152861&amp;color=0,0,0&amp;vtp=1&amp;bt=1&amp;bbb=1&amp;hb=1"/>
          <p:cNvSpPr/>
          <p:nvPr/>
        </p:nvSpPr>
        <p:spPr>
          <a:xfrm>
            <a:off x="576072" y="92367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（3）（2分）如图13所示，小磁针静止在通电螺线管上方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请你在虚线框内用箭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头标出相应的电流方向和磁场方向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3" name="QO_5_BD.49_2#621111471?htil=10&amp;vcp=1&amp;pid=e5b15286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15085" y="2456180"/>
            <a:ext cx="3733165" cy="291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AN.50_1#621111471?htil=10&amp;vcp=1&amp;pid=e5b152861&amp;color=0,0,0&amp;vtp=1&amp;bbb=1&amp;hb=1"/>
          <p:cNvSpPr/>
          <p:nvPr/>
        </p:nvSpPr>
        <p:spPr>
          <a:xfrm>
            <a:off x="6044184" y="2078414"/>
            <a:ext cx="5477256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如答图17所示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正确标出电流方向和磁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场方向各得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1分）</a:t>
            </a:r>
            <a:endParaRPr lang="en-US" altLang="zh-CN" sz="2400" dirty="0"/>
          </a:p>
        </p:txBody>
      </p:sp>
      <p:pic>
        <p:nvPicPr>
          <p:cNvPr id="5" name="QO_5_AN.50_2#621111471?iti=6&amp;htil=10&amp;vcp=1&amp;pid=e5b15286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2622" y="3302694"/>
            <a:ext cx="2953512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5_AN.50_3#621111471?iti=6&amp;htil=10&amp;vcp=1&amp;pid=e5b152861&amp;color=0,0,0&amp;vtp=1&amp;bbb=1"/>
          <p:cNvSpPr/>
          <p:nvPr/>
        </p:nvSpPr>
        <p:spPr>
          <a:xfrm>
            <a:off x="8246459" y="5368222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答图17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445efe7a?vcp=1&amp;pid=e84e0c219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五、实验探究题（本大题共4小题，共25分）</a:t>
            </a:r>
            <a:endParaRPr lang="en-US" altLang="zh-CN" sz="2600" dirty="0"/>
          </a:p>
        </p:txBody>
      </p:sp>
      <p:sp>
        <p:nvSpPr>
          <p:cNvPr id="3" name="QO_4_BD.51_1#a7e78dd38?vcp=1&amp;pid=9445efe7a&amp;color=0,0,0&amp;vtp=1&amp;bbb=1&amp;hb=1"/>
          <p:cNvSpPr/>
          <p:nvPr/>
        </p:nvSpPr>
        <p:spPr>
          <a:xfrm>
            <a:off x="576072" y="1117088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20.（5分）小梅家新买了一个电子秤，她想利用这个电子秤测量牛奶的密度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她准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备了以下实验器材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：电子秤、玻璃杯、水、牛奶。实验前小梅不明白秤上的“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清零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键具有什么功能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，在查看了说明书后她了解到，不管秤上是否放有物体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只要按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“清零”键，其示数就会变成0，之后再往秤上添加物品时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电子屏上只显示所添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加物品的质量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4" name="QB_5_BD.52_1#5f62e9050?htil=11&amp;vcp=1&amp;pid=a7e78dd3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53004" y="3952993"/>
            <a:ext cx="2057400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52_2#5f62e9050?htil=11&amp;sp=1&amp;vcp=1&amp;pid=a7e78dd38&amp;color=0,0,0&amp;vtp=1&amp;bbb=1&amp;hb=1"/>
              <p:cNvSpPr/>
              <p:nvPr/>
            </p:nvSpPr>
            <p:spPr>
              <a:xfrm>
                <a:off x="576072" y="3907273"/>
                <a:ext cx="875995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（1）小梅首先将电子秤放在水平桌面上，打开“开关”，并将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单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位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”调整为“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”，发现电子秤的示数如图14所示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此时电子秤的分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度值为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B_5_BD.52_2#5f62e9050?htil=11&amp;sp=1&amp;vcp=1&amp;pid=a7e78dd3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907273"/>
                <a:ext cx="8759952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1" t="-7" r="3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53_1#5f62e9050.blank?vcp=1&amp;pid=a7e78dd38&amp;color=0,0,0&amp;vpa=25&amp;vtp=1&amp;bbb=1"/>
          <p:cNvSpPr/>
          <p:nvPr/>
        </p:nvSpPr>
        <p:spPr>
          <a:xfrm>
            <a:off x="1473803" y="4996933"/>
            <a:ext cx="601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0.1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4_1#6d5e60a44?vcp=1&amp;pid=a7e78dd38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（2）下面是小梅的测量步骤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正确的实验顺序是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C_5_AN.55_1#6d5e60a44.blank?vcp=1&amp;pid=a7e78dd38&amp;color=0,0,0&amp;vpa=26&amp;vtp=1&amp;bbb=1"/>
          <p:cNvSpPr/>
          <p:nvPr/>
        </p:nvSpPr>
        <p:spPr>
          <a:xfrm>
            <a:off x="7128479" y="501396"/>
            <a:ext cx="10858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CBAD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4_2#6d5e60a44.choices?vcp=1&amp;pid=a7e78dd38&amp;color=0,0,0&amp;vtp=1&amp;bbb=1&amp;hb=1"/>
              <p:cNvSpPr/>
              <p:nvPr/>
            </p:nvSpPr>
            <p:spPr>
              <a:xfrm>
                <a:off x="576072" y="1063933"/>
                <a:ext cx="10954512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A.往玻璃杯中装满水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读出电子秤的示数为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.按下电子秤的“清零”键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.将玻璃杯放在电子秤上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.将玻璃杯中的水全部倒出，再往其中倒满牛奶，放在电子秤上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读出电子秤的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示数为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5_BD.54_2#6d5e60a44.choices?vcp=1&amp;pid=a7e78dd3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63933"/>
                <a:ext cx="10954512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1" t="-11" r="2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56_1#89114edc8?vcp=1&amp;pid=a7e78dd38&amp;color=0,0,0&amp;vtp=1&amp;bbb=1&amp;hb=1"/>
              <p:cNvSpPr/>
              <p:nvPr/>
            </p:nvSpPr>
            <p:spPr>
              <a:xfrm>
                <a:off x="576072" y="3850259"/>
                <a:ext cx="10954512" cy="2463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（3）小梅按正确实验顺序测量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则牛奶的密度表达式为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</a:t>
                </a:r>
                <a:r>
                  <a:rPr lang="en-US" altLang="zh-CN" sz="3400" b="1" i="0" u="sng" kern="0" spc="-99900" smtClean="0">
                    <a:solidFill>
                      <a:srgbClr val="FF00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endParaRPr lang="en-US" altLang="zh-CN" sz="2400" i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（水的密度用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表示）。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（4）通过多次实验，小梅发现牛奶的密度略有不同，造成这种现象的原因可能是</a:t>
                </a:r>
                <a:endParaRPr lang="en-US" altLang="zh-CN" sz="2400" b="1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BD.56_1#89114edc8?vcp=1&amp;pid=a7e78dd3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850259"/>
                <a:ext cx="10954512" cy="2463800"/>
              </a:xfrm>
              <a:prstGeom prst="rect">
                <a:avLst/>
              </a:prstGeom>
              <a:blipFill rotWithShape="1">
                <a:blip r:embed="rId2"/>
                <a:stretch>
                  <a:fillRect l="-1" t="-10" r="2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57_1#89114edc8.blank?vcp=1&amp;pid=a7e78dd38&amp;color=0,0,0&amp;vpa=27&amp;vtp=1&amp;bbb=1&amp;rh=44.77"/>
              <p:cNvSpPr/>
              <p:nvPr/>
            </p:nvSpPr>
            <p:spPr>
              <a:xfrm>
                <a:off x="8130984" y="3845176"/>
                <a:ext cx="1902778" cy="5685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5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𝝆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B_5_AN.57_1#89114edc8.blank?vcp=1&amp;pid=a7e78dd38&amp;color=0,0,0&amp;vpa=27&amp;vtp=1&amp;bbb=1&amp;rh=44.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0984" y="3845176"/>
                <a:ext cx="1902778" cy="568579"/>
              </a:xfrm>
              <a:prstGeom prst="rect">
                <a:avLst/>
              </a:prstGeom>
              <a:blipFill rotWithShape="1">
                <a:blip r:embed="rId3"/>
                <a:stretch>
                  <a:fillRect l="-23" t="-44" r="7" b="-31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B_5_AN.59_1#89114edc8.blank?vcp=1&amp;pid=a7e78dd38&amp;color=0,0,0&amp;vpa=28&amp;vtp=1&amp;bbb=1"/>
          <p:cNvSpPr/>
          <p:nvPr/>
        </p:nvSpPr>
        <p:spPr>
          <a:xfrm>
            <a:off x="580041" y="5689219"/>
            <a:ext cx="26717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杯中水没有倒干净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  <p:bldP spid="8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0_1#5e88e4154?vcp=1&amp;pid=9445efe7a&amp;color=0,0,0&amp;vtp=1&amp;bt=1&amp;bbb=1"/>
          <p:cNvSpPr/>
          <p:nvPr/>
        </p:nvSpPr>
        <p:spPr>
          <a:xfrm>
            <a:off x="576072" y="123409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21.（6分）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61_1#54b2f374d?sp=1&amp;vcp=1&amp;pid=5e88e4154&amp;color=0,0,0&amp;vtp=1&amp;bbb=1&amp;hb=1"/>
              <p:cNvSpPr/>
              <p:nvPr/>
            </p:nvSpPr>
            <p:spPr>
              <a:xfrm>
                <a:off x="576072" y="1755988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（1）在“探究水沸腾时温度变化的特点”实验中，某时刻温度计的示数如图15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所示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℃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；水沸腾时，大量气泡在水面破裂后会看到“白气”，“白气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是水蒸气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填物态变化名称）形成的。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B_5_BD.61_1#54b2f374d?sp=1&amp;vcp=1&amp;pid=5e88e415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55988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3" r="-2722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62_1#54b2f374d.blank?vcp=1&amp;pid=5e88e4154&amp;color=0,0,0&amp;vpa=29&amp;vtp=1&amp;bbb=1"/>
          <p:cNvSpPr/>
          <p:nvPr/>
        </p:nvSpPr>
        <p:spPr>
          <a:xfrm>
            <a:off x="899128" y="2286848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85</a:t>
            </a:r>
            <a:endParaRPr lang="en-US" altLang="zh-CN" sz="2400" dirty="0"/>
          </a:p>
        </p:txBody>
      </p:sp>
      <p:sp>
        <p:nvSpPr>
          <p:cNvPr id="5" name="QB_5_AN.64_1#54b2f374d.blank?vcp=1&amp;pid=5e88e4154&amp;color=0,0,0&amp;vpa=30&amp;vtp=1&amp;bbb=1"/>
          <p:cNvSpPr/>
          <p:nvPr/>
        </p:nvSpPr>
        <p:spPr>
          <a:xfrm>
            <a:off x="592741" y="2845648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液化</a:t>
            </a:r>
            <a:endParaRPr lang="en-US" altLang="zh-CN" sz="2400" dirty="0"/>
          </a:p>
        </p:txBody>
      </p:sp>
      <p:pic>
        <p:nvPicPr>
          <p:cNvPr id="6" name="QB_5_BD.63_1#54b2f374d?vcp=1&amp;pid=5e88e415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03850" y="3538855"/>
            <a:ext cx="1538605" cy="236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65_1#377955205?htil=12&amp;vcp=1&amp;pid=5e88e4154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8200" y="982604"/>
            <a:ext cx="3044952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65_2#377955205?htil=12&amp;sp=1&amp;vcp=1&amp;pid=5e88e4154&amp;color=0,0,0&amp;vtp=1&amp;bt=1&amp;bbb=1&amp;hb=1&amp;hs=1"/>
              <p:cNvSpPr/>
              <p:nvPr/>
            </p:nvSpPr>
            <p:spPr>
              <a:xfrm>
                <a:off x="576072" y="927740"/>
                <a:ext cx="7772400" cy="3352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（2）小蓝利用如图16所示的装置进行了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探究光的反射规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律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”实验，实验时他移动激光笔，使入射光束绕入射点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沿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逆时针方向转动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可观察到反射光束沿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时针方向转动；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当入射角为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测得反射角也为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由此他马上得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出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“光反射时，反射角等于入射角”的结论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你认为小蓝的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不妥之处是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B_5_BD.65_2#377955205?htil=12&amp;sp=1&amp;vcp=1&amp;pid=5e88e415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27740"/>
                <a:ext cx="7772400" cy="3352800"/>
              </a:xfrm>
              <a:prstGeom prst="rect">
                <a:avLst/>
              </a:prstGeom>
              <a:blipFill rotWithShape="1">
                <a:blip r:embed="rId2"/>
                <a:stretch>
                  <a:fillRect l="-2" r="-34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66_1#377955205.blank?vcp=1&amp;pid=5e88e4154&amp;color=0,0,0&amp;vpa=31&amp;vtp=1"/>
          <p:cNvSpPr/>
          <p:nvPr/>
        </p:nvSpPr>
        <p:spPr>
          <a:xfrm>
            <a:off x="5801329" y="2017400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顺</a:t>
            </a:r>
            <a:endParaRPr lang="en-US" altLang="zh-CN" sz="2400" dirty="0"/>
          </a:p>
        </p:txBody>
      </p:sp>
      <p:sp>
        <p:nvSpPr>
          <p:cNvPr id="5" name="QB_5_AN.67_1#377955205.blank?vcp=1&amp;pid=5e88e4154&amp;color=0,0,0&amp;vpa=32&amp;vtp=1&amp;bbb=1"/>
          <p:cNvSpPr/>
          <p:nvPr/>
        </p:nvSpPr>
        <p:spPr>
          <a:xfrm>
            <a:off x="2111979" y="3693799"/>
            <a:ext cx="5122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只通过一次实验得到结论不具普遍性</a:t>
            </a:r>
            <a:endParaRPr lang="en-US" altLang="zh-CN" sz="2400" dirty="0"/>
          </a:p>
        </p:txBody>
      </p:sp>
      <p:sp>
        <p:nvSpPr>
          <p:cNvPr id="6" name="QB_5_BD.68_1#d31bfbd89?vcp=1&amp;pid=5e88e4154&amp;color=0,0,0&amp;vtp=1&amp;bbb=1&amp;hb=1&amp;hs=1"/>
          <p:cNvSpPr/>
          <p:nvPr/>
        </p:nvSpPr>
        <p:spPr>
          <a:xfrm>
            <a:off x="576072" y="426687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（3）在“探究物体的动能跟哪些因素有关”实验中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通过木块被撞的远近来反映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；该方法在物理学中属于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填“控制变量法”或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转换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”）。</a:t>
            </a:r>
            <a:endParaRPr lang="en-US" altLang="zh-CN" sz="2400" dirty="0"/>
          </a:p>
        </p:txBody>
      </p:sp>
      <p:sp>
        <p:nvSpPr>
          <p:cNvPr id="7" name="QB_5_AN.69_1#d31bfbd89.blank?vcp=1&amp;pid=5e88e4154&amp;color=0,0,0&amp;vpa=33&amp;vtp=1&amp;bbb=1"/>
          <p:cNvSpPr/>
          <p:nvPr/>
        </p:nvSpPr>
        <p:spPr>
          <a:xfrm>
            <a:off x="580041" y="4797738"/>
            <a:ext cx="236537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物体动能的大小</a:t>
            </a:r>
            <a:endParaRPr lang="en-US" altLang="zh-CN" sz="2400" dirty="0"/>
          </a:p>
        </p:txBody>
      </p:sp>
      <p:sp>
        <p:nvSpPr>
          <p:cNvPr id="8" name="QB_5_AN.70_1#d31bfbd89.blank?vcp=1&amp;pid=5e88e4154&amp;color=0,0,0&amp;vpa=34&amp;vtp=1&amp;bbb=1"/>
          <p:cNvSpPr/>
          <p:nvPr/>
        </p:nvSpPr>
        <p:spPr>
          <a:xfrm>
            <a:off x="6401404" y="4797738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转换法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1_1#0f5f96152?sp=1&amp;vcp=1&amp;pid=9445efe7a&amp;color=0,0,0&amp;vtp=1&amp;bt=1&amp;bbb=1&amp;hb=1"/>
          <p:cNvSpPr/>
          <p:nvPr/>
        </p:nvSpPr>
        <p:spPr>
          <a:xfrm>
            <a:off x="576072" y="232298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22.（7分）小伟发现建筑物中的柱子有大有小且形状各异，承重大小也不相同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通过查阅资料获知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，柱子的承重效率可以用承重比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柱子能承受的最大质量与柱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子质量的比值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）表示，承重比越大，承重效率越高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他猜想柱子的承重效率与横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截面形状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、周长等因素有关，为此他开展如下探究。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1_2#0f5f96152?vcp=1&amp;pid=9445efe7a&amp;color=0,0,0&amp;vtp=1&amp;bt=1&amp;bbb=1"/>
          <p:cNvSpPr/>
          <p:nvPr/>
        </p:nvSpPr>
        <p:spPr>
          <a:xfrm>
            <a:off x="576072" y="9899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①用纸板制成高度相同的各种实验所需的空心模型（如图17所示）。</a:t>
            </a:r>
            <a:endParaRPr lang="en-US" altLang="zh-CN" sz="2400" dirty="0"/>
          </a:p>
        </p:txBody>
      </p:sp>
      <p:sp>
        <p:nvSpPr>
          <p:cNvPr id="5" name="QO_4_BD.71_5#0f5f96152?vcp=1&amp;pid=9445efe7a&amp;color=0,0,0&amp;vtp=1&amp;bbb=1"/>
          <p:cNvSpPr/>
          <p:nvPr/>
        </p:nvSpPr>
        <p:spPr>
          <a:xfrm>
            <a:off x="576072" y="41052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②测出模型的横截面周长、质量。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测量模型的最大承重质量。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多次重复实验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，整理相关数据如表。</a:t>
            </a:r>
            <a:endParaRPr lang="en-US" altLang="zh-CN" sz="24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79470" y="1789430"/>
            <a:ext cx="5592445" cy="2200275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0dce62d70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2025年初中学业水平考试模拟测试卷（五）</a:t>
            </a:r>
            <a:endParaRPr lang="en-US" altLang="zh-CN" sz="4800" dirty="0"/>
          </a:p>
        </p:txBody>
      </p:sp>
      <p:sp>
        <p:nvSpPr>
          <p:cNvPr id="3" name="C_1#0dce62d70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物</a:t>
            </a:r>
            <a:r>
              <a:rPr lang="en-US" altLang="zh-CN" sz="4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理</a:t>
            </a:r>
            <a:endParaRPr lang="en-US" altLang="zh-CN" sz="4000" dirty="0"/>
          </a:p>
        </p:txBody>
      </p:sp>
      <p:sp>
        <p:nvSpPr>
          <p:cNvPr id="4" name="C_1#0dce62d70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（满分：100分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考试时间：90分钟）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QO_4_BD.71_6#0f5f96152?colgroup=6,6,10,10&amp;vcp=1&amp;pid=9445efe7a&amp;color=0,0,0&amp;vtp=1&amp;bt=1&amp;bbb=1"/>
              <p:cNvGraphicFramePr>
                <a:graphicFrameLocks noGrp="1"/>
              </p:cNvGraphicFramePr>
              <p:nvPr/>
            </p:nvGraphicFramePr>
            <p:xfrm>
              <a:off x="576072" y="1107853"/>
              <a:ext cx="10917936" cy="4624832"/>
            </p:xfrm>
            <a:graphic>
              <a:graphicData uri="http://schemas.openxmlformats.org/drawingml/2006/table">
                <a:tbl>
                  <a:tblPr/>
                  <a:tblGrid>
                    <a:gridCol w="2194560"/>
                    <a:gridCol w="2176272"/>
                    <a:gridCol w="3273552"/>
                    <a:gridCol w="3273552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实验序号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横截面形状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周长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𝐜𝐦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承重比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619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900"/>
                            </a:lnSpc>
                          </a:pPr>
                          <a:r>
                            <a:rPr lang="en-US" altLang="zh-CN" sz="5600" b="1" i="0" kern="0" spc="-9990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1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509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619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900"/>
                            </a:lnSpc>
                          </a:pPr>
                          <a:r>
                            <a:rPr lang="en-US" altLang="zh-CN" sz="5600" b="1" i="0" kern="0" spc="-9990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1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619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900"/>
                            </a:lnSpc>
                          </a:pPr>
                          <a:r>
                            <a:rPr lang="en-US" altLang="zh-CN" sz="5600" b="1" i="0" kern="0" spc="-9990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1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QO_4_BD.71_6#0f5f96152?colgroup=6,6,10,10&amp;vcp=1&amp;pid=9445efe7a&amp;color=0,0,0&amp;vtp=1&amp;bt=1&amp;bbb=1"/>
              <p:cNvGraphicFramePr>
                <a:graphicFrameLocks noGrp="1"/>
              </p:cNvGraphicFramePr>
              <p:nvPr/>
            </p:nvGraphicFramePr>
            <p:xfrm>
              <a:off x="576072" y="1107853"/>
              <a:ext cx="10917936" cy="4624832"/>
            </p:xfrm>
            <a:graphic>
              <a:graphicData uri="http://schemas.openxmlformats.org/drawingml/2006/table">
                <a:tbl>
                  <a:tblPr/>
                  <a:tblGrid>
                    <a:gridCol w="2194560"/>
                    <a:gridCol w="2176272"/>
                    <a:gridCol w="3273552"/>
                    <a:gridCol w="3273552"/>
                  </a:tblGrid>
                  <a:tr h="5391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实验序号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横截面形状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承重比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619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900"/>
                            </a:lnSpc>
                          </a:pPr>
                          <a:r>
                            <a:rPr lang="en-US" altLang="zh-CN" sz="5600" b="1" i="0" kern="0" spc="-9990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1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509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619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900"/>
                            </a:lnSpc>
                          </a:pPr>
                          <a:r>
                            <a:rPr lang="en-US" altLang="zh-CN" sz="5600" b="1" i="0" kern="0" spc="-9990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1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619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900"/>
                            </a:lnSpc>
                          </a:pPr>
                          <a:r>
                            <a:rPr lang="en-US" altLang="zh-CN" sz="5600" b="1" i="0" kern="0" spc="-9990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1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QO_4_BD.71_7#0f5f96152.table_image?tii=1&amp;vcp=1&amp;pid=9445efe7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9005" y="1986280"/>
            <a:ext cx="779145" cy="77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2" name="QO_4_BD.71_7#0f5f96152.table_image?tii=1&amp;vcp=1&amp;pid=9445efe7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9005" y="3353435"/>
            <a:ext cx="779145" cy="77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O_4_BD.71_7#0f5f96152.table_image?tii=1&amp;vcp=1&amp;pid=9445efe7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9005" y="4720590"/>
            <a:ext cx="779145" cy="77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QO_4_BD.71_10#0f5f96152?colgroup=6,6,10,10&amp;vcp=1&amp;pid=9445efe7a&amp;color=0,0,0&amp;mp=1&amp;vtp=1&amp;bt=1&amp;bbb=1"/>
              <p:cNvGraphicFramePr>
                <a:graphicFrameLocks noGrp="1"/>
              </p:cNvGraphicFramePr>
              <p:nvPr/>
            </p:nvGraphicFramePr>
            <p:xfrm>
              <a:off x="576072" y="1493425"/>
              <a:ext cx="10917936" cy="4432808"/>
            </p:xfrm>
            <a:graphic>
              <a:graphicData uri="http://schemas.openxmlformats.org/drawingml/2006/table">
                <a:tbl>
                  <a:tblPr/>
                  <a:tblGrid>
                    <a:gridCol w="2194560"/>
                    <a:gridCol w="2176272"/>
                    <a:gridCol w="3273552"/>
                    <a:gridCol w="3273552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实验序号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横截面形状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周长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𝐜𝐦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承重比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0708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500"/>
                            </a:lnSpc>
                          </a:pPr>
                          <a:r>
                            <a:rPr lang="en-US" altLang="zh-CN" sz="5350" b="1" i="0" kern="0" spc="-9990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1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319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6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000"/>
                            </a:lnSpc>
                          </a:pPr>
                          <a:r>
                            <a:rPr lang="en-US" altLang="zh-CN" sz="5100" b="1" i="0" kern="0" spc="-9990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1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2537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600"/>
                            </a:lnSpc>
                          </a:pPr>
                          <a:r>
                            <a:rPr lang="en-US" altLang="zh-CN" sz="5400" b="1" i="0" kern="0" spc="-9990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1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766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QO_4_BD.71_10#0f5f96152?colgroup=6,6,10,10&amp;vcp=1&amp;pid=9445efe7a&amp;color=0,0,0&amp;mp=1&amp;vtp=1&amp;bt=1&amp;bbb=1"/>
              <p:cNvGraphicFramePr>
                <a:graphicFrameLocks noGrp="1"/>
              </p:cNvGraphicFramePr>
              <p:nvPr/>
            </p:nvGraphicFramePr>
            <p:xfrm>
              <a:off x="576072" y="1493425"/>
              <a:ext cx="10917936" cy="4432808"/>
            </p:xfrm>
            <a:graphic>
              <a:graphicData uri="http://schemas.openxmlformats.org/drawingml/2006/table">
                <a:tbl>
                  <a:tblPr/>
                  <a:tblGrid>
                    <a:gridCol w="2194560"/>
                    <a:gridCol w="2176272"/>
                    <a:gridCol w="3273552"/>
                    <a:gridCol w="3273552"/>
                  </a:tblGrid>
                  <a:tr h="5391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实验序号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横截面形状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承重比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0708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500"/>
                            </a:lnSpc>
                          </a:pPr>
                          <a:r>
                            <a:rPr lang="en-US" altLang="zh-CN" sz="5350" b="1" i="0" kern="0" spc="-9990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1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319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6136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000"/>
                            </a:lnSpc>
                          </a:pPr>
                          <a:r>
                            <a:rPr lang="en-US" altLang="zh-CN" sz="5100" b="1" i="0" kern="0" spc="-9990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1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2537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600"/>
                            </a:lnSpc>
                          </a:pPr>
                          <a:r>
                            <a:rPr lang="en-US" altLang="zh-CN" sz="5400" b="1" i="0" kern="0" spc="-9990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1" i="0" kern="0" spc="0" smtClean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766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QO_4_BD.71_11#0f5f96152.table_image?tii=4&amp;vcp=1&amp;pid=9445efe7a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3445" y="2405380"/>
            <a:ext cx="810260" cy="81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71_12#0f5f96152.table_image?tii=5&amp;vcp=1&amp;pid=9445efe7a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85820" y="3604895"/>
            <a:ext cx="924560" cy="87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4_BD.71_13#0f5f96152.table_image?tii=6&amp;vcp=1&amp;pid=9445efe7a&amp;color=0,0,0&amp;mp=1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2005" y="4947285"/>
            <a:ext cx="996950" cy="86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" name="QO_4_BD.71_10#0f5f96152?colgroup=6,6,10,10&amp;vcp=1&amp;pid=9445efe7a&amp;color=0,0,0&amp;mp=1&amp;vtp=1&amp;bt=1&amp;bbb=1"/>
          <p:cNvSpPr txBox="1"/>
          <p:nvPr/>
        </p:nvSpPr>
        <p:spPr>
          <a:xfrm>
            <a:off x="10878455" y="864013"/>
            <a:ext cx="615553" cy="5032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 smtClean="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2_1#16a853d7d?vcp=1&amp;pid=0f5f96152&amp;color=0,0,0&amp;mp=1&amp;vtp=1&amp;bt=1&amp;bbb=1&amp;hb=1"/>
          <p:cNvSpPr/>
          <p:nvPr/>
        </p:nvSpPr>
        <p:spPr>
          <a:xfrm>
            <a:off x="576072" y="653420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（1）研究模型承重效率与横截面形状的关系时，除横截面周长、高度相同外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还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要控制相同的因素有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写出一个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（2）实验1、2、3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探究的是柱子的承重效率与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有关，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且关系是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越大，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柱子的承重效率越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>
              <a:solidFill>
                <a:prstClr val="black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（3）分析实验3、4、5、6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可得出实验结论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5_AN.73_1#16a853d7d.blank?vcp=1&amp;pid=0f5f96152&amp;color=0,0,0&amp;mp=1&amp;vpa=35&amp;vtp=1&amp;bbb=1"/>
          <p:cNvSpPr/>
          <p:nvPr/>
        </p:nvSpPr>
        <p:spPr>
          <a:xfrm>
            <a:off x="3350229" y="1184280"/>
            <a:ext cx="14462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纸板种类</a:t>
            </a:r>
            <a:endParaRPr lang="en-US" altLang="zh-CN" sz="2400" dirty="0"/>
          </a:p>
        </p:txBody>
      </p:sp>
      <p:sp>
        <p:nvSpPr>
          <p:cNvPr id="5" name="QB_5_AN.75_1#16a853d7d.blank?vcp=1&amp;pid=0f5f96152&amp;color=0,0,0&amp;vpa=36&amp;vtp=1&amp;bbb=1"/>
          <p:cNvSpPr/>
          <p:nvPr/>
        </p:nvSpPr>
        <p:spPr>
          <a:xfrm>
            <a:off x="6717315" y="1743080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周长</a:t>
            </a:r>
            <a:endParaRPr lang="en-US" altLang="zh-CN" sz="2400" dirty="0"/>
          </a:p>
        </p:txBody>
      </p:sp>
      <p:sp>
        <p:nvSpPr>
          <p:cNvPr id="6" name="QB_5_AN.76_1#16a853d7d.blank?vcp=1&amp;pid=0f5f96152&amp;color=0,0,0&amp;vpa=37&amp;vtp=1&amp;bbb=1"/>
          <p:cNvSpPr/>
          <p:nvPr/>
        </p:nvSpPr>
        <p:spPr>
          <a:xfrm>
            <a:off x="9776429" y="1743080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周长</a:t>
            </a:r>
            <a:endParaRPr lang="en-US" altLang="zh-CN" sz="2400" dirty="0"/>
          </a:p>
        </p:txBody>
      </p:sp>
      <p:sp>
        <p:nvSpPr>
          <p:cNvPr id="7" name="QB_5_AN.77_1#16a853d7d.blank?vcp=1&amp;pid=0f5f96152&amp;color=0,0,0&amp;vpa=38&amp;vtp=1"/>
          <p:cNvSpPr/>
          <p:nvPr/>
        </p:nvSpPr>
        <p:spPr>
          <a:xfrm>
            <a:off x="3043841" y="2301880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低</a:t>
            </a:r>
            <a:endParaRPr lang="en-US" altLang="zh-CN" sz="2400" dirty="0"/>
          </a:p>
        </p:txBody>
      </p:sp>
      <p:sp>
        <p:nvSpPr>
          <p:cNvPr id="9" name="QB_5_AN.79_1#16a853d7d.blank?vcp=1&amp;pid=0f5f96152&amp;color=0,0,0&amp;vpa=39&amp;vtp=1&amp;bbb=1&amp;hb=1"/>
          <p:cNvSpPr/>
          <p:nvPr/>
        </p:nvSpPr>
        <p:spPr>
          <a:xfrm>
            <a:off x="576073" y="2860680"/>
            <a:ext cx="10948277" cy="10972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柱子横截面周长一定时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柱子的承重效率跟横截面形状有关</a:t>
            </a:r>
            <a:endParaRPr lang="en-US" altLang="zh-CN" sz="2400" dirty="0"/>
          </a:p>
        </p:txBody>
      </p:sp>
      <p:sp>
        <p:nvSpPr>
          <p:cNvPr id="10" name="QB_5_BD.80_1#89d7ebe7a?vcp=1&amp;pid=0f5f96152&amp;color=0,0,0&amp;vtp=1&amp;bbb=1&amp;hb=1"/>
          <p:cNvSpPr/>
          <p:nvPr/>
        </p:nvSpPr>
        <p:spPr>
          <a:xfrm>
            <a:off x="576072" y="399255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（4）小伟根据（3）的结论推测：当柱子高度、横截面周长一定时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圆柱的承重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效率最大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请你写出其推测过程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1" name="QB_5_AN.81_1#89d7ebe7a.blank?vcp=1&amp;pid=0f5f96152&amp;color=0,0,0&amp;vpa=40&amp;vtp=1&amp;bbb=1&amp;hb=1"/>
          <p:cNvSpPr/>
          <p:nvPr/>
        </p:nvSpPr>
        <p:spPr>
          <a:xfrm>
            <a:off x="576073" y="4523418"/>
            <a:ext cx="10948277" cy="164592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2分）柱子横截面周长一定时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随棱数的增加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，柱子的承重效率增大，横截面为圆形的柱子，其棱数可视为无数条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因此其承重效率最大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  <p:bldP spid="7" grpId="0" animBg="1" build="p"/>
      <p:bldP spid="9" grpId="0" animBg="1" build="p"/>
      <p:bldP spid="11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2_1#adf823d7e?sp=1&amp;vcp=1&amp;pid=9445efe7a&amp;color=0,0,0&amp;vtp=1&amp;bt=1&amp;bbb=1&amp;hb=1"/>
              <p:cNvSpPr/>
              <p:nvPr/>
            </p:nvSpPr>
            <p:spPr>
              <a:xfrm>
                <a:off x="576072" y="970693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23.（7分）在“测量小灯泡额定功率”实验中，小华选用了标有“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字样的小灯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泡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、电流表、电压表、开关、学生电源、标有“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字样的滑动变阻器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若干导线等器材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，按如图18甲所示连接电路。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82_1#adf823d7e?sp=1&amp;vcp=1&amp;pid=9445efe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70693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25" r="2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765" y="2715895"/>
            <a:ext cx="7867650" cy="358140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3_1#87e2b2fd2?vcp=1&amp;pid=adf823d7e&amp;color=0,0,0&amp;vtp=1&amp;bt=1&amp;bbb=1&amp;hb=1"/>
          <p:cNvSpPr/>
          <p:nvPr/>
        </p:nvSpPr>
        <p:spPr>
          <a:xfrm>
            <a:off x="576072" y="90871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（1）请你用笔画线代替导线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将图18甲的电路补充完整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使滑动变阻器向右移动时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电路中电流变小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O_5_AN.84_1#87e2b2fd2?vcp=1&amp;pid=adf823d7e&amp;color=0,0,0&amp;vtp=1&amp;bbb=1"/>
          <p:cNvSpPr/>
          <p:nvPr/>
        </p:nvSpPr>
        <p:spPr>
          <a:xfrm>
            <a:off x="576072" y="206345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如答图18所示</a:t>
            </a:r>
            <a:endParaRPr lang="en-US" altLang="zh-CN" sz="2400" dirty="0"/>
          </a:p>
        </p:txBody>
      </p:sp>
      <p:pic>
        <p:nvPicPr>
          <p:cNvPr id="4" name="QO_5_AN.84_2#87e2b2fd2?iti=9&amp;vcp=1&amp;pid=adf823d7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4167" y="2794540"/>
            <a:ext cx="2999232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84_3#87e2b2fd2?iti=9&amp;vcp=1&amp;pid=adf823d7e&amp;color=0,0,0&amp;vtp=1&amp;bbb=1"/>
          <p:cNvSpPr/>
          <p:nvPr/>
        </p:nvSpPr>
        <p:spPr>
          <a:xfrm>
            <a:off x="5390864" y="5309140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答图18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5_1#ca7ef3fab?vcp=1&amp;pid=adf823d7e&amp;color=0,0,0&amp;vtp=1&amp;bt=1&amp;bbb=1"/>
          <p:cNvSpPr/>
          <p:nvPr/>
        </p:nvSpPr>
        <p:spPr>
          <a:xfrm>
            <a:off x="576072" y="62040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（2）开关试触时发现电流表无示数、电压表满偏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出现此故障的原因是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4" name="QC_5_BD.85_2#ca7ef3fab.choices?vcp=1&amp;pid=adf823d7e&amp;color=0,0,0&amp;vtp=1&amp;bbb=1"/>
          <p:cNvSpPr/>
          <p:nvPr/>
        </p:nvSpPr>
        <p:spPr>
          <a:xfrm>
            <a:off x="576072" y="114483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99360" algn="l"/>
                <a:tab pos="4961255" algn="l"/>
                <a:tab pos="80581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小灯泡断路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小灯泡短路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滑动变阻器断路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.滑动变阻器短路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87_1#995144217?vcp=1&amp;pid=adf823d7e&amp;color=0,0,0&amp;vtp=1&amp;bbb=1&amp;hb=1"/>
              <p:cNvSpPr/>
              <p:nvPr/>
            </p:nvSpPr>
            <p:spPr>
              <a:xfrm>
                <a:off x="576072" y="1667696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（3）正确连接电路后，小华闭合开关，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调节滑动变阻器使其接入电路的阻值最大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电压表及电流表的示数如图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18乙所示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电源电压为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为测量小灯泡的额定功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率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他应将滑动变阻器的滑片向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端移动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，当小灯泡正常发光时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电流表的示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数为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则此小灯泡的额定功率为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BD.87_1#995144217?vcp=1&amp;pid=adf823d7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67696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8" r="-2745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88_1#995144217.blank?vcp=1&amp;pid=adf823d7e&amp;color=0,0,0&amp;vpa=42&amp;vtp=1"/>
          <p:cNvSpPr/>
          <p:nvPr/>
        </p:nvSpPr>
        <p:spPr>
          <a:xfrm>
            <a:off x="7331679" y="2198556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7" name="QB_5_AN.89_1#995144217.blank?vcp=1&amp;pid=adf823d7e&amp;color=0,0,0&amp;vpa=43&amp;vtp=1"/>
          <p:cNvSpPr/>
          <p:nvPr/>
        </p:nvSpPr>
        <p:spPr>
          <a:xfrm>
            <a:off x="4882165" y="2757356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左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8" name="QB_5_AN.90_1#995144217.blank?vcp=1&amp;pid=adf823d7e&amp;color=0,0,0&amp;vpa=44&amp;vtp=1&amp;bbb=1"/>
          <p:cNvSpPr/>
          <p:nvPr/>
        </p:nvSpPr>
        <p:spPr>
          <a:xfrm>
            <a:off x="5594954" y="3316156"/>
            <a:ext cx="754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0.75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5_BD.91_1#750a77e2a?vcp=1&amp;pid=adf823d7e&amp;color=0,0,0&amp;vtp=1&amp;bbb=1&amp;hb=1"/>
              <p:cNvSpPr/>
              <p:nvPr/>
            </p:nvSpPr>
            <p:spPr>
              <a:xfrm>
                <a:off x="576072" y="3915596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4）小华测出在不同电压下小灯泡的电流值，将记录下来的数据描绘成</a:t>
                </a:r>
                <a14:m>
                  <m:oMath xmlns:m="http://schemas.openxmlformats.org/officeDocument/2006/math">
                    <m:r>
                      <a:rPr lang="en-US" altLang="zh-CN" sz="2400" b="1" i="0" spc="-5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𝑰</m:t>
                    </m:r>
                    <m:r>
                      <a:rPr lang="en-US" altLang="zh-CN" sz="2400" b="1" i="0" spc="-5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spc="-5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𝑼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图象</a:t>
                </a:r>
                <a:r>
                  <a:rPr lang="en-US" altLang="zh-CN" sz="2400" b="1" i="0" spc="-5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 spc="-5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pc="-5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如图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18丙所示，实验中发现小灯泡电阻随温度升高而增大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pc="-5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则正确的图象为</a:t>
                </a:r>
                <a:r>
                  <a:rPr lang="en-US" altLang="zh-CN" sz="2400" i="0" spc="-5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</a:t>
                </a:r>
                <a:r>
                  <a:rPr lang="en-US" altLang="zh-CN" sz="2400" b="1" i="0" spc="-5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b="1" i="0" spc="-5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（5）实验过程中，小华向左调节滑动变阻器，滑动变阻器的功率减小了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𝚫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小</a:t>
                </a:r>
                <a:endParaRPr lang="en-US" altLang="zh-CN" sz="2400" b="1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灯泡的功率变化了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𝚫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𝚫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”）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𝚫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spc="-5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9" name="QB_5_BD.91_1#750a77e2a?vcp=1&amp;pid=adf823d7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915596"/>
                <a:ext cx="10954512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1" t="-8" r="-1580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B_5_AN.92_1#750a77e2a.blank?vcp=1&amp;pid=adf823d7e&amp;color=0,0,0&amp;vpa=45&amp;vtp=1&amp;bbb=1"/>
              <p:cNvSpPr/>
              <p:nvPr/>
            </p:nvSpPr>
            <p:spPr>
              <a:xfrm>
                <a:off x="10467784" y="4556198"/>
                <a:ext cx="296863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spc="-5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0" name="QB_5_AN.92_1#750a77e2a.blank?vcp=1&amp;pid=adf823d7e&amp;color=0,0,0&amp;vpa=4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7784" y="4556198"/>
                <a:ext cx="296863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150" t="-19" r="43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QB_5_AN.94_1#750a77e2a.blank?vcp=1&amp;pid=adf823d7e&amp;color=0,0,0&amp;vpa=46&amp;vtp=1&amp;bbb=1"/>
              <p:cNvSpPr/>
              <p:nvPr/>
            </p:nvSpPr>
            <p:spPr>
              <a:xfrm>
                <a:off x="4781233" y="5671004"/>
                <a:ext cx="384175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2" name="QB_5_AN.94_1#750a77e2a.blank?vcp=1&amp;pid=adf823d7e&amp;color=0,0,0&amp;vpa=4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233" y="5671004"/>
                <a:ext cx="384175" cy="381000"/>
              </a:xfrm>
              <a:prstGeom prst="rect">
                <a:avLst/>
              </a:prstGeom>
              <a:blipFill rotWithShape="1">
                <a:blip r:embed="rId4"/>
                <a:stretch>
                  <a:fillRect l="-83" t="-119" r="83" b="1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QC_5_AN.86_1#ca7ef3fab.blank?vcp=1&amp;pid=adf823d7e&amp;color=0,0,0&amp;vpa=41&amp;vtp=1&amp;answeroption=A"/>
          <p:cNvSpPr txBox="1"/>
          <p:nvPr/>
        </p:nvSpPr>
        <p:spPr>
          <a:xfrm>
            <a:off x="449072" y="117785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10" grpId="0" animBg="1" build="p"/>
      <p:bldP spid="12" grpId="0" animBg="1" build="p"/>
      <p:bldP spid="1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b74d4db6?vcp=1&amp;pid=e84e0c219&amp;color=0,0,0&amp;vtp=1&amp;bt=1&amp;bbb=1&amp;hb=1"/>
          <p:cNvSpPr/>
          <p:nvPr/>
        </p:nvSpPr>
        <p:spPr>
          <a:xfrm>
            <a:off x="576072" y="539496"/>
            <a:ext cx="10954512" cy="19009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六、综合应用题（本大题共2小题，共19分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解答时要求在答题卡相应的答</a:t>
            </a:r>
            <a:endParaRPr lang="en-US" altLang="zh-CN" sz="26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题区域内写出必要的文字说明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、计算公式和重要的演算步骤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只写出最后答</a:t>
            </a:r>
            <a:endParaRPr lang="en-US" altLang="zh-CN" sz="26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，未写出主要演算过程的，不得分）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95_1#8a7829684?sp=1&amp;vcp=1&amp;pid=fb74d4db6&amp;color=0,0,0&amp;vtp=1&amp;bbb=1&amp;hb=1"/>
              <p:cNvSpPr/>
              <p:nvPr/>
            </p:nvSpPr>
            <p:spPr>
              <a:xfrm>
                <a:off x="576072" y="2373689"/>
                <a:ext cx="10954512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24.（9分）小红用如图19甲所示的手持挂烫机帮家人熨烫衣物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挂烫机内的水被加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热汽化后喷出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。图19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乙为挂烫机的等效电路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为加热电阻，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为限流电阻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为自动温控开关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。将挂烫机接入电路，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在位置“1”，前端电热板被加热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电路中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的电流为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；当温度升到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𝟏𝟑𝟎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切换到位置“2”，挂烫机处于待机状态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电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路中的电流为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；当温度降到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回到位置“1”。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4_BD.95_1#8a7829684?sp=1&amp;vcp=1&amp;pid=fb74d4db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73689"/>
                <a:ext cx="10954512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1" t="-2" r="-624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96_1#46a865492?vcp=1&amp;pid=8a7829684&amp;color=0,0,0&amp;vtp=1&amp;bbb=1"/>
              <p:cNvSpPr/>
              <p:nvPr/>
            </p:nvSpPr>
            <p:spPr>
              <a:xfrm>
                <a:off x="576072" y="3824627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的阻值为多少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96_1#46a865492?vcp=1&amp;pid=8a782968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824627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4" r="2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97_1#46a865492?vcp=1&amp;pid=8a7829684&amp;color=0,0,0&amp;vtp=1&amp;bbb=1&amp;hb=1"/>
              <p:cNvSpPr/>
              <p:nvPr/>
            </p:nvSpPr>
            <p:spPr>
              <a:xfrm>
                <a:off x="576072" y="4301712"/>
                <a:ext cx="10954512" cy="1422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当开关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在位置“1”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接入电路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，由欧姆定律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𝑰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可得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𝟐𝟐𝟎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𝟓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𝐀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97_1#46a865492?vcp=1&amp;pid=8a782968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301712"/>
                <a:ext cx="10954512" cy="1422400"/>
              </a:xfrm>
              <a:prstGeom prst="rect">
                <a:avLst/>
              </a:prstGeom>
              <a:blipFill rotWithShape="1">
                <a:blip r:embed="rId2"/>
                <a:stretch>
                  <a:fillRect l="-1" t="-16" r="2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805" y="832485"/>
            <a:ext cx="9808845" cy="2991485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98_1#9b95cf973?vcp=1&amp;pid=8a7829684&amp;color=0,0,0&amp;vtp=1&amp;bt=1&amp;bbb=1"/>
          <p:cNvSpPr/>
          <p:nvPr/>
        </p:nvSpPr>
        <p:spPr>
          <a:xfrm>
            <a:off x="576072" y="11138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（2）挂烫机待机状态的功率为多少？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99_1#9b95cf973?vcp=1&amp;pid=8a7829684&amp;color=0,0,0&amp;vtp=1&amp;bbb=1&amp;hb=1"/>
              <p:cNvSpPr/>
              <p:nvPr/>
            </p:nvSpPr>
            <p:spPr>
              <a:xfrm>
                <a:off x="576072" y="1635787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在位置“2”时，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挂烫机处于待机状态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接入电路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𝑼𝑰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可得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待机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𝑼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𝑰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99_1#9b95cf973?vcp=1&amp;pid=8a782968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35787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2" r="2" b="-13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100_1#e287b9041?vcp=1&amp;pid=8a7829684&amp;color=0,0,0&amp;vtp=1&amp;bbb=1&amp;hb=1"/>
              <p:cNvSpPr/>
              <p:nvPr/>
            </p:nvSpPr>
            <p:spPr>
              <a:xfrm>
                <a:off x="576072" y="2799615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（3）熨烫过程中，电路的电流随时间变化如图19丙所示，挂烫机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∼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𝟏𝟓𝟎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消耗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的电能为多少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100_1#e287b9041?vcp=1&amp;pid=8a782968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799615"/>
                <a:ext cx="10954512" cy="1117600"/>
              </a:xfrm>
              <a:prstGeom prst="rect">
                <a:avLst/>
              </a:prstGeom>
              <a:blipFill rotWithShape="1">
                <a:blip r:embed="rId2"/>
                <a:stretch>
                  <a:fillRect l="-1" t="-48" r="2" b="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01_1#e287b9041?vcp=1&amp;pid=8a7829684&amp;color=0,0,0&amp;vtp=1&amp;bbb=1&amp;hb=1"/>
              <p:cNvSpPr/>
              <p:nvPr/>
            </p:nvSpPr>
            <p:spPr>
              <a:xfrm>
                <a:off x="576072" y="3955315"/>
                <a:ext cx="10954512" cy="170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挂烫机加热状态时的功率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加热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𝑼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𝑰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挂烫机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消耗的电能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𝑾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加热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加热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待机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待机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𝑾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𝐉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101_1#e287b9041?vcp=1&amp;pid=8a782968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955315"/>
                <a:ext cx="10954512" cy="1701800"/>
              </a:xfrm>
              <a:prstGeom prst="rect">
                <a:avLst/>
              </a:prstGeom>
              <a:blipFill rotWithShape="1">
                <a:blip r:embed="rId3"/>
                <a:stretch>
                  <a:fillRect l="-1" t="-31" r="2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02_1#3de647dab?vcp=1&amp;pid=8a7829684&amp;color=0,0,0&amp;vtp=1&amp;bt=1&amp;bbb=1"/>
          <p:cNvSpPr/>
          <p:nvPr/>
        </p:nvSpPr>
        <p:spPr>
          <a:xfrm>
            <a:off x="576072" y="147638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（4）请你从使用安全或节能的角度为该挂烫机的标签设计一条提示语。</a:t>
            </a:r>
            <a:endParaRPr lang="en-US" altLang="zh-CN" sz="2400" dirty="0"/>
          </a:p>
        </p:txBody>
      </p:sp>
      <p:sp>
        <p:nvSpPr>
          <p:cNvPr id="3" name="QO_5_AN.103_1#3de647dab?vcp=1&amp;pid=8a7829684&amp;color=0,0,0&amp;vtp=1&amp;bbb=1&amp;hb=1"/>
          <p:cNvSpPr/>
          <p:nvPr/>
        </p:nvSpPr>
        <p:spPr>
          <a:xfrm>
            <a:off x="576072" y="1998277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①通电即加热，请注意防烫；②使用结束请及时拔掉插头；③高温蒸汽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请勿对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人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；④切勿用手触碰电热板；⑤使用时请勿离人；⑥使用时请勿覆盖；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⑦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使用时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远离儿童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，谨防烫伤；⑧请放置在儿童触摸不到的地方；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⑨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请勿连续长时间使用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蒸汽功能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；⑩避免与其他大功率电器共用同一插座；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⑪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切勿触碰蒸汽或者熨烫金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属部件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，以免烫伤；⑫注水和排水前一定要先断开电源，拔掉插头；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⑬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使用后一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定要等挂烫机冷却后再进行收纳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（2分，其他答案合理亦可得分）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3_BD#2e8d2ad66?vcp=1&amp;pid=e84e0c219&amp;color=0,0,0&amp;vtp=1&amp;bt=1&amp;bbb=1"/>
              <p:cNvSpPr/>
              <p:nvPr/>
            </p:nvSpPr>
            <p:spPr>
              <a:xfrm>
                <a:off x="576072" y="2584609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注意事项：1.答题前，考生务必将姓名、准考证号填写在试卷和答题卡上。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pc="-1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.考生作答时，请在答题卡上作答（答题注意事项见答题卡），在本试卷上作答无效。</a:t>
                </a:r>
                <a:endParaRPr lang="en-US" altLang="zh-CN" sz="2400" spc="-1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3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.本试卷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P_3_BD#2e8d2ad66?vcp=1&amp;pid=e84e0c21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584609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9" r="-1580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04_1#45585a706?sp=1&amp;vcp=1&amp;pid=fb74d4db6&amp;color=0,0,0&amp;vtp=1&amp;bt=1&amp;bbb=1&amp;hb=1"/>
              <p:cNvSpPr/>
              <p:nvPr/>
            </p:nvSpPr>
            <p:spPr>
              <a:xfrm>
                <a:off x="576072" y="918940"/>
                <a:ext cx="10954512" cy="3352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25.（10分）小静想知道家中一个实心金属小摆件是否为纯铜制成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她找来一个厚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薄与质量分布都均匀的方形空盒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A和一个方形透明水槽B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已知它们的底面积分别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𝐀</m:t>
                        </m:r>
                      </m:sub>
                    </m:sSub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𝐀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𝐁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。如图20甲所示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装有摆件的空盒在水槽中水平稳定漂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浮后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测出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再将摆件从空盒中拿出，轻轻放入水中沉底静止后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空盒水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平稳定漂浮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，如图20乙所示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测出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整个过程中，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不考虑摆件和空盒吸水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且水槽里的水质量不变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，数据记录如下。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104_1#45585a706?sp=1&amp;vcp=1&amp;pid=fb74d4db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18940"/>
                <a:ext cx="10954512" cy="3352800"/>
              </a:xfrm>
              <a:prstGeom prst="rect">
                <a:avLst/>
              </a:prstGeom>
              <a:blipFill rotWithShape="1">
                <a:blip r:embed="rId1"/>
                <a:stretch>
                  <a:fillRect l="-1" t="-3" r="-2345" b="-4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1" name="QO_4_BD.104_2#45585a706?colgroup=6,10,6,10&amp;vcp=1&amp;pid=fb74d4db6&amp;color=0,0,0&amp;vtp=1&amp;bbb=1&amp;hb=1"/>
              <p:cNvGraphicFramePr>
                <a:graphicFrameLocks noGrp="1"/>
              </p:cNvGraphicFramePr>
              <p:nvPr/>
            </p:nvGraphicFramePr>
            <p:xfrm>
              <a:off x="576072" y="4390104"/>
              <a:ext cx="10890504" cy="1531494"/>
            </p:xfrm>
            <a:graphic>
              <a:graphicData uri="http://schemas.openxmlformats.org/drawingml/2006/table">
                <a:tbl>
                  <a:tblPr/>
                  <a:tblGrid>
                    <a:gridCol w="2139696"/>
                    <a:gridCol w="3300984"/>
                    <a:gridCol w="2148840"/>
                    <a:gridCol w="3300984"/>
                  </a:tblGrid>
                  <a:tr h="1003491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水槽水位</a:t>
                          </a:r>
                          <a:endParaRPr lang="en-US" altLang="zh-CN" sz="2400" b="1" i="0" smtClean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空盒浸入水中深度</a:t>
                          </a:r>
                          <a:endParaRPr lang="en-US" altLang="zh-CN" sz="2400" b="1" i="0" smtClean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𝒉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水槽水位</a:t>
                          </a:r>
                          <a:endParaRPr lang="en-US" altLang="zh-CN" sz="2400" b="1" i="0" smtClean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空盒浸入水中深度</a:t>
                          </a:r>
                          <a:endParaRPr lang="en-US" altLang="zh-CN" sz="2400" b="1" i="0" smtClean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𝒉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2800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𝟎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.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𝟐𝟓𝟎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 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𝟎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𝟎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.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𝟏𝟎𝟎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 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𝟎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𝟎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.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𝟐𝟏𝟓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 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𝟎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𝟎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.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𝟎𝟐𝟎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 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𝟎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1" name="QO_4_BD.104_2#45585a706?colgroup=6,10,6,10&amp;vcp=1&amp;pid=fb74d4db6&amp;color=0,0,0&amp;vtp=1&amp;bbb=1&amp;hb=1"/>
              <p:cNvGraphicFramePr>
                <a:graphicFrameLocks noGrp="1"/>
              </p:cNvGraphicFramePr>
              <p:nvPr/>
            </p:nvGraphicFramePr>
            <p:xfrm>
              <a:off x="576072" y="4390104"/>
              <a:ext cx="10890504" cy="1531494"/>
            </p:xfrm>
            <a:graphic>
              <a:graphicData uri="http://schemas.openxmlformats.org/drawingml/2006/table">
                <a:tbl>
                  <a:tblPr/>
                  <a:tblGrid>
                    <a:gridCol w="2139696"/>
                    <a:gridCol w="3300984"/>
                    <a:gridCol w="2148840"/>
                    <a:gridCol w="3300984"/>
                  </a:tblGrid>
                  <a:tr h="10033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5283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04_3#45585a706?htil=13&amp;vcp=1&amp;pid=fb74d4db6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02070" y="1542256"/>
            <a:ext cx="4773168" cy="307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105_1#12d79a532?htil=13&amp;vcp=1&amp;pid=45585a706&amp;color=0,0,0&amp;vtp=1&amp;bt=1&amp;bbb=1&amp;hb=1"/>
              <p:cNvSpPr/>
              <p:nvPr/>
            </p:nvSpPr>
            <p:spPr>
              <a:xfrm>
                <a:off x="576072" y="1487392"/>
                <a:ext cx="6044184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（1）图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20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甲中水对水槽底部的压强为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，图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20乙中水对水槽底部的压强为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，请你比较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的大小关系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105_1#12d79a532?htil=13&amp;vcp=1&amp;pid=45585a7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87392"/>
                <a:ext cx="6044184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2" t="-13" r="-572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106_1#12d79a532?htil=13&amp;vcp=1&amp;pid=45585a706&amp;color=0,0,0&amp;vtp=1&amp;bbb=1&amp;hb=1"/>
              <p:cNvSpPr/>
              <p:nvPr/>
            </p:nvSpPr>
            <p:spPr>
              <a:xfrm>
                <a:off x="576072" y="3142456"/>
                <a:ext cx="6044184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由题表中数据可知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题图甲中水的深度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𝟐𝟓𝟎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题图乙中水的深度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𝟐𝟏𝟓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（1分），根据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𝒈𝒉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小于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106_1#12d79a532?htil=13&amp;vcp=1&amp;pid=45585a7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142456"/>
                <a:ext cx="6044184" cy="2235200"/>
              </a:xfrm>
              <a:prstGeom prst="rect">
                <a:avLst/>
              </a:prstGeom>
              <a:blipFill rotWithShape="1">
                <a:blip r:embed="rId3"/>
                <a:stretch>
                  <a:fillRect l="-2" t="-21" r="6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07_1#c73660419?vcp=1&amp;pid=45585a706&amp;color=0,0,0&amp;vtp=1&amp;bt=1&amp;bbb=1&amp;hb=1"/>
              <p:cNvSpPr/>
              <p:nvPr/>
            </p:nvSpPr>
            <p:spPr>
              <a:xfrm>
                <a:off x="576072" y="630079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（2）请你结合图20甲、乙和表中数据，计算摆件静止在空盒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中到全部浸入水槽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中时，水槽底部所受水的压力变化量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。（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结果可用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表示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07_1#c73660419?vcp=1&amp;pid=45585a7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630079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14" r="2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8_1#c73660419?vcp=1&amp;pid=45585a706&amp;color=0,0,0&amp;vtp=1&amp;bbb=1&amp;hb=1"/>
              <p:cNvSpPr/>
              <p:nvPr/>
            </p:nvSpPr>
            <p:spPr>
              <a:xfrm>
                <a:off x="576072" y="1739043"/>
                <a:ext cx="10954512" cy="447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由题意可知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题图甲中水对水槽底部的压强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𝟐𝟓𝟎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（0.5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则题图甲中水对水槽底部的压力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𝐁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0.5分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题图乙中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水对水槽底部的压强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𝟐𝟏𝟓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𝟏𝟓𝟎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（0.5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则题图乙中水对水槽底部的压力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𝐁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𝟏𝟓𝟎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0.5分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因此水槽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底部所受水的压力变化量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𝐁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𝟏𝟓𝟎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𝐁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𝟑𝟓𝟎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𝐁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08_1#c73660419?vcp=1&amp;pid=45585a7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39043"/>
                <a:ext cx="10954512" cy="4470400"/>
              </a:xfrm>
              <a:prstGeom prst="rect">
                <a:avLst/>
              </a:prstGeom>
              <a:blipFill rotWithShape="1">
                <a:blip r:embed="rId2"/>
                <a:stretch>
                  <a:fillRect l="-1" t="-9" r="-374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09_1#abccb21f2?vcp=1&amp;pid=45585a706&amp;color=0,0,0&amp;vtp=1&amp;bt=1&amp;bbb=1&amp;hb=1"/>
          <p:cNvSpPr/>
          <p:nvPr/>
        </p:nvSpPr>
        <p:spPr>
          <a:xfrm>
            <a:off x="576072" y="9158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（3）小静用一把尺子就粗略得到该摆件的密度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请你也尝试用题中提供的数据算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出该摆件的密度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0_1#abccb21f2?vcp=1&amp;pid=45585a706&amp;color=0,0,0&amp;vtp=1&amp;bbb=1&amp;hb=1"/>
              <p:cNvSpPr/>
              <p:nvPr/>
            </p:nvSpPr>
            <p:spPr>
              <a:xfrm>
                <a:off x="576072" y="2070571"/>
                <a:ext cx="10954512" cy="3898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假设空盒底面积为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，则水槽底面积为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；根据题图甲整体漂浮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可知整体质量等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于整体排开液体的质量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盒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物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①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（0.5分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）；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根据题图乙空盒漂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浮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，可知空盒质量等于空盒排开液体的质量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盒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②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（0.5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②</m:t>
                    </m:r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得到摆件的质量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物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)⋅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因为水槽底面积是空盒的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倍，故在题图甲中若将整体移除（即水槽中只有水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水面应下降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den>
                    </m:f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，即水的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总高度为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den>
                    </m:f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；题图乙水位上升到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，故整体排开液体体积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3" name="QO_5_AN.110_1#abccb21f2?vcp=1&amp;pid=45585a7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070571"/>
                <a:ext cx="10954512" cy="3898900"/>
              </a:xfrm>
              <a:prstGeom prst="rect">
                <a:avLst/>
              </a:prstGeom>
              <a:blipFill rotWithShape="1">
                <a:blip r:embed="rId1"/>
                <a:stretch>
                  <a:fillRect l="-1" t="-12" r="-583" b="-140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110_1#abccb21f2?vcp=1&amp;pid=45585a706&amp;color=0,0,0&amp;vtp=1&amp;bbb=1&amp;hb=1"/>
              <p:cNvSpPr/>
              <p:nvPr/>
            </p:nvSpPr>
            <p:spPr>
              <a:xfrm>
                <a:off x="576072" y="1551645"/>
                <a:ext cx="10954512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盒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物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den>
                    </m:f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③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（0.5分），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题图乙中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空盒排开液体的体积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盒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④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（0.5分），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③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④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得到物体排开液体的体积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2" name="QO_5_AN.110_1#abccb21f2?vcp=1&amp;pid=45585a7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551645"/>
                <a:ext cx="10954512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1" t="-25" r="-450" b="-396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0_1#abccb21f2?vcp=1&amp;pid=45585a706&amp;color=0,0,0&amp;vtp=1&amp;bbb=1&amp;hb=1"/>
              <p:cNvSpPr/>
              <p:nvPr/>
            </p:nvSpPr>
            <p:spPr>
              <a:xfrm>
                <a:off x="575945" y="2916555"/>
                <a:ext cx="11184255" cy="24765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6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物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𝑺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𝑯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故摆件的密度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物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物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物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𝑯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𝑯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𝟎𝟐𝟎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𝟐𝟏𝟓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𝟐𝟓𝟎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𝟎𝟐𝟎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10_1#abccb21f2?vcp=1&amp;pid=45585a7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45" y="2916555"/>
                <a:ext cx="11184255" cy="24765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  <p:bldP spid="3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89de9adf?vcp=1&amp;pid=e84e0c219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一、单项选择题（本大题共10小题，每小题3分，共30分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在给出的四个备</a:t>
            </a:r>
            <a:endParaRPr lang="en-US" altLang="zh-CN" sz="26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，只有一个选项符合题目要求）</a:t>
            </a:r>
            <a:endParaRPr lang="en-US" altLang="zh-CN" sz="2600" dirty="0"/>
          </a:p>
        </p:txBody>
      </p:sp>
      <p:sp>
        <p:nvSpPr>
          <p:cNvPr id="3" name="QC_4_BD.1_1#c287b2a93?vcp=1&amp;pid=389de9adf&amp;color=0,0,0&amp;vtp=1&amp;bbb=1"/>
          <p:cNvSpPr/>
          <p:nvPr/>
        </p:nvSpPr>
        <p:spPr>
          <a:xfrm>
            <a:off x="576072" y="17894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1.下列光现象中，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由光沿直线传播形成的是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zh-CN" altLang="en-US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pic>
        <p:nvPicPr>
          <p:cNvPr id="5" name="QC_4_BD.1_2#c287b2a93.choice_image?htil=1&amp;vcp=1&amp;pid=389de9ad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2402459"/>
            <a:ext cx="1453896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1_3#c287b2a93?htil=1&amp;vcp=1&amp;pid=389de9adf&amp;color=0,0,0&amp;vtp=1&amp;bbb=1"/>
          <p:cNvSpPr/>
          <p:nvPr/>
        </p:nvSpPr>
        <p:spPr>
          <a:xfrm>
            <a:off x="576072" y="3801491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A.墙上手影</a:t>
            </a:r>
            <a:endParaRPr lang="en-US" altLang="zh-CN" sz="2400" dirty="0"/>
          </a:p>
        </p:txBody>
      </p:sp>
      <p:pic>
        <p:nvPicPr>
          <p:cNvPr id="7" name="QC_4_BD.1_4#c287b2a93.choice_image?htil=1&amp;vcp=1&amp;pid=389de9ad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0128" y="2402459"/>
            <a:ext cx="1975104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4_BD.1_5#c287b2a93?htil=1&amp;vcp=1&amp;pid=389de9adf&amp;color=0,0,0&amp;vtp=1&amp;bbb=1"/>
          <p:cNvSpPr/>
          <p:nvPr/>
        </p:nvSpPr>
        <p:spPr>
          <a:xfrm>
            <a:off x="3310128" y="3801491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B.水中倒影</a:t>
            </a:r>
            <a:endParaRPr lang="en-US" altLang="zh-CN" sz="2400" dirty="0"/>
          </a:p>
        </p:txBody>
      </p:sp>
      <p:pic>
        <p:nvPicPr>
          <p:cNvPr id="9" name="QC_4_BD.1_6#c287b2a93.choice_image?htil=1&amp;vcp=1&amp;pid=389de9ad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4184" y="2402459"/>
            <a:ext cx="1078992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0" name="QC_4_BD.1_7#c287b2a93?htil=1&amp;vcp=1&amp;pid=389de9adf&amp;color=0,0,0&amp;vtp=1&amp;bbb=1"/>
          <p:cNvSpPr/>
          <p:nvPr/>
        </p:nvSpPr>
        <p:spPr>
          <a:xfrm>
            <a:off x="6044184" y="3801491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C.白光透过三棱镜</a:t>
            </a:r>
            <a:endParaRPr lang="en-US" altLang="zh-CN" sz="2400" dirty="0"/>
          </a:p>
        </p:txBody>
      </p:sp>
      <p:pic>
        <p:nvPicPr>
          <p:cNvPr id="11" name="QC_4_BD.1_8#c287b2a93.choice_image?htil=1&amp;vcp=1&amp;pid=389de9ad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87384" y="2402459"/>
            <a:ext cx="2203704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2" name="QC_4_BD.1_9#c287b2a93?htil=1&amp;vcp=1&amp;pid=389de9adf&amp;color=0,0,0&amp;vtp=1&amp;bbb=1"/>
          <p:cNvSpPr/>
          <p:nvPr/>
        </p:nvSpPr>
        <p:spPr>
          <a:xfrm>
            <a:off x="8787384" y="3801491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D.海市蜃楼</a:t>
            </a:r>
            <a:endParaRPr lang="en-US" altLang="zh-CN" sz="2400" dirty="0"/>
          </a:p>
        </p:txBody>
      </p:sp>
      <p:sp>
        <p:nvSpPr>
          <p:cNvPr id="13" name="QC_4_AN.2_1#c287b2a93.bracket?vcp=1&amp;pid=389de9adf&amp;color=0,0,0&amp;vpa=1&amp;vtp=1&amp;answeroption=A"/>
          <p:cNvSpPr txBox="1"/>
          <p:nvPr/>
        </p:nvSpPr>
        <p:spPr>
          <a:xfrm>
            <a:off x="449072" y="383451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_1#1ba3c92d6?vcp=1&amp;pid=389de9adf&amp;color=0,0,0&amp;mp=1&amp;vtp=1&amp;bt=1&amp;bbb=1&amp;hb=1"/>
          <p:cNvSpPr/>
          <p:nvPr/>
        </p:nvSpPr>
        <p:spPr>
          <a:xfrm>
            <a:off x="576072" y="140526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2.“二十四节气”是中华民族智慧的结晶，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已列入人类非物质文化遗产代表作名录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关于节气中的物态变化和吸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、放热情况，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下列说法中正确的是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4" name="QC_4_BD.3_2#1ba3c92d6.choices?vcp=1&amp;pid=389de9adf&amp;color=0,0,0&amp;vtp=1&amp;bbb=1"/>
          <p:cNvSpPr/>
          <p:nvPr/>
        </p:nvSpPr>
        <p:spPr>
          <a:xfrm>
            <a:off x="576072" y="255999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A.雨水——汽化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吸热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.白露——液化——放热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.霜降——凝固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放热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.大雪——凝华——吸热</a:t>
            </a:r>
            <a:endParaRPr lang="en-US" altLang="zh-CN" sz="2400" dirty="0"/>
          </a:p>
        </p:txBody>
      </p:sp>
      <p:sp>
        <p:nvSpPr>
          <p:cNvPr id="5" name="QC_4_BD.5_1#f1f12290a?vcp=1&amp;pid=389de9adf&amp;color=0,0,0&amp;vtp=1&amp;bbb=1"/>
          <p:cNvSpPr/>
          <p:nvPr/>
        </p:nvSpPr>
        <p:spPr>
          <a:xfrm>
            <a:off x="576072" y="371569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3.下列措施中，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属于利用电流热效应的是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200"/>
              </a:lnSpc>
            </a:pPr>
            <a:endParaRPr lang="en-US" altLang="zh-CN" sz="2400" dirty="0"/>
          </a:p>
        </p:txBody>
      </p:sp>
      <p:sp>
        <p:nvSpPr>
          <p:cNvPr id="7" name="QC_4_BD.5_2#f1f12290a.choices?vcp=1&amp;pid=389de9adf&amp;color=0,0,0&amp;vtp=1&amp;bbb=1"/>
          <p:cNvSpPr/>
          <p:nvPr/>
        </p:nvSpPr>
        <p:spPr>
          <a:xfrm>
            <a:off x="576072" y="423855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电视机的后盖有很多孔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.电烤箱上禁止覆盖物体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电饭锅里装有发热板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.电脑的主机中安装微型风扇</a:t>
            </a:r>
            <a:endParaRPr lang="en-US" altLang="zh-CN" sz="2400" dirty="0"/>
          </a:p>
        </p:txBody>
      </p:sp>
      <p:sp>
        <p:nvSpPr>
          <p:cNvPr id="8" name="QC_4_AN.4_1#1ba3c92d6.bracket?vcp=1&amp;pid=389de9adf&amp;color=0,0,0&amp;mp=1&amp;vpa=2&amp;vtp=1&amp;answeroption=B"/>
          <p:cNvSpPr txBox="1"/>
          <p:nvPr/>
        </p:nvSpPr>
        <p:spPr>
          <a:xfrm>
            <a:off x="6033262" y="261841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6_1#f1f12290a.bracket?vcp=1&amp;pid=389de9adf&amp;color=0,0,0&amp;vpa=3&amp;vtp=1&amp;answeroption=C"/>
          <p:cNvSpPr txBox="1"/>
          <p:nvPr/>
        </p:nvSpPr>
        <p:spPr>
          <a:xfrm>
            <a:off x="449072" y="48684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C_4_BD.7_3#0cdbc4edb?htil=1&amp;sp=1&amp;vcp=1&amp;pid=389de9adf&amp;color=0,0,0&amp;vtp=1&amp;bt=1&amp;bbb=1&amp;hb=1"/>
          <p:cNvSpPr/>
          <p:nvPr/>
        </p:nvSpPr>
        <p:spPr>
          <a:xfrm>
            <a:off x="576072" y="1180470"/>
            <a:ext cx="8650224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4.有人设计了一种太阳能汽车，车上有两个大气囊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气囊从前面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的开口吸入空气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，利用太阳能将其加热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加热后的热空气从后面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喷出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，从而推动汽车前进，如图1所示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下列说法中错误的是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6" name="QC_4_BD.7_4#0cdbc4edb.choices?htil=1&amp;vcp=1&amp;pid=389de9adf&amp;color=0,0,0&amp;vtp=1&amp;bbb=1"/>
          <p:cNvSpPr/>
          <p:nvPr/>
        </p:nvSpPr>
        <p:spPr>
          <a:xfrm>
            <a:off x="576072" y="3427408"/>
            <a:ext cx="8650224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A.气囊里的空气是通过热传递来增加内能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.气囊里的空气温度越高，产生的推力越大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.行驶过程中，汽车对地面的压力与重力是一对平衡力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.推动汽车前进的力的施力物体是热空气</a:t>
            </a:r>
            <a:endParaRPr lang="en-US" altLang="zh-CN" sz="2400" dirty="0"/>
          </a:p>
        </p:txBody>
      </p:sp>
      <p:sp>
        <p:nvSpPr>
          <p:cNvPr id="7" name="QC_4_AN.8_1#0cdbc4edb.bracket?vcp=1&amp;pid=389de9adf&amp;color=0,0,0&amp;vpa=4&amp;vtp=1&amp;answeroption=C"/>
          <p:cNvSpPr txBox="1"/>
          <p:nvPr/>
        </p:nvSpPr>
        <p:spPr>
          <a:xfrm>
            <a:off x="449072" y="462882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91345" y="1377315"/>
            <a:ext cx="2209800" cy="203835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C_4_BD.9_3#f25e2d71f?htil=2&amp;sp=1&amp;vcp=1&amp;pid=389de9adf&amp;color=0,0,0&amp;vtp=1&amp;bt=1&amp;bbb=1&amp;hb=1"/>
          <p:cNvSpPr/>
          <p:nvPr/>
        </p:nvSpPr>
        <p:spPr>
          <a:xfrm>
            <a:off x="576072" y="1453520"/>
            <a:ext cx="875995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5.图2是一款“挪车神器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交警可以通过手机操控该设备进入违停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车辆底部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，托举起车辆进行移除。关于该“挪车神器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下列说法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中正确的是(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6" name="QC_4_BD.9_4#f25e2d71f.choices?htil=2&amp;vcp=1&amp;pid=389de9adf&amp;color=0,0,0&amp;vtp=1&amp;bbb=1"/>
          <p:cNvSpPr/>
          <p:nvPr/>
        </p:nvSpPr>
        <p:spPr>
          <a:xfrm>
            <a:off x="576072" y="3154358"/>
            <a:ext cx="875995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A.托起车辆上升一段距离，对车辆做功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.托着车辆水平匀速移动，对车辆做功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.采用履带式车轮是通过增大与地面的接触面积减小摩擦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.通过手机操控是利用超声波传递信息</a:t>
            </a:r>
            <a:endParaRPr lang="en-US" altLang="zh-CN" sz="2400" dirty="0"/>
          </a:p>
        </p:txBody>
      </p:sp>
      <p:sp>
        <p:nvSpPr>
          <p:cNvPr id="7" name="QC_4_AN.10_1#f25e2d71f.bracket?vcp=1&amp;pid=389de9adf&amp;color=0,0,0&amp;vpa=5&amp;vtp=1&amp;answeroption=A"/>
          <p:cNvSpPr txBox="1"/>
          <p:nvPr/>
        </p:nvSpPr>
        <p:spPr>
          <a:xfrm>
            <a:off x="449072" y="321277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92945" y="1641475"/>
            <a:ext cx="2238375" cy="205740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688b872c5?sp=1&amp;vcp=1&amp;pid=389de9adf&amp;color=0,0,0&amp;vtp=1&amp;bt=1&amp;bbb=1&amp;hb=1"/>
          <p:cNvSpPr/>
          <p:nvPr/>
        </p:nvSpPr>
        <p:spPr>
          <a:xfrm>
            <a:off x="576072" y="173165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6.如图3所示，某一全自动无人驾驶云巴正式开通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下列有关云巴的说法正确的是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6" name="QC_4_BD.11_4#688b872c5.choices?htil=3&amp;vcp=1&amp;pid=389de9adf&amp;color=0,0,0&amp;vtp=1&amp;bbb=1"/>
          <p:cNvSpPr/>
          <p:nvPr/>
        </p:nvSpPr>
        <p:spPr>
          <a:xfrm>
            <a:off x="576072" y="2876228"/>
            <a:ext cx="875995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A.乘坐云巴时，刷脸支付使用的镜头相当于一个凹透镜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.利用胶轮在轨道上行驶来降噪属于在人耳处控制噪声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.给蓄电池充电时，蓄电池是电源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.智能芯片采用了半导体材料</a:t>
            </a:r>
            <a:endParaRPr lang="en-US" altLang="zh-CN" sz="2400" dirty="0"/>
          </a:p>
        </p:txBody>
      </p:sp>
      <p:sp>
        <p:nvSpPr>
          <p:cNvPr id="7" name="QC_4_AN.12_1#688b872c5.bracket?vcp=1&amp;pid=389de9adf&amp;color=0,0,0&amp;vpa=6&amp;vtp=1&amp;answeroption=D"/>
          <p:cNvSpPr txBox="1"/>
          <p:nvPr/>
        </p:nvSpPr>
        <p:spPr>
          <a:xfrm>
            <a:off x="449072" y="464914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15400" y="2875915"/>
            <a:ext cx="2218690" cy="172593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8958</Words>
  <Application>WPS 演示</Application>
  <PresentationFormat>自定义</PresentationFormat>
  <Paragraphs>538</Paragraphs>
  <Slides>45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61" baseType="lpstr">
      <vt:lpstr>Arial</vt:lpstr>
      <vt:lpstr>宋体</vt:lpstr>
      <vt:lpstr>Wingdings</vt:lpstr>
      <vt:lpstr>微软雅黑</vt:lpstr>
      <vt:lpstr>微软雅黑</vt:lpstr>
      <vt:lpstr>黑体</vt:lpstr>
      <vt:lpstr>黑体</vt:lpstr>
      <vt:lpstr>Times New Roman</vt:lpstr>
      <vt:lpstr>Times New Roman</vt:lpstr>
      <vt:lpstr>宋体</vt:lpstr>
      <vt:lpstr>Cambria Math</vt:lpstr>
      <vt:lpstr>华文细黑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杨阳</cp:lastModifiedBy>
  <cp:revision>10</cp:revision>
  <dcterms:created xsi:type="dcterms:W3CDTF">2025-04-10T06:42:00Z</dcterms:created>
  <dcterms:modified xsi:type="dcterms:W3CDTF">2025-04-11T08:37:26Z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DFDE8DBB44D047DE85E0958A7B4EE09D_12</vt:lpwstr>
  </property>
  <property fmtid="{D5CDD505-2E9C-101B-9397-08002B2CF9AE}" pid="3" name="KSOProductBuildVer">
    <vt:lpwstr>2052-12.1.0.20305</vt:lpwstr>
  </property>
</Properties>
</file>