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</p:sldIdLst>
  <p:sldSz cx="12096750" cy="6840220"/>
  <p:notesSz cx="6840220" cy="1209675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68" autoAdjust="0"/>
    <p:restoredTop sz="94610"/>
  </p:normalViewPr>
  <p:slideViewPr>
    <p:cSldViewPr snapToGrid="0" snapToObjects="1">
      <p:cViewPr varScale="1">
        <p:scale>
          <a:sx n="74" d="100"/>
          <a:sy n="74" d="100"/>
        </p:scale>
        <p:origin x="58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7f34cd03e41e8d6aeec2c03#tid=67f790cf5932700009ac067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97512" cy="68397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97512" cy="6839712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556248" y="4069080"/>
            <a:ext cx="3602736" cy="8321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4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数学  A版</a:t>
            </a:r>
            <a:endParaRPr lang="en-US" sz="48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97512" cy="68397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97512" cy="68397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97512" cy="68397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97512" cy="683971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8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8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8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8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jpeg"/><Relationship Id="rId1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6.jpeg"/><Relationship Id="rId1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8.jpeg"/><Relationship Id="rId1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5.png"/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image" Target="../media/image52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7.png"/><Relationship Id="rId1" Type="http://schemas.openxmlformats.org/officeDocument/2006/relationships/image" Target="../media/image5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8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image" Target="../media/image6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0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5.png"/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image" Target="../media/image72.jpe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9.png"/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image" Target="../media/image76.pn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3.png"/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image" Target="../media/image80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5.png"/><Relationship Id="rId1" Type="http://schemas.openxmlformats.org/officeDocument/2006/relationships/image" Target="../media/image8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7.pn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image" Target="../media/image8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image" Target="../media/image91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9.png"/><Relationship Id="rId3" Type="http://schemas.openxmlformats.org/officeDocument/2006/relationships/image" Target="../media/image98.png"/><Relationship Id="rId2" Type="http://schemas.openxmlformats.org/officeDocument/2006/relationships/image" Target="../media/image97.jpeg"/><Relationship Id="rId1" Type="http://schemas.openxmlformats.org/officeDocument/2006/relationships/image" Target="../media/image9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7_1#0b7df6f61?sp=1&amp;vcp=1&amp;pid=1d5dde9c9&amp;color=0,0,0&amp;mp=1&amp;vtp=1&amp;bt=1&amp;bbb=1&amp;hb=1"/>
              <p:cNvSpPr/>
              <p:nvPr/>
            </p:nvSpPr>
            <p:spPr>
              <a:xfrm>
                <a:off x="576072" y="1057561"/>
                <a:ext cx="10954512" cy="1181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9.如图2，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000000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△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𝑨𝑩𝑪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000000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△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𝑫𝑬𝑭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位似，位似中心为点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𝑶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𝑶𝑫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: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𝑨𝑫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: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000000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△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𝑫𝑬𝑭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的面积</a:t>
                </a:r>
                <a:endParaRPr lang="en-US" altLang="zh-CN" sz="2400" b="1" i="0" smtClean="0">
                  <a:solidFill>
                    <a:srgbClr val="000000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为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18，则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000000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△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𝑨𝑩𝑪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的面积为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C_4_BD.17_1#0b7df6f61?sp=1&amp;vcp=1&amp;pid=1d5dde9c9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1057561"/>
                <a:ext cx="10954512" cy="1181100"/>
              </a:xfrm>
              <a:prstGeom prst="rect">
                <a:avLst/>
              </a:prstGeom>
              <a:blipFill rotWithShape="1">
                <a:blip r:embed="rId1"/>
                <a:stretch>
                  <a:fillRect l="-1" t="-24" r="-13730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4_BD.17_2#0b7df6f61?iti=2&amp;vcp=1&amp;pid=1d5dde9c9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16552" y="2293525"/>
            <a:ext cx="3255264" cy="2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BD.17_3#0b7df6f61?iti=2&amp;vcp=1&amp;pid=1d5dde9c9&amp;color=0,0,0&amp;mp=1&amp;vtp=1&amp;bbb=1"/>
          <p:cNvSpPr/>
          <p:nvPr/>
        </p:nvSpPr>
        <p:spPr>
          <a:xfrm>
            <a:off x="5780659" y="4642517"/>
            <a:ext cx="527050" cy="8950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图2</a:t>
            </a:r>
            <a:endParaRPr lang="en-US" altLang="zh-CN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BD.17_4#0b7df6f61.choices?vcp=1&amp;pid=1d5dde9c9&amp;color=0,0,0&amp;vtp=1&amp;bbb=1"/>
              <p:cNvSpPr/>
              <p:nvPr/>
            </p:nvSpPr>
            <p:spPr>
              <a:xfrm>
                <a:off x="576072" y="5201825"/>
                <a:ext cx="10954512" cy="584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4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810510" algn="l"/>
                    <a:tab pos="5596255" algn="l"/>
                    <a:tab pos="8394700" algn="l"/>
                  </a:tabLst>
                  <a:defRPr/>
                </a:pP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A.54</a:t>
                </a:r>
                <a:r>
                  <a:rPr lang="en-US" altLang="zh-CN" sz="2400" b="1" i="0" spc="-1030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B.32</a:t>
                </a:r>
                <a:r>
                  <a:rPr lang="en-US" altLang="zh-CN" sz="2400" b="1" i="0" spc="-1030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C.24</a:t>
                </a:r>
                <a:r>
                  <a:rPr lang="en-US" altLang="zh-CN" sz="2400" b="1" i="0" spc="-1030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𝟗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𝟏𝟔</m:t>
                        </m:r>
                      </m:den>
                    </m:f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6" name="QC_4_BD.17_4#0b7df6f61.choices?vcp=1&amp;pid=1d5dde9c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5201825"/>
                <a:ext cx="10954512" cy="584200"/>
              </a:xfrm>
              <a:prstGeom prst="rect">
                <a:avLst/>
              </a:prstGeom>
              <a:blipFill rotWithShape="1">
                <a:blip r:embed="rId3"/>
                <a:stretch>
                  <a:fillRect l="-1" t="-92" r="2" b="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4_AN.18_1#0b7df6f61.bracket?vcp=1&amp;pid=1d5dde9c9&amp;color=0,0,0&amp;mp=1&amp;vpa=9&amp;vtp=1&amp;answeroption=B"/>
          <p:cNvSpPr txBox="1"/>
          <p:nvPr/>
        </p:nvSpPr>
        <p:spPr>
          <a:xfrm>
            <a:off x="3260217" y="5285645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 smtClean="0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  <a:endParaRPr lang="zh-CN" altLang="en-US" sz="3700" b="1">
              <a:solidFill>
                <a:srgbClr val="A00021"/>
              </a:solidFill>
              <a:latin typeface="华文细黑" panose="0201060004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9_1#6bfb4634d?vcp=1&amp;pid=1d5dde9c9&amp;color=0,0,0&amp;vtp=1&amp;bt=1&amp;bbb=1&amp;hb=1"/>
              <p:cNvSpPr/>
              <p:nvPr/>
            </p:nvSpPr>
            <p:spPr>
              <a:xfrm>
                <a:off x="576072" y="1301750"/>
                <a:ext cx="10954512" cy="2794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10.我国古代问题：“以绳测井，若将绳三折测之，绳多四尺（尺，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古代长度单位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）；</a:t>
                </a:r>
                <a:endParaRPr lang="en-US" altLang="zh-CN" sz="2400" b="1" i="0" smtClean="0">
                  <a:solidFill>
                    <a:srgbClr val="000000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若将绳四折测之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，绳多一尺.绳长、井深各几何？”这道题的意思是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用绳子测量井</a:t>
                </a:r>
                <a:endParaRPr lang="en-US" altLang="zh-CN" sz="2400" b="1" i="0" smtClean="0">
                  <a:solidFill>
                    <a:srgbClr val="000000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深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，把绳折成三等份来量，井外剩余绳子四尺；把绳折成四等份来量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井外剩余</a:t>
                </a:r>
                <a:endParaRPr lang="en-US" altLang="zh-CN" sz="2400" b="1" i="0" smtClean="0">
                  <a:solidFill>
                    <a:srgbClr val="000000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绳子一尺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.绳长、井深各几尺？若设绳长为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尺，井深为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𝒚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尺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则符合题意的方程组</a:t>
                </a:r>
                <a:endParaRPr lang="en-US" altLang="zh-CN" sz="2400" b="1" i="0" smtClean="0">
                  <a:solidFill>
                    <a:srgbClr val="000000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是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C_4_BD.19_1#6bfb4634d?vcp=1&amp;pid=1d5dde9c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1301750"/>
                <a:ext cx="10954512" cy="2794000"/>
              </a:xfrm>
              <a:prstGeom prst="rect">
                <a:avLst/>
              </a:prstGeom>
              <a:blipFill rotWithShape="1">
                <a:blip r:embed="rId1"/>
                <a:stretch>
                  <a:fillRect l="-1" r="-54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9_2#6bfb4634d.choices?vcp=1&amp;pid=1d5dde9c9&amp;color=0,0,0&amp;vtp=1&amp;bbb=1"/>
              <p:cNvSpPr/>
              <p:nvPr/>
            </p:nvSpPr>
            <p:spPr>
              <a:xfrm>
                <a:off x="576072" y="4049014"/>
                <a:ext cx="10954512" cy="1498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11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775585" algn="l"/>
                    <a:tab pos="5526405" algn="l"/>
                    <a:tab pos="8340725" algn="l"/>
                  </a:tabLst>
                  <a:defRPr/>
                </a:pP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A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1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𝟑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𝒙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+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𝒚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=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𝟒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𝟒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𝒙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+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𝒚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=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𝟏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1" i="0" spc="-1030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B.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1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𝟑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𝒙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−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𝒚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=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𝟒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𝟒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𝒙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−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𝒚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=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𝟏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1" i="0" spc="-1030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C.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1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1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宋体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1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宋体" pitchFamily="34" charset="-122"/>
                                    <a:cs typeface="Times New Roman" pitchFamily="34" charset="-12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2400" b="1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宋体" pitchFamily="34" charset="-122"/>
                                    <a:cs typeface="Times New Roman" pitchFamily="34" charset="-120"/>
                                  </a:rPr>
                                  <m:t>𝟑</m:t>
                                </m:r>
                              </m:den>
                            </m:f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𝒙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+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𝒚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=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𝟒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1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宋体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1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宋体" pitchFamily="34" charset="-122"/>
                                    <a:cs typeface="Times New Roman" pitchFamily="34" charset="-12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2400" b="1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宋体" pitchFamily="34" charset="-122"/>
                                    <a:cs typeface="Times New Roman" pitchFamily="34" charset="-120"/>
                                  </a:rPr>
                                  <m:t>𝟒</m:t>
                                </m:r>
                              </m:den>
                            </m:f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𝒙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+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𝒚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=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𝟏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1" i="0" spc="-1030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D.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1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1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宋体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1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宋体" pitchFamily="34" charset="-122"/>
                                    <a:cs typeface="Times New Roman" pitchFamily="34" charset="-12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2400" b="1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宋体" pitchFamily="34" charset="-122"/>
                                    <a:cs typeface="Times New Roman" pitchFamily="34" charset="-120"/>
                                  </a:rPr>
                                  <m:t>𝟑</m:t>
                                </m:r>
                              </m:den>
                            </m:f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𝒙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−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𝒚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=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𝟒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1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宋体" pitchFamily="34" charset="-122"/>
                                    <a:cs typeface="Times New Roman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1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宋体" pitchFamily="34" charset="-122"/>
                                    <a:cs typeface="Times New Roman" pitchFamily="34" charset="-12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2400" b="1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宋体" pitchFamily="34" charset="-122"/>
                                    <a:cs typeface="Times New Roman" pitchFamily="34" charset="-120"/>
                                  </a:rPr>
                                  <m:t>𝟒</m:t>
                                </m:r>
                              </m:den>
                            </m:f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𝒙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−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𝒚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=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𝟏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4" name="QC_4_BD.19_2#6bfb4634d.choices?vcp=1&amp;pid=1d5dde9c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4049014"/>
                <a:ext cx="10954512" cy="1498600"/>
              </a:xfrm>
              <a:prstGeom prst="rect">
                <a:avLst/>
              </a:prstGeom>
              <a:blipFill rotWithShape="1">
                <a:blip r:embed="rId2"/>
                <a:stretch>
                  <a:fillRect l="-1" t="-17" r="2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4_AN.20_1#6bfb4634d.bracket?vcp=1&amp;pid=1d5dde9c9&amp;color=0,0,0&amp;vpa=10&amp;vtp=1&amp;answeroption=D"/>
          <p:cNvSpPr txBox="1"/>
          <p:nvPr/>
        </p:nvSpPr>
        <p:spPr>
          <a:xfrm>
            <a:off x="8789797" y="5047234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 smtClean="0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  <a:endParaRPr lang="zh-CN" altLang="en-US" sz="3700" b="1">
              <a:solidFill>
                <a:srgbClr val="A00021"/>
              </a:solidFill>
              <a:latin typeface="华文细黑" panose="0201060004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21_1#e966dcc94?sp=1&amp;vcp=1&amp;pid=1d5dde9c9&amp;color=0,0,0&amp;vtp=1&amp;bt=1&amp;bbb=1&amp;hb=1"/>
              <p:cNvSpPr/>
              <p:nvPr/>
            </p:nvSpPr>
            <p:spPr>
              <a:xfrm>
                <a:off x="576072" y="639223"/>
                <a:ext cx="10954512" cy="2235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11.为了探究浮力的大小与哪些因素有关，物理实验小组进行了测浮力的实验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如图</a:t>
                </a:r>
                <a:endParaRPr lang="en-US" altLang="zh-CN" sz="2400" b="1" i="0" smtClean="0">
                  <a:solidFill>
                    <a:srgbClr val="000000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3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，先将一个长方体铁块放在玻璃烧杯上方，再向下缓缓移动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移动过程中弹簧测</a:t>
                </a:r>
                <a:endParaRPr lang="en-US" altLang="zh-CN" sz="2400" b="1" i="0" smtClean="0">
                  <a:solidFill>
                    <a:srgbClr val="000000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力计的示数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𝑭</m:t>
                        </m:r>
                      </m:e>
                      <m:sub>
                        <m:r>
                          <a:rPr lang="en-US" altLang="zh-CN" sz="2400" b="1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拉力</m:t>
                        </m:r>
                      </m:sub>
                    </m:sSub>
                  </m:oMath>
                </a14:m>
                <a:r>
                  <a:rPr lang="en-US" altLang="zh-CN" sz="2400" b="1" i="0" dirty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单位：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𝐍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）与铁块下降的高度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（单位：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）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之间的关系如图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4</a:t>
                </a:r>
                <a:endParaRPr lang="en-US" altLang="zh-CN" sz="2400" b="1" i="0" smtClean="0">
                  <a:solidFill>
                    <a:srgbClr val="000000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所示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下列说法不正确的是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C_4_BD.21_1#e966dcc94?sp=1&amp;vcp=1&amp;pid=1d5dde9c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639223"/>
                <a:ext cx="10954512" cy="2235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8" r="-2166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4_BD.21_3#e966dcc94?iti=3&amp;htil=1&amp;vcp=1&amp;pid=1d5dde9c9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7712" y="3193954"/>
            <a:ext cx="2075688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C_4_BD.21_4#e966dcc94?iti=4&amp;htil=1&amp;vcp=1&amp;pid=1d5dde9c9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680" y="2992786"/>
            <a:ext cx="4398264" cy="252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C_4_BD.21_5#e966dcc94?iti=3&amp;htil=1&amp;vcp=1&amp;pid=1d5dde9c9&amp;color=0,0,0&amp;vtp=1&amp;bbb=1"/>
          <p:cNvSpPr/>
          <p:nvPr/>
        </p:nvSpPr>
        <p:spPr>
          <a:xfrm>
            <a:off x="3042031" y="5652674"/>
            <a:ext cx="527050" cy="8950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图3</a:t>
            </a:r>
            <a:endParaRPr lang="en-US" altLang="zh-CN" sz="2400" dirty="0"/>
          </a:p>
        </p:txBody>
      </p:sp>
      <p:sp>
        <p:nvSpPr>
          <p:cNvPr id="7" name="QC_4_BD.21_6#e966dcc94?iti=4&amp;htil=1&amp;vcp=1&amp;pid=1d5dde9c9&amp;color=0,0,0&amp;vtp=1&amp;bbb=1"/>
          <p:cNvSpPr/>
          <p:nvPr/>
        </p:nvSpPr>
        <p:spPr>
          <a:xfrm>
            <a:off x="8519288" y="5643530"/>
            <a:ext cx="527050" cy="8950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图4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23_1#e966dcc94.choices?vcp=1&amp;pid=1d5dde9c9&amp;color=0,0,0&amp;vtp=1&amp;bt=1&amp;bbb=1"/>
              <p:cNvSpPr/>
              <p:nvPr/>
            </p:nvSpPr>
            <p:spPr>
              <a:xfrm>
                <a:off x="576072" y="2287683"/>
                <a:ext cx="10954512" cy="2260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A.铁块的高度为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endParaRPr lang="en-US" altLang="zh-CN" sz="24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.铁块入水之前，烧杯内水的高度为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𝟏𝟎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endParaRPr lang="en-US" altLang="zh-CN" sz="24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.当铁块下降的高度为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𝐜𝐦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时，该铁块受到的浮力大小为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𝟐𝟓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𝐍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endParaRPr lang="en-US" altLang="zh-CN" sz="24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.当弹簧测力计的示数为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𝐍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时，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铁块距离烧杯底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𝟐𝟐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𝟑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C_4_BD.23_1#e966dcc94.choices?vcp=1&amp;pid=1d5dde9c9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2287683"/>
                <a:ext cx="10954512" cy="2260600"/>
              </a:xfrm>
              <a:prstGeom prst="rect">
                <a:avLst/>
              </a:prstGeom>
              <a:blipFill rotWithShape="1">
                <a:blip r:embed="rId1"/>
                <a:stretch>
                  <a:fillRect l="-1" t="-18" r="2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2_1#e966dcc94.bracket?vcp=1&amp;pid=1d5dde9c9&amp;color=0,0,0&amp;vpa=11&amp;vtp=1&amp;answeroption=C"/>
          <p:cNvSpPr txBox="1"/>
          <p:nvPr/>
        </p:nvSpPr>
        <p:spPr>
          <a:xfrm>
            <a:off x="449072" y="3489103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 smtClean="0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  <a:endParaRPr lang="zh-CN" altLang="en-US" sz="3700" b="1">
              <a:solidFill>
                <a:srgbClr val="A00021"/>
              </a:solidFill>
              <a:latin typeface="华文细黑" panose="0201060004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24_1#c98626ad7?iti=5&amp;htil=2&amp;vcp=1&amp;pid=1d5dde9c9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18703" y="1715420"/>
            <a:ext cx="3200400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4_BD.24_2#c98626ad7?iti=5&amp;htil=2&amp;vcp=1&amp;pid=1d5dde9c9&amp;color=0,0,0&amp;vtp=1&amp;bbb=1"/>
          <p:cNvSpPr/>
          <p:nvPr/>
        </p:nvSpPr>
        <p:spPr>
          <a:xfrm>
            <a:off x="9949333" y="4692745"/>
            <a:ext cx="527050" cy="8950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图5</a:t>
            </a:r>
            <a:endParaRPr lang="en-US" altLang="zh-CN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24_3#c98626ad7?htil=2&amp;sp=1&amp;vcp=1&amp;pid=1d5dde9c9&amp;color=0,0,0&amp;vtp=1&amp;bt=1&amp;bbb=1&amp;hb=1"/>
              <p:cNvSpPr/>
              <p:nvPr/>
            </p:nvSpPr>
            <p:spPr>
              <a:xfrm>
                <a:off x="576072" y="1569117"/>
                <a:ext cx="7616952" cy="1155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12.如图5，点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,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24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均为双曲线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𝒚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𝒌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在第一象限上的</a:t>
                </a:r>
                <a:endParaRPr lang="en-US" altLang="zh-CN" sz="2400" b="1" i="0" smtClean="0">
                  <a:solidFill>
                    <a:srgbClr val="000000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点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，且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∠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𝑨𝑶𝑩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𝟒𝟓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，则点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的坐标为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4" name="QC_4_BD.24_3#c98626ad7?htil=2&amp;sp=1&amp;vcp=1&amp;pid=1d5dde9c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1569117"/>
                <a:ext cx="7616952" cy="1155700"/>
              </a:xfrm>
              <a:prstGeom prst="rect">
                <a:avLst/>
              </a:prstGeom>
              <a:blipFill rotWithShape="1">
                <a:blip r:embed="rId2"/>
                <a:stretch>
                  <a:fillRect l="-2" t="-3" r="-9500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BD.24_4#c98626ad7.choices?htil=2&amp;vcp=1&amp;pid=1d5dde9c9&amp;color=0,0,0&amp;vtp=1&amp;bbb=1"/>
              <p:cNvSpPr/>
              <p:nvPr/>
            </p:nvSpPr>
            <p:spPr>
              <a:xfrm>
                <a:off x="576072" y="2706020"/>
                <a:ext cx="7616952" cy="1244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4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3916045" algn="l"/>
                  </a:tabLst>
                  <a:defRPr/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,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2400" b="1" i="0" spc="-1030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,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𝟖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𝟓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endParaRPr lang="en-US" altLang="zh-CN" sz="2400" dirty="0"/>
              </a:p>
              <a:p>
                <a:pPr marL="0" marR="0" lvl="0" indent="0" defTabSz="914400" eaLnBrk="1" fontAlgn="auto" latinLnBrk="1" hangingPunct="1">
                  <a:lnSpc>
                    <a:spcPts val="5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3916045" algn="l"/>
                  </a:tabLst>
                  <a:defRPr/>
                </a:pP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𝟓</m:t>
                        </m:r>
                      </m:e>
                    </m:rad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,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𝟒</m:t>
                        </m:r>
                        <m:rad>
                          <m:radPr>
                            <m:degHide m:val="on"/>
                            <m:ctrlPr>
                              <a:rPr lang="en-US" altLang="zh-CN" sz="2400" b="1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𝟓</m:t>
                            </m:r>
                          </m:e>
                        </m:rad>
                      </m:num>
                      <m:den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𝟓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2400" b="1" i="0" spc="-1030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𝟔</m:t>
                        </m:r>
                      </m:e>
                    </m:rad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,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  <m:rad>
                          <m:radPr>
                            <m:degHide m:val="on"/>
                            <m:ctrlPr>
                              <a:rPr lang="en-US" altLang="zh-CN" sz="2400" b="1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𝟔</m:t>
                            </m:r>
                          </m:e>
                        </m:rad>
                      </m:num>
                      <m:den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𝟑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6" name="QC_4_BD.24_4#c98626ad7.choices?htil=2&amp;vcp=1&amp;pid=1d5dde9c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2706020"/>
                <a:ext cx="7616952" cy="1244600"/>
              </a:xfrm>
              <a:prstGeom prst="rect">
                <a:avLst/>
              </a:prstGeom>
              <a:blipFill rotWithShape="1">
                <a:blip r:embed="rId3"/>
                <a:stretch>
                  <a:fillRect l="-2" t="-23" r="3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4_AN.25_1#c98626ad7.bracket?vcp=1&amp;pid=1d5dde9c9&amp;color=0,0,0&amp;vpa=12&amp;vtp=1&amp;answeroption=D"/>
          <p:cNvSpPr txBox="1"/>
          <p:nvPr/>
        </p:nvSpPr>
        <p:spPr>
          <a:xfrm>
            <a:off x="4365752" y="3462940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 smtClean="0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  <a:endParaRPr lang="zh-CN" altLang="en-US" sz="3700" b="1">
              <a:solidFill>
                <a:srgbClr val="A00021"/>
              </a:solidFill>
              <a:latin typeface="华文细黑" panose="0201060004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685aa64b2?vcp=1&amp;pid=4b184ff1d&amp;color=0,0,0&amp;vtp=1&amp;bt=1&amp;bbb=1"/>
          <p:cNvSpPr/>
          <p:nvPr/>
        </p:nvSpPr>
        <p:spPr>
          <a:xfrm>
            <a:off x="576072" y="539496"/>
            <a:ext cx="10954512" cy="7213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二、填空题（本大题共4小题，每小题3分，共12分）</a:t>
            </a:r>
            <a:endParaRPr lang="en-US" altLang="zh-CN" sz="26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BD.26_1#fda571b4e?vcp=1&amp;pid=685aa64b2&amp;color=0,0,0&amp;vtp=1&amp;bbb=1"/>
              <p:cNvSpPr/>
              <p:nvPr/>
            </p:nvSpPr>
            <p:spPr>
              <a:xfrm>
                <a:off x="576072" y="1067499"/>
                <a:ext cx="10954512" cy="1219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13.单项式</a:t>
                </a:r>
                <a14:m>
                  <m:oMath xmlns:m="http://schemas.openxmlformats.org/officeDocument/2006/math">
                    <m:r>
                      <a:rPr lang="en-US" altLang="zh-CN" sz="24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1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𝒚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的系数是</a:t>
                </a:r>
                <a:r>
                  <a:rPr lang="en-US" altLang="zh-CN" sz="2400" i="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____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endParaRPr lang="en-US" altLang="zh-CN" sz="2400" b="1" i="0" smtClean="0">
                  <a:solidFill>
                    <a:srgbClr val="000000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vl="0" latinLnBrk="1">
                  <a:lnSpc>
                    <a:spcPts val="4500"/>
                  </a:lnSpc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14.多项式</a:t>
                </a:r>
                <a14:m>
                  <m:oMath xmlns:m="http://schemas.openxmlformats.org/officeDocument/2006/math">
                    <m:r>
                      <a:rPr lang="en-US" altLang="zh-CN" sz="24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𝟗</m:t>
                    </m:r>
                    <m:sSup>
                      <m:sSupPr>
                        <m:ctrlPr>
                          <a:rPr lang="en-US" altLang="zh-CN" sz="2400" b="1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𝒙</m:t>
                        </m:r>
                      </m:e>
                      <m:sup>
                        <m:r>
                          <a:rPr lang="en-US" altLang="zh-CN" sz="24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4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sSup>
                      <m:sSupPr>
                        <m:ctrlPr>
                          <a:rPr lang="en-US" altLang="zh-CN" sz="2400" b="1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𝒚</m:t>
                        </m:r>
                      </m:e>
                      <m:sup>
                        <m:r>
                          <a:rPr lang="en-US" altLang="zh-CN" sz="24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因式分解的结果为</a:t>
                </a:r>
                <a:r>
                  <a:rPr lang="en-US" altLang="zh-CN" sz="240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_________________</a:t>
                </a:r>
                <a:r>
                  <a:rPr lang="en-US" altLang="zh-CN" sz="2400" b="1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endParaRPr lang="en-US" altLang="zh-CN" sz="24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4_BD.26_1#fda571b4e?vcp=1&amp;pid=685aa64b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1067499"/>
                <a:ext cx="10954512" cy="1219200"/>
              </a:xfrm>
              <a:prstGeom prst="rect">
                <a:avLst/>
              </a:prstGeom>
              <a:blipFill rotWithShape="1">
                <a:blip r:embed="rId1"/>
                <a:stretch>
                  <a:fillRect l="-1" t="-5" r="2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27_1#fda571b4e.blank?vcp=1&amp;pid=685aa64b2&amp;color=0,0,0&amp;vpa=13&amp;vtp=1&amp;bbb=1&amp;rh=41.6"/>
              <p:cNvSpPr/>
              <p:nvPr/>
            </p:nvSpPr>
            <p:spPr>
              <a:xfrm>
                <a:off x="3784061" y="1024781"/>
                <a:ext cx="566801" cy="5283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27_1#fda571b4e.blank?vcp=1&amp;pid=685aa64b2&amp;color=0,0,0&amp;vpa=13&amp;vtp=1&amp;bbb=1&amp;rh=41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4061" y="1024781"/>
                <a:ext cx="566801" cy="528320"/>
              </a:xfrm>
              <a:prstGeom prst="rect">
                <a:avLst/>
              </a:prstGeom>
              <a:blipFill rotWithShape="1">
                <a:blip r:embed="rId2"/>
                <a:stretch>
                  <a:fillRect l="-17" t="-100" r="84" b="-8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29_1#fda571b4e.blank?vcp=1&amp;pid=685aa64b2&amp;color=0,0,0&amp;vpa=14&amp;vtp=1&amp;bbb=1"/>
              <p:cNvSpPr/>
              <p:nvPr/>
            </p:nvSpPr>
            <p:spPr>
              <a:xfrm>
                <a:off x="5585048" y="1808231"/>
                <a:ext cx="2471357" cy="381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0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𝒚</m:t>
                    </m:r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)(</m:t>
                    </m:r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𝒚</m:t>
                    </m:r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29_1#fda571b4e.blank?vcp=1&amp;pid=685aa64b2&amp;color=0,0,0&amp;vpa=1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5048" y="1808231"/>
                <a:ext cx="2471357" cy="381000"/>
              </a:xfrm>
              <a:prstGeom prst="rect">
                <a:avLst/>
              </a:prstGeom>
              <a:blipFill rotWithShape="1">
                <a:blip r:embed="rId3"/>
                <a:stretch>
                  <a:fillRect l="-4428" t="-101" r="-4516" b="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30_1#3876d8f49?sp=1&amp;vcp=1&amp;pid=685aa64b2&amp;color=0,0,0&amp;mp=1&amp;vtp=1&amp;bt=1&amp;bbb=1&amp;hb=1"/>
              <p:cNvSpPr/>
              <p:nvPr/>
            </p:nvSpPr>
            <p:spPr>
              <a:xfrm>
                <a:off x="576072" y="687229"/>
                <a:ext cx="10954512" cy="1651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15.某班级课堂从“理解”“归纳”“运用”“综合”“参与”5个方面按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: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: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: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: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的权重对</a:t>
                </a:r>
                <a:endParaRPr lang="en-US" altLang="zh-CN" sz="2400" b="1" i="0" smtClean="0">
                  <a:solidFill>
                    <a:srgbClr val="000000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学生学习过程进行课堂评价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.某同学在课堂上5个方面得分如图6所示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则该学生的</a:t>
                </a:r>
                <a:endParaRPr lang="en-US" altLang="zh-CN" sz="2400" b="1" i="0" smtClean="0">
                  <a:solidFill>
                    <a:srgbClr val="000000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课堂评价成绩为</a:t>
                </a:r>
                <a:r>
                  <a:rPr lang="en-US" altLang="zh-CN" sz="2400" i="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分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B_4_BD.30_1#3876d8f49?sp=1&amp;vcp=1&amp;pid=685aa64b2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687229"/>
                <a:ext cx="10954512" cy="1651000"/>
              </a:xfrm>
              <a:prstGeom prst="rect">
                <a:avLst/>
              </a:prstGeom>
              <a:blipFill rotWithShape="1">
                <a:blip r:embed="rId1"/>
                <a:stretch>
                  <a:fillRect l="-1" t="-10" r="-8386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4_BD.30_2#3876d8f49?iti=6&amp;vcp=1&amp;pid=685aa64b2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1648" y="2415572"/>
            <a:ext cx="4023360" cy="300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4_BD.30_3#3876d8f49?iti=6&amp;vcp=1&amp;pid=685aa64b2&amp;color=0,0,0&amp;mp=1&amp;vtp=1&amp;bbb=1"/>
          <p:cNvSpPr/>
          <p:nvPr/>
        </p:nvSpPr>
        <p:spPr>
          <a:xfrm>
            <a:off x="5789803" y="5550948"/>
            <a:ext cx="527050" cy="8950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图6</a:t>
            </a:r>
            <a:endParaRPr lang="en-US" altLang="zh-CN" sz="2400" dirty="0"/>
          </a:p>
        </p:txBody>
      </p:sp>
      <p:sp>
        <p:nvSpPr>
          <p:cNvPr id="5" name="QB_4_AN.31_1#3876d8f49.blank?vcp=1&amp;pid=685aa64b2&amp;color=0,0,0&amp;mp=1&amp;vpa=15&amp;vtp=1"/>
          <p:cNvSpPr/>
          <p:nvPr/>
        </p:nvSpPr>
        <p:spPr>
          <a:xfrm>
            <a:off x="2737422" y="1692688"/>
            <a:ext cx="373126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8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32_1#3a55f5e27?sp=1&amp;vcp=1&amp;pid=685aa64b2&amp;color=0,0,0&amp;vtp=1&amp;bt=1&amp;bbb=1&amp;hb=1"/>
              <p:cNvSpPr/>
              <p:nvPr/>
            </p:nvSpPr>
            <p:spPr>
              <a:xfrm>
                <a:off x="576072" y="702215"/>
                <a:ext cx="10954512" cy="2235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16.如图7，轮船在</a:t>
                </a:r>
                <a14:m>
                  <m:oMath xmlns:m="http://schemas.openxmlformats.org/officeDocument/2006/math">
                    <m:r>
                      <a:rPr lang="en-US" altLang="zh-CN" sz="24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处观测到灯塔</a:t>
                </a:r>
                <a14:m>
                  <m:oMath xmlns:m="http://schemas.openxmlformats.org/officeDocument/2006/math">
                    <m:r>
                      <a:rPr lang="en-US" altLang="zh-CN" sz="24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𝑪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位于北偏西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1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𝟕𝟎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方向上，轮船从</a:t>
                </a:r>
                <a14:m>
                  <m:oMath xmlns:m="http://schemas.openxmlformats.org/officeDocument/2006/math">
                    <m:r>
                      <a:rPr lang="en-US" altLang="zh-CN" sz="24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处以</a:t>
                </a:r>
                <a:endParaRPr lang="en-US" altLang="zh-CN" sz="2400" b="1" i="0" smtClean="0">
                  <a:solidFill>
                    <a:srgbClr val="000000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𝟐𝟎</m:t>
                    </m:r>
                    <m:r>
                      <a:rPr lang="en-US" altLang="zh-CN" sz="24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4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𝐧</m:t>
                    </m:r>
                    <m:r>
                      <a:rPr lang="en-US" altLang="zh-CN" sz="24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4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𝐦𝐢𝐥𝐞</m:t>
                    </m:r>
                    <m:r>
                      <a:rPr lang="en-US" altLang="zh-CN" sz="24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/</m:t>
                    </m:r>
                    <m:r>
                      <a:rPr lang="en-US" altLang="zh-CN" sz="24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𝐡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的速度沿南偏西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1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𝟓𝟎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方向匀速航行，</a:t>
                </a:r>
                <a14:m>
                  <m:oMath xmlns:m="http://schemas.openxmlformats.org/officeDocument/2006/math">
                    <m:r>
                      <a:rPr lang="en-US" altLang="zh-CN" sz="24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24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4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𝐡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后到达码头</a:t>
                </a:r>
                <a14:m>
                  <m:oMath xmlns:m="http://schemas.openxmlformats.org/officeDocument/2006/math">
                    <m:r>
                      <a:rPr lang="en-US" altLang="zh-CN" sz="24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处，此时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测得</a:t>
                </a:r>
                <a:endParaRPr lang="en-US" altLang="zh-CN" sz="2400" b="1" i="0" smtClean="0">
                  <a:solidFill>
                    <a:srgbClr val="000000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灯塔</a:t>
                </a:r>
                <a14:m>
                  <m:oMath xmlns:m="http://schemas.openxmlformats.org/officeDocument/2006/math">
                    <m:r>
                      <a:rPr lang="en-US" altLang="zh-CN" sz="24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𝑪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位于北偏西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1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𝟐𝟓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方向上，则灯塔</a:t>
                </a:r>
                <a14:m>
                  <m:oMath xmlns:m="http://schemas.openxmlformats.org/officeDocument/2006/math">
                    <m:r>
                      <a:rPr lang="en-US" altLang="zh-CN" sz="24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𝑪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与码头</a:t>
                </a:r>
                <a14:m>
                  <m:oMath xmlns:m="http://schemas.openxmlformats.org/officeDocument/2006/math">
                    <m:r>
                      <a:rPr lang="en-US" altLang="zh-CN" sz="24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</m:t>
                    </m:r>
                  </m:oMath>
                </a14:m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之间的距离为</a:t>
                </a:r>
                <a:r>
                  <a:rPr lang="en-US" altLang="zh-CN" sz="2400" i="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a:rPr lang="en-US" altLang="zh-CN" sz="24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𝐧</m:t>
                    </m:r>
                    <m:r>
                      <a:rPr lang="en-US" altLang="zh-CN" sz="24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4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𝐦𝐢𝐥𝐞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endParaRPr lang="en-US" altLang="zh-CN" sz="2400" b="1" i="0" smtClean="0">
                  <a:solidFill>
                    <a:srgbClr val="000000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结果保留根号）</a:t>
                </a:r>
                <a:endParaRPr lang="en-US" altLang="zh-CN" sz="24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32_1#3a55f5e27?sp=1&amp;vcp=1&amp;pid=685aa64b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702215"/>
                <a:ext cx="10954512" cy="2235200"/>
              </a:xfrm>
              <a:prstGeom prst="rect">
                <a:avLst/>
              </a:prstGeom>
              <a:blipFill rotWithShape="1">
                <a:blip r:embed="rId1"/>
                <a:stretch>
                  <a:fillRect l="-1" t="-24" r="-7006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4_BD.32_2#3a55f5e27?iti=7&amp;vcp=1&amp;pid=685aa64b2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3984" y="3030379"/>
            <a:ext cx="3209544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4_BD.32_3#3a55f5e27?iti=7&amp;vcp=1&amp;pid=685aa64b2&amp;color=0,0,0&amp;vtp=1&amp;bbb=1"/>
          <p:cNvSpPr/>
          <p:nvPr/>
        </p:nvSpPr>
        <p:spPr>
          <a:xfrm>
            <a:off x="5785231" y="5589682"/>
            <a:ext cx="527050" cy="8950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图7</a:t>
            </a:r>
            <a:endParaRPr lang="en-US" altLang="zh-CN" sz="24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AN.33_1#3a55f5e27.blank?vcp=1&amp;pid=685aa64b2&amp;color=0,0,0&amp;vpa=16&amp;vtp=1&amp;bbb=1&amp;rh=31.51504"/>
              <p:cNvSpPr/>
              <p:nvPr/>
            </p:nvSpPr>
            <p:spPr>
              <a:xfrm>
                <a:off x="8865901" y="1857268"/>
                <a:ext cx="903478" cy="4002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𝟑𝟎</m:t>
                    </m:r>
                    <m:rad>
                      <m:radPr>
                        <m:degHide m:val="on"/>
                        <m:ctrlPr>
                          <a:rPr lang="en-US" altLang="zh-CN" sz="2400" b="1" i="1" dirty="0" smtClean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𝟔</m:t>
                        </m:r>
                      </m:e>
                    </m:rad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4_AN.33_1#3a55f5e27.blank?vcp=1&amp;pid=685aa64b2&amp;color=0,0,0&amp;vpa=16&amp;vtp=1&amp;bbb=1&amp;rh=31.51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5901" y="1857268"/>
                <a:ext cx="903478" cy="400241"/>
              </a:xfrm>
              <a:prstGeom prst="rect">
                <a:avLst/>
              </a:prstGeom>
              <a:blipFill rotWithShape="1">
                <a:blip r:embed="rId3"/>
                <a:stretch>
                  <a:fillRect l="-3" t="-132" r="60" b="-77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444fe228f?vcp=1&amp;pid=4b184ff1d&amp;color=0,0,0&amp;vtp=1&amp;bt=1&amp;bbb=1&amp;hb=1"/>
          <p:cNvSpPr/>
          <p:nvPr/>
        </p:nvSpPr>
        <p:spPr>
          <a:xfrm>
            <a:off x="576072" y="539496"/>
            <a:ext cx="10954512" cy="13065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三、解答题（本大题共7小题，共72分.解答应写出文字说明</a:t>
            </a:r>
            <a:r>
              <a:rPr lang="en-US" altLang="zh-CN" sz="2600" b="1" i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、</a:t>
            </a:r>
            <a:r>
              <a:rPr lang="en-US" altLang="zh-CN" sz="26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证明过程或演</a:t>
            </a:r>
            <a:endParaRPr lang="en-US" altLang="zh-CN" sz="2600" b="1" i="0" smtClean="0">
              <a:solidFill>
                <a:srgbClr val="000000"/>
              </a:solidFill>
              <a:latin typeface="Times New Roman" pitchFamily="34" charset="0"/>
              <a:ea typeface="宋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6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算步骤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）</a:t>
            </a:r>
            <a:endParaRPr lang="en-US" altLang="zh-CN" sz="2600" dirty="0"/>
          </a:p>
        </p:txBody>
      </p:sp>
      <p:sp>
        <p:nvSpPr>
          <p:cNvPr id="3" name="QO_4_BD.34_1#b853a4fbc?vcp=1&amp;pid=444fe228f&amp;color=0,0,0&amp;vtp=1&amp;bbb=1"/>
          <p:cNvSpPr/>
          <p:nvPr/>
        </p:nvSpPr>
        <p:spPr>
          <a:xfrm>
            <a:off x="576072" y="1789489"/>
            <a:ext cx="10954512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17.（本题满分8分）</a:t>
            </a:r>
            <a:endParaRPr lang="en-US" altLang="zh-CN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35_1#3a1b3bdb8?vcp=1&amp;pid=b853a4fbc&amp;color=0,0,0&amp;vtp=1&amp;bbb=1"/>
              <p:cNvSpPr/>
              <p:nvPr/>
            </p:nvSpPr>
            <p:spPr>
              <a:xfrm>
                <a:off x="576072" y="2321233"/>
                <a:ext cx="10954512" cy="558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（1）计算：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(−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𝟑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−|−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|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4" name="QO_5_BD.35_1#3a1b3bdb8?vcp=1&amp;pid=b853a4fb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2321233"/>
                <a:ext cx="10954512" cy="558800"/>
              </a:xfrm>
              <a:prstGeom prst="rect">
                <a:avLst/>
              </a:prstGeom>
              <a:blipFill rotWithShape="1">
                <a:blip r:embed="rId1"/>
                <a:stretch>
                  <a:fillRect l="-1" t="-55" r="2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36_1#3a1b3bdb8?vcp=1&amp;pid=b853a4fbc&amp;color=0,0,0&amp;vtp=1&amp;bbb=1"/>
              <p:cNvSpPr/>
              <p:nvPr/>
            </p:nvSpPr>
            <p:spPr>
              <a:xfrm>
                <a:off x="576072" y="2865110"/>
                <a:ext cx="10954512" cy="53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解：原式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𝟗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（2分）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.（4分）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5" name="QO_5_AN.36_1#3a1b3bdb8?vcp=1&amp;pid=b853a4fb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2865110"/>
                <a:ext cx="10954512" cy="533400"/>
              </a:xfrm>
              <a:prstGeom prst="rect">
                <a:avLst/>
              </a:prstGeom>
              <a:blipFill rotWithShape="1">
                <a:blip r:embed="rId2"/>
                <a:stretch>
                  <a:fillRect l="-1" t="-117" r="2" b="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5_BD.37_1#626848127?vcp=1&amp;pid=b853a4fbc&amp;color=0,0,0&amp;vtp=1&amp;bbb=1"/>
              <p:cNvSpPr/>
              <p:nvPr/>
            </p:nvSpPr>
            <p:spPr>
              <a:xfrm>
                <a:off x="576072" y="3342195"/>
                <a:ext cx="10954512" cy="787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2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（2）解不等式：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&lt;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</m:t>
                        </m:r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−</m:t>
                        </m:r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𝒙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6" name="QO_5_BD.37_1#626848127?vcp=1&amp;pid=b853a4fb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3342195"/>
                <a:ext cx="10954512" cy="787400"/>
              </a:xfrm>
              <a:prstGeom prst="rect">
                <a:avLst/>
              </a:prstGeom>
              <a:blipFill rotWithShape="1">
                <a:blip r:embed="rId3"/>
                <a:stretch>
                  <a:fillRect l="-1" t="-24" r="2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O_5_AN.38_1#626848127?vcp=1&amp;pid=b853a4fbc&amp;color=0,0,0&amp;vtp=1&amp;bbb=1&amp;hb=1"/>
              <p:cNvSpPr/>
              <p:nvPr/>
            </p:nvSpPr>
            <p:spPr>
              <a:xfrm>
                <a:off x="576072" y="4074604"/>
                <a:ext cx="10954512" cy="1117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去分母，得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)&lt;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.（5分）去括号，得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𝟏𝟎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&lt;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.（6分）</a:t>
                </a:r>
                <a:r>
                  <a:rPr lang="en-US" altLang="zh-CN" sz="2400" b="1" i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移项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、</a:t>
                </a:r>
                <a:endParaRPr lang="en-US" altLang="zh-CN" sz="2400" b="1" i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合并同类项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&lt;−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𝟗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.（7分）系数化为1，得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&gt;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.（8分）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7" name="QO_5_AN.38_1#626848127?vcp=1&amp;pid=b853a4fb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4074604"/>
                <a:ext cx="10954512" cy="1117600"/>
              </a:xfrm>
              <a:prstGeom prst="rect">
                <a:avLst/>
              </a:prstGeom>
              <a:blipFill rotWithShape="1">
                <a:blip r:embed="rId4"/>
                <a:stretch>
                  <a:fillRect l="-1" t="-40" r="-7817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39_1#f62488276?sp=1&amp;vcp=1&amp;pid=444fe228f&amp;color=0,0,0&amp;vtp=1&amp;bt=1&amp;bbb=1"/>
              <p:cNvSpPr/>
              <p:nvPr/>
            </p:nvSpPr>
            <p:spPr>
              <a:xfrm>
                <a:off x="576072" y="1372267"/>
                <a:ext cx="10954512" cy="53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18.（本题满分10分）如图8，在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000000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△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𝑨𝑩𝑪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中，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𝑫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𝑩𝑪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边上一点，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𝑭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𝑨𝑪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的中点.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O_4_BD.39_1#f62488276?sp=1&amp;vcp=1&amp;pid=444fe228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1372267"/>
                <a:ext cx="10954512" cy="5334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r="-3499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39_2#f62488276?iti=8&amp;vcp=1&amp;pid=444fe228f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00016" y="1975390"/>
            <a:ext cx="269748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39_3#f62488276?iti=8&amp;vcp=1&amp;pid=444fe228f&amp;color=0,0,0&amp;vtp=1&amp;bbb=1"/>
          <p:cNvSpPr/>
          <p:nvPr/>
        </p:nvSpPr>
        <p:spPr>
          <a:xfrm>
            <a:off x="5785231" y="4845590"/>
            <a:ext cx="527050" cy="8950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图8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40_1#63f28f1c7?vcp=1&amp;pid=f62488276&amp;color=0,0,0&amp;vtp=1&amp;bt=1&amp;bbb=1"/>
              <p:cNvSpPr/>
              <p:nvPr/>
            </p:nvSpPr>
            <p:spPr>
              <a:xfrm>
                <a:off x="576072" y="1106583"/>
                <a:ext cx="10954512" cy="53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（1）尺规作图：过点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作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𝑩𝑪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的平行线，交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𝑫𝑭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的延长线于点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O_5_BD.40_1#63f28f1c7?vcp=1&amp;pid=f6248827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1106583"/>
                <a:ext cx="10954512" cy="533400"/>
              </a:xfrm>
              <a:prstGeom prst="rect">
                <a:avLst/>
              </a:prstGeom>
              <a:blipFill rotWithShape="1">
                <a:blip r:embed="rId1"/>
                <a:stretch>
                  <a:fillRect l="-1" t="-77" r="2" b="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5_AN.41_1#63f28f1c7?vcp=1&amp;pid=f62488276&amp;color=0,0,0&amp;vtp=1&amp;bbb=1"/>
          <p:cNvSpPr/>
          <p:nvPr/>
        </p:nvSpPr>
        <p:spPr>
          <a:xfrm>
            <a:off x="576072" y="1582706"/>
            <a:ext cx="10954512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解：作图如答图5所示.（5分）</a:t>
            </a:r>
            <a:endParaRPr lang="en-US" altLang="zh-CN" sz="2400" dirty="0"/>
          </a:p>
        </p:txBody>
      </p:sp>
      <p:pic>
        <p:nvPicPr>
          <p:cNvPr id="4" name="QO_5_AN.41_2#63f28f1c7?iti=9&amp;vcp=1&amp;pid=f62488276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072" y="2194465"/>
            <a:ext cx="2148840" cy="271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5_AN.41_3#63f28f1c7?iti=9&amp;vcp=1&amp;pid=f62488276&amp;color=0,0,0&amp;vtp=1&amp;bbb=1"/>
          <p:cNvSpPr/>
          <p:nvPr/>
        </p:nvSpPr>
        <p:spPr>
          <a:xfrm>
            <a:off x="1233742" y="5037233"/>
            <a:ext cx="833501" cy="8950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答图5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42_1#2fa11c7e6?vcp=1&amp;pid=f62488276&amp;color=0,0,0&amp;vtp=1&amp;bt=1&amp;bbb=1"/>
              <p:cNvSpPr/>
              <p:nvPr/>
            </p:nvSpPr>
            <p:spPr>
              <a:xfrm>
                <a:off x="576072" y="2205741"/>
                <a:ext cx="10954512" cy="53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（2）求证：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000000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△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𝑨𝑬𝑭</m:t>
                    </m:r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000000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≌△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𝑪𝑫𝑭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O_5_BD.42_1#2fa11c7e6?vcp=1&amp;pid=f6248827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2205741"/>
                <a:ext cx="10954512" cy="533400"/>
              </a:xfrm>
              <a:prstGeom prst="rect">
                <a:avLst/>
              </a:prstGeom>
              <a:blipFill rotWithShape="1">
                <a:blip r:embed="rId1"/>
                <a:stretch>
                  <a:fillRect l="-1" t="-72" r="2" b="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43_1#2fa11c7e6?vcp=1&amp;pid=f62488276&amp;color=0,0,0&amp;vtp=1&amp;bbb=1&amp;hb=1"/>
              <p:cNvSpPr/>
              <p:nvPr/>
            </p:nvSpPr>
            <p:spPr>
              <a:xfrm>
                <a:off x="576072" y="2727638"/>
                <a:ext cx="10954512" cy="1854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证明：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∵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𝑨𝑬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//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𝑩𝑪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𝑪𝑫𝑭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.（6分）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∵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𝑭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𝑨𝑪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的中点，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𝑨𝑭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𝑪𝑭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.（7分</a:t>
                </a:r>
                <a:r>
                  <a:rPr lang="en-US" altLang="zh-CN" sz="2400" b="1" i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）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在</a:t>
                </a:r>
                <a:endParaRPr lang="en-US" altLang="zh-CN" sz="2400" b="1" i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10200"/>
                  </a:lnSpc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A00021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△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𝑨𝑬𝑭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A00021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△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𝑪𝑫𝑭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中</a:t>
                </a:r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1" i="1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&amp;∠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𝑬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=∠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𝑪𝑫𝑭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&amp;∠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𝑨𝑭𝑬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=∠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𝑪𝑭𝑫</m:t>
                            </m:r>
                          </m:e>
                          <m:e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𝑨𝑭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=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𝑪𝑭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A00021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△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𝑨𝑬𝑭</m:t>
                    </m:r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A00021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≌△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𝑪𝑫𝑭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𝐀𝐀𝐒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).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（10分）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3" name="QO_5_AN.43_1#2fa11c7e6?vcp=1&amp;pid=f6248827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2727638"/>
                <a:ext cx="10954512" cy="1854200"/>
              </a:xfrm>
              <a:prstGeom prst="rect">
                <a:avLst/>
              </a:prstGeom>
              <a:blipFill rotWithShape="1">
                <a:blip r:embed="rId2"/>
                <a:stretch>
                  <a:fillRect l="-1" t="-17" r="-15910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4_1#afa391b3e?sp=1&amp;vcp=1&amp;pid=444fe228f&amp;color=0,0,0&amp;vtp=1&amp;bt=1&amp;bbb=1"/>
          <p:cNvSpPr/>
          <p:nvPr/>
        </p:nvSpPr>
        <p:spPr>
          <a:xfrm>
            <a:off x="576072" y="539986"/>
            <a:ext cx="10954512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19.（本题满分10分）红星中学做了如下表所示的调查报告（不完整）.</a:t>
            </a:r>
            <a:endParaRPr lang="en-US" altLang="zh-CN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3" name="QO_4_BD.44_2#afa391b3e?colgroup=2,32&amp;vcp=1&amp;pid=444fe228f&amp;color=0,0,0&amp;vtp=1&amp;bbb=1&amp;hb=1"/>
              <p:cNvGraphicFramePr>
                <a:graphicFrameLocks noGrp="1"/>
              </p:cNvGraphicFramePr>
              <p:nvPr/>
            </p:nvGraphicFramePr>
            <p:xfrm>
              <a:off x="576072" y="1143109"/>
              <a:ext cx="10936224" cy="4999800"/>
            </p:xfrm>
            <a:graphic>
              <a:graphicData uri="http://schemas.openxmlformats.org/drawingml/2006/table">
                <a:tbl>
                  <a:tblPr/>
                  <a:tblGrid>
                    <a:gridCol w="914400"/>
                    <a:gridCol w="10021824"/>
                  </a:tblGrid>
                  <a:tr h="101447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调查</a:t>
                          </a:r>
                          <a:endParaRPr lang="en-US" altLang="zh-CN" sz="2400" b="1" i="0" smtClean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宋体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（1）了解本校学生周家务劳动的时间</a:t>
                          </a:r>
                          <a:r>
                            <a:rPr lang="en-US" altLang="zh-CN" sz="2400" b="1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；</a:t>
                          </a: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（2</a:t>
                          </a:r>
                          <a:r>
                            <a:rPr lang="en-US" altLang="zh-CN" sz="24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）</a:t>
                          </a: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了解本校学生最喜欢的劳动</a:t>
                          </a:r>
                          <a:endParaRPr lang="en-US" altLang="zh-CN" sz="2400" b="1" i="0" smtClean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宋体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课程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1447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调查</a:t>
                          </a:r>
                          <a:endParaRPr lang="en-US" altLang="zh-CN" sz="2400" b="1" i="0" smtClean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宋体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方式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随机问卷调查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1447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调查</a:t>
                          </a:r>
                          <a:endParaRPr lang="en-US" altLang="zh-CN" sz="2400" b="1" i="0" smtClean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宋体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对象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部分七年级学生（该校所有学生周家务劳动时间都在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𝟏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 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𝐡</m:t>
                              </m:r>
                            </m:oMath>
                          </a14:m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至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𝟑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.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𝟓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 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𝐡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范围内）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956372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调查</a:t>
                          </a:r>
                          <a:endParaRPr lang="en-US" altLang="zh-CN" sz="2400" b="1" i="0" smtClean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宋体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内容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（1）你的周家务劳动时间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𝒕</m:t>
                              </m:r>
                            </m:oMath>
                          </a14:m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（单位：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𝐡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）所在的范围是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3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①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𝟏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≤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𝒕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&lt;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𝟏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.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𝟓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②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𝟏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.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𝟓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≤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𝒕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&lt;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𝟐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③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𝟐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≤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𝒕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&lt;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𝟐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.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𝟓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④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𝟐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.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𝟓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≤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𝒕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&lt;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𝟑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⑤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𝟑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≤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𝒕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&lt;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𝟑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.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𝟓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2）你最喜欢的劳动课程是（必选且只选一门）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A</a:t>
                          </a: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.家政</a:t>
                          </a: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宋体" pitchFamily="34" charset="0"/>
                              <a:ea typeface="宋体" pitchFamily="34" charset="-122"/>
                              <a:cs typeface="宋体" pitchFamily="34" charset="-120"/>
                            </a:rPr>
                            <a:t> </a:t>
                          </a: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B.烹饪</a:t>
                          </a: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宋体" pitchFamily="34" charset="0"/>
                              <a:ea typeface="宋体" pitchFamily="34" charset="-122"/>
                              <a:cs typeface="宋体" pitchFamily="34" charset="-120"/>
                            </a:rPr>
                            <a:t> </a:t>
                          </a: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C.剪纸</a:t>
                          </a: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宋体" pitchFamily="34" charset="0"/>
                              <a:ea typeface="宋体" pitchFamily="34" charset="-122"/>
                              <a:cs typeface="宋体" pitchFamily="34" charset="-120"/>
                            </a:rPr>
                            <a:t> </a:t>
                          </a: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D.园艺</a:t>
                          </a: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宋体" pitchFamily="34" charset="0"/>
                              <a:ea typeface="宋体" pitchFamily="34" charset="-122"/>
                              <a:cs typeface="宋体" pitchFamily="34" charset="-120"/>
                            </a:rPr>
                            <a:t> </a:t>
                          </a: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E.陶艺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3" name="QO_4_BD.44_2#afa391b3e?colgroup=2,32&amp;vcp=1&amp;pid=444fe228f&amp;color=0,0,0&amp;vtp=1&amp;bbb=1&amp;hb=1"/>
              <p:cNvGraphicFramePr>
                <a:graphicFrameLocks noGrp="1"/>
              </p:cNvGraphicFramePr>
              <p:nvPr/>
            </p:nvGraphicFramePr>
            <p:xfrm>
              <a:off x="576072" y="1143109"/>
              <a:ext cx="10936224" cy="4999800"/>
            </p:xfrm>
            <a:graphic>
              <a:graphicData uri="http://schemas.openxmlformats.org/drawingml/2006/table">
                <a:tbl>
                  <a:tblPr/>
                  <a:tblGrid>
                    <a:gridCol w="914400"/>
                    <a:gridCol w="10021824"/>
                  </a:tblGrid>
                  <a:tr h="101447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调查</a:t>
                          </a:r>
                          <a:endParaRPr lang="en-US" altLang="zh-CN" sz="2400" b="1" i="0" smtClean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宋体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目的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（1）了解本校学生周家务劳动的时间</a:t>
                          </a:r>
                          <a:r>
                            <a:rPr lang="en-US" altLang="zh-CN" sz="2400" b="1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；</a:t>
                          </a: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（2</a:t>
                          </a:r>
                          <a:r>
                            <a:rPr lang="en-US" altLang="zh-CN" sz="24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）</a:t>
                          </a: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了解本校学生最喜欢的劳动</a:t>
                          </a:r>
                          <a:endParaRPr lang="en-US" altLang="zh-CN" sz="2400" b="1" i="0" smtClean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宋体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课程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1447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调查</a:t>
                          </a:r>
                          <a:endParaRPr lang="en-US" altLang="zh-CN" sz="2400" b="1" i="0" smtClean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宋体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方式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随机问卷调查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1473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调查</a:t>
                          </a:r>
                          <a:endParaRPr lang="en-US" altLang="zh-CN" sz="2400" b="1" i="0" smtClean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宋体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对象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  <a:tr h="23876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调查</a:t>
                          </a:r>
                          <a:endParaRPr lang="en-US" altLang="zh-CN" sz="2400" b="1" i="0" smtClean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宋体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内容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QO_4_BD.44_3#afa391b3e?colgroup=2,32&amp;vcp=1&amp;pid=444fe228f&amp;color=0,0,0&amp;vtp=1&amp;bt=1&amp;bbb=1&amp;hb=1"/>
          <p:cNvGraphicFramePr>
            <a:graphicFrameLocks noGrp="1"/>
          </p:cNvGraphicFramePr>
          <p:nvPr/>
        </p:nvGraphicFramePr>
        <p:xfrm>
          <a:off x="576072" y="1168908"/>
          <a:ext cx="10936224" cy="3529076"/>
        </p:xfrm>
        <a:graphic>
          <a:graphicData uri="http://schemas.openxmlformats.org/drawingml/2006/table">
            <a:tbl>
              <a:tblPr/>
              <a:tblGrid>
                <a:gridCol w="905256"/>
                <a:gridCol w="10030968"/>
              </a:tblGrid>
              <a:tr h="352907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宋体" pitchFamily="34" charset="-122"/>
                          <a:cs typeface="Times New Roman" pitchFamily="34" charset="-120"/>
                        </a:rPr>
                        <a:t>调查</a:t>
                      </a:r>
                      <a:endParaRPr lang="en-US" altLang="zh-CN" sz="2400" b="1" i="0" smtClean="0">
                        <a:solidFill>
                          <a:srgbClr val="000000"/>
                        </a:solidFill>
                        <a:latin typeface="Times New Roman" pitchFamily="34" charset="0"/>
                        <a:ea typeface="宋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宋体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2400"/>
                        </a:lnSpc>
                      </a:pPr>
                      <a:r>
                        <a:rPr lang="en-US" altLang="zh-CN" sz="14300" b="1" i="0" kern="0" spc="-99900" smtClean="0">
                          <a:solidFill>
                            <a:srgbClr val="FFFFFF"/>
                          </a:solidFill>
                          <a:latin typeface="Times New Roman" pitchFamily="34" charset="0"/>
                          <a:ea typeface="宋体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1" i="0" kern="0" spc="0" smtClean="0">
                          <a:solidFill>
                            <a:srgbClr val="FFFFFF"/>
                          </a:solidFill>
                          <a:latin typeface="宋体" pitchFamily="34" charset="-122"/>
                          <a:ea typeface="宋体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宋体" pitchFamily="34" charset="-122"/>
                      </a:endParaRPr>
                    </a:p>
                    <a:p>
                      <a:pPr algn="l" latinLnBrk="1" hangingPunct="0">
                        <a:lnSpc>
                          <a:spcPct val="1300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QO_4_BD.44_4#afa391b3e.table_image?htil=1&amp;tii=1&amp;vcp=1&amp;pid=444fe228f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3078" y="1399731"/>
            <a:ext cx="3026664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44_5#afa391b3e.table_image?htil=1&amp;tii=2&amp;vcp=1&amp;pid=444fe228f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9752" y="1536891"/>
            <a:ext cx="2414016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O_4_BD.44_6#afa391b3e.table_image?htil=1&amp;tii=3&amp;vcp=1&amp;pid=444fe228f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6351" y="1555178"/>
            <a:ext cx="2944368" cy="267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O_4_BD.44_7#afa391b3e?vcp=1&amp;pid=444fe228f&amp;color=0,0,0&amp;vtp=1&amp;bbb=1"/>
          <p:cNvSpPr/>
          <p:nvPr/>
        </p:nvSpPr>
        <p:spPr>
          <a:xfrm>
            <a:off x="576072" y="4826508"/>
            <a:ext cx="10954512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结合调查信息，解答下列问题.</a:t>
            </a:r>
            <a:endParaRPr lang="en-US" altLang="zh-CN" sz="2400" dirty="0">
              <a:solidFill>
                <a:srgbClr val="000000"/>
              </a:solidFill>
            </a:endParaRPr>
          </a:p>
        </p:txBody>
      </p:sp>
      <p:sp>
        <p:nvSpPr>
          <p:cNvPr id="7" name="QB_5_BD.45_1#c42c66177?vcp=1&amp;pid=afa391b3e&amp;color=0,0,0&amp;vtp=1&amp;bbb=1&amp;hb=1"/>
          <p:cNvSpPr/>
          <p:nvPr/>
        </p:nvSpPr>
        <p:spPr>
          <a:xfrm>
            <a:off x="576072" y="5357041"/>
            <a:ext cx="10954512" cy="1117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（1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）</a:t>
            </a: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参与本次问卷调查的学生人数为</a:t>
            </a:r>
            <a:r>
              <a:rPr lang="en-US" altLang="zh-CN" sz="2400" i="0" smtClean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_____</a:t>
            </a: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；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在扇形统计图中，第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④</a:t>
            </a: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组所对应扇</a:t>
            </a:r>
            <a:endParaRPr lang="en-US" altLang="zh-CN" sz="2400" b="1" i="0" smtClean="0">
              <a:solidFill>
                <a:srgbClr val="000000"/>
              </a:solidFill>
              <a:latin typeface="Times New Roman" pitchFamily="34" charset="0"/>
              <a:ea typeface="宋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形的圆心角的度数为</a:t>
            </a:r>
            <a:r>
              <a:rPr lang="en-US" altLang="zh-CN" sz="2400" i="0" smtClean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_____________</a:t>
            </a: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.</a:t>
            </a:r>
            <a:endParaRPr lang="en-US" altLang="zh-CN" sz="2400" dirty="0">
              <a:solidFill>
                <a:srgbClr val="000000"/>
              </a:solidFill>
            </a:endParaRPr>
          </a:p>
        </p:txBody>
      </p:sp>
      <p:sp>
        <p:nvSpPr>
          <p:cNvPr id="8" name="QB_5_AN.46_1#c42c66177.blank?vcp=1&amp;pid=afa391b3e&amp;color=0,0,0&amp;vpa=17&amp;vtp=1&amp;bbb=1"/>
          <p:cNvSpPr/>
          <p:nvPr/>
        </p:nvSpPr>
        <p:spPr>
          <a:xfrm>
            <a:off x="5647309" y="5329101"/>
            <a:ext cx="677926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100</a:t>
            </a:r>
            <a:endParaRPr lang="en-US" altLang="zh-CN" sz="2400" dirty="0">
              <a:solidFill>
                <a:srgbClr val="A0002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5_AN.47_1#c42c66177.blank?vcp=1&amp;pid=afa391b3e&amp;color=0,0,0&amp;vpa=18&amp;vtp=1&amp;bbb=1"/>
              <p:cNvSpPr/>
              <p:nvPr/>
            </p:nvSpPr>
            <p:spPr>
              <a:xfrm>
                <a:off x="3324797" y="5988677"/>
                <a:ext cx="1951038" cy="381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1" i="1" dirty="0" smtClean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𝟏𝟐𝟔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2分）</a:t>
                </a:r>
                <a:endParaRPr lang="en-US" altLang="zh-CN" sz="100" dirty="0">
                  <a:solidFill>
                    <a:srgbClr val="A00021"/>
                  </a:solidFill>
                </a:endParaRPr>
              </a:p>
            </p:txBody>
          </p:sp>
        </mc:Choice>
        <mc:Fallback>
          <p:sp>
            <p:nvSpPr>
              <p:cNvPr id="9" name="QB_5_AN.47_1#c42c66177.blank?vcp=1&amp;pid=afa391b3e&amp;color=0,0,0&amp;vpa=1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4797" y="5988677"/>
                <a:ext cx="1951038" cy="381000"/>
              </a:xfrm>
              <a:prstGeom prst="rect">
                <a:avLst/>
              </a:prstGeom>
              <a:blipFill rotWithShape="1">
                <a:blip r:embed="rId4"/>
                <a:stretch>
                  <a:fillRect l="-29" t="-165" r="13" b="1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QO_4_BD.44_3#afa391b3e?colgroup=2,32&amp;vcp=1&amp;pid=444fe228f&amp;color=0,0,0&amp;vtp=1&amp;bt=1&amp;bbb=1"/>
          <p:cNvSpPr txBox="1"/>
          <p:nvPr/>
        </p:nvSpPr>
        <p:spPr>
          <a:xfrm>
            <a:off x="10896743" y="539496"/>
            <a:ext cx="615553" cy="50321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400"/>
              </a:lnSpc>
            </a:pPr>
            <a:r>
              <a:rPr lang="zh-CN" altLang="en-US" sz="2400" smtClean="0">
                <a:solidFill>
                  <a:srgbClr val="000000"/>
                </a:solidFill>
                <a:latin typeface="Times New Roman" pitchFamily="34" charset="0"/>
              </a:rPr>
              <a:t>续表</a:t>
            </a:r>
            <a:endParaRPr lang="zh-CN" altLang="en-US" sz="2400">
              <a:solidFill>
                <a:srgbClr val="000000"/>
              </a:solidFill>
              <a:latin typeface="Times New Roman" pitchFamily="34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build="p"/>
      <p:bldP spid="9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8_1#99737e798?vcp=1&amp;pid=afa391b3e&amp;color=0,0,0&amp;vtp=1&amp;bt=1&amp;bbb=1"/>
          <p:cNvSpPr/>
          <p:nvPr/>
        </p:nvSpPr>
        <p:spPr>
          <a:xfrm>
            <a:off x="576072" y="539986"/>
            <a:ext cx="10954512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（2）补全周家务劳动时间的频数分布直方图.</a:t>
            </a:r>
            <a:endParaRPr lang="en-US" altLang="zh-CN" sz="2400" dirty="0"/>
          </a:p>
        </p:txBody>
      </p:sp>
      <p:pic>
        <p:nvPicPr>
          <p:cNvPr id="3" name="QO_5_AN.49_1#99737e798?iti=10&amp;htil=4&amp;vcp=1&amp;pid=afa391b3e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8640" y="1074583"/>
            <a:ext cx="4773168" cy="4489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5_AN.49_2#99737e798?iti=10&amp;htil=4&amp;vcp=1&amp;pid=afa391b3e&amp;color=0,0,0&amp;vtp=1&amp;bbb=1"/>
          <p:cNvSpPr/>
          <p:nvPr/>
        </p:nvSpPr>
        <p:spPr>
          <a:xfrm>
            <a:off x="8658506" y="5691287"/>
            <a:ext cx="833437" cy="8950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答图6</a:t>
            </a:r>
            <a:endParaRPr lang="en-US" altLang="zh-CN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49_3#99737e798?htil=4&amp;vcp=1&amp;pid=afa391b3e&amp;color=0,0,0&amp;vtp=1&amp;bbb=1&amp;hb=1"/>
              <p:cNvSpPr/>
              <p:nvPr/>
            </p:nvSpPr>
            <p:spPr>
              <a:xfrm>
                <a:off x="576072" y="1061883"/>
                <a:ext cx="6044184" cy="2235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解：周家务劳动时间所在范围是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≤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𝒕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&lt;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endParaRPr lang="en-US" altLang="zh-CN" sz="100" b="1" i="0" kern="0" spc="-99900" smtClean="0">
                  <a:solidFill>
                    <a:srgbClr val="FFFFFF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的人数为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𝟏𝟎𝟎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𝟏𝟎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𝟐𝟎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𝟑𝟓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𝟏𝟎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endParaRPr lang="en-US" altLang="zh-CN" sz="2400" b="1" i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3分</a:t>
                </a:r>
                <a:r>
                  <a:rPr lang="en-US" altLang="zh-CN" sz="2400" b="1" i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）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补全周家务劳动时间的频数分布直方</a:t>
                </a:r>
                <a:endParaRPr lang="en-US" altLang="zh-CN" sz="2400" b="1" i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图如答图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6所示.（4分）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5" name="QO_5_AN.49_3#99737e798?htil=4&amp;vcp=1&amp;pid=afa391b3e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1061883"/>
                <a:ext cx="6044184" cy="2235200"/>
              </a:xfrm>
              <a:prstGeom prst="rect">
                <a:avLst/>
              </a:prstGeom>
              <a:blipFill rotWithShape="1">
                <a:blip r:embed="rId2"/>
                <a:stretch>
                  <a:fillRect l="-2" t="-7" r="-2200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0_1#304ca992f?vcp=1&amp;pid=afa391b3e&amp;color=0,0,0&amp;vtp=1&amp;bt=1&amp;bbb=1"/>
          <p:cNvSpPr/>
          <p:nvPr/>
        </p:nvSpPr>
        <p:spPr>
          <a:xfrm>
            <a:off x="576072" y="2573941"/>
            <a:ext cx="10954512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（3）若该校七年级学生共有800人，请估计最喜欢“烹饪”课程的学生人数.</a:t>
            </a:r>
            <a:endParaRPr lang="en-US" altLang="zh-CN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51_1#304ca992f?vcp=1&amp;pid=afa391b3e&amp;color=0,0,0&amp;vtp=1&amp;bbb=1"/>
              <p:cNvSpPr/>
              <p:nvPr/>
            </p:nvSpPr>
            <p:spPr>
              <a:xfrm>
                <a:off x="576072" y="3050064"/>
                <a:ext cx="10954512" cy="114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𝟖𝟎𝟎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𝟏𝟎𝟎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−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𝟏𝟖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−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𝟐𝟎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−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𝟐𝟒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−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𝟏𝟔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𝟏𝟎𝟎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𝟏𝟕𝟔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（人）.（5分）</a:t>
                </a:r>
                <a:endParaRPr lang="en-US" altLang="zh-CN" sz="1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：估计最喜欢“烹饪”课程的学生人数约为176.（6分）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51_1#304ca992f?vcp=1&amp;pid=afa391b3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3050064"/>
                <a:ext cx="10954512" cy="11430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r="2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2_1#b695462b4?vcp=1&amp;pid=afa391b3e&amp;color=0,0,0&amp;mp=1&amp;vtp=1&amp;bt=1&amp;bbb=1&amp;hb=1"/>
          <p:cNvSpPr/>
          <p:nvPr/>
        </p:nvSpPr>
        <p:spPr>
          <a:xfrm>
            <a:off x="576072" y="1133761"/>
            <a:ext cx="10954512" cy="1117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（4）小红和小颖分别从“烹饪、剪纸、园艺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”</a:t>
            </a: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这三门最喜欢的劳动课程中任选一门</a:t>
            </a:r>
            <a:endParaRPr lang="en-US" altLang="zh-CN" sz="2400" b="1" i="0" smtClean="0">
              <a:solidFill>
                <a:srgbClr val="000000"/>
              </a:solidFill>
              <a:latin typeface="Times New Roman" pitchFamily="34" charset="0"/>
              <a:ea typeface="宋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学习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，请用列表或画树状图的方法，求两人恰好选到同一门课程的概率.</a:t>
            </a:r>
            <a:endParaRPr lang="en-US" altLang="zh-CN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53_1#b695462b4?vcp=1&amp;pid=afa391b3e&amp;color=0,0,0&amp;vtp=1&amp;bbb=1&amp;hb=1"/>
              <p:cNvSpPr/>
              <p:nvPr/>
            </p:nvSpPr>
            <p:spPr>
              <a:xfrm>
                <a:off x="576072" y="2288499"/>
                <a:ext cx="10954512" cy="114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列表如下.（8分）共有9种等可能的结果</a:t>
                </a:r>
                <a:r>
                  <a:rPr lang="en-US" altLang="zh-CN" sz="2400" b="1" i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其中两人恰好选到同一门课程的结果有</a:t>
                </a:r>
                <a:endParaRPr lang="en-US" altLang="zh-CN" sz="2400" b="1" i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𝐁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,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𝐁</m:t>
                    </m:r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𝐂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,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𝐂</m:t>
                    </m:r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𝐃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,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𝐃</m:t>
                    </m:r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，共3种，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两人恰好选到同一门课程的概率为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𝟗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10分）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3" name="QO_5_AN.53_1#b695462b4?vcp=1&amp;pid=afa391b3e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2288499"/>
                <a:ext cx="10954512" cy="1143000"/>
              </a:xfrm>
              <a:prstGeom prst="rect">
                <a:avLst/>
              </a:prstGeom>
              <a:blipFill rotWithShape="1">
                <a:blip r:embed="rId1"/>
                <a:stretch>
                  <a:fillRect l="-1" t="-52" r="-9910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7" name="QO_5_AN.53_2#b695462b4?colgroup=2,10,10,10&amp;vcp=1&amp;pid=afa391b3e&amp;color=0,0,0&amp;vtp=1&amp;bbb=1"/>
              <p:cNvGraphicFramePr>
                <a:graphicFrameLocks noGrp="1"/>
              </p:cNvGraphicFramePr>
              <p:nvPr/>
            </p:nvGraphicFramePr>
            <p:xfrm>
              <a:off x="576072" y="3550825"/>
              <a:ext cx="10936224" cy="2155952"/>
            </p:xfrm>
            <a:graphic>
              <a:graphicData uri="http://schemas.openxmlformats.org/drawingml/2006/table">
                <a:tbl>
                  <a:tblPr/>
                  <a:tblGrid>
                    <a:gridCol w="841248"/>
                    <a:gridCol w="3364992"/>
                    <a:gridCol w="3364992"/>
                    <a:gridCol w="3364992"/>
                  </a:tblGrid>
                  <a:tr h="53898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A00021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A00021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A00021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3898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A00021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(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𝐁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,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𝐁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(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𝐁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,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𝐂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(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𝐁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,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𝐃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3898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A00021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(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𝐂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,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𝐁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(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𝐂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,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𝐂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(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𝐂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,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𝐃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3898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A00021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(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𝐃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,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𝐁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(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𝐃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,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𝐂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(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𝐃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,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𝐃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A00021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7" name="QO_5_AN.53_2#b695462b4?colgroup=2,10,10,10&amp;vcp=1&amp;pid=afa391b3e&amp;color=0,0,0&amp;vtp=1&amp;bbb=1"/>
              <p:cNvGraphicFramePr>
                <a:graphicFrameLocks noGrp="1"/>
              </p:cNvGraphicFramePr>
              <p:nvPr/>
            </p:nvGraphicFramePr>
            <p:xfrm>
              <a:off x="576072" y="3550825"/>
              <a:ext cx="10936224" cy="2155952"/>
            </p:xfrm>
            <a:graphic>
              <a:graphicData uri="http://schemas.openxmlformats.org/drawingml/2006/table">
                <a:tbl>
                  <a:tblPr/>
                  <a:tblGrid>
                    <a:gridCol w="841248"/>
                    <a:gridCol w="3364992"/>
                    <a:gridCol w="3364992"/>
                    <a:gridCol w="3364992"/>
                  </a:tblGrid>
                  <a:tr h="53898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A00021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A00021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A00021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39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A00021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  <a:tr h="53848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A00021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  <a:tr h="539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A00021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54_1#a4d1cde99?sp=1&amp;vcp=1&amp;pid=444fe228f&amp;color=0,0,0&amp;vtp=1&amp;bt=1&amp;bbb=1&amp;hb=1"/>
          <p:cNvSpPr/>
          <p:nvPr/>
        </p:nvSpPr>
        <p:spPr>
          <a:xfrm>
            <a:off x="576072" y="1767999"/>
            <a:ext cx="10954512" cy="3352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20.（本题满分10分）综合与实践：制作底面为正六边形的直六棱柱灯笼.</a:t>
            </a:r>
            <a:endParaRPr lang="en-US" altLang="zh-CN" sz="2400" dirty="0"/>
          </a:p>
          <a:p>
            <a:pPr latinLnBrk="1">
              <a:lnSpc>
                <a:spcPts val="4400"/>
              </a:lnSpc>
            </a:pP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小明准备仿照图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9制作一个灯笼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，</a:t>
            </a: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抽象出几何图形是一个底面为正六边形的直六棱</a:t>
            </a:r>
            <a:endParaRPr lang="en-US" altLang="zh-CN" sz="2400" b="1" i="0" smtClean="0">
              <a:solidFill>
                <a:srgbClr val="000000"/>
              </a:solidFill>
              <a:latin typeface="Times New Roman" pitchFamily="34" charset="0"/>
              <a:ea typeface="宋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柱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，如图10所示.选用A，B两种型号硬纸板（图11）进行裁剪，一张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A</a:t>
            </a: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型号纸板可</a:t>
            </a:r>
            <a:endParaRPr lang="en-US" altLang="zh-CN" sz="2400" b="1" i="0" smtClean="0">
              <a:solidFill>
                <a:srgbClr val="000000"/>
              </a:solidFill>
              <a:latin typeface="Times New Roman" pitchFamily="34" charset="0"/>
              <a:ea typeface="宋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剪成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2个侧面，一张B型号纸板可剪成1个与之配套的底面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，</a:t>
            </a: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裁剪后剩余角料不再利</a:t>
            </a:r>
            <a:endParaRPr lang="en-US" altLang="zh-CN" sz="2400" b="1" i="0" smtClean="0">
              <a:solidFill>
                <a:srgbClr val="000000"/>
              </a:solidFill>
              <a:latin typeface="Times New Roman" pitchFamily="34" charset="0"/>
              <a:ea typeface="宋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用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.现有A，B两种型号的硬纸板共计20张，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且裁剪出的侧面和底面恰好全部用完</a:t>
            </a: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.</a:t>
            </a:r>
            <a:endParaRPr lang="en-US" altLang="zh-CN" sz="2400" b="1" i="0" smtClean="0">
              <a:solidFill>
                <a:srgbClr val="000000"/>
              </a:solidFill>
              <a:latin typeface="Times New Roman" pitchFamily="34" charset="0"/>
              <a:ea typeface="宋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问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：每种型号的纸板各多少张？装饰灯笼的丝带需要多长？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54_3#a4d1cde99?iti=11&amp;htil=1&amp;vcp=1&amp;pid=444fe228f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8633" y="621713"/>
            <a:ext cx="1752134" cy="240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3" name="QO_4_BD.54_4#a4d1cde99?iti=12&amp;htil=1&amp;vcp=1&amp;pid=444fe228f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6462" y="621713"/>
            <a:ext cx="2792703" cy="240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54_5#a4d1cde99?iti=13&amp;htil=1&amp;vcp=1&amp;pid=444fe228f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4578" y="3250422"/>
            <a:ext cx="5019215" cy="240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4_BD.54_6#a4d1cde99?iti=11&amp;htil=1&amp;vcp=1&amp;pid=444fe228f&amp;color=0,0,0&amp;vtp=1&amp;bbb=1"/>
          <p:cNvSpPr/>
          <p:nvPr/>
        </p:nvSpPr>
        <p:spPr>
          <a:xfrm>
            <a:off x="8617293" y="3151203"/>
            <a:ext cx="527050" cy="4037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图9</a:t>
            </a:r>
            <a:endParaRPr lang="en-US" altLang="zh-CN" sz="2400" dirty="0"/>
          </a:p>
        </p:txBody>
      </p:sp>
      <p:sp>
        <p:nvSpPr>
          <p:cNvPr id="6" name="QO_4_BD.54_7#a4d1cde99?iti=12&amp;htil=1&amp;vcp=1&amp;pid=444fe228f&amp;color=0,0,0&amp;vtp=1&amp;bbb=1"/>
          <p:cNvSpPr/>
          <p:nvPr/>
        </p:nvSpPr>
        <p:spPr>
          <a:xfrm>
            <a:off x="9207843" y="3151203"/>
            <a:ext cx="679450" cy="4037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图10</a:t>
            </a:r>
            <a:endParaRPr lang="en-US" altLang="zh-CN" sz="2400" dirty="0"/>
          </a:p>
        </p:txBody>
      </p:sp>
      <p:sp>
        <p:nvSpPr>
          <p:cNvPr id="7" name="QO_4_BD.54_8#a4d1cde99?iti=13&amp;htil=1&amp;vcp=1&amp;pid=444fe228f&amp;color=0,0,0&amp;vtp=1&amp;bbb=1"/>
          <p:cNvSpPr/>
          <p:nvPr/>
        </p:nvSpPr>
        <p:spPr>
          <a:xfrm>
            <a:off x="5712875" y="5779912"/>
            <a:ext cx="662622" cy="4037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图11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54_9#a4d1cde99?vcp=1&amp;pid=444fe228f&amp;color=0,0,0&amp;vtp=1&amp;bt=1&amp;bbb=1"/>
          <p:cNvSpPr/>
          <p:nvPr/>
        </p:nvSpPr>
        <p:spPr>
          <a:xfrm>
            <a:off x="576072" y="2572390"/>
            <a:ext cx="10954512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【理解问题】</a:t>
            </a:r>
            <a:endParaRPr lang="en-US" altLang="zh-CN" sz="2400" dirty="0"/>
          </a:p>
        </p:txBody>
      </p:sp>
      <p:sp>
        <p:nvSpPr>
          <p:cNvPr id="3" name="QB_5_BD.55_1#608e12c0a?vcp=1&amp;pid=a4d1cde99&amp;color=0,0,0&amp;vtp=1&amp;bbb=1&amp;hb=1"/>
          <p:cNvSpPr/>
          <p:nvPr/>
        </p:nvSpPr>
        <p:spPr>
          <a:xfrm>
            <a:off x="576072" y="3096827"/>
            <a:ext cx="10954512" cy="1092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（1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）</a:t>
            </a: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每个灯笼由</a:t>
            </a:r>
            <a:r>
              <a:rPr lang="en-US" altLang="zh-CN" sz="2400" i="0" smtClean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___</a:t>
            </a: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个形状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、</a:t>
            </a: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大小完全相同的小长方形侧面和</a:t>
            </a:r>
            <a:r>
              <a:rPr lang="en-US" altLang="zh-CN" sz="2400" i="0" smtClean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__________</a:t>
            </a: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个形状、</a:t>
            </a:r>
            <a:endParaRPr lang="en-US" altLang="zh-CN" sz="2400" b="1" i="0" smtClean="0">
              <a:solidFill>
                <a:srgbClr val="000000"/>
              </a:solidFill>
              <a:latin typeface="Times New Roman" pitchFamily="34" charset="0"/>
              <a:ea typeface="宋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大小完全相同的正六边形底面组成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.</a:t>
            </a:r>
            <a:endParaRPr lang="en-US" altLang="zh-CN" sz="2400" dirty="0"/>
          </a:p>
        </p:txBody>
      </p:sp>
      <p:sp>
        <p:nvSpPr>
          <p:cNvPr id="4" name="QB_5_AN.56_1#608e12c0a.blank?vcp=1&amp;pid=a4d1cde99&amp;color=0,0,0&amp;vpa=19&amp;vtp=1"/>
          <p:cNvSpPr/>
          <p:nvPr/>
        </p:nvSpPr>
        <p:spPr>
          <a:xfrm>
            <a:off x="2889822" y="3068887"/>
            <a:ext cx="373126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6</a:t>
            </a:r>
            <a:endParaRPr lang="en-US" altLang="zh-CN" sz="2400" dirty="0"/>
          </a:p>
        </p:txBody>
      </p:sp>
      <p:sp>
        <p:nvSpPr>
          <p:cNvPr id="5" name="QB_5_AN.57_1#608e12c0a.blank?vcp=1&amp;pid=a4d1cde99&amp;color=0,0,0&amp;vpa=20&amp;vtp=1&amp;bbb=1"/>
          <p:cNvSpPr/>
          <p:nvPr/>
        </p:nvSpPr>
        <p:spPr>
          <a:xfrm>
            <a:off x="8861997" y="3068887"/>
            <a:ext cx="1444689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2（2分）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_BD#f7d1a2951.fixed?vcp=1&amp;color=0,0,0&amp;vtp=1&amp;bbb=1"/>
          <p:cNvSpPr/>
          <p:nvPr/>
        </p:nvSpPr>
        <p:spPr>
          <a:xfrm>
            <a:off x="0" y="1874520"/>
            <a:ext cx="12097512" cy="9692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2025年初中学业水平考试模拟测试卷（二）</a:t>
            </a:r>
            <a:endParaRPr lang="en-US" altLang="zh-CN" sz="4800" dirty="0"/>
          </a:p>
        </p:txBody>
      </p:sp>
      <p:sp>
        <p:nvSpPr>
          <p:cNvPr id="3" name="C_1#f7d1a2951.fixed?vcp=1&amp;color=0,0,0&amp;vtp=1&amp;bbb=1"/>
          <p:cNvSpPr/>
          <p:nvPr/>
        </p:nvSpPr>
        <p:spPr>
          <a:xfrm>
            <a:off x="0" y="2880360"/>
            <a:ext cx="12097512" cy="85953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数</a:t>
            </a:r>
            <a:r>
              <a:rPr lang="en-US" altLang="zh-CN" sz="4000" b="1" i="0" dirty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学</a:t>
            </a:r>
            <a:endParaRPr lang="en-US" altLang="zh-CN" sz="4000" dirty="0"/>
          </a:p>
        </p:txBody>
      </p:sp>
      <p:sp>
        <p:nvSpPr>
          <p:cNvPr id="4" name="C_1#f7d1a2951.fixed?vcp=1&amp;color=0,0,0&amp;vtp=1&amp;bbb=1"/>
          <p:cNvSpPr/>
          <p:nvPr/>
        </p:nvSpPr>
        <p:spPr>
          <a:xfrm>
            <a:off x="0" y="3776472"/>
            <a:ext cx="12097512" cy="50292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（满分：120分</a:t>
            </a:r>
            <a:r>
              <a:rPr lang="en-US" altLang="zh-CN" sz="2400" b="1" i="0" dirty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考试时间：120分钟）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_BD#145fd2522?vcp=1&amp;pid=a4d1cde99&amp;color=0,0,0&amp;vtp=1&amp;bt=1&amp;bbb=1"/>
              <p:cNvSpPr/>
              <p:nvPr/>
            </p:nvSpPr>
            <p:spPr>
              <a:xfrm>
                <a:off x="576072" y="1449991"/>
                <a:ext cx="10954512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【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分析问题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】</a:t>
                </a:r>
                <a:endParaRPr lang="en-US" altLang="zh-CN" sz="2400" b="1" i="0" smtClean="0">
                  <a:solidFill>
                    <a:srgbClr val="000000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vl="0" latinLnBrk="1">
                  <a:lnSpc>
                    <a:spcPts val="4400"/>
                  </a:lnSpc>
                </a:pPr>
                <a:r>
                  <a:rPr lang="en-US" altLang="zh-CN" sz="2400" b="1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（2）设其中</a:t>
                </a:r>
                <a14:m>
                  <m:oMath xmlns:m="http://schemas.openxmlformats.org/officeDocument/2006/math">
                    <m:r>
                      <a:rPr lang="en-US" altLang="zh-CN" sz="24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</m:oMath>
                </a14:m>
                <a:r>
                  <a:rPr lang="en-US" altLang="zh-CN" sz="2400" b="1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张硬纸板是A型号，其余的是B型号.用含</a:t>
                </a:r>
                <a14:m>
                  <m:oMath xmlns:m="http://schemas.openxmlformats.org/officeDocument/2006/math">
                    <m:r>
                      <a:rPr lang="en-US" altLang="zh-CN" sz="24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的代数式表示其他量并填</a:t>
                </a:r>
                <a:endParaRPr lang="en-US" altLang="zh-CN" sz="2400" b="1">
                  <a:solidFill>
                    <a:srgbClr val="000000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vl="0" latinLnBrk="1">
                  <a:lnSpc>
                    <a:spcPts val="4400"/>
                  </a:lnSpc>
                </a:pPr>
                <a:r>
                  <a:rPr lang="en-US" altLang="zh-CN" sz="2400" b="1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在右表中</a:t>
                </a:r>
                <a:r>
                  <a:rPr lang="en-US" altLang="zh-CN" sz="2400" b="1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endParaRPr lang="en-US" altLang="zh-CN" sz="24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P_5_BD#145fd2522?vcp=1&amp;pid=a4d1cde99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1449991"/>
                <a:ext cx="10954512" cy="167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17" r="-1986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1" name="QB_5_BD.58_2#bc625f195?colgroup=13,6,13&amp;vcp=1&amp;pid=a4d1cde99&amp;color=0,0,0&amp;vtp=1&amp;bbb=1"/>
              <p:cNvGraphicFramePr>
                <a:graphicFrameLocks noGrp="1"/>
              </p:cNvGraphicFramePr>
              <p:nvPr/>
            </p:nvGraphicFramePr>
            <p:xfrm>
              <a:off x="576072" y="3234595"/>
              <a:ext cx="10917936" cy="2155952"/>
            </p:xfrm>
            <a:graphic>
              <a:graphicData uri="http://schemas.openxmlformats.org/drawingml/2006/table">
                <a:tbl>
                  <a:tblPr/>
                  <a:tblGrid>
                    <a:gridCol w="4379976"/>
                    <a:gridCol w="2176272"/>
                    <a:gridCol w="4361688"/>
                  </a:tblGrid>
                  <a:tr h="53898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型号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A型号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B型号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3898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硬纸板数目/张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4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①</a:t>
                          </a:r>
                          <a:r>
                            <a:rPr lang="en-US" altLang="zh-CN" sz="2400" i="0" smtClean="0">
                              <a:solidFill>
                                <a:srgbClr val="000000"/>
                              </a:solidFill>
                              <a:latin typeface="宋体" pitchFamily="34" charset="0"/>
                              <a:ea typeface="宋体" pitchFamily="34" charset="-122"/>
                              <a:cs typeface="宋体" pitchFamily="34" charset="-120"/>
                            </a:rPr>
                            <a:t>_______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3898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侧面数目/个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②</a:t>
                          </a:r>
                          <a:r>
                            <a:rPr lang="en-US" altLang="zh-CN" sz="2400" i="0" smtClean="0">
                              <a:solidFill>
                                <a:srgbClr val="000000"/>
                              </a:solidFill>
                              <a:latin typeface="宋体" pitchFamily="34" charset="0"/>
                              <a:ea typeface="宋体" pitchFamily="34" charset="-122"/>
                              <a:cs typeface="宋体" pitchFamily="34" charset="-120"/>
                            </a:rPr>
                            <a:t>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—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3898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底面数目/个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—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③</a:t>
                          </a:r>
                          <a:r>
                            <a:rPr lang="en-US" altLang="zh-CN" sz="2400" i="0" smtClean="0">
                              <a:solidFill>
                                <a:srgbClr val="000000"/>
                              </a:solidFill>
                              <a:latin typeface="宋体" pitchFamily="34" charset="0"/>
                              <a:ea typeface="宋体" pitchFamily="34" charset="-122"/>
                              <a:cs typeface="宋体" pitchFamily="34" charset="-120"/>
                            </a:rPr>
                            <a:t>_______________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1" name="QB_5_BD.58_2#bc625f195?colgroup=13,6,13&amp;vcp=1&amp;pid=a4d1cde99&amp;color=0,0,0&amp;vtp=1&amp;bbb=1"/>
              <p:cNvGraphicFramePr>
                <a:graphicFrameLocks noGrp="1"/>
              </p:cNvGraphicFramePr>
              <p:nvPr/>
            </p:nvGraphicFramePr>
            <p:xfrm>
              <a:off x="576072" y="3234595"/>
              <a:ext cx="10917936" cy="2155952"/>
            </p:xfrm>
            <a:graphic>
              <a:graphicData uri="http://schemas.openxmlformats.org/drawingml/2006/table">
                <a:tbl>
                  <a:tblPr/>
                  <a:tblGrid>
                    <a:gridCol w="4379976"/>
                    <a:gridCol w="2176272"/>
                    <a:gridCol w="4361688"/>
                  </a:tblGrid>
                  <a:tr h="53898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型号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A型号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B型号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39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硬纸板数目/张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①</a:t>
                          </a:r>
                          <a:r>
                            <a:rPr lang="en-US" altLang="zh-CN" sz="2400" i="0" smtClean="0">
                              <a:solidFill>
                                <a:srgbClr val="000000"/>
                              </a:solidFill>
                              <a:latin typeface="宋体" pitchFamily="34" charset="0"/>
                              <a:ea typeface="宋体" pitchFamily="34" charset="-122"/>
                              <a:cs typeface="宋体" pitchFamily="34" charset="-120"/>
                            </a:rPr>
                            <a:t>_______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3898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侧面数目/个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②</a:t>
                          </a:r>
                          <a:r>
                            <a:rPr lang="en-US" altLang="zh-CN" sz="2400" i="0" smtClean="0">
                              <a:solidFill>
                                <a:srgbClr val="000000"/>
                              </a:solidFill>
                              <a:latin typeface="宋体" pitchFamily="34" charset="0"/>
                              <a:ea typeface="宋体" pitchFamily="34" charset="-122"/>
                              <a:cs typeface="宋体" pitchFamily="34" charset="-120"/>
                            </a:rPr>
                            <a:t>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—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3898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底面数目/个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—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4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③</a:t>
                          </a:r>
                          <a:r>
                            <a:rPr lang="en-US" altLang="zh-CN" sz="2400" i="0" smtClean="0">
                              <a:solidFill>
                                <a:srgbClr val="000000"/>
                              </a:solidFill>
                              <a:latin typeface="宋体" pitchFamily="34" charset="0"/>
                              <a:ea typeface="宋体" pitchFamily="34" charset="-122"/>
                              <a:cs typeface="宋体" pitchFamily="34" charset="-120"/>
                            </a:rPr>
                            <a:t>_______________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59_1#bc625f195.blank?vcp=1&amp;pid=a4d1cde99&amp;color=0,0,0&amp;vpa=21&amp;vtp=1&amp;bbb=1"/>
              <p:cNvSpPr/>
              <p:nvPr/>
            </p:nvSpPr>
            <p:spPr>
              <a:xfrm>
                <a:off x="8944038" y="3817097"/>
                <a:ext cx="1059498" cy="381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0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𝟐𝟎</m:t>
                    </m:r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5_AN.59_1#bc625f195.blank?vcp=1&amp;pid=a4d1cde99&amp;color=0,0,0&amp;vpa=2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44038" y="3817097"/>
                <a:ext cx="1059498" cy="381000"/>
              </a:xfrm>
              <a:prstGeom prst="rect">
                <a:avLst/>
              </a:prstGeom>
              <a:blipFill rotWithShape="1">
                <a:blip r:embed="rId3"/>
                <a:stretch>
                  <a:fillRect l="-126" t="-29" r="-444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N.60_1#bc625f195.blank?vcp=1&amp;pid=a4d1cde99&amp;color=0,0,0&amp;vpa=22&amp;vtp=1&amp;bbb=1"/>
              <p:cNvSpPr/>
              <p:nvPr/>
            </p:nvSpPr>
            <p:spPr>
              <a:xfrm>
                <a:off x="5941758" y="4357500"/>
                <a:ext cx="514414" cy="381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0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5_AN.60_1#bc625f195.blank?vcp=1&amp;pid=a4d1cde99&amp;color=0,0,0&amp;vpa=2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1758" y="4357500"/>
                <a:ext cx="514414" cy="381000"/>
              </a:xfrm>
              <a:prstGeom prst="rect">
                <a:avLst/>
              </a:prstGeom>
              <a:blipFill rotWithShape="1">
                <a:blip r:embed="rId4"/>
                <a:stretch>
                  <a:fillRect l="-12" t="-34" r="25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N.61_1#bc625f195.blank?vcp=1&amp;pid=a4d1cde99&amp;color=0,0,0&amp;vpa=23&amp;vtp=1&amp;bbb=1"/>
              <p:cNvSpPr/>
              <p:nvPr/>
            </p:nvSpPr>
            <p:spPr>
              <a:xfrm>
                <a:off x="8339993" y="4882617"/>
                <a:ext cx="2196148" cy="381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0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𝟐𝟎</m:t>
                    </m:r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（5分）</a:t>
                </a:r>
                <a:endParaRPr lang="en-US" altLang="zh-CN" sz="100" dirty="0">
                  <a:solidFill>
                    <a:srgbClr val="A00021"/>
                  </a:solidFill>
                </a:endParaRPr>
              </a:p>
            </p:txBody>
          </p:sp>
        </mc:Choice>
        <mc:Fallback>
          <p:sp>
            <p:nvSpPr>
              <p:cNvPr id="7" name="QB_5_AN.61_1#bc625f195.blank?vcp=1&amp;pid=a4d1cde99&amp;color=0,0,0&amp;vpa=2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9993" y="4882617"/>
                <a:ext cx="2196148" cy="381000"/>
              </a:xfrm>
              <a:prstGeom prst="rect">
                <a:avLst/>
              </a:prstGeom>
              <a:blipFill rotWithShape="1">
                <a:blip r:embed="rId5"/>
                <a:stretch>
                  <a:fillRect l="-24" t="-27" r="-48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6d741c78?vcp=1&amp;pid=a4d1cde99&amp;color=0,0,0&amp;vtp=1&amp;bt=1&amp;bbb=1"/>
          <p:cNvSpPr/>
          <p:nvPr/>
        </p:nvSpPr>
        <p:spPr>
          <a:xfrm>
            <a:off x="576072" y="1113160"/>
            <a:ext cx="10954512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【解决问题】</a:t>
            </a:r>
            <a:endParaRPr lang="en-US" altLang="zh-CN" sz="2400" dirty="0"/>
          </a:p>
        </p:txBody>
      </p:sp>
      <p:sp>
        <p:nvSpPr>
          <p:cNvPr id="3" name="QO_5_BD.62_1#b29409596?vcp=1&amp;pid=a4d1cde99&amp;color=0,0,0&amp;vtp=1&amp;bbb=1&amp;hb=1"/>
          <p:cNvSpPr/>
          <p:nvPr/>
        </p:nvSpPr>
        <p:spPr>
          <a:xfrm>
            <a:off x="576072" y="1637597"/>
            <a:ext cx="10954512" cy="1117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（3）每种型号的纸板各多少张？能制成多少个灯笼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？</a:t>
            </a: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请根据每个灯笼中侧面和底</a:t>
            </a:r>
            <a:endParaRPr lang="en-US" altLang="zh-CN" sz="2400" b="1" i="0" smtClean="0">
              <a:solidFill>
                <a:srgbClr val="000000"/>
              </a:solidFill>
              <a:latin typeface="Times New Roman" pitchFamily="34" charset="0"/>
              <a:ea typeface="宋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面的数量关系列方程解决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.</a:t>
            </a:r>
            <a:endParaRPr lang="en-US" altLang="zh-CN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AN.63_1#b29409596?vcp=1&amp;pid=a4d1cde99&amp;color=0,0,0&amp;vtp=1&amp;bbb=1&amp;hb=1"/>
              <p:cNvSpPr/>
              <p:nvPr/>
            </p:nvSpPr>
            <p:spPr>
              <a:xfrm>
                <a:off x="576072" y="2793297"/>
                <a:ext cx="10954512" cy="1117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解：由题意得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𝟐𝟎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.解得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𝟏𝟐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.（6分）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𝟐𝟎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𝟖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2400" b="1" i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：</a:t>
                </a:r>
                <a:endParaRPr lang="en-US" altLang="zh-CN" sz="2400" b="1" i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A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型号的纸板12张，B型号的纸板8张，能制成4个灯笼.（7分）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4" name="QO_5_AN.63_1#b29409596?vcp=1&amp;pid=a4d1cde99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2793297"/>
                <a:ext cx="10954512" cy="1117600"/>
              </a:xfrm>
              <a:prstGeom prst="rect">
                <a:avLst/>
              </a:prstGeom>
              <a:blipFill rotWithShape="1">
                <a:blip r:embed="rId1"/>
                <a:stretch>
                  <a:fillRect l="-1" t="-51" r="-8617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BD.64_1#051b5c764?vcp=1&amp;pid=a4d1cde99&amp;color=0,0,0&amp;vtp=1&amp;bbb=1&amp;hb=1"/>
              <p:cNvSpPr/>
              <p:nvPr/>
            </p:nvSpPr>
            <p:spPr>
              <a:xfrm>
                <a:off x="576072" y="3948997"/>
                <a:ext cx="10954512" cy="1117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400" b="1" i="0" spc="-10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4）A型号的硬纸板的规格是</a:t>
                </a:r>
                <a14:m>
                  <m:oMath xmlns:m="http://schemas.openxmlformats.org/officeDocument/2006/math">
                    <m:r>
                      <a:rPr lang="en-US" altLang="zh-CN" sz="2400" b="1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𝟐𝟏𝟎</m:t>
                    </m:r>
                    <m:r>
                      <a:rPr lang="en-US" altLang="zh-CN" sz="2400" b="1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400" b="1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𝐦𝐦</m:t>
                    </m:r>
                    <m:r>
                      <a:rPr lang="en-US" altLang="zh-CN" sz="2400" b="1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2400" b="1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𝟐𝟗𝟎</m:t>
                    </m:r>
                    <m:r>
                      <a:rPr lang="en-US" altLang="zh-CN" sz="2400" b="1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400" b="1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𝐦𝐦</m:t>
                    </m:r>
                  </m:oMath>
                </a14:m>
                <a:r>
                  <a:rPr lang="en-US" altLang="zh-CN" sz="2400" b="1" i="0" spc="-10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，即长方形硬纸板长</a:t>
                </a:r>
                <a14:m>
                  <m:oMath xmlns:m="http://schemas.openxmlformats.org/officeDocument/2006/math">
                    <m:r>
                      <a:rPr lang="en-US" altLang="zh-CN" sz="2400" b="1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𝟐𝟗𝟎</m:t>
                    </m:r>
                    <m:r>
                      <a:rPr lang="en-US" altLang="zh-CN" sz="2400" b="1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400" b="1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𝐦𝐦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spc="-10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400" b="1" i="0" spc="-10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宽</a:t>
                </a:r>
                <a:endParaRPr lang="en-US" altLang="zh-CN" sz="2400" b="1" i="0" spc="-100" smtClean="0">
                  <a:solidFill>
                    <a:srgbClr val="000000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𝟐𝟏𝟎</m:t>
                    </m:r>
                    <m:r>
                      <a:rPr lang="en-US" altLang="zh-CN" sz="2400" b="1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400" b="1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𝐦𝐦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spc="-10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.要用丝带给制作出来的每个灯笼的各条棱上都描上边，求所需丝带的长度.</a:t>
                </a:r>
                <a:endParaRPr lang="en-US" altLang="zh-CN" sz="2400" spc="-100" dirty="0"/>
              </a:p>
            </p:txBody>
          </p:sp>
        </mc:Choice>
        <mc:Fallback>
          <p:sp>
            <p:nvSpPr>
              <p:cNvPr id="5" name="QO_5_BD.64_1#051b5c764?vcp=1&amp;pid=a4d1cde99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3948997"/>
                <a:ext cx="10954512" cy="1117600"/>
              </a:xfrm>
              <a:prstGeom prst="rect">
                <a:avLst/>
              </a:prstGeom>
              <a:blipFill rotWithShape="1">
                <a:blip r:embed="rId2"/>
                <a:stretch>
                  <a:fillRect l="-1" t="-51" r="-8455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5_AN.65_1#051b5c764?vcp=1&amp;pid=a4d1cde99&amp;color=0,0,0&amp;vtp=1&amp;bbb=1"/>
              <p:cNvSpPr/>
              <p:nvPr/>
            </p:nvSpPr>
            <p:spPr>
              <a:xfrm>
                <a:off x="576072" y="5104697"/>
                <a:ext cx="10954512" cy="53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spc="-5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2400" b="1" i="0" spc="-5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×(</m:t>
                    </m:r>
                    <m:r>
                      <a:rPr lang="en-US" altLang="zh-CN" sz="2400" b="1" i="0" spc="-5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𝟐𝟗𝟎</m:t>
                    </m:r>
                    <m:r>
                      <a:rPr lang="en-US" altLang="zh-CN" sz="2400" b="1" i="0" spc="-5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2400" b="1" i="0" spc="-5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2400" b="1" i="0" spc="-5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2400" b="1" i="0" spc="-5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𝟐𝟏𝟎</m:t>
                    </m:r>
                    <m:r>
                      <a:rPr lang="en-US" altLang="zh-CN" sz="2400" b="1" i="0" spc="-5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2400" b="1" i="0" spc="-5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2400" b="1" i="0" spc="-5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)=</m:t>
                    </m:r>
                    <m:r>
                      <a:rPr lang="en-US" altLang="zh-CN" sz="2400" b="1" i="0" spc="-5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𝟏𝟐</m:t>
                    </m:r>
                    <m:r>
                      <a:rPr lang="en-US" altLang="zh-CN" sz="2400" b="1" i="0" spc="-5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400" b="1" i="0" spc="-5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𝟎𝟎𝟎</m:t>
                    </m:r>
                    <m:r>
                      <a:rPr lang="en-US" altLang="zh-CN" sz="2400" b="1" i="0" spc="-5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2400" b="1" i="0" spc="-5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𝐦𝐦</m:t>
                    </m:r>
                    <m:r>
                      <a:rPr lang="en-US" altLang="zh-CN" sz="2400" b="1" i="0" spc="-5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2400" b="1" i="0" spc="-5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.答：所需丝带的长度为</a:t>
                </a:r>
                <a14:m>
                  <m:oMath xmlns:m="http://schemas.openxmlformats.org/officeDocument/2006/math">
                    <m:r>
                      <a:rPr lang="en-US" altLang="zh-CN" sz="2400" b="1" i="0" spc="-5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𝟏𝟐</m:t>
                    </m:r>
                    <m:r>
                      <a:rPr lang="en-US" altLang="zh-CN" sz="2400" b="1" i="0" spc="-5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400" b="1" i="0" spc="-5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𝟎𝟎𝟎</m:t>
                    </m:r>
                    <m:r>
                      <a:rPr lang="en-US" altLang="zh-CN" sz="2400" b="1" i="0" spc="-5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400" b="1" i="0" spc="-5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𝐦𝐦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spc="-5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.（9分）</a:t>
                </a:r>
                <a:endParaRPr lang="en-US" altLang="zh-CN" sz="100" spc="-50" dirty="0"/>
              </a:p>
            </p:txBody>
          </p:sp>
        </mc:Choice>
        <mc:Fallback>
          <p:sp>
            <p:nvSpPr>
              <p:cNvPr id="6" name="QO_5_AN.65_1#051b5c764?vcp=1&amp;pid=a4d1cde9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5104697"/>
                <a:ext cx="10954512" cy="533400"/>
              </a:xfrm>
              <a:prstGeom prst="rect">
                <a:avLst/>
              </a:prstGeom>
              <a:blipFill rotWithShape="1">
                <a:blip r:embed="rId3"/>
                <a:stretch>
                  <a:fillRect l="-1" t="-106" r="-15405" b="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85e86e0e?vcp=1&amp;pid=a4d1cde99&amp;color=0,0,0&amp;vtp=1&amp;bt=1&amp;bbb=1"/>
          <p:cNvSpPr/>
          <p:nvPr/>
        </p:nvSpPr>
        <p:spPr>
          <a:xfrm>
            <a:off x="576072" y="2548260"/>
            <a:ext cx="10954512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【回顾反思】</a:t>
            </a:r>
            <a:endParaRPr lang="en-US" altLang="zh-CN" sz="2400" dirty="0"/>
          </a:p>
        </p:txBody>
      </p:sp>
      <p:sp>
        <p:nvSpPr>
          <p:cNvPr id="3" name="QO_5_BD.66_1#bafc6dde0?vcp=1&amp;pid=a4d1cde99&amp;color=0,0,0&amp;vtp=1&amp;bbb=1"/>
          <p:cNvSpPr/>
          <p:nvPr/>
        </p:nvSpPr>
        <p:spPr>
          <a:xfrm>
            <a:off x="576072" y="3072697"/>
            <a:ext cx="10954512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（5）表格对解决这类问题有什么作用？（20字以内）</a:t>
            </a:r>
            <a:endParaRPr lang="en-US" altLang="zh-CN" sz="2400" dirty="0"/>
          </a:p>
        </p:txBody>
      </p:sp>
      <p:sp>
        <p:nvSpPr>
          <p:cNvPr id="4" name="QO_5_AN.67_1#bafc6dde0?vcp=1&amp;pid=a4d1cde99&amp;color=0,0,0&amp;vtp=1&amp;bbb=1"/>
          <p:cNvSpPr/>
          <p:nvPr/>
        </p:nvSpPr>
        <p:spPr>
          <a:xfrm>
            <a:off x="576072" y="3595556"/>
            <a:ext cx="10954512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作用：理清各个量之间的关系.（10分）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68_1#e901a7452?iti=14&amp;htil=6&amp;vcp=1&amp;pid=444fe228f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7936" y="954664"/>
            <a:ext cx="3557016" cy="324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4_BD.68_2#e901a7452?iti=14&amp;htil=6&amp;vcp=1&amp;pid=444fe228f&amp;color=0,0,0&amp;vtp=1&amp;bbb=1"/>
          <p:cNvSpPr/>
          <p:nvPr/>
        </p:nvSpPr>
        <p:spPr>
          <a:xfrm>
            <a:off x="9356719" y="4253743"/>
            <a:ext cx="679450" cy="8950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图12</a:t>
            </a:r>
            <a:endParaRPr lang="en-US" altLang="zh-CN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BD.68_3#e901a7452?htil=6&amp;sp=1&amp;vcp=1&amp;pid=444fe228f&amp;color=0,0,0&amp;vtp=1&amp;bt=1&amp;bbb=1&amp;hb=1"/>
              <p:cNvSpPr/>
              <p:nvPr/>
            </p:nvSpPr>
            <p:spPr>
              <a:xfrm>
                <a:off x="576072" y="899800"/>
                <a:ext cx="7269480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21.（本题满分10分）如图12，已知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⊙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𝑶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的直径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endParaRPr lang="en-US" altLang="zh-CN" sz="2400" b="1" i="0" smtClean="0">
                  <a:solidFill>
                    <a:srgbClr val="000000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𝑪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⊙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𝑶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上的一点，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𝑫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上的一点，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𝑫𝑬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⊥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于点</a:t>
                </a:r>
                <a:endParaRPr lang="en-US" altLang="zh-CN" sz="2400" b="1" i="0" smtClean="0">
                  <a:solidFill>
                    <a:srgbClr val="000000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𝑫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𝑫𝑬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交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𝑩𝑪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于点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𝑭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，且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𝑬𝑭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𝑬𝑪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4" name="QO_4_BD.68_3#e901a7452?htil=6&amp;sp=1&amp;vcp=1&amp;pid=444fe228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899800"/>
                <a:ext cx="7269480" cy="1676400"/>
              </a:xfrm>
              <a:prstGeom prst="rect">
                <a:avLst/>
              </a:prstGeom>
              <a:blipFill rotWithShape="1">
                <a:blip r:embed="rId2"/>
                <a:stretch>
                  <a:fillRect l="-2" r="-85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BD.69_1#f68d4f10d?htil=6&amp;vcp=1&amp;pid=e901a7452&amp;color=0,0,0&amp;vtp=1&amp;bbb=1"/>
              <p:cNvSpPr/>
              <p:nvPr/>
            </p:nvSpPr>
            <p:spPr>
              <a:xfrm>
                <a:off x="576072" y="2600638"/>
                <a:ext cx="7269480" cy="53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（1）求证：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𝑬𝑪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⊙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𝑶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的切线.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5" name="QO_5_BD.69_1#f68d4f10d?htil=6&amp;vcp=1&amp;pid=e901a745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2600638"/>
                <a:ext cx="7269480" cy="533400"/>
              </a:xfrm>
              <a:prstGeom prst="rect">
                <a:avLst/>
              </a:prstGeom>
              <a:blipFill rotWithShape="1">
                <a:blip r:embed="rId3"/>
                <a:stretch>
                  <a:fillRect l="-2" t="-59" r="2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5_AN.70_1#f68d4f10d?htil=6&amp;vcp=1&amp;pid=e901a7452&amp;color=0,0,0&amp;vtp=1&amp;bbb=1&amp;hb=1"/>
              <p:cNvSpPr/>
              <p:nvPr/>
            </p:nvSpPr>
            <p:spPr>
              <a:xfrm>
                <a:off x="576072" y="3123497"/>
                <a:ext cx="7269480" cy="2794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证明：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∵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𝑶𝑪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𝑶𝑩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𝑶𝑩𝑪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𝑶𝑪𝑩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.∵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𝑫𝑬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⊥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endParaRPr lang="en-US" altLang="zh-CN" sz="2400" b="1" i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𝑶𝑩𝑪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+∠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𝑫𝑭𝑩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𝟗𝟎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1分）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∵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𝑬𝑭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𝑬𝑪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endParaRPr lang="en-US" altLang="zh-CN" sz="2400" b="1" i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𝑬𝑪𝑭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𝑬𝑭𝑪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𝑫𝑭𝑩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.∴∠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𝑶𝑪𝑩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+∠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𝑬𝑪𝑭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𝟗𝟎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>
                    <a:solidFill>
                      <a:srgbClr val="A00021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endParaRPr lang="en-US" altLang="zh-CN" sz="2400" b="1" i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2分）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𝑶𝑪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⊥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𝑪𝑬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.∵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𝑶𝑪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⊙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𝑶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的半径，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𝑬𝑪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⊙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𝑶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endParaRPr lang="en-US" altLang="zh-CN" sz="100" b="1" i="0" kern="0" spc="-99900" smtClean="0">
                  <a:solidFill>
                    <a:srgbClr val="FFFFFF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的切线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.（3分）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6" name="QO_5_AN.70_1#f68d4f10d?htil=6&amp;vcp=1&amp;pid=e901a745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3123497"/>
                <a:ext cx="7269480" cy="2794000"/>
              </a:xfrm>
              <a:prstGeom prst="rect">
                <a:avLst/>
              </a:prstGeom>
              <a:blipFill rotWithShape="1">
                <a:blip r:embed="rId4"/>
                <a:stretch>
                  <a:fillRect l="-2" t="-20" r="-22762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71_1#9bb835ed6?vcp=1&amp;pid=e901a7452&amp;color=0,0,0&amp;vtp=1&amp;bt=1&amp;bbb=1"/>
              <p:cNvSpPr/>
              <p:nvPr/>
            </p:nvSpPr>
            <p:spPr>
              <a:xfrm>
                <a:off x="576072" y="539986"/>
                <a:ext cx="10954512" cy="53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（2）求证：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000000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△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𝑶𝑨𝑪</m:t>
                    </m:r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000000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∽△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𝑬𝑪𝑭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O_5_BD.71_1#9bb835ed6?vcp=1&amp;pid=e901a745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539986"/>
                <a:ext cx="10954512" cy="533400"/>
              </a:xfrm>
              <a:prstGeom prst="rect">
                <a:avLst/>
              </a:prstGeom>
              <a:blipFill rotWithShape="1">
                <a:blip r:embed="rId1"/>
                <a:stretch>
                  <a:fillRect l="-1" t="-44" r="2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72_1#9bb835ed6?vcp=1&amp;pid=e901a7452&amp;color=0,0,0&amp;vtp=1&amp;bbb=1&amp;hb=1"/>
              <p:cNvSpPr/>
              <p:nvPr/>
            </p:nvSpPr>
            <p:spPr>
              <a:xfrm>
                <a:off x="576072" y="1061883"/>
                <a:ext cx="10954512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证明：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∵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⊙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𝑶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的直径，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𝑨𝑪𝑩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𝟗𝟎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+∠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𝑩𝑨𝑪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𝟗𝟎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>
                    <a:solidFill>
                      <a:srgbClr val="A00021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endParaRPr lang="en-US" altLang="zh-CN" sz="2400" b="1" i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∵∠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+∠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𝑩𝑭𝑫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𝟗𝟎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𝑩𝑭𝑫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𝑩𝑨𝑪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.∴∠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𝑩𝑨𝑪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𝑩𝑭𝑫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𝑬𝑪𝑭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𝑬𝑭𝑪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endParaRPr lang="en-US" altLang="zh-CN" sz="100" b="1" i="0" kern="0" spc="-99900" smtClean="0">
                  <a:solidFill>
                    <a:srgbClr val="FFFFFF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5分）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∵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𝑶𝑨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𝑶𝑪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𝑶𝑪𝑨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𝑩𝑨𝑪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𝑬𝑪𝑭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𝑬𝑭𝑪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.∴</m:t>
                    </m:r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A00021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△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𝑶𝑨𝑪</m:t>
                    </m:r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A00021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∽△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𝑬𝑪𝑭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.（6分）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3" name="QO_5_AN.72_1#9bb835ed6?vcp=1&amp;pid=e901a745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1061883"/>
                <a:ext cx="10954512" cy="1676400"/>
              </a:xfrm>
              <a:prstGeom prst="rect">
                <a:avLst/>
              </a:prstGeom>
              <a:blipFill rotWithShape="1">
                <a:blip r:embed="rId2"/>
                <a:stretch>
                  <a:fillRect l="-1" t="-10" r="-25480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73_1#f8a8fb446?vcp=1&amp;pid=e901a7452&amp;color=0,0,0&amp;vtp=1&amp;bbb=1"/>
              <p:cNvSpPr/>
              <p:nvPr/>
            </p:nvSpPr>
            <p:spPr>
              <a:xfrm>
                <a:off x="576072" y="2763682"/>
                <a:ext cx="10954512" cy="53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（3）若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𝑶𝑫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𝑩𝑫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𝟒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𝑩𝑪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𝟖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，求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𝑬𝑪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的长.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4" name="QO_5_BD.73_1#f8a8fb446?vcp=1&amp;pid=e901a745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2763682"/>
                <a:ext cx="10954512" cy="533400"/>
              </a:xfrm>
              <a:prstGeom prst="rect">
                <a:avLst/>
              </a:prstGeom>
              <a:blipFill rotWithShape="1">
                <a:blip r:embed="rId3"/>
                <a:stretch>
                  <a:fillRect l="-1" t="-30" r="2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74_1#f8a8fb446?vcp=1&amp;pid=e901a7452&amp;color=0,0,0&amp;vtp=1&amp;bbb=1&amp;hb=1"/>
              <p:cNvSpPr/>
              <p:nvPr/>
            </p:nvSpPr>
            <p:spPr>
              <a:xfrm>
                <a:off x="576072" y="3286542"/>
                <a:ext cx="10954512" cy="2882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∵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⊙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𝑶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的直径，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𝑨𝑪𝑩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𝟗𝟎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∵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𝑶𝑨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𝑶𝑩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𝑶𝑫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𝑩𝑫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endParaRPr lang="en-US" altLang="zh-CN" sz="2400" b="1" i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.（7</a:t>
                </a:r>
                <a:r>
                  <a:rPr lang="en-US" altLang="zh-CN" sz="2400" b="1" i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分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）</a:t>
                </a:r>
                <a:endParaRPr lang="en-US" altLang="zh-CN" sz="2400" b="1" i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𝑨</m:t>
                        </m:r>
                        <m:sSup>
                          <m:sSupPr>
                            <m:ctrlPr>
                              <a:rPr lang="en-US" altLang="zh-CN" sz="2400" b="1" i="1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𝑩</m:t>
                            </m:r>
                          </m:e>
                          <m:sup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−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𝑩</m:t>
                        </m:r>
                        <m:sSup>
                          <m:sSupPr>
                            <m:ctrlPr>
                              <a:rPr lang="en-US" altLang="zh-CN" sz="2400" b="1" i="1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𝑪</m:t>
                            </m:r>
                          </m:e>
                          <m:sup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𝟐</m:t>
                            </m:r>
                          </m:sup>
                        </m:sSup>
                      </m:e>
                    </m:rad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1" i="1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𝟏𝟎</m:t>
                            </m:r>
                          </m:e>
                          <m:sup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1" i="1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𝟖</m:t>
                            </m:r>
                          </m:e>
                          <m:sup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𝟐</m:t>
                            </m:r>
                          </m:sup>
                        </m:sSup>
                      </m:e>
                    </m:rad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.∵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𝐜𝐨𝐬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𝑩𝑫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𝑩𝑭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𝑩𝑪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zh-CN" altLang="en-US" sz="2400" b="1" i="0" kern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𝟖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𝟏𝟎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𝑩𝑭</m:t>
                        </m:r>
                      </m:den>
                    </m:f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8</a:t>
                </a:r>
                <a:r>
                  <a:rPr lang="en-US" altLang="zh-CN" sz="2400" b="1" i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分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）</a:t>
                </a:r>
                <a:endParaRPr lang="en-US" altLang="zh-CN" sz="2400" b="1" i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𝑩𝑭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𝟓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𝑪𝑭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𝑩𝑭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.∵</m:t>
                    </m:r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A00021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△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𝑶𝑨𝑪</m:t>
                    </m:r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A00021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∽△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𝑬𝑪𝑭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𝑬𝑪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𝑶𝑨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𝑪𝑭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𝑨𝑪</m:t>
                        </m:r>
                      </m:den>
                    </m:f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9</a:t>
                </a:r>
                <a:r>
                  <a:rPr lang="en-US" altLang="zh-CN" sz="2400" b="1" i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分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）</a:t>
                </a:r>
                <a:endParaRPr lang="en-US" altLang="zh-CN" sz="2400" b="1" i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𝑶𝑨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⋅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𝑪𝑭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𝑨𝑪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𝟓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×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𝟔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10分）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5" name="QO_5_AN.74_1#f8a8fb446?vcp=1&amp;pid=e901a745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3286542"/>
                <a:ext cx="10954512" cy="2882900"/>
              </a:xfrm>
              <a:prstGeom prst="rect">
                <a:avLst/>
              </a:prstGeom>
              <a:blipFill rotWithShape="1">
                <a:blip r:embed="rId4"/>
                <a:stretch>
                  <a:fillRect l="-1" t="-14" r="-18773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75_1#c787159f0?sp=1&amp;vcp=1&amp;pid=444fe228f&amp;color=0,0,0&amp;vtp=1&amp;bt=1&amp;bbb=1&amp;hb=1"/>
              <p:cNvSpPr/>
              <p:nvPr/>
            </p:nvSpPr>
            <p:spPr>
              <a:xfrm>
                <a:off x="576072" y="630333"/>
                <a:ext cx="10954512" cy="1104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22.（本题满分12分）设二次函数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𝒚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𝒙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𝒃𝒙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𝒄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𝒃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𝒄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均为常数，且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≠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endParaRPr lang="en-US" altLang="zh-CN" sz="2400" b="1" i="0" smtClean="0">
                  <a:solidFill>
                    <a:srgbClr val="000000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已知函数值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𝒚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和自变量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的部分对应取值如右表所示.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O_4_BD.75_1#c787159f0?sp=1&amp;vcp=1&amp;pid=444fe228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630333"/>
                <a:ext cx="10954512" cy="1104900"/>
              </a:xfrm>
              <a:prstGeom prst="rect">
                <a:avLst/>
              </a:prstGeom>
              <a:blipFill rotWithShape="1">
                <a:blip r:embed="rId1"/>
                <a:stretch>
                  <a:fillRect l="-1" t="-37" r="-9881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6" name="QO_4_BD.75_2#c787159f0?colgroup=2,1,4,7,4,4,4,1&amp;vcp=1&amp;pid=444fe228f&amp;color=0,0,0&amp;vtp=1&amp;bbb=1"/>
              <p:cNvGraphicFramePr>
                <a:graphicFrameLocks noGrp="1"/>
              </p:cNvGraphicFramePr>
              <p:nvPr/>
            </p:nvGraphicFramePr>
            <p:xfrm>
              <a:off x="576072" y="1815433"/>
              <a:ext cx="10908792" cy="1066991"/>
            </p:xfrm>
            <a:graphic>
              <a:graphicData uri="http://schemas.openxmlformats.org/drawingml/2006/table">
                <a:tbl>
                  <a:tblPr/>
                  <a:tblGrid>
                    <a:gridCol w="969264"/>
                    <a:gridCol w="749808"/>
                    <a:gridCol w="1536192"/>
                    <a:gridCol w="2295144"/>
                    <a:gridCol w="1536192"/>
                    <a:gridCol w="1536192"/>
                    <a:gridCol w="1536192"/>
                    <a:gridCol w="749808"/>
                  </a:tblGrid>
                  <a:tr h="53898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宋体" pitchFamily="34" charset="-122"/>
                              <a:ea typeface="宋体" pitchFamily="34" charset="-122"/>
                              <a:cs typeface="Times New Roman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itchFamily="34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−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𝟑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−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𝟐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−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𝟏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宋体" pitchFamily="34" charset="-122"/>
                              <a:ea typeface="宋体" pitchFamily="34" charset="-122"/>
                              <a:cs typeface="Times New Roman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itchFamily="34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2800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𝒚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宋体" pitchFamily="34" charset="-122"/>
                              <a:ea typeface="宋体" pitchFamily="34" charset="-122"/>
                              <a:cs typeface="Times New Roman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itchFamily="34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𝒏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−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𝟓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𝒏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−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𝟒</m:t>
                              </m:r>
                              <m:r>
                                <a:rPr lang="en-US" altLang="zh-CN" sz="2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itchFamily="34" charset="-122"/>
                                  <a:cs typeface="Times New Roman" pitchFamily="34" charset="-120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宋体" pitchFamily="34" charset="-122"/>
                              <a:ea typeface="宋体" pitchFamily="34" charset="-122"/>
                              <a:cs typeface="Times New Roman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itchFamily="34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6" name="QO_4_BD.75_2#c787159f0?colgroup=2,1,4,7,4,4,4,1&amp;vcp=1&amp;pid=444fe228f&amp;color=0,0,0&amp;vtp=1&amp;bbb=1"/>
              <p:cNvGraphicFramePr>
                <a:graphicFrameLocks noGrp="1"/>
              </p:cNvGraphicFramePr>
              <p:nvPr/>
            </p:nvGraphicFramePr>
            <p:xfrm>
              <a:off x="576072" y="1815433"/>
              <a:ext cx="10908792" cy="1066991"/>
            </p:xfrm>
            <a:graphic>
              <a:graphicData uri="http://schemas.openxmlformats.org/drawingml/2006/table">
                <a:tbl>
                  <a:tblPr/>
                  <a:tblGrid>
                    <a:gridCol w="969264"/>
                    <a:gridCol w="749808"/>
                    <a:gridCol w="1536192"/>
                    <a:gridCol w="2295144"/>
                    <a:gridCol w="1536192"/>
                    <a:gridCol w="1536192"/>
                    <a:gridCol w="1536192"/>
                    <a:gridCol w="749808"/>
                  </a:tblGrid>
                  <a:tr h="5391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宋体" pitchFamily="34" charset="-122"/>
                              <a:ea typeface="宋体" pitchFamily="34" charset="-122"/>
                              <a:cs typeface="Times New Roman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itchFamily="34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宋体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宋体" pitchFamily="34" charset="-122"/>
                              <a:ea typeface="宋体" pitchFamily="34" charset="-122"/>
                              <a:cs typeface="Times New Roman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itchFamily="34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276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宋体" pitchFamily="34" charset="-122"/>
                              <a:ea typeface="宋体" pitchFamily="34" charset="-122"/>
                              <a:cs typeface="Times New Roman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itchFamily="34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宋体" pitchFamily="34" charset="-122"/>
                              <a:ea typeface="宋体" pitchFamily="34" charset="-122"/>
                              <a:cs typeface="Times New Roman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itchFamily="34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76_1#f2995e0f6?vcp=1&amp;pid=c787159f0&amp;color=0,0,0&amp;vtp=1&amp;bbb=1"/>
              <p:cNvSpPr/>
              <p:nvPr/>
            </p:nvSpPr>
            <p:spPr>
              <a:xfrm>
                <a:off x="576072" y="3021933"/>
                <a:ext cx="10954512" cy="53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（1）若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4" name="QO_5_BD.76_1#f2995e0f6?vcp=1&amp;pid=c787159f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3021933"/>
                <a:ext cx="10954512" cy="533400"/>
              </a:xfrm>
              <a:prstGeom prst="rect">
                <a:avLst/>
              </a:prstGeom>
              <a:blipFill rotWithShape="1">
                <a:blip r:embed="rId3"/>
                <a:stretch>
                  <a:fillRect l="-1" t="-113" r="2" b="1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6_BD.77_1#e85b76193?vcp=1&amp;pid=f2995e0f6&amp;color=0,0,0&amp;vtp=1&amp;bbb=1"/>
          <p:cNvSpPr/>
          <p:nvPr/>
        </p:nvSpPr>
        <p:spPr>
          <a:xfrm>
            <a:off x="576072" y="3506692"/>
            <a:ext cx="10954512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①求二次函数的解析式，并写出它的图象的顶点坐标.</a:t>
            </a:r>
            <a:endParaRPr lang="en-US" altLang="zh-CN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6_AN.78_1#e85b76193?vcp=1&amp;pid=f2995e0f6&amp;color=0,0,0&amp;vtp=1&amp;bbb=1&amp;hb=1"/>
              <p:cNvSpPr/>
              <p:nvPr/>
            </p:nvSpPr>
            <p:spPr>
              <a:xfrm>
                <a:off x="576072" y="3991451"/>
                <a:ext cx="10954512" cy="2032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100"/>
                  </a:lnSpc>
                </a:pP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解</a:t>
                </a:r>
                <a:r>
                  <a:rPr lang="en-US" altLang="zh-CN" sz="2400" b="1" i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根据题意得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1" i="1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𝒄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=−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𝟏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𝟏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+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𝒃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+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𝒄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=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𝟒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1分</a:t>
                </a:r>
                <a:r>
                  <a:rPr lang="en-US" altLang="zh-CN" sz="2400" b="1" i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）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1" i="1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𝒃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=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𝟒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&amp;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𝒄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=−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𝟏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2分）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>
                    <a:solidFill>
                      <a:srgbClr val="A00021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二次函数的解析式</a:t>
                </a:r>
                <a:endParaRPr lang="en-US" altLang="zh-CN" sz="2400" b="1" i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𝒚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𝒙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.（3分）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∵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𝒚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𝒙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𝒙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+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.∴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>
                    <a:solidFill>
                      <a:srgbClr val="A00021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它的图象的顶点坐</a:t>
                </a:r>
                <a:endParaRPr lang="en-US" altLang="zh-CN" sz="2400" b="1" i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标为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,−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.（4分）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6" name="QO_6_AN.78_1#e85b76193?vcp=1&amp;pid=f2995e0f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3991451"/>
                <a:ext cx="10954512" cy="2032000"/>
              </a:xfrm>
              <a:prstGeom prst="rect">
                <a:avLst/>
              </a:prstGeom>
              <a:blipFill rotWithShape="1">
                <a:blip r:embed="rId4"/>
                <a:stretch>
                  <a:fillRect l="-1" t="-23" r="-10374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6_BD.79_1#74ba5ad36?vcp=1&amp;pid=f2995e0f6&amp;color=0,0,0&amp;vtp=1&amp;bt=1&amp;bbb=1"/>
              <p:cNvSpPr/>
              <p:nvPr/>
            </p:nvSpPr>
            <p:spPr>
              <a:xfrm>
                <a:off x="576072" y="1898940"/>
                <a:ext cx="10954512" cy="53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②点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𝒎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,</m:t>
                    </m:r>
                    <m:sSub>
                      <m:sSub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𝒚</m:t>
                        </m:r>
                      </m:e>
                      <m:sub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</m:t>
                        </m:r>
                      </m:sub>
                    </m:sSub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𝒎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,</m:t>
                    </m:r>
                    <m:sSub>
                      <m:sSub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𝒚</m:t>
                        </m:r>
                      </m:e>
                      <m:sub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sub>
                    </m:sSub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都在该二次函数图象上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𝒚</m:t>
                        </m:r>
                      </m:e>
                      <m:sub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</m:t>
                        </m:r>
                      </m:sub>
                    </m:sSub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≥</m:t>
                    </m:r>
                    <m:sSub>
                      <m:sSub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𝒚</m:t>
                        </m:r>
                      </m:e>
                      <m:sub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，请求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𝒚</m:t>
                        </m:r>
                      </m:e>
                      <m:sub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的最小值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O_6_BD.79_1#74ba5ad36?vcp=1&amp;pid=f2995e0f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1898940"/>
                <a:ext cx="10954512" cy="533400"/>
              </a:xfrm>
              <a:prstGeom prst="rect">
                <a:avLst/>
              </a:prstGeom>
              <a:blipFill rotWithShape="1">
                <a:blip r:embed="rId1"/>
                <a:stretch>
                  <a:fillRect l="-1" t="-54" r="-5696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6_AN.80_1#74ba5ad36?vcp=1&amp;pid=f2995e0f6&amp;color=0,0,0&amp;vtp=1&amp;bbb=1&amp;hb=1"/>
              <p:cNvSpPr/>
              <p:nvPr/>
            </p:nvSpPr>
            <p:spPr>
              <a:xfrm>
                <a:off x="576072" y="2420837"/>
                <a:ext cx="10954512" cy="2235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∵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点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𝒎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,</m:t>
                    </m:r>
                    <m:sSub>
                      <m:sSub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𝒚</m:t>
                        </m:r>
                      </m:e>
                      <m:sub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</m:t>
                        </m:r>
                      </m:sub>
                    </m:sSub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𝒎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,</m:t>
                    </m:r>
                    <m:sSub>
                      <m:sSub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𝒚</m:t>
                        </m:r>
                      </m:e>
                      <m:sub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sub>
                    </m:sSub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都在该二次函数图象上</a:t>
                </a:r>
                <a:r>
                  <a:rPr lang="en-US" altLang="zh-CN" sz="2400" b="1" i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𝒚</m:t>
                        </m:r>
                      </m:e>
                      <m:sub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</m:t>
                        </m:r>
                      </m:sub>
                    </m:sSub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≥</m:t>
                    </m:r>
                    <m:sSub>
                      <m:sSub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𝒚</m:t>
                        </m:r>
                      </m:e>
                      <m:sub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endParaRPr lang="en-US" altLang="zh-CN" sz="2400" b="1" i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𝒎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+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𝒎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−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≥−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𝒎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≥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𝟎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.（5分）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∵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𝒚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𝒙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+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𝟓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&gt;−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𝒚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随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的增大</a:t>
                </a:r>
                <a:endParaRPr lang="en-US" altLang="zh-CN" sz="2400" b="1" i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而增大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sSub>
                      <m:sSub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𝒚</m:t>
                        </m:r>
                      </m:e>
                      <m:sub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的最小值是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𝟎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时的函数值.（6分）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sSub>
                      <m:sSub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𝒚</m:t>
                        </m:r>
                      </m:e>
                      <m:sub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的最小值为</a:t>
                </a:r>
                <a:endParaRPr lang="en-US" altLang="zh-CN" sz="2400" b="1" i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.（7分）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6_AN.80_1#74ba5ad36?vcp=1&amp;pid=f2995e0f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2420837"/>
                <a:ext cx="10954512" cy="2235200"/>
              </a:xfrm>
              <a:prstGeom prst="rect">
                <a:avLst/>
              </a:prstGeom>
              <a:blipFill rotWithShape="1">
                <a:blip r:embed="rId2"/>
                <a:stretch>
                  <a:fillRect l="-1" t="-10" r="-9139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81_1#b46327889?vcp=1&amp;pid=c787159f0&amp;color=0,0,0&amp;vtp=1&amp;bt=1&amp;bbb=1&amp;hb=1"/>
              <p:cNvSpPr/>
              <p:nvPr/>
            </p:nvSpPr>
            <p:spPr>
              <a:xfrm>
                <a:off x="576072" y="2750979"/>
                <a:ext cx="10954512" cy="1117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（2）将该二次函数的图象向右平移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𝒌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&lt;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𝒌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&lt;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个单位长度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若平移后的二次函</a:t>
                </a:r>
                <a:endParaRPr lang="en-US" altLang="zh-CN" sz="2400" b="1" i="0" smtClean="0">
                  <a:solidFill>
                    <a:srgbClr val="000000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数图象在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≤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≤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𝟎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的范围内的最小值为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𝟏𝟏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𝟒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，求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𝒌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的值.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O_5_BD.81_1#b46327889?vcp=1&amp;pid=c787159f0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2750979"/>
                <a:ext cx="10954512" cy="11176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r="-2200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AN.82_1#b46327889?vcp=1&amp;pid=c787159f0&amp;color=0,0,0&amp;mp=1&amp;vtp=1&amp;bt=1&amp;bbb=1&amp;hb=1"/>
              <p:cNvSpPr/>
              <p:nvPr/>
            </p:nvSpPr>
            <p:spPr>
              <a:xfrm>
                <a:off x="576072" y="539986"/>
                <a:ext cx="10954512" cy="573202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由表格数据可知，二次函数图象的顶点为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,−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400" b="1" i="0" dirty="0" err="1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二次函数的解析式为</a:t>
                </a:r>
                <a:endParaRPr lang="en-US" altLang="zh-CN" sz="2400" b="1" i="0" dirty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𝒚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𝒂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𝒙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+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.（8分）①若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&gt;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𝟎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，将该二次函数图象向右平移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𝒌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&lt;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𝒌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&lt;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 smtClean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endParaRPr lang="en-US" altLang="zh-CN" sz="100" b="1" i="0" kern="0" spc="-99900" dirty="0" smtClean="0">
                  <a:solidFill>
                    <a:srgbClr val="FFFFFF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400" b="1" i="0" dirty="0" err="1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个单位长度得到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𝒚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𝒂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𝒙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+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−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𝒌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，则平移后的抛物线在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≤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≤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 err="1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的范围</a:t>
                </a:r>
                <a:endParaRPr lang="en-US" altLang="zh-CN" sz="2400" b="1" i="0" dirty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400" b="1" i="0" dirty="0" err="1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内最小值始终为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，不符合题意，所以不可能.（9分）②若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&lt;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𝟎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&lt;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𝒌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≤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endParaRPr lang="en-US" altLang="zh-CN" sz="2400" b="1" i="0" dirty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400" b="1" i="0" dirty="0" err="1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则当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𝟎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时函数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𝒚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𝒌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取得最小值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𝟏𝟏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𝟒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endParaRPr lang="en-US" altLang="zh-CN" sz="2400" b="1" i="0" dirty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𝒌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𝟏𝟏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𝟒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𝒌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𝟕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∵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&lt;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𝒌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≤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𝒌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10分）</a:t>
                </a:r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当</a:t>
                </a:r>
                <a:endParaRPr lang="en-US" altLang="zh-CN" sz="2400" b="1" i="0" dirty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&lt;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𝒌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&lt;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，则当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时，函数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𝒚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𝒂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𝒙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+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−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𝒌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取得最小值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𝟏𝟏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𝟒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把</a:t>
                </a:r>
                <a:endParaRPr lang="en-US" altLang="zh-CN" sz="2400" b="1" i="0" dirty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代入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𝒚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𝒂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(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𝒙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+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−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𝒌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，得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𝒚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𝒌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𝒌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=−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𝟏𝟏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𝟒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2400" b="1" i="0" dirty="0" err="1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解得</a:t>
                </a:r>
                <a:endParaRPr lang="en-US" altLang="zh-CN" sz="2400" b="1" i="0" dirty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𝒌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=±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∵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&lt;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𝒌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&lt;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𝒌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11分）综上，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𝒌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𝒌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12分）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O_5_AN.82_1#b46327889?vcp=1&amp;pid=c787159f0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539986"/>
                <a:ext cx="10954512" cy="5732025"/>
              </a:xfrm>
              <a:prstGeom prst="rect">
                <a:avLst/>
              </a:prstGeom>
              <a:blipFill rotWithShape="1">
                <a:blip r:embed="rId1"/>
                <a:stretch>
                  <a:fillRect l="-1" t="-4" r="-8513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83_1#981a0d18a?sp=1&amp;vcp=1&amp;pid=444fe228f&amp;color=0,0,0&amp;vtp=1&amp;bt=1&amp;bbb=1&amp;hb=1"/>
              <p:cNvSpPr/>
              <p:nvPr/>
            </p:nvSpPr>
            <p:spPr>
              <a:xfrm>
                <a:off x="576072" y="1604931"/>
                <a:ext cx="10954512" cy="1117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23.（本题满分12分）【探究与证明】在菱形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𝑨𝑩𝑪𝑫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中，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∠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𝑨𝑩𝑪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是锐角，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𝑩𝑪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边上</a:t>
                </a:r>
                <a:endParaRPr lang="en-US" altLang="zh-CN" sz="2400" b="1" i="0" smtClean="0">
                  <a:solidFill>
                    <a:srgbClr val="000000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的动点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，将射线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𝑨𝑬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绕点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按逆时针方向旋转，交直线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𝑪𝑫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于点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𝑭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O_4_BD.83_1#981a0d18a?sp=1&amp;vcp=1&amp;pid=444fe228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1604931"/>
                <a:ext cx="10954512" cy="1117600"/>
              </a:xfrm>
              <a:prstGeom prst="rect">
                <a:avLst/>
              </a:prstGeom>
              <a:blipFill rotWithShape="1">
                <a:blip r:embed="rId1"/>
                <a:stretch>
                  <a:fillRect l="-1" t="-26" r="-11533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83_3#981a0d18a?iti=15&amp;htil=1&amp;vcp=1&amp;pid=444fe228f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1408" y="2840895"/>
            <a:ext cx="2368296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83_4#981a0d18a?iti=16&amp;htil=1&amp;vcp=1&amp;pid=444fe228f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7224" y="3133503"/>
            <a:ext cx="2560320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4_BD.83_5#981a0d18a?iti=15&amp;htil=1&amp;vcp=1&amp;pid=444fe228f&amp;color=0,0,0&amp;vtp=1&amp;bbb=1"/>
          <p:cNvSpPr/>
          <p:nvPr/>
        </p:nvSpPr>
        <p:spPr>
          <a:xfrm>
            <a:off x="2965831" y="4686967"/>
            <a:ext cx="679450" cy="8950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图13</a:t>
            </a:r>
            <a:endParaRPr lang="en-US" altLang="zh-CN" sz="2400" dirty="0"/>
          </a:p>
        </p:txBody>
      </p:sp>
      <p:sp>
        <p:nvSpPr>
          <p:cNvPr id="6" name="QO_4_BD.83_6#981a0d18a?iti=16&amp;htil=1&amp;vcp=1&amp;pid=444fe228f&amp;color=0,0,0&amp;vtp=1&amp;bbb=1"/>
          <p:cNvSpPr/>
          <p:nvPr/>
        </p:nvSpPr>
        <p:spPr>
          <a:xfrm>
            <a:off x="8293671" y="4686967"/>
            <a:ext cx="987425" cy="8950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备用图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5105aab46?vcp=1&amp;pid=4b184ff1d&amp;color=0,0,0&amp;vtp=1&amp;bt=1&amp;bbb=1&amp;hb=1"/>
          <p:cNvSpPr/>
          <p:nvPr/>
        </p:nvSpPr>
        <p:spPr>
          <a:xfrm>
            <a:off x="576072" y="2310289"/>
            <a:ext cx="10954512" cy="2235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注意事项：1.答题前，考生务必将姓名、准考证号填写在试卷和答题卡上.</a:t>
            </a:r>
            <a:endParaRPr lang="en-US" altLang="zh-CN" sz="2400" dirty="0"/>
          </a:p>
          <a:p>
            <a:pPr latinLnBrk="1">
              <a:lnSpc>
                <a:spcPts val="4400"/>
              </a:lnSpc>
            </a:pP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2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.考生作答时，请在答题卡上作答（答题注意事项见答题卡），在本试卷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、</a:t>
            </a: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草稿纸</a:t>
            </a:r>
            <a:endParaRPr lang="en-US" altLang="zh-CN" sz="2400" b="1" i="0" smtClean="0">
              <a:solidFill>
                <a:srgbClr val="000000"/>
              </a:solidFill>
              <a:latin typeface="Times New Roman" pitchFamily="34" charset="0"/>
              <a:ea typeface="宋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上作答无效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.</a:t>
            </a:r>
            <a:endParaRPr lang="en-US" altLang="zh-CN" sz="2400" dirty="0"/>
          </a:p>
          <a:p>
            <a:pPr latinLnBrk="1">
              <a:lnSpc>
                <a:spcPts val="4400"/>
              </a:lnSpc>
            </a:pP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3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.不能使用计算器.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84_1#c0902b756?vcp=1&amp;pid=981a0d18a&amp;color=0,0,0&amp;mp=1&amp;vtp=1&amp;bt=1&amp;bbb=1"/>
              <p:cNvSpPr/>
              <p:nvPr/>
            </p:nvSpPr>
            <p:spPr>
              <a:xfrm>
                <a:off x="576072" y="1720220"/>
                <a:ext cx="10954512" cy="53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（1）如图13，若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𝑨𝑬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⊥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𝑩𝑪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∠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𝑬𝑨𝑭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=∠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𝑨𝑩𝑪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O_5_BD.84_1#c0902b756?vcp=1&amp;pid=981a0d18a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1720220"/>
                <a:ext cx="10954512" cy="533400"/>
              </a:xfrm>
              <a:prstGeom prst="rect">
                <a:avLst/>
              </a:prstGeom>
              <a:blipFill rotWithShape="1">
                <a:blip r:embed="rId1"/>
                <a:stretch>
                  <a:fillRect l="-1" t="-1" r="2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6_BD.85_1#b08e274e9?vcp=1&amp;pid=c0902b756&amp;color=0,0,0&amp;vtp=1&amp;bbb=1"/>
              <p:cNvSpPr/>
              <p:nvPr/>
            </p:nvSpPr>
            <p:spPr>
              <a:xfrm>
                <a:off x="576072" y="2242117"/>
                <a:ext cx="10954512" cy="53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①求证：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𝑨𝑬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𝑨𝑭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3" name="QO_6_BD.85_1#b08e274e9?vcp=1&amp;pid=c0902b75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2242117"/>
                <a:ext cx="10954512" cy="533400"/>
              </a:xfrm>
              <a:prstGeom prst="rect">
                <a:avLst/>
              </a:prstGeom>
              <a:blipFill rotWithShape="1">
                <a:blip r:embed="rId2"/>
                <a:stretch>
                  <a:fillRect l="-1" t="-106" r="2" b="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6_AN.86_1#b08e274e9?vcp=1&amp;pid=c0902b756&amp;color=0,0,0&amp;vtp=1&amp;bbb=1&amp;hb=1"/>
              <p:cNvSpPr/>
              <p:nvPr/>
            </p:nvSpPr>
            <p:spPr>
              <a:xfrm>
                <a:off x="576072" y="2764976"/>
                <a:ext cx="10954512" cy="2235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证明：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∵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四边形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𝑨𝑩𝑪𝑫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是菱形，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𝑨𝑫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𝑨𝑫𝑪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𝑨𝑫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//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𝑩𝑪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.（1</a:t>
                </a:r>
                <a:r>
                  <a:rPr lang="en-US" altLang="zh-CN" sz="2400" b="1" i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分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）</a:t>
                </a:r>
                <a:endParaRPr lang="en-US" altLang="zh-CN" sz="2400" b="1" i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∵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𝑨𝑬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⊥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𝑩𝑪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𝑨𝑬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⊥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𝑨𝑫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.∴∠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𝑨𝑩𝑬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+∠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𝑩𝑨𝑬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𝑬𝑨𝑭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+∠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𝑫𝑨𝑭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𝟗𝟎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endParaRPr lang="en-US" altLang="zh-CN" sz="2400" dirty="0"/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∵∠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𝑬𝑨𝑭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𝑨𝑩𝑪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𝑩𝑨𝑬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𝑫𝑨𝑭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.（2分）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A00021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△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𝑨𝑩𝑬</m:t>
                    </m:r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A00021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≌△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𝑨𝑫𝑭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𝐀𝐒𝐀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endParaRPr lang="en-US" altLang="zh-CN" sz="2400" b="1" i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𝑨𝑬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𝑨𝑭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（3分）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4" name="QO_6_AN.86_1#b08e274e9?vcp=1&amp;pid=c0902b75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2764976"/>
                <a:ext cx="10954512" cy="2235200"/>
              </a:xfrm>
              <a:prstGeom prst="rect">
                <a:avLst/>
              </a:prstGeom>
              <a:blipFill rotWithShape="1">
                <a:blip r:embed="rId3"/>
                <a:stretch>
                  <a:fillRect l="-1" t="-8" r="-14060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6_BD.87_1#45816f527?vcp=1&amp;pid=c0902b756&amp;color=0,0,0&amp;vtp=1&amp;bt=1&amp;bbb=1"/>
              <p:cNvSpPr/>
              <p:nvPr/>
            </p:nvSpPr>
            <p:spPr>
              <a:xfrm>
                <a:off x="576072" y="896112"/>
                <a:ext cx="10954512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②连接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𝑩𝑫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𝑬𝑭</m:t>
                    </m:r>
                  </m:oMath>
                </a14:m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𝑬𝑭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𝑩𝑫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1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𝑺</m:t>
                            </m:r>
                          </m:e>
                          <m:sub>
                            <m:r>
                              <a:rPr>
                                <a:latin typeface="Cambria Math" panose="02040503050406030204" pitchFamily="18" charset="0"/>
                              </a:rPr>
                              <m:t>△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𝑨𝑬𝑭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1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400" b="1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菱形</m:t>
                            </m:r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𝑨𝑩𝑪𝑫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的值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O_6_BD.87_1#45816f527?vcp=1&amp;pid=c0902b75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896112"/>
                <a:ext cx="10954512" cy="698500"/>
              </a:xfrm>
              <a:prstGeom prst="rect">
                <a:avLst/>
              </a:prstGeom>
              <a:blipFill rotWithShape="1">
                <a:blip r:embed="rId1"/>
                <a:stretch>
                  <a:fillRect l="-1" t="-18" r="2" b="-20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6_AN.88_1#45816f527?vcp=1&amp;pid=c0902b756&amp;color=0,0,0&amp;vtp=1&amp;bbb=1&amp;hb=1"/>
              <p:cNvSpPr/>
              <p:nvPr/>
            </p:nvSpPr>
            <p:spPr>
              <a:xfrm>
                <a:off x="576072" y="1601216"/>
                <a:ext cx="10954512" cy="4394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解：连接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.∵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四边形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𝑨𝑩𝑪𝑫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是菱形，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𝑫𝑪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⊥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𝑩𝑫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.由①</a:t>
                </a:r>
                <a:r>
                  <a:rPr lang="en-US" altLang="zh-CN" sz="2400" b="1" i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知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endParaRPr lang="en-US" altLang="zh-CN" sz="2400" b="1" i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A00021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△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𝑨𝑩𝑬</m:t>
                    </m:r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A00021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≌△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𝑨𝑫𝑭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𝑩𝑬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𝑫𝑭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𝑪𝑬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𝑪𝑭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.∵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𝑨𝑬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𝑨𝑭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endParaRPr lang="en-US" altLang="zh-CN" sz="2400" b="1" i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⊥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𝑬𝑭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𝑬𝑭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//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𝑩𝑫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.∴</m:t>
                    </m:r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A00021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△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𝑪𝑬𝑭</m:t>
                    </m:r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A00021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∽△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𝑪𝑩𝑫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.∴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𝑬𝑪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𝑩𝑪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𝑬𝑭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𝑩𝑫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5分）设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则</a:t>
                </a:r>
                <a:endParaRPr lang="en-US" altLang="zh-CN" sz="2400" b="1" i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𝑩𝑬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zh-CN" altLang="en-US" sz="2400" b="1" i="0" kern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endParaRPr lang="en-US" altLang="zh-CN" sz="100" b="1" i="0" kern="0" spc="-99900" smtClean="0">
                  <a:solidFill>
                    <a:srgbClr val="FFFFFF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𝑨𝑬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𝑨</m:t>
                        </m:r>
                        <m:sSup>
                          <m:sSupPr>
                            <m:ctrlPr>
                              <a:rPr lang="en-US" altLang="zh-CN" sz="2400" b="1" i="1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𝑩</m:t>
                            </m:r>
                          </m:e>
                          <m:sup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−</m:t>
                        </m:r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𝑩</m:t>
                        </m:r>
                        <m:sSup>
                          <m:sSupPr>
                            <m:ctrlPr>
                              <a:rPr lang="en-US" altLang="zh-CN" sz="2400" b="1" i="1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𝑬</m:t>
                            </m:r>
                          </m:e>
                          <m:sup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𝟐</m:t>
                            </m:r>
                          </m:sup>
                        </m:sSup>
                      </m:e>
                    </m:rad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1" i="1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(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𝟓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𝒂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1" i="1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(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𝟑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𝒂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𝟐</m:t>
                            </m:r>
                          </m:sup>
                        </m:sSup>
                      </m:e>
                    </m:rad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.∵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𝑨𝑬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𝑨𝑩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𝑨𝑭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𝑬𝑨𝑭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𝑨𝑩𝑪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endParaRPr lang="en-US" altLang="zh-CN" sz="2400" b="1" i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A00021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△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𝑨𝑬𝑭</m:t>
                    </m:r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A00021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∽△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𝑩𝑨𝑪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.（6分）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f>
                      <m:fPr>
                        <m:ctrlPr>
                          <a:rPr lang="ar-AE" altLang="zh-CN" sz="2400" b="1" i="1" dirty="0" smtClean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r-AE" altLang="zh-CN" sz="2400" b="1" i="1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zh-CN" altLang="ar-AE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𝑺</m:t>
                            </m:r>
                          </m:e>
                          <m:sub>
                            <m:r>
                              <a:rPr lang="ar-AE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</a:rPr>
                              <m:t>△</m:t>
                            </m:r>
                            <m:r>
                              <a:rPr lang="zh-CN" altLang="ar-AE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𝑨𝑬𝑭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ar-AE" altLang="zh-CN" sz="2400" b="1" i="1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zh-CN" altLang="ar-AE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𝑺</m:t>
                            </m:r>
                          </m:e>
                          <m:sub>
                            <m:r>
                              <a:rPr lang="ar-AE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</a:rPr>
                              <m:t>△</m:t>
                            </m:r>
                            <m:r>
                              <a:rPr lang="zh-CN" altLang="ar-AE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𝑩𝑨𝑪</m:t>
                            </m:r>
                          </m:sub>
                        </m:sSub>
                      </m:den>
                    </m:f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400" b="1" i="1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𝑨𝑬</m:t>
                            </m:r>
                          </m:num>
                          <m:den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𝑨𝑩</m:t>
                            </m:r>
                          </m:den>
                        </m:f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400" b="1" i="1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𝟒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𝒂</m:t>
                            </m:r>
                          </m:num>
                          <m:den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𝟓</m:t>
                            </m:r>
                            <m:r>
                              <a:rPr lang="en-US" altLang="zh-CN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𝒂</m:t>
                            </m:r>
                          </m:den>
                        </m:f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𝟏𝟔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𝟐𝟓</m:t>
                        </m:r>
                      </m:den>
                    </m:f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endParaRPr lang="en-US" altLang="zh-CN" sz="2400" b="1" i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f>
                      <m:fPr>
                        <m:ctrlPr>
                          <a:rPr lang="ar-AE" altLang="zh-CN" sz="2400" b="1" i="1" dirty="0" smtClean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r-AE" altLang="zh-CN" sz="2400" b="1" i="1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zh-CN" altLang="ar-AE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𝑺</m:t>
                            </m:r>
                          </m:e>
                          <m:sub>
                            <m:r>
                              <a:rPr lang="ar-AE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</a:rPr>
                              <m:t>△</m:t>
                            </m:r>
                            <m:r>
                              <a:rPr lang="zh-CN" altLang="ar-AE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𝑨𝑬𝑭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ar-AE" altLang="zh-CN" sz="2400" b="1" i="1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zh-CN" altLang="ar-AE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𝑺</m:t>
                            </m:r>
                          </m:e>
                          <m:sub>
                            <m:r>
                              <a:rPr lang="zh-CN" altLang="en-US" sz="2400" b="1" baseline="-1000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</a:rPr>
                              <m:t>菱形</m:t>
                            </m:r>
                            <m:r>
                              <a:rPr lang="zh-CN" altLang="en-US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𝑨𝑩𝑪𝑫</m:t>
                            </m:r>
                          </m:sub>
                        </m:sSub>
                      </m:den>
                    </m:f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ar-AE" altLang="zh-CN" sz="2400" b="1" i="1" dirty="0" smtClean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r-AE" altLang="zh-CN" sz="2400" b="1" i="1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zh-CN" altLang="ar-AE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𝑺</m:t>
                            </m:r>
                          </m:e>
                          <m:sub>
                            <m:r>
                              <a:rPr lang="ar-AE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</a:rPr>
                              <m:t>△</m:t>
                            </m:r>
                            <m:r>
                              <a:rPr lang="zh-CN" altLang="ar-AE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𝑨𝑬𝑭</m:t>
                            </m:r>
                          </m:sub>
                        </m:sSub>
                      </m:num>
                      <m:den>
                        <m:r>
                          <a:rPr lang="zh-CN" altLang="ar-AE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  <m:sSub>
                          <m:sSubPr>
                            <m:ctrlPr>
                              <a:rPr lang="ar-AE" altLang="zh-CN" sz="2400" b="1" i="1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zh-CN" altLang="ar-AE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𝑺</m:t>
                            </m:r>
                          </m:e>
                          <m:sub>
                            <m:r>
                              <a:rPr lang="ar-AE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</a:rPr>
                              <m:t>△</m:t>
                            </m:r>
                            <m:r>
                              <a:rPr lang="zh-CN" altLang="ar-AE" sz="2400" b="1" i="0" dirty="0">
                                <a:solidFill>
                                  <a:srgbClr val="A00021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𝑩𝑨𝑪</m:t>
                            </m:r>
                          </m:sub>
                        </m:sSub>
                      </m:den>
                    </m:f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𝟏𝟔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𝟐𝟓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𝟖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𝟐𝟓</m:t>
                        </m:r>
                      </m:den>
                    </m:f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7分）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3" name="QO_6_AN.88_1#45816f527?vcp=1&amp;pid=c0902b75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1601216"/>
                <a:ext cx="10954512" cy="4394200"/>
              </a:xfrm>
              <a:prstGeom prst="rect">
                <a:avLst/>
              </a:prstGeom>
              <a:blipFill rotWithShape="1">
                <a:blip r:embed="rId2"/>
                <a:stretch>
                  <a:fillRect l="-1" t="-9" r="-16779" b="-3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89_1#eb567ddd4?vcp=1&amp;pid=981a0d18a&amp;color=0,0,0&amp;vtp=1&amp;bt=1&amp;bbb=1&amp;hb=1"/>
              <p:cNvSpPr/>
              <p:nvPr/>
            </p:nvSpPr>
            <p:spPr>
              <a:xfrm>
                <a:off x="576072" y="539496"/>
                <a:ext cx="10954512" cy="1358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3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（2）当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∠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𝑬𝑨𝑭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∠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𝑩𝑨𝑫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时，延长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𝑩𝑪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交射线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𝑨𝑭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于点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𝑴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，延长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𝑫𝑪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交射线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𝑨𝑬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于点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𝑵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endParaRPr lang="en-US" altLang="zh-CN" sz="2400" b="1" i="0" smtClean="0">
                  <a:solidFill>
                    <a:srgbClr val="000000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连接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𝑨𝑪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.若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𝟔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𝑨𝑪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𝟑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𝑨𝑴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𝑨𝑵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，求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𝑩𝑬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的值.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O_5_BD.89_1#eb567ddd4?vcp=1&amp;pid=981a0d18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539496"/>
                <a:ext cx="10954512" cy="1358900"/>
              </a:xfrm>
              <a:prstGeom prst="rect">
                <a:avLst/>
              </a:prstGeom>
              <a:blipFill rotWithShape="1">
                <a:blip r:embed="rId1"/>
                <a:stretch>
                  <a:fillRect l="-1" t="-28" r="-166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90_1#eb567ddd4?iti=17&amp;htil=8&amp;vcp=1&amp;pid=981a0d18a&amp;color=0,0,0&amp;tib=255,255,255&amp;vtp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7306" y="1938074"/>
            <a:ext cx="4041648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5_AN.90_2#eb567ddd4?iti=17&amp;htil=8&amp;vcp=1&amp;pid=981a0d18a&amp;color=0,0,0&amp;vtp=1&amp;bbb=1"/>
          <p:cNvSpPr/>
          <p:nvPr/>
        </p:nvSpPr>
        <p:spPr>
          <a:xfrm>
            <a:off x="9051411" y="4168194"/>
            <a:ext cx="833437" cy="8950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答图7</a:t>
            </a:r>
            <a:endParaRPr lang="en-US" altLang="zh-CN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90_3#eb567ddd4?htil=8&amp;vcp=1&amp;pid=981a0d18a&amp;color=0,0,0&amp;vtp=1&amp;bbb=1&amp;hb=1&amp;hs=1"/>
              <p:cNvSpPr/>
              <p:nvPr/>
            </p:nvSpPr>
            <p:spPr>
              <a:xfrm>
                <a:off x="576072" y="1925374"/>
                <a:ext cx="6775704" cy="2794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解：作图如答图7所示.（8分）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∵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四边形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𝑨𝑩𝑪𝑫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 err="1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是菱</a:t>
                </a:r>
                <a:endParaRPr lang="en-US" altLang="zh-CN" sz="2400" b="1" i="0" dirty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形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𝑩𝑨𝑪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𝑩𝑨𝑫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.∵∠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𝑬𝑨𝑭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𝑩𝑨𝑫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endParaRPr lang="en-US" altLang="zh-CN" sz="2400" b="1" i="0" dirty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𝑩𝑨𝑪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𝑬𝑨𝑭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.∴∠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𝑩𝑨𝑬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𝑪𝑨𝑴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.∵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//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𝑪𝑫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endParaRPr lang="en-US" altLang="zh-CN" sz="2400" b="1" i="0" dirty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𝑩𝑨𝑬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𝑨𝑵𝑪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𝑨𝑵𝑪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𝑪𝑨𝑴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.（9分）</a:t>
                </a:r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同理</a:t>
                </a:r>
                <a:endParaRPr lang="en-US" altLang="zh-CN" sz="2400" b="1" i="0" dirty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dirty="0" err="1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可得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𝑨𝑴𝑪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=∠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𝑵𝑨𝑪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.又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∵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𝑨𝑵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5" name="QO_5_AN.90_3#eb567ddd4?htil=8&amp;vcp=1&amp;pid=981a0d18a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1925374"/>
                <a:ext cx="6775704" cy="2794000"/>
              </a:xfrm>
              <a:prstGeom prst="rect">
                <a:avLst/>
              </a:prstGeom>
              <a:blipFill rotWithShape="1">
                <a:blip r:embed="rId3"/>
                <a:stretch>
                  <a:fillRect l="-2" t="-2" r="-26113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5_AN.90_3#eb567ddd4?htil=8&amp;vcp=1&amp;pid=981a0d18a&amp;color=0,0,0&amp;vtp=1&amp;bbb=1&amp;hb=1&amp;hs=1"/>
              <p:cNvSpPr/>
              <p:nvPr/>
            </p:nvSpPr>
            <p:spPr>
              <a:xfrm>
                <a:off x="576072" y="4765148"/>
                <a:ext cx="10951947" cy="132655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A00021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△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𝑨𝑵𝑪</m:t>
                    </m:r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A00021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≌△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𝑴𝑨𝑪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𝐀𝐒𝐀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).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（10分</a:t>
                </a:r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𝑪𝑵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.∵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//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𝑪𝑵</m:t>
                    </m:r>
                  </m:oMath>
                </a14:m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A00021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△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𝑪𝑬𝑵</m:t>
                    </m:r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rgbClr val="A00021"/>
                        </a:solidFill>
                        <a:latin typeface="宋体" pitchFamily="34" charset="0"/>
                        <a:ea typeface="宋体" pitchFamily="34" charset="-122"/>
                        <a:cs typeface="宋体" pitchFamily="34" charset="-120"/>
                      </a:rPr>
                      <m:t>∽△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𝑩𝑬𝑨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endParaRPr lang="en-US" altLang="zh-CN" sz="2400" b="1" i="0" dirty="0" smtClean="0">
                  <a:solidFill>
                    <a:srgbClr val="A00021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11分）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𝑪𝑬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𝑩𝑬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𝑪𝑵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𝑨𝑩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𝟔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∵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𝑨𝑩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 smtClean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∴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𝑩𝑬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𝟑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𝑩𝑪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A00021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𝟑</m:t>
                        </m:r>
                      </m:den>
                    </m:f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A00021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A00021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.（12分）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6" name="QO_5_AN.90_3#eb567ddd4?htil=8&amp;vcp=1&amp;pid=981a0d18a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4765148"/>
                <a:ext cx="10951947" cy="1326559"/>
              </a:xfrm>
              <a:prstGeom prst="rect">
                <a:avLst/>
              </a:prstGeom>
              <a:blipFill rotWithShape="1">
                <a:blip r:embed="rId4"/>
                <a:stretch>
                  <a:fillRect l="-1" t="-8" r="-23364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1d5dde9c9?vcp=1&amp;pid=4b184ff1d&amp;color=0,0,0&amp;vtp=1&amp;bt=1&amp;bbb=1&amp;hb=1"/>
          <p:cNvSpPr/>
          <p:nvPr/>
        </p:nvSpPr>
        <p:spPr>
          <a:xfrm>
            <a:off x="576072" y="539496"/>
            <a:ext cx="10954512" cy="13065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一、单项选择题（本大题共12小题，每小题3分，共36分</a:t>
            </a:r>
            <a:r>
              <a:rPr lang="en-US" altLang="zh-CN" sz="2600" b="1" i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.</a:t>
            </a:r>
            <a:r>
              <a:rPr lang="en-US" altLang="zh-CN" sz="26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在每小题给出的四</a:t>
            </a:r>
            <a:endParaRPr lang="en-US" altLang="zh-CN" sz="2600" b="1" i="0" smtClean="0">
              <a:solidFill>
                <a:srgbClr val="000000"/>
              </a:solidFill>
              <a:latin typeface="Times New Roman" pitchFamily="34" charset="0"/>
              <a:ea typeface="宋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6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个选项中只有一项是符合要求的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）</a:t>
            </a:r>
            <a:endParaRPr lang="en-US" altLang="zh-CN" sz="2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BD.1_1#f404007bb?vcp=1&amp;pid=1d5dde9c9&amp;color=0,0,0&amp;vtp=1&amp;bbb=1"/>
              <p:cNvSpPr/>
              <p:nvPr/>
            </p:nvSpPr>
            <p:spPr>
              <a:xfrm>
                <a:off x="576072" y="1789489"/>
                <a:ext cx="10954512" cy="53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1.中国人使用负数可追溯到两千多年前的秦汉时期.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𝟎𝟐𝟓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的相反数是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3" name="QC_4_BD.1_1#f404007bb?vcp=1&amp;pid=1d5dde9c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1789489"/>
                <a:ext cx="10954512" cy="533400"/>
              </a:xfrm>
              <a:prstGeom prst="rect">
                <a:avLst/>
              </a:prstGeom>
              <a:blipFill rotWithShape="1">
                <a:blip r:embed="rId1"/>
                <a:stretch>
                  <a:fillRect l="-1" t="-11" r="2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1_2#f404007bb.choices?vcp=1&amp;pid=1d5dde9c9&amp;color=0,0,0&amp;vtp=1&amp;bbb=1"/>
              <p:cNvSpPr/>
              <p:nvPr/>
            </p:nvSpPr>
            <p:spPr>
              <a:xfrm>
                <a:off x="576072" y="2275459"/>
                <a:ext cx="10954512" cy="584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4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756535" algn="l"/>
                    <a:tab pos="5742305" algn="l"/>
                    <a:tab pos="8308975" algn="l"/>
                  </a:tabLst>
                  <a:defRPr/>
                </a:pP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A.2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025</a:t>
                </a:r>
                <a:r>
                  <a:rPr lang="en-US" altLang="zh-CN" sz="2400" b="1" i="0" spc="-1030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𝟎𝟐𝟓</m:t>
                    </m:r>
                  </m:oMath>
                </a14:m>
                <a:r>
                  <a:rPr lang="en-US" altLang="zh-CN" sz="2400" b="1" i="0" spc="-1030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 </m:t>
                        </m:r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𝟎𝟐𝟓</m:t>
                        </m:r>
                      </m:den>
                    </m:f>
                  </m:oMath>
                </a14:m>
                <a:r>
                  <a:rPr lang="en-US" altLang="zh-CN" sz="2400" b="1" i="0" spc="-1030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 </m:t>
                        </m:r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𝟎𝟐𝟓</m:t>
                        </m:r>
                      </m:den>
                    </m:f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5" name="QC_4_BD.1_2#f404007bb.choices?vcp=1&amp;pid=1d5dde9c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2275459"/>
                <a:ext cx="10954512" cy="584200"/>
              </a:xfrm>
              <a:prstGeom prst="rect">
                <a:avLst/>
              </a:prstGeom>
              <a:blipFill rotWithShape="1">
                <a:blip r:embed="rId2"/>
                <a:stretch>
                  <a:fillRect l="-1" t="-43" r="2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4_AN.2_1#f404007bb.bracket?vcp=1&amp;pid=1d5dde9c9&amp;color=0,0,0&amp;vpa=1&amp;vtp=1&amp;answeroption=A"/>
          <p:cNvSpPr txBox="1"/>
          <p:nvPr/>
        </p:nvSpPr>
        <p:spPr>
          <a:xfrm>
            <a:off x="449072" y="2359279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 smtClean="0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  <a:endParaRPr lang="zh-CN" altLang="en-US" sz="3700" b="1">
              <a:solidFill>
                <a:srgbClr val="A00021"/>
              </a:solidFill>
              <a:latin typeface="华文细黑" panose="0201060004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_1#de9c81a54?vcp=1&amp;pid=1d5dde9c9&amp;color=0,0,0&amp;mp=1&amp;vtp=1&amp;bt=1&amp;bbb=1&amp;hb=1"/>
          <p:cNvSpPr/>
          <p:nvPr/>
        </p:nvSpPr>
        <p:spPr>
          <a:xfrm>
            <a:off x="576072" y="962030"/>
            <a:ext cx="10954512" cy="1117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2.漏窗是中国传统木构建筑的框架结构设计，在园林设计中常常可以看到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.</a:t>
            </a: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下列漏</a:t>
            </a:r>
            <a:endParaRPr lang="en-US" altLang="zh-CN" sz="2400" b="1" i="0" smtClean="0">
              <a:solidFill>
                <a:srgbClr val="000000"/>
              </a:solidFill>
              <a:latin typeface="Times New Roman" pitchFamily="34" charset="0"/>
              <a:ea typeface="宋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窗图案中可以看作由一个基本图案经过平移得到的是</a:t>
            </a:r>
            <a:endParaRPr lang="en-US" altLang="zh-CN" sz="2400" dirty="0"/>
          </a:p>
        </p:txBody>
      </p:sp>
      <p:pic>
        <p:nvPicPr>
          <p:cNvPr id="4" name="QC_4_BD.3_2#de9c81a54.choice_image?htil=1&amp;vcp=1&amp;pid=1d5dde9c9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072" y="2197994"/>
            <a:ext cx="1819656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C_4_BD.3_3#de9c81a54?htil=1&amp;vcp=1&amp;pid=1d5dde9c9&amp;color=0,0,0&amp;vtp=1&amp;bbb=1"/>
          <p:cNvSpPr/>
          <p:nvPr/>
        </p:nvSpPr>
        <p:spPr>
          <a:xfrm>
            <a:off x="576072" y="4127378"/>
            <a:ext cx="2734056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A.四钱纹样式</a:t>
            </a:r>
            <a:endParaRPr lang="en-US" altLang="zh-CN" sz="2400" dirty="0"/>
          </a:p>
        </p:txBody>
      </p:sp>
      <p:pic>
        <p:nvPicPr>
          <p:cNvPr id="6" name="QC_4_BD.3_4#de9c81a54.choice_image?htil=1&amp;vcp=1&amp;pid=1d5dde9c9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0128" y="2197994"/>
            <a:ext cx="1847088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7" name="QC_4_BD.3_5#de9c81a54?htil=1&amp;vcp=1&amp;pid=1d5dde9c9&amp;color=0,0,0&amp;vtp=1&amp;bbb=1"/>
          <p:cNvSpPr/>
          <p:nvPr/>
        </p:nvSpPr>
        <p:spPr>
          <a:xfrm>
            <a:off x="3310128" y="4127378"/>
            <a:ext cx="2734056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B.梅花纹样式</a:t>
            </a:r>
            <a:endParaRPr lang="en-US" altLang="zh-CN" sz="2400" dirty="0"/>
          </a:p>
        </p:txBody>
      </p:sp>
      <p:pic>
        <p:nvPicPr>
          <p:cNvPr id="8" name="QC_4_BD.3_6#de9c81a54.choice_image?htil=1&amp;vcp=1&amp;pid=1d5dde9c9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4184" y="2197994"/>
            <a:ext cx="1837944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9" name="QC_4_BD.3_7#de9c81a54?htil=1&amp;vcp=1&amp;pid=1d5dde9c9&amp;color=0,0,0&amp;vtp=1&amp;bbb=1"/>
          <p:cNvSpPr/>
          <p:nvPr/>
        </p:nvSpPr>
        <p:spPr>
          <a:xfrm>
            <a:off x="6044184" y="4127378"/>
            <a:ext cx="2734056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C.拟日纹样式</a:t>
            </a:r>
            <a:endParaRPr lang="en-US" altLang="zh-CN" sz="2400" dirty="0"/>
          </a:p>
        </p:txBody>
      </p:sp>
      <p:pic>
        <p:nvPicPr>
          <p:cNvPr id="10" name="QC_4_BD.3_8#de9c81a54.choice_image?htil=1&amp;vcp=1&amp;pid=1d5dde9c9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7384" y="2197994"/>
            <a:ext cx="2157984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11" name="QC_4_BD.3_9#de9c81a54?htil=1&amp;vcp=1&amp;pid=1d5dde9c9&amp;color=0,0,0&amp;vtp=1&amp;bbb=1"/>
          <p:cNvSpPr/>
          <p:nvPr/>
        </p:nvSpPr>
        <p:spPr>
          <a:xfrm>
            <a:off x="8787384" y="4127378"/>
            <a:ext cx="2734056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D.海棠纹样式</a:t>
            </a:r>
            <a:endParaRPr lang="en-US" altLang="zh-CN" sz="2400" dirty="0"/>
          </a:p>
        </p:txBody>
      </p:sp>
      <p:sp>
        <p:nvSpPr>
          <p:cNvPr id="12" name="QC_4_BD.5_1#edd93e0d9?vcp=1&amp;pid=1d5dde9c9&amp;color=0,0,0&amp;vtp=1&amp;bbb=1"/>
          <p:cNvSpPr/>
          <p:nvPr/>
        </p:nvSpPr>
        <p:spPr>
          <a:xfrm>
            <a:off x="576072" y="4658927"/>
            <a:ext cx="10954512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3.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一张正方形纸片在太阳光下的影子不可能是</a:t>
            </a:r>
            <a:endParaRPr lang="en-US" altLang="zh-CN" sz="2400" dirty="0"/>
          </a:p>
        </p:txBody>
      </p:sp>
      <p:sp>
        <p:nvSpPr>
          <p:cNvPr id="14" name="QC_4_BD.5_2#edd93e0d9.choices?vcp=1&amp;pid=1d5dde9c9&amp;color=0,0,0&amp;vtp=1&amp;bbb=1"/>
          <p:cNvSpPr/>
          <p:nvPr/>
        </p:nvSpPr>
        <p:spPr>
          <a:xfrm>
            <a:off x="576072" y="5033704"/>
            <a:ext cx="10954512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3496310" algn="l"/>
                <a:tab pos="6040755" algn="l"/>
                <a:tab pos="8597900" algn="l"/>
              </a:tabLst>
              <a:defRPr/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A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.</a:t>
            </a: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平行四边形</a:t>
            </a:r>
            <a:r>
              <a:rPr lang="en-US" altLang="zh-CN" sz="2400" b="1" i="0" spc="-10300" smtClean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	</a:t>
            </a: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B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.</a:t>
            </a: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矩形</a:t>
            </a:r>
            <a:r>
              <a:rPr lang="en-US" altLang="zh-CN" sz="2400" b="1" i="0" spc="-10300" smtClean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	</a:t>
            </a: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C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.</a:t>
            </a: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梯形</a:t>
            </a:r>
            <a:r>
              <a:rPr lang="en-US" altLang="zh-CN" sz="2400" b="1" i="0" spc="-10300" smtClean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	</a:t>
            </a:r>
            <a:r>
              <a:rPr lang="en-US" altLang="zh-CN" sz="2400" b="1" i="0" smtClean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D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.线段</a:t>
            </a:r>
            <a:endParaRPr lang="en-US" altLang="zh-CN" sz="2400" dirty="0"/>
          </a:p>
        </p:txBody>
      </p:sp>
      <p:sp>
        <p:nvSpPr>
          <p:cNvPr id="15" name="QC_4_AN.4_1#de9c81a54.bracket?vcp=1&amp;pid=1d5dde9c9&amp;color=0,0,0&amp;mp=1&amp;vpa=2&amp;vtp=1&amp;answeroption=A"/>
          <p:cNvSpPr txBox="1"/>
          <p:nvPr/>
        </p:nvSpPr>
        <p:spPr>
          <a:xfrm>
            <a:off x="449072" y="4160398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 smtClean="0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  <a:endParaRPr lang="zh-CN" altLang="en-US" sz="3700" b="1">
              <a:solidFill>
                <a:srgbClr val="A00021"/>
              </a:solidFill>
              <a:latin typeface="华文细黑" panose="02010600040101010101" pitchFamily="2" charset="-122"/>
            </a:endParaRPr>
          </a:p>
        </p:txBody>
      </p:sp>
      <p:sp>
        <p:nvSpPr>
          <p:cNvPr id="16" name="QC_4_AN.6_1#edd93e0d9.bracket?vcp=1&amp;pid=1d5dde9c9&amp;color=0,0,0&amp;vpa=3&amp;vtp=1&amp;answeroption=C"/>
          <p:cNvSpPr txBox="1"/>
          <p:nvPr/>
        </p:nvSpPr>
        <p:spPr>
          <a:xfrm>
            <a:off x="6490462" y="5066724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 smtClean="0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  <a:endParaRPr lang="zh-CN" altLang="en-US" sz="3700" b="1">
              <a:solidFill>
                <a:srgbClr val="A00021"/>
              </a:solidFill>
              <a:latin typeface="华文细黑" panose="0201060004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7_1#7a430299f?vcp=1&amp;pid=1d5dde9c9&amp;color=0,0,0&amp;mp=1&amp;vtp=1&amp;bt=1&amp;bbb=1"/>
          <p:cNvSpPr/>
          <p:nvPr/>
        </p:nvSpPr>
        <p:spPr>
          <a:xfrm>
            <a:off x="576072" y="829854"/>
            <a:ext cx="10954512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4.下列事件中，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属于必然事件的是</a:t>
            </a:r>
            <a:endParaRPr lang="en-US" altLang="zh-CN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7_2#7a430299f.choices?vcp=1&amp;pid=1d5dde9c9&amp;color=0,0,0&amp;vtp=1&amp;bbb=1"/>
              <p:cNvSpPr/>
              <p:nvPr/>
            </p:nvSpPr>
            <p:spPr>
              <a:xfrm>
                <a:off x="576072" y="1354291"/>
                <a:ext cx="10954512" cy="1117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4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583555" algn="l"/>
                  </a:tabLst>
                  <a:defRPr/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A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抛一枚硬币正面向上</a:t>
                </a:r>
                <a:r>
                  <a:rPr lang="en-US" altLang="zh-CN" sz="2400" b="1" i="0" spc="-1030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.任意画一个三角形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其内角和为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𝟏𝟖𝟎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endParaRPr lang="en-US" altLang="zh-CN" sz="2400" dirty="0"/>
              </a:p>
              <a:p>
                <a:pPr marL="0" marR="0" lvl="0" indent="0" defTabSz="914400" eaLnBrk="1" fontAlgn="auto" latinLnBrk="1" hangingPunct="1">
                  <a:lnSpc>
                    <a:spcPts val="4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583555" algn="l"/>
                  </a:tabLst>
                  <a:defRPr/>
                </a:pP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打开电视机正在播放广告</a:t>
                </a:r>
                <a:r>
                  <a:rPr lang="en-US" altLang="zh-CN" sz="2400" b="1" i="0" spc="-1030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.在一个没有红球的盒子里，摸到红球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4" name="QC_4_BD.7_2#7a430299f.choices?vcp=1&amp;pid=1d5dde9c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1354291"/>
                <a:ext cx="10954512" cy="1117600"/>
              </a:xfrm>
              <a:prstGeom prst="rect">
                <a:avLst/>
              </a:prstGeom>
              <a:blipFill rotWithShape="1">
                <a:blip r:embed="rId1"/>
                <a:stretch>
                  <a:fillRect l="-1" t="-42" r="-1128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9_1#4e596de4a?vcp=1&amp;pid=1d5dde9c9&amp;color=0,0,0&amp;vtp=1&amp;bbb=1&amp;hb=1"/>
              <p:cNvSpPr/>
              <p:nvPr/>
            </p:nvSpPr>
            <p:spPr>
              <a:xfrm>
                <a:off x="576072" y="2509991"/>
                <a:ext cx="10954512" cy="53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2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5.一个三角形其中两边的长分别为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𝐜𝐦</m:t>
                    </m:r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𝟕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则此三角形第三边长可能是 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5" name="QC_4_BD.9_1#4e596de4a?vcp=1&amp;pid=1d5dde9c9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2509991"/>
                <a:ext cx="10954512" cy="533400"/>
              </a:xfrm>
              <a:prstGeom prst="rect">
                <a:avLst/>
              </a:prstGeom>
              <a:blipFill rotWithShape="1">
                <a:blip r:embed="rId2"/>
                <a:stretch>
                  <a:fillRect l="-1" t="-88" r="-38" b="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C_4_BD.9_2#4e596de4a.choices?vcp=1&amp;pid=1d5dde9c9&amp;color=0,0,0&amp;vtp=1&amp;bbb=1"/>
              <p:cNvSpPr/>
              <p:nvPr/>
            </p:nvSpPr>
            <p:spPr>
              <a:xfrm>
                <a:off x="576072" y="3032850"/>
                <a:ext cx="10954512" cy="53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4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712085" algn="l"/>
                    <a:tab pos="5399405" algn="l"/>
                    <a:tab pos="8277225" algn="l"/>
                  </a:tabLst>
                  <a:defRPr/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𝐜𝐦</m:t>
                    </m:r>
                  </m:oMath>
                </a14:m>
                <a:r>
                  <a:rPr lang="en-US" altLang="zh-CN" sz="2400" b="1" i="0" spc="-1030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𝟕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𝐜𝐦</m:t>
                    </m:r>
                  </m:oMath>
                </a14:m>
                <a:r>
                  <a:rPr lang="en-US" altLang="zh-CN" sz="2400" b="1" i="0" spc="-1030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𝟏𝟏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𝐜𝐦</m:t>
                    </m:r>
                  </m:oMath>
                </a14:m>
                <a:r>
                  <a:rPr lang="en-US" altLang="zh-CN" sz="2400" b="1" i="0" spc="-1030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𝟏𝟑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7" name="QC_4_BD.9_2#4e596de4a.choices?vcp=1&amp;pid=1d5dde9c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3032850"/>
                <a:ext cx="10954512" cy="533400"/>
              </a:xfrm>
              <a:prstGeom prst="rect">
                <a:avLst/>
              </a:prstGeom>
              <a:blipFill rotWithShape="1">
                <a:blip r:embed="rId3"/>
                <a:stretch>
                  <a:fillRect l="-1" t="-17" r="2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C_4_BD.11_1#ea962d85a?vcp=1&amp;pid=1d5dde9c9&amp;color=0,0,0&amp;vtp=1&amp;bbb=1&amp;hb=1"/>
              <p:cNvSpPr/>
              <p:nvPr/>
            </p:nvSpPr>
            <p:spPr>
              <a:xfrm>
                <a:off x="576072" y="3503141"/>
                <a:ext cx="10954512" cy="167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6.唐朝李绅的《悯农》中有云：“锄禾日当午，汗滴禾下土.谁知盘中餐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粒粒皆辛</a:t>
                </a:r>
                <a:endParaRPr lang="en-US" altLang="zh-CN" sz="2400" b="1" i="0" smtClean="0">
                  <a:solidFill>
                    <a:srgbClr val="000000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苦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.”所以我们要爱惜粮食.已知一粒大米的质量约为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𝟎𝟎𝟎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𝟎𝟐𝟏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𝐤𝐠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这个数用科学</a:t>
                </a:r>
                <a:endParaRPr lang="en-US" altLang="zh-CN" sz="2400" b="1" i="0" smtClean="0">
                  <a:solidFill>
                    <a:srgbClr val="000000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记数法表示为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8" name="QC_4_BD.11_1#ea962d85a?vcp=1&amp;pid=1d5dde9c9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3503141"/>
                <a:ext cx="10954512" cy="1676400"/>
              </a:xfrm>
              <a:prstGeom prst="rect">
                <a:avLst/>
              </a:prstGeom>
              <a:blipFill rotWithShape="1">
                <a:blip r:embed="rId4"/>
                <a:stretch>
                  <a:fillRect l="-1" t="-29" r="-5099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C_4_BD.11_2#ea962d85a.choices?vcp=1&amp;pid=1d5dde9c9&amp;color=0,0,0&amp;vtp=1&amp;bbb=1"/>
              <p:cNvSpPr/>
              <p:nvPr/>
            </p:nvSpPr>
            <p:spPr>
              <a:xfrm>
                <a:off x="576072" y="5199915"/>
                <a:ext cx="10954512" cy="558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4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972435" algn="l"/>
                    <a:tab pos="5729605" algn="l"/>
                    <a:tab pos="8499475" algn="l"/>
                  </a:tabLst>
                  <a:defRPr/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𝟐𝟏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𝟏𝟎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−</m:t>
                        </m:r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𝟒</m:t>
                        </m:r>
                      </m:sup>
                    </m:sSup>
                  </m:oMath>
                </a14:m>
                <a:r>
                  <a:rPr lang="en-US" altLang="zh-CN" sz="2400" b="1" i="0" spc="-1030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𝟏𝟎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−</m:t>
                        </m:r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𝟒</m:t>
                        </m:r>
                      </m:sup>
                    </m:sSup>
                  </m:oMath>
                </a14:m>
                <a:r>
                  <a:rPr lang="en-US" altLang="zh-CN" sz="2400" b="1" i="0" spc="-1030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𝟏𝟎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−</m:t>
                        </m:r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𝟓</m:t>
                        </m:r>
                      </m:sup>
                    </m:sSup>
                  </m:oMath>
                </a14:m>
                <a:r>
                  <a:rPr lang="en-US" altLang="zh-CN" sz="2400" b="1" i="0" spc="-1030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𝟐𝟏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𝟏𝟎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−</m:t>
                        </m:r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𝟔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10" name="QC_4_BD.11_2#ea962d85a.choices?vcp=1&amp;pid=1d5dde9c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5199915"/>
                <a:ext cx="10954512" cy="558800"/>
              </a:xfrm>
              <a:prstGeom prst="rect">
                <a:avLst/>
              </a:prstGeom>
              <a:blipFill rotWithShape="1">
                <a:blip r:embed="rId5"/>
                <a:stretch>
                  <a:fillRect l="-1" t="-96" r="2" b="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C_4_AN.8_1#7a430299f.bracket?vcp=1&amp;pid=1d5dde9c9&amp;color=0,0,0&amp;mp=1&amp;vpa=4&amp;vtp=1&amp;answeroption=B"/>
          <p:cNvSpPr txBox="1"/>
          <p:nvPr/>
        </p:nvSpPr>
        <p:spPr>
          <a:xfrm>
            <a:off x="6033262" y="1412711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 smtClean="0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  <a:endParaRPr lang="zh-CN" altLang="en-US" sz="3700" b="1">
              <a:solidFill>
                <a:srgbClr val="A00021"/>
              </a:solidFill>
              <a:latin typeface="华文细黑" panose="02010600040101010101" pitchFamily="2" charset="-122"/>
            </a:endParaRPr>
          </a:p>
        </p:txBody>
      </p:sp>
      <p:sp>
        <p:nvSpPr>
          <p:cNvPr id="12" name="QC_4_AN.10_1#4e596de4a.bracket?vcp=1&amp;pid=1d5dde9c9&amp;color=0,0,0&amp;vpa=5&amp;vtp=1&amp;answeroption=B"/>
          <p:cNvSpPr txBox="1"/>
          <p:nvPr/>
        </p:nvSpPr>
        <p:spPr>
          <a:xfrm>
            <a:off x="3161792" y="3065870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 smtClean="0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  <a:endParaRPr lang="zh-CN" altLang="en-US" sz="3700" b="1">
              <a:solidFill>
                <a:srgbClr val="A00021"/>
              </a:solidFill>
              <a:latin typeface="华文细黑" panose="02010600040101010101" pitchFamily="2" charset="-122"/>
            </a:endParaRPr>
          </a:p>
        </p:txBody>
      </p:sp>
      <p:sp>
        <p:nvSpPr>
          <p:cNvPr id="13" name="QC_4_AN.12_1#ea962d85a.bracket?vcp=1&amp;pid=1d5dde9c9&amp;color=0,0,0&amp;vpa=6&amp;vtp=1&amp;answeroption=C"/>
          <p:cNvSpPr txBox="1"/>
          <p:nvPr/>
        </p:nvSpPr>
        <p:spPr>
          <a:xfrm>
            <a:off x="6179312" y="5258335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 smtClean="0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  <a:endParaRPr lang="zh-CN" altLang="en-US" sz="3700" b="1">
              <a:solidFill>
                <a:srgbClr val="A00021"/>
              </a:solidFill>
              <a:latin typeface="华文细黑" panose="0201060004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2" grpId="0" build="p"/>
      <p:bldP spid="1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3_1#cb6e299aa?sp=1&amp;vcp=1&amp;pid=1d5dde9c9&amp;color=0,0,0&amp;vtp=1&amp;bt=1&amp;bbb=1&amp;hb=1"/>
              <p:cNvSpPr/>
              <p:nvPr/>
            </p:nvSpPr>
            <p:spPr>
              <a:xfrm>
                <a:off x="576072" y="1285880"/>
                <a:ext cx="10954512" cy="1117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7.当光线从空气射入水中时，光线的传播方向会发生改变（如图1所示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），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这就是</a:t>
                </a:r>
                <a:endParaRPr lang="en-US" altLang="zh-CN" sz="2400" b="1" i="0" smtClean="0">
                  <a:solidFill>
                    <a:srgbClr val="000000"/>
                  </a:solidFill>
                  <a:latin typeface="Times New Roman" pitchFamily="34" charset="0"/>
                  <a:ea typeface="宋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光的折射现象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.图1中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∠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𝟖𝟐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∠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𝟑𝟗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2400" b="1" i="0" dirty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400" b="1" i="0" dirty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∠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的度数为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2" name="QC_4_BD.13_1#cb6e299aa?sp=1&amp;vcp=1&amp;pid=1d5dde9c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1285880"/>
                <a:ext cx="10954512" cy="1117600"/>
              </a:xfrm>
              <a:prstGeom prst="rect">
                <a:avLst/>
              </a:prstGeom>
              <a:blipFill rotWithShape="1">
                <a:blip r:embed="rId1"/>
                <a:stretch>
                  <a:fillRect l="-1" r="-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4_BD.13_2#cb6e299aa?iti=1&amp;vcp=1&amp;pid=1d5dde9c9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1648" y="2521844"/>
            <a:ext cx="4014216" cy="175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BD.13_3#cb6e299aa?iti=1&amp;vcp=1&amp;pid=1d5dde9c9&amp;color=0,0,0&amp;vtp=1&amp;bbb=1"/>
          <p:cNvSpPr/>
          <p:nvPr/>
        </p:nvSpPr>
        <p:spPr>
          <a:xfrm>
            <a:off x="5785199" y="4404492"/>
            <a:ext cx="527113" cy="8950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图1</a:t>
            </a:r>
            <a:endParaRPr lang="en-US" altLang="zh-CN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BD.13_4#cb6e299aa.choices?vcp=1&amp;pid=1d5dde9c9&amp;color=0,0,0&amp;vtp=1&amp;bbb=1"/>
              <p:cNvSpPr/>
              <p:nvPr/>
            </p:nvSpPr>
            <p:spPr>
              <a:xfrm>
                <a:off x="576072" y="5006018"/>
                <a:ext cx="10954512" cy="53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4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800985" algn="l"/>
                    <a:tab pos="5577205" algn="l"/>
                    <a:tab pos="8366125" algn="l"/>
                  </a:tabLst>
                  <a:defRPr/>
                </a:pP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A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𝟑𝟗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2400" b="1" i="0" spc="-1030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B.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𝟒𝟎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2400" b="1" i="0" spc="-1030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C.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𝟒𝟓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2400" b="1" i="0" spc="-1030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D.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𝟒𝟑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6" name="QC_4_BD.13_4#cb6e299aa.choices?vcp=1&amp;pid=1d5dde9c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5006018"/>
                <a:ext cx="10954512" cy="533400"/>
              </a:xfrm>
              <a:prstGeom prst="rect">
                <a:avLst/>
              </a:prstGeom>
              <a:blipFill rotWithShape="1">
                <a:blip r:embed="rId3"/>
                <a:stretch>
                  <a:fillRect l="-1" t="-59" r="2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4_AN.14_1#cb6e299aa.bracket?vcp=1&amp;pid=1d5dde9c9&amp;color=0,0,0&amp;vpa=7&amp;vtp=1&amp;answeroption=D"/>
          <p:cNvSpPr txBox="1"/>
          <p:nvPr/>
        </p:nvSpPr>
        <p:spPr>
          <a:xfrm>
            <a:off x="8815197" y="5039038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 smtClean="0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  <a:endParaRPr lang="zh-CN" altLang="en-US" sz="3700" b="1">
              <a:solidFill>
                <a:srgbClr val="A00021"/>
              </a:solidFill>
              <a:latin typeface="华文细黑" panose="0201060004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5_1#8715cf998?vcp=1&amp;pid=1d5dde9c9&amp;color=0,0,0&amp;vtp=1&amp;bt=1&amp;bbb=1"/>
          <p:cNvSpPr/>
          <p:nvPr/>
        </p:nvSpPr>
        <p:spPr>
          <a:xfrm>
            <a:off x="576072" y="2553657"/>
            <a:ext cx="10954512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8.下列各式中，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宋体" pitchFamily="34" charset="-122"/>
                <a:cs typeface="Times New Roman" pitchFamily="34" charset="-120"/>
              </a:rPr>
              <a:t>计算正确的是</a:t>
            </a:r>
            <a:endParaRPr lang="en-US" altLang="zh-CN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5_2#8715cf998.choices?vcp=1&amp;pid=1d5dde9c9&amp;color=0,0,0&amp;vtp=1&amp;bbb=1"/>
              <p:cNvSpPr/>
              <p:nvPr/>
            </p:nvSpPr>
            <p:spPr>
              <a:xfrm>
                <a:off x="576072" y="3078094"/>
                <a:ext cx="10954512" cy="114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4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583555" algn="l"/>
                  </a:tabLst>
                  <a:defRPr/>
                </a:pPr>
                <a:r>
                  <a:rPr lang="en-US" altLang="zh-CN" sz="2400" b="1" i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A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𝒂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𝒂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𝟒</m:t>
                        </m:r>
                      </m:sup>
                    </m:sSup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𝒂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𝟔</m:t>
                        </m:r>
                      </m:sup>
                    </m:sSup>
                  </m:oMath>
                </a14:m>
                <a:r>
                  <a:rPr lang="en-US" altLang="zh-CN" sz="2400" b="1" i="0" spc="-1030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B.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𝒂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𝟑</m:t>
                        </m:r>
                      </m:sup>
                    </m:sSup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𝒂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𝟑</m:t>
                        </m:r>
                      </m:sup>
                    </m:sSup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𝟐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𝒂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endParaRPr lang="en-US" altLang="zh-CN" sz="2400" dirty="0"/>
              </a:p>
              <a:p>
                <a:pPr marL="0" marR="0" lvl="0" indent="0" defTabSz="914400" eaLnBrk="1" fontAlgn="auto" latinLnBrk="1" hangingPunct="1">
                  <a:lnSpc>
                    <a:spcPts val="4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583555" algn="l"/>
                  </a:tabLst>
                  <a:defRPr/>
                </a:pP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C.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(</m:t>
                        </m:r>
                        <m:sSup>
                          <m:sSupPr>
                            <m:ctrlPr>
                              <a:rPr lang="en-US" altLang="zh-CN" sz="2400" b="1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24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itchFamily="34" charset="-122"/>
                                <a:cs typeface="Times New Roman" pitchFamily="34" charset="-120"/>
                              </a:rPr>
                              <m:t>𝟑</m:t>
                            </m:r>
                          </m:sup>
                        </m:s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𝒂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𝟔</m:t>
                        </m:r>
                      </m:sup>
                    </m:sSup>
                  </m:oMath>
                </a14:m>
                <a:r>
                  <a:rPr lang="en-US" altLang="zh-CN" sz="2400" b="1" i="0" spc="-10300" smtClean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400" b="1" i="0" smtClean="0">
                    <a:solidFill>
                      <a:srgbClr val="000000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D.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(−</m:t>
                        </m:r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𝟐</m:t>
                        </m:r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𝒙𝒚</m:t>
                        </m:r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𝟑</m:t>
                        </m:r>
                      </m:sup>
                    </m:sSup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=−</m:t>
                    </m:r>
                    <m:r>
                      <a:rPr lang="en-US" altLang="zh-CN" sz="2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itchFamily="34" charset="-122"/>
                        <a:cs typeface="Times New Roman" pitchFamily="34" charset="-120"/>
                      </a:rPr>
                      <m:t>𝟔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𝒙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𝟑</m:t>
                        </m:r>
                      </m:sup>
                    </m:sSup>
                    <m:sSup>
                      <m:sSupPr>
                        <m:ctrlPr>
                          <a:rPr lang="en-US" altLang="zh-CN" sz="24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𝒚</m:t>
                        </m:r>
                      </m:e>
                      <m:sup>
                        <m:r>
                          <a:rPr lang="en-US" altLang="zh-CN" sz="24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itchFamily="34" charset="-122"/>
                            <a:cs typeface="Times New Roman" pitchFamily="34" charset="-12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宋体" pitchFamily="34" charset="-122"/>
                    <a:cs typeface="Times New Roman" pitchFamily="34" charset="-120"/>
                  </a:rPr>
                  <a:t> </a:t>
                </a:r>
                <a:endParaRPr lang="en-US" altLang="zh-CN" sz="2400" dirty="0"/>
              </a:p>
            </p:txBody>
          </p:sp>
        </mc:Choice>
        <mc:Fallback>
          <p:sp>
            <p:nvSpPr>
              <p:cNvPr id="4" name="QC_4_BD.15_2#8715cf998.choices?vcp=1&amp;pid=1d5dde9c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" y="3078094"/>
                <a:ext cx="10954512" cy="1143000"/>
              </a:xfrm>
              <a:prstGeom prst="rect">
                <a:avLst/>
              </a:prstGeom>
              <a:blipFill rotWithShape="1">
                <a:blip r:embed="rId1"/>
                <a:stretch>
                  <a:fillRect l="-1" t="-22" r="2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4_AN.16_1#8715cf998.bracket?vcp=1&amp;pid=1d5dde9c9&amp;color=0,0,0&amp;vpa=8&amp;vtp=1&amp;answeroption=C"/>
          <p:cNvSpPr txBox="1"/>
          <p:nvPr/>
        </p:nvSpPr>
        <p:spPr>
          <a:xfrm>
            <a:off x="449072" y="3733414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 smtClean="0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  <a:endParaRPr lang="zh-CN" altLang="en-US" sz="3700" b="1">
              <a:solidFill>
                <a:srgbClr val="A00021"/>
              </a:solidFill>
              <a:latin typeface="华文细黑" panose="0201060004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8170</Words>
  <Application>WPS 演示</Application>
  <PresentationFormat>自定义</PresentationFormat>
  <Paragraphs>475</Paragraphs>
  <Slides>43</Slides>
  <Notes>43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69" baseType="lpstr">
      <vt:lpstr>Arial</vt:lpstr>
      <vt:lpstr>宋体</vt:lpstr>
      <vt:lpstr>Wingdings</vt:lpstr>
      <vt:lpstr>DejaVu Sans</vt:lpstr>
      <vt:lpstr>微软雅黑</vt:lpstr>
      <vt:lpstr>方正黑体_GBK</vt:lpstr>
      <vt:lpstr>微软雅黑</vt:lpstr>
      <vt:lpstr>微软雅黑</vt:lpstr>
      <vt:lpstr>SimHei</vt:lpstr>
      <vt:lpstr>SimHei</vt:lpstr>
      <vt:lpstr>SimHei</vt:lpstr>
      <vt:lpstr>Times New Roman</vt:lpstr>
      <vt:lpstr>宋体</vt:lpstr>
      <vt:lpstr>Times New Roman</vt:lpstr>
      <vt:lpstr>宋体</vt:lpstr>
      <vt:lpstr>宋体</vt:lpstr>
      <vt:lpstr>Cambria Math</vt:lpstr>
      <vt:lpstr>华文细黑</vt:lpstr>
      <vt:lpstr>Arial Unicode MS</vt:lpstr>
      <vt:lpstr>等线</vt:lpstr>
      <vt:lpstr>C059</vt:lpstr>
      <vt:lpstr>方正书宋_GBK</vt:lpstr>
      <vt:lpstr>Calibri</vt:lpstr>
      <vt:lpstr>DejaVu Math TeX Gyre</vt:lpstr>
      <vt:lpstr>Noto Sans Symbols2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尹方虎</cp:lastModifiedBy>
  <cp:revision>4</cp:revision>
  <dcterms:created xsi:type="dcterms:W3CDTF">2025-04-11T02:33:26Z</dcterms:created>
  <dcterms:modified xsi:type="dcterms:W3CDTF">2025-04-11T02:33:26Z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EDDD85C74A32C119757FF8678BF61F4E_42</vt:lpwstr>
  </property>
  <property fmtid="{D5CDD505-2E9C-101B-9397-08002B2CF9AE}" pid="3" name="KSOProductBuildVer">
    <vt:lpwstr>2052-12.8.2.15283</vt:lpwstr>
  </property>
</Properties>
</file>