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314"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363"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15"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6" r:id="rId63"/>
    <p:sldId id="312" r:id="rId64"/>
    <p:sldId id="313" r:id="rId65"/>
  </p:sldIdLst>
  <p:sldSz cx="12096750" cy="6840220"/>
  <p:notesSz cx="6840220" cy="1209675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74" d="100"/>
          <a:sy n="74" d="100"/>
        </p:scale>
        <p:origin x="57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f34a3b0bee9fc1ba320446#tid=67f75c8f5932700009ac04c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
        <p:nvSpPr>
          <p:cNvPr id="3" name="MasterShapeName"/>
          <p:cNvSpPr/>
          <p:nvPr/>
        </p:nvSpPr>
        <p:spPr>
          <a:xfrm>
            <a:off x="6556248" y="4069080"/>
            <a:ext cx="3602736" cy="832104"/>
          </a:xfrm>
          <a:prstGeom prst="rect">
            <a:avLst/>
          </a:prstGeom>
          <a:noFill/>
        </p:spPr>
        <p:txBody>
          <a:bodyPr wrap="square" lIns="0" tIns="0" rIns="0" bIns="0" rtlCol="0" anchor="ctr"/>
          <a:lstStyle/>
          <a:p>
            <a:pPr algn="r">
              <a:lnSpc>
                <a:spcPct val="100000"/>
              </a:lnSpc>
            </a:pPr>
            <a:r>
              <a:rPr lang="en-US" sz="48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语文  A版</a:t>
            </a:r>
            <a:endParaRPr lang="en-US" sz="4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3_1#65b9360ba?sp=1&amp;vcp=1&amp;pid=acfe2c2da&amp;color=0,0,0&amp;vtp=1&amp;bt=1&amp;bbb=1&amp;hb=1"/>
          <p:cNvSpPr/>
          <p:nvPr/>
        </p:nvSpPr>
        <p:spPr>
          <a:xfrm>
            <a:off x="576072" y="539986"/>
            <a:ext cx="10954512" cy="5719146"/>
          </a:xfrm>
          <a:prstGeom prst="rect">
            <a:avLst/>
          </a:prstGeom>
          <a:noFill/>
        </p:spPr>
        <p:txBody>
          <a:bodyPr wrap="none" lIns="0" tIns="0" rIns="0" bIns="0" rtlCol="0" anchor="t"/>
          <a:lstStyle/>
          <a:p>
            <a:pPr algn="l" latinLnBrk="1">
              <a:lnSpc>
                <a:spcPts val="40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5.请你根据语境，补全以下讨论内容。（3分）</a:t>
            </a:r>
            <a:endParaRPr lang="en-US" altLang="zh-CN" sz="2400" dirty="0"/>
          </a:p>
          <a:p>
            <a:pPr latinLnBrk="1">
              <a:lnSpc>
                <a:spcPts val="4000"/>
              </a:lnSpc>
            </a:pPr>
            <a:r>
              <a:rPr lang="en-US" altLang="zh-CN" sz="2400" b="1" i="0" dirty="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pc="-5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小科</a:t>
            </a:r>
            <a:r>
              <a:rPr lang="en-US" altLang="zh-CN" sz="2400" b="1" i="0" spc="-5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：AI主播适配多样化的内容，能根据需要快速制定不同风格的形象与音色</a:t>
            </a: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spc="-50" dirty="0"/>
          </a:p>
          <a:p>
            <a:pPr latinLnBrk="1">
              <a:lnSpc>
                <a:spcPts val="4000"/>
              </a:lnSpc>
            </a:pPr>
            <a:r>
              <a:rPr lang="en-US" altLang="zh-CN" sz="2400" b="1" i="0" dirty="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小语</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：AI主播零失误，极大地降低了新闻播报中的错误风险，</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这是真人播音</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0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员难以做到的</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000"/>
              </a:lnSpc>
            </a:pPr>
            <a:r>
              <a:rPr lang="en-US" altLang="zh-CN" sz="2400" b="1" i="0" dirty="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小科</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u="sng"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，能够极大地节省人力成本和时间成本</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000"/>
              </a:lnSpc>
            </a:pPr>
            <a:r>
              <a:rPr lang="en-US" altLang="zh-CN" sz="2400" b="1" i="0" dirty="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小文</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：但是，</a:t>
            </a:r>
            <a:r>
              <a:rPr lang="en-US" altLang="zh-CN" sz="2400" b="1" i="0" u="sng"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。面对不同类型的新闻事件，他们能通过声音的抑扬顿挫、</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语</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0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气的轻重缓急</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，传递出真情实感，引发观众共鸣</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000"/>
              </a:lnSpc>
            </a:pPr>
            <a:r>
              <a:rPr lang="en-US" altLang="zh-CN" sz="2400" b="1" i="0" dirty="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小邕</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：真人播音员还具有现场应变的能力。如遇稿件临时修改、</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设备故障等</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0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突发情况</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，他们可以</a:t>
            </a:r>
            <a:r>
              <a:rPr lang="en-US" altLang="zh-CN" sz="2400" b="1" i="0" u="sng"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，确保播报顺利进行</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000"/>
              </a:lnSpc>
            </a:pPr>
            <a:r>
              <a:rPr lang="en-US" altLang="zh-CN" sz="2400" b="1" i="0" dirty="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老师</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：大家说的都有道理。AI主播是时代发展的产物，它既带来了机遇，</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也</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0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带来了挑战</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。我们应与时俱进，让AI技术为新闻播报赋能</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3_2#65b9360ba?vcp=1&amp;pid=acfe2c2da&amp;color=0,0,0&amp;mp=1&amp;vtp=1&amp;bt=1&amp;bbb=1"/>
          <p:cNvSpPr/>
          <p:nvPr/>
        </p:nvSpPr>
        <p:spPr>
          <a:xfrm>
            <a:off x="576072" y="2572390"/>
            <a:ext cx="10954512" cy="533400"/>
          </a:xfrm>
          <a:prstGeom prst="rect">
            <a:avLst/>
          </a:prstGeom>
          <a:noFill/>
        </p:spPr>
        <p:txBody>
          <a:bodyPr wrap="none" lIns="0" tIns="0" rIns="0" bIns="0" rtlCol="0" anchor="t"/>
          <a:lstStyle/>
          <a:p>
            <a:pPr algn="l" latinLnBrk="1">
              <a:lnSpc>
                <a:spcPts val="4200"/>
              </a:lnSpc>
            </a:pP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【采访对话】小语带领小记者团成员走进使用AI辅助教学的课堂，对老师们进行采访。</a:t>
            </a:r>
            <a:endParaRPr lang="en-US" altLang="zh-CN" sz="2400" spc="-100" dirty="0"/>
          </a:p>
        </p:txBody>
      </p:sp>
      <p:sp>
        <p:nvSpPr>
          <p:cNvPr id="3" name="QO_5_AN.14_1#65b9360ba?vcp=1&amp;pid=acfe2c2da&amp;color=0,0,0&amp;vtp=1&amp;bbb=1&amp;hb=1"/>
          <p:cNvSpPr/>
          <p:nvPr/>
        </p:nvSpPr>
        <p:spPr>
          <a:xfrm>
            <a:off x="576072" y="3096827"/>
            <a:ext cx="10954512" cy="1117600"/>
          </a:xfrm>
          <a:prstGeom prst="rect">
            <a:avLst/>
          </a:prstGeom>
          <a:noFill/>
        </p:spPr>
        <p:txBody>
          <a:bodyPr wrap="none" lIns="0" tIns="0" rIns="0" bIns="0" rtlCol="0" anchor="t"/>
          <a:lstStyle/>
          <a:p>
            <a:pPr algn="l" latinLnBrk="1">
              <a:lnSpc>
                <a:spcPts val="4400"/>
              </a:lnSpc>
            </a:pPr>
            <a:r>
              <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A.AI主播无须休息，可以随时待命   B.真人播音员拥有情感和温度（或</a:t>
            </a:r>
            <a:r>
              <a:rPr lang="en-US" altLang="zh-CN" sz="2400" b="1" i="0" spc="-5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真人播音</a:t>
            </a:r>
            <a:endPar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员具有人类独特的情感表达方式</a:t>
            </a:r>
            <a:r>
              <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 C.凭借丰富的经验和专业素养迅速做出调整</a:t>
            </a:r>
            <a:endParaRPr lang="en-US" altLang="zh-CN" sz="24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5_1#84003874a?sp=1&amp;vcp=1&amp;pid=acfe2c2da&amp;color=0,0,0&amp;vtp=1&amp;bt=1&amp;bbb=1&amp;hb=1"/>
          <p:cNvSpPr/>
          <p:nvPr/>
        </p:nvSpPr>
        <p:spPr>
          <a:xfrm>
            <a:off x="576072" y="651669"/>
            <a:ext cx="10954512" cy="5588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6.请你根据小记者们的课堂观察记录，帮助他们完善采访提纲。（5分）</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房老师的美术课</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：上课时会使用各种AI软件。</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胡老师的体育课</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：学生跳远结束后</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智慧体育运动系统不仅会显示他们的跳</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远成绩</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、腾空高度、起跳角度等数据，还能为学生提供建议，</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帮助学生改进动作</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提升训练效果</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陈老师的数学课</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：AI互动游戏帮助复习学过的知识</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视频展示三角函数的发</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展历史与实际应用</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，并以《三角函数之歌》作为课堂结尾</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激发了同学们学习数</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学的兴趣</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pc="-5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董老师的语文课</a:t>
            </a: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：用AI朗读课文，并探讨AI在语文学习中的作用，</a:t>
            </a:r>
            <a:r>
              <a:rPr lang="en-US" altLang="zh-CN" sz="2400" b="1" i="0" spc="-5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师生们认为</a:t>
            </a:r>
            <a:r>
              <a:rPr lang="en-US" altLang="zh-CN" sz="2400" b="1" i="0" spc="-5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pc="-5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虽然</a:t>
            </a: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AI展现出强大的功能，但在面对灵活、开放、有深度的问题时仍存在局限。</a:t>
            </a:r>
            <a:endParaRPr lang="en-US" altLang="zh-CN" sz="2400" spc="-50" dirty="0"/>
          </a:p>
        </p:txBody>
      </p:sp>
    </p:spTree>
  </p:cSld>
  <p:clrMapOvr>
    <a:masterClrMapping/>
  </p:clrMapOvr>
  <p:transition>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QB_5_BD.15_2#84003874a?colgroup=6,27&amp;vcp=1&amp;pid=acfe2c2da&amp;color=0,0,0&amp;vtp=1&amp;bbb=1&amp;hb=1"/>
          <p:cNvGraphicFramePr>
            <a:graphicFrameLocks noGrp="1"/>
          </p:cNvGraphicFramePr>
          <p:nvPr/>
        </p:nvGraphicFramePr>
        <p:xfrm>
          <a:off x="576072" y="1568736"/>
          <a:ext cx="10927080" cy="3709416"/>
        </p:xfrm>
        <a:graphic>
          <a:graphicData uri="http://schemas.openxmlformats.org/drawingml/2006/table">
            <a:tbl>
              <a:tblPr/>
              <a:tblGrid>
                <a:gridCol w="2276856"/>
                <a:gridCol w="8650224"/>
              </a:tblGrid>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采访主题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AI激活课堂</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14476">
                <a:tc>
                  <a:txBody>
                    <a:bodyPr/>
                    <a:lstStyle/>
                    <a:p>
                      <a:pPr marL="0" indent="0" algn="ctr" latinLnBrk="1" hangingPunct="0">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采访时间</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地</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ctr" latinLnBrk="1" hangingPunct="0">
                        <a:lnSpc>
                          <a:spcPts val="41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2月28日16：00</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阳光书屋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采访对象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使用AI技术开展教学的老师们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采访目的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采访方式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深度访谈</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照片拍摄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采访用具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纸</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笔</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录音设备</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相机</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采访提纲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AN.16_1#84003874a.blank?vcp=1&amp;pid=acfe2c2da&amp;color=0,0,0&amp;vpa=5&amp;vtp=1&amp;bbb=1"/>
          <p:cNvSpPr/>
          <p:nvPr/>
        </p:nvSpPr>
        <p:spPr>
          <a:xfrm>
            <a:off x="5553075" y="1537335"/>
            <a:ext cx="3895725" cy="558165"/>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技术赋能教育</a:t>
            </a:r>
            <a:endParaRPr lang="en-US" altLang="zh-CN" sz="2400" dirty="0"/>
          </a:p>
        </p:txBody>
      </p:sp>
      <p:sp>
        <p:nvSpPr>
          <p:cNvPr id="4" name="QB_5_AN.17_1#84003874a.blank?vcp=1&amp;pid=acfe2c2da&amp;color=0,0,0&amp;vpa=6&amp;vtp=1&amp;bbb=1"/>
          <p:cNvSpPr/>
          <p:nvPr/>
        </p:nvSpPr>
        <p:spPr>
          <a:xfrm>
            <a:off x="3668395" y="3586480"/>
            <a:ext cx="5921375" cy="60198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了解AI技术在课堂教学中的使用现状</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QB_5_BD.18_1#84003874a?colgroup=2,32&amp;vcp=1&amp;pid=acfe2c2da&amp;color=0,0,0&amp;mp=1&amp;vtp=1&amp;bt=1&amp;bbb=1&amp;hb=1"/>
          <p:cNvGraphicFramePr>
            <a:graphicFrameLocks noGrp="1"/>
          </p:cNvGraphicFramePr>
          <p:nvPr/>
        </p:nvGraphicFramePr>
        <p:xfrm>
          <a:off x="576072" y="2119789"/>
          <a:ext cx="10927080" cy="1946529"/>
        </p:xfrm>
        <a:graphic>
          <a:graphicData uri="http://schemas.openxmlformats.org/drawingml/2006/table">
            <a:tbl>
              <a:tblPr/>
              <a:tblGrid>
                <a:gridCol w="868680"/>
                <a:gridCol w="10058400"/>
              </a:tblGrid>
              <a:tr h="1946529">
                <a:tc>
                  <a:txBody>
                    <a:bodyPr/>
                    <a:lstStyle/>
                    <a:p>
                      <a:pPr marL="0" indent="0" algn="ctr"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采访</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1200" dirty="0"/>
                    </a:p>
                    <a:p>
                      <a:pPr mar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1200" dirty="0"/>
                    </a:p>
                    <a:p>
                      <a:pPr mar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5</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____________________________________________________________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marL="0" lvl="0" indent="0" algn="l" latinLnBrk="1" hangingPunct="0">
                        <a:lnSpc>
                          <a:spcPts val="3600"/>
                        </a:lnSpc>
                      </a:pP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BD.18_2#84003874a?vcp=1&amp;pid=acfe2c2da&amp;color=0,0,0&amp;mp=1&amp;vtp=1&amp;bbb=1&amp;hb=1"/>
          <p:cNvSpPr/>
          <p:nvPr/>
        </p:nvSpPr>
        <p:spPr>
          <a:xfrm>
            <a:off x="576072" y="420258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【诗意传承】时代虽变，情趣永恒。在科技赋能的新时代，只要不忘来路</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我们</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依然能寻得那份属于心灵的宁静与诗意</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B_5_AN.19_1#84003874a.blank?vcp=1&amp;pid=acfe2c2da&amp;color=0,0,0&amp;mp=1&amp;vpa=7&amp;vtp=1&amp;bbb=1"/>
          <p:cNvSpPr/>
          <p:nvPr/>
        </p:nvSpPr>
        <p:spPr>
          <a:xfrm>
            <a:off x="2260600" y="2014220"/>
            <a:ext cx="6840855" cy="648335"/>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您认为AI技术对课堂教学有什么促进作用？</a:t>
            </a:r>
            <a:endParaRPr lang="en-US" altLang="zh-CN" sz="2400" dirty="0"/>
          </a:p>
        </p:txBody>
      </p:sp>
      <p:sp>
        <p:nvSpPr>
          <p:cNvPr id="5" name="QB_5_AN.20_1#84003874a.blank?vcp=1&amp;pid=acfe2c2da&amp;color=0,0,0&amp;mp=1&amp;vpa=8&amp;vtp=1&amp;bbb=1"/>
          <p:cNvSpPr/>
          <p:nvPr/>
        </p:nvSpPr>
        <p:spPr>
          <a:xfrm>
            <a:off x="2260600" y="2522855"/>
            <a:ext cx="6534150" cy="6223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您平时会用到哪些AI软件来辅助教学呢？</a:t>
            </a:r>
            <a:endParaRPr lang="en-US" altLang="zh-CN" sz="2400" dirty="0"/>
          </a:p>
        </p:txBody>
      </p:sp>
      <p:sp>
        <p:nvSpPr>
          <p:cNvPr id="6" name="QB_5_AN.21_1#84003874a.blank?vcp=1&amp;pid=acfe2c2da&amp;color=0,0,0&amp;mp=1&amp;vpa=9&amp;vtp=1&amp;bbb=1&amp;hb=1"/>
          <p:cNvSpPr/>
          <p:nvPr/>
        </p:nvSpPr>
        <p:spPr>
          <a:xfrm>
            <a:off x="1516752" y="3094641"/>
            <a:ext cx="9931400" cy="950976"/>
          </a:xfrm>
          <a:prstGeom prst="rect">
            <a:avLst/>
          </a:prstGeom>
          <a:noFill/>
        </p:spPr>
        <p:txBody>
          <a:bodyPr wrap="square" lIns="0" tIns="0" rIns="0" bIns="0" rtlCol="0" anchor="t"/>
          <a:lstStyle/>
          <a:p>
            <a:pPr latinLnBrk="1">
              <a:lnSpc>
                <a:spcPct val="13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您在使用AI辅助教学时遇到了哪些问题？（或：</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AI</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辅助教学有哪些弊端</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2" name="QB_5_BD.18_1#84003874a?colgroup=2,32&amp;vcp=1&amp;pid=acfe2c2da&amp;color=0,0,0&amp;mp=1&amp;vtp=1&amp;bt=1&amp;bbb=1"/>
          <p:cNvSpPr txBox="1"/>
          <p:nvPr/>
        </p:nvSpPr>
        <p:spPr>
          <a:xfrm>
            <a:off x="10887599" y="1490377"/>
            <a:ext cx="615553" cy="503215"/>
          </a:xfrm>
          <a:prstGeom prst="rect">
            <a:avLst/>
          </a:prstGeom>
          <a:noFill/>
        </p:spPr>
        <p:txBody>
          <a:bodyPr vert="horz" wrap="none" lIns="0" tIns="0" rIns="0" bIns="0" rtlCol="0">
            <a:spAutoFit/>
          </a:bodyPr>
          <a:lstStyle/>
          <a:p>
            <a:pPr algn="r">
              <a:lnSpc>
                <a:spcPts val="4400"/>
              </a:lnSpc>
            </a:pPr>
            <a:r>
              <a:rPr lang="zh-CN" altLang="en-US" sz="2400" smtClean="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left)">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Effect transition="in" filter="wipe(left)">
                                      <p:cBhvr>
                                        <p:cTn id="17" dur="500"/>
                                        <p:tgtEl>
                                          <p:spTgt spid="6">
                                            <p:bg/>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wipe(left)">
                                      <p:cBhvr>
                                        <p:cTn id="2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2_1#5ed5dda9b?sp=1&amp;vcp=1&amp;pid=acfe2c2da&amp;color=0,0,0&amp;vtp=1&amp;bt=1&amp;bbb=1&amp;hb=1"/>
          <p:cNvSpPr/>
          <p:nvPr/>
        </p:nvSpPr>
        <p:spPr>
          <a:xfrm>
            <a:off x="576072" y="121935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7.请根据语境填写古诗文原句和文学常识。（6分）</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古人的诗意日常</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，是对美好生活的追求。春光明媚，万物竞发</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秦观信步而</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行</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，“倚东风</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赵师秀约客久等不至，</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百无聊赖</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对环境、动作的描写</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细致入微</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地烘托出心理活动</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；王维在竹林里，感悟隐居生活的美好情趣，以</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④</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latinLnBrk="1">
              <a:lnSpc>
                <a:spcPts val="4400"/>
              </a:lnSpc>
            </a:pP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弹琴复长啸”将内心的淡定与自然的幽静融合在一起</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陶渊明描绘了桃花</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源安宁和乐</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、自由幸福的生活，“黄发垂髫</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⑤</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垂髫</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在此指</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⑥</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寄寓了他对安适和乐生活的向往。</a:t>
            </a:r>
            <a:endParaRPr lang="en-US" altLang="zh-CN" sz="2400" dirty="0"/>
          </a:p>
        </p:txBody>
      </p:sp>
      <p:sp>
        <p:nvSpPr>
          <p:cNvPr id="3" name="QB_5_AN.23_1#5ed5dda9b.blank?vcp=1&amp;pid=acfe2c2da&amp;color=0,0,0&amp;vpa=10&amp;vtp=1&amp;bbb=1"/>
          <p:cNvSpPr/>
          <p:nvPr/>
        </p:nvSpPr>
        <p:spPr>
          <a:xfrm>
            <a:off x="2877154" y="2309019"/>
            <a:ext cx="28241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豪兴徜徉</a:t>
            </a:r>
            <a:endParaRPr lang="en-US" altLang="zh-CN" sz="2400" dirty="0"/>
          </a:p>
        </p:txBody>
      </p:sp>
      <p:sp>
        <p:nvSpPr>
          <p:cNvPr id="4" name="QB_5_AN.24_1#5ed5dda9b.blank?vcp=1&amp;pid=acfe2c2da&amp;color=0,0,0&amp;vpa=11&amp;vtp=1&amp;bbb=1"/>
          <p:cNvSpPr/>
          <p:nvPr/>
        </p:nvSpPr>
        <p:spPr>
          <a:xfrm>
            <a:off x="886428" y="2867819"/>
            <a:ext cx="26717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有约不来过夜半</a:t>
            </a:r>
            <a:endParaRPr lang="en-US" altLang="zh-CN" sz="2400" dirty="0"/>
          </a:p>
        </p:txBody>
      </p:sp>
      <p:sp>
        <p:nvSpPr>
          <p:cNvPr id="5" name="QB_5_AN.25_1#5ed5dda9b.blank?vcp=1&amp;pid=acfe2c2da&amp;color=0,0,0&amp;vpa=12&amp;vtp=1&amp;bbb=1"/>
          <p:cNvSpPr/>
          <p:nvPr/>
        </p:nvSpPr>
        <p:spPr>
          <a:xfrm>
            <a:off x="4242404" y="2867819"/>
            <a:ext cx="26717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闲敲棋子落灯花</a:t>
            </a:r>
            <a:endParaRPr lang="en-US" altLang="zh-CN" sz="2400" dirty="0"/>
          </a:p>
        </p:txBody>
      </p:sp>
      <p:sp>
        <p:nvSpPr>
          <p:cNvPr id="6" name="QB_5_AN.26_1#5ed5dda9b.blank?vcp=1&amp;pid=acfe2c2da&amp;color=0,0,0&amp;vpa=13&amp;vtp=1&amp;bbb=1&amp;hb=1"/>
          <p:cNvSpPr/>
          <p:nvPr/>
        </p:nvSpPr>
        <p:spPr>
          <a:xfrm>
            <a:off x="576073" y="3426619"/>
            <a:ext cx="10948277" cy="1097280"/>
          </a:xfrm>
          <a:prstGeom prst="rect">
            <a:avLst/>
          </a:prstGeom>
          <a:noFill/>
        </p:spPr>
        <p:txBody>
          <a:bodyPr wrap="square" lIns="0" tIns="0" rIns="0" bIns="0" rtlCol="0" anchor="t"/>
          <a:lstStyle/>
          <a:p>
            <a:pPr latinLnBrk="1">
              <a:lnSpc>
                <a:spcPct val="15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独坐幽篁里</a:t>
            </a:r>
            <a:endParaRPr lang="en-US" altLang="zh-CN" sz="2400" dirty="0"/>
          </a:p>
        </p:txBody>
      </p:sp>
      <p:sp>
        <p:nvSpPr>
          <p:cNvPr id="7" name="QB_5_AN.27_1#5ed5dda9b.blank?vcp=1&amp;pid=acfe2c2da&amp;color=0,0,0&amp;vpa=14&amp;vtp=1&amp;bbb=1"/>
          <p:cNvSpPr/>
          <p:nvPr/>
        </p:nvSpPr>
        <p:spPr>
          <a:xfrm>
            <a:off x="6860190" y="4544219"/>
            <a:ext cx="205898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并怡然自乐</a:t>
            </a:r>
            <a:endParaRPr lang="en-US" altLang="zh-CN" sz="2400" dirty="0"/>
          </a:p>
        </p:txBody>
      </p:sp>
      <p:sp>
        <p:nvSpPr>
          <p:cNvPr id="8" name="QB_5_AN.28_1#5ed5dda9b.blank?vcp=1&amp;pid=acfe2c2da&amp;color=0,0,0&amp;vpa=15&amp;vtp=1&amp;bbb=1"/>
          <p:cNvSpPr/>
          <p:nvPr/>
        </p:nvSpPr>
        <p:spPr>
          <a:xfrm>
            <a:off x="899128" y="5103018"/>
            <a:ext cx="1139825"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小孩</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wipe(left)">
                                      <p:cBhvr>
                                        <p:cTn id="39" dur="500"/>
                                        <p:tgtEl>
                                          <p:spTgt spid="7">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wipe(left)">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wipe(left)">
                                      <p:cBhvr>
                                        <p:cTn id="47" dur="500"/>
                                        <p:tgtEl>
                                          <p:spTgt spid="8">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wipe(left)">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14652097d?vcp=1&amp;pid=ce9b57023&amp;color=0,0,0&amp;vtp=1&amp;bt=1&amp;bbb=1"/>
          <p:cNvSpPr/>
          <p:nvPr/>
        </p:nvSpPr>
        <p:spPr>
          <a:xfrm>
            <a:off x="576072" y="539496"/>
            <a:ext cx="10954512" cy="9499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二、阅读（48分）</a:t>
            </a:r>
            <a:endParaRPr lang="en-US" altLang="zh-CN" sz="2600" dirty="0"/>
          </a:p>
        </p:txBody>
      </p:sp>
      <p:sp>
        <p:nvSpPr>
          <p:cNvPr id="3" name="C_4_BD#c24bdf3c4?vcp=1&amp;pid=14652097d&amp;color=0,0,0&amp;vtp=1&amp;bbb=1"/>
          <p:cNvSpPr/>
          <p:nvPr/>
        </p:nvSpPr>
        <p:spPr>
          <a:xfrm>
            <a:off x="576072" y="1117088"/>
            <a:ext cx="10954512" cy="895096"/>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（一）整本书阅读（7分）</a:t>
            </a:r>
            <a:endParaRPr lang="en-US" altLang="zh-CN" sz="2400" dirty="0"/>
          </a:p>
        </p:txBody>
      </p:sp>
      <p:sp>
        <p:nvSpPr>
          <p:cNvPr id="4" name="QO_5_BD.29_1#5fcd121c7?vcp=1&amp;pid=c24bdf3c4&amp;color=0,0,0&amp;vtp=1&amp;bbb=1&amp;hb=1"/>
          <p:cNvSpPr/>
          <p:nvPr/>
        </p:nvSpPr>
        <p:spPr>
          <a:xfrm>
            <a:off x="576072" y="1648832"/>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8.班级开展“AI携手经典，科技辅助阅读”活动，同学们借助AI技术</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对初中语文</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教材中的必读名著进行了深入且全面的探索</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。请你完成以下任务。</a:t>
            </a:r>
            <a:endParaRPr lang="en-US" altLang="zh-CN" sz="2400" dirty="0"/>
          </a:p>
        </p:txBody>
      </p:sp>
      <p:sp>
        <p:nvSpPr>
          <p:cNvPr id="5" name="QO_6_BD.30_1#a5bebb613?sp=1&amp;vcp=1&amp;pid=5fcd121c7&amp;color=0,0,0&amp;vtp=1&amp;bbb=1&amp;hb=1"/>
          <p:cNvSpPr/>
          <p:nvPr/>
        </p:nvSpPr>
        <p:spPr>
          <a:xfrm>
            <a:off x="576072" y="2804532"/>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（1）在AI技术的助力下，同学们完成了对名著中人物性格与命运的深度剖析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你结合</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AI提供的人物分析报告，完成名著联读清单。（3分）</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QO_6_BD.30_2#a5bebb613?colgroup=4,7,4,21&amp;vcp=1&amp;pid=5fcd121c7&amp;color=0,0,0&amp;vtp=1&amp;bt=1&amp;bbb=1&amp;hb=1"/>
          <p:cNvGraphicFramePr>
            <a:graphicFrameLocks noGrp="1"/>
          </p:cNvGraphicFramePr>
          <p:nvPr/>
        </p:nvGraphicFramePr>
        <p:xfrm>
          <a:off x="576073" y="539494"/>
          <a:ext cx="10951948" cy="5732516"/>
        </p:xfrm>
        <a:graphic>
          <a:graphicData uri="http://schemas.openxmlformats.org/drawingml/2006/table">
            <a:tbl>
              <a:tblPr/>
              <a:tblGrid>
                <a:gridCol w="1387577"/>
                <a:gridCol w="2254813"/>
                <a:gridCol w="1271946"/>
                <a:gridCol w="6037612"/>
              </a:tblGrid>
              <a:tr h="468567">
                <a:tc>
                  <a:txBody>
                    <a:bodyPr/>
                    <a:lstStyle/>
                    <a:p>
                      <a:pPr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勾连点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作品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人物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关联内容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47254">
                <a:tc rowSpan="3">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历经磨难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600"/>
                        </a:lnSpc>
                      </a:pP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钢铁是怎样</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炼成的</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四次死里逃生</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最后双目失明</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全身瘫痪</a:t>
                      </a:r>
                      <a:r>
                        <a:rPr lang="en-US" altLang="zh-CN" sz="2400" b="1" i="0" spc="-10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pc="-10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indent="0"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但他凭借坚强的意志成为生活的强者</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钢铁</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般的战士</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实现了自己的人生价值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50437">
                <a:tc vMerge="1">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《西游记》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唐僧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600"/>
                        </a:lnSpc>
                      </a:pP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历经九九八十一难</a:t>
                      </a:r>
                      <a:r>
                        <a:rPr lang="en-US" altLang="zh-CN" sz="2400" b="1" i="0" spc="-10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最终取经成功</a:t>
                      </a:r>
                      <a:r>
                        <a:rPr lang="en-US" altLang="zh-CN" sz="2400" b="1" i="0" spc="-10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被封为</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6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旃檀功德佛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50437">
                <a:tc vMerge="1">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《骆驼祥子》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祥子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命运的“三起三落</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最终让祥子放弃对生活的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希望</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成为麻木的行尸走肉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68567">
                <a:tc rowSpan="2">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《水浒传》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吴用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智取生辰纲</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智赚玉麒麟</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智取大名府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47254">
                <a:tc vMerge="1">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毛泽</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indent="0"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东</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彭</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德怀等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600"/>
                        </a:lnSpc>
                      </a:pP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红军领导人巧妙运用游击战术抗击敌人</a:t>
                      </a:r>
                      <a:r>
                        <a:rPr lang="en-US" altLang="zh-CN" sz="2400" b="1" i="0" spc="-10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最</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6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终取得巨大胜利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31_1#a5bebb613?vcp=1&amp;pid=5fcd121c7&amp;color=0,0,0&amp;mp=1&amp;vtp=1&amp;bt=1&amp;bbb=1"/>
          <p:cNvSpPr/>
          <p:nvPr/>
        </p:nvSpPr>
        <p:spPr>
          <a:xfrm>
            <a:off x="575945" y="2865120"/>
            <a:ext cx="10954385" cy="1894205"/>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①保尔（或：保尔 </a:t>
            </a:r>
            <a:r>
              <a:rPr lang="en-US" altLang="zh-CN" sz="2400" b="1" i="0" dirty="0">
                <a:solidFill>
                  <a:srgbClr val="A00021"/>
                </a:solidFill>
                <a:latin typeface="Arial" panose="020B0604020202020204" pitchFamily="34" charset="0"/>
                <a:ea typeface="SimSun" panose="02010600030101010101" pitchFamily="34" charset="-122"/>
                <a:cs typeface="Arial" panose="020B0604020202020204" pitchFamily="34" charset="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柯察金）</a:t>
            </a:r>
            <a:r>
              <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a:t>
            </a:r>
            <a:r>
              <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endParaRPr lang="en-US" altLang="zh-CN" sz="2400" dirty="0"/>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足智多谋</a:t>
            </a:r>
            <a:r>
              <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a:t>
            </a:r>
            <a:r>
              <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endPar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③《红星照耀中国》</a:t>
            </a:r>
            <a:r>
              <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a:t>
            </a:r>
            <a:r>
              <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endParaRPr lang="zh-CN" altLang="en-US"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left)">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2_1#a47b4da11?sp=1&amp;vcp=1&amp;pid=5fcd121c7&amp;color=0,0,0&amp;vtp=1&amp;bt=1&amp;bbb=1&amp;hb=1"/>
          <p:cNvSpPr/>
          <p:nvPr/>
        </p:nvSpPr>
        <p:spPr>
          <a:xfrm>
            <a:off x="576072" y="61375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（2）在AI的引导下，我们重新审视艾青的诗歌。结合下面两首诗</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从内容和形式</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两方面探究艾青诗歌风格的变化</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。（4分）</a:t>
            </a:r>
            <a:endParaRPr lang="en-US" altLang="zh-CN" sz="2400" dirty="0"/>
          </a:p>
        </p:txBody>
      </p:sp>
      <p:graphicFrame>
        <p:nvGraphicFramePr>
          <p:cNvPr id="19" name="QO_6_BD.32_2#a47b4da11?colgroup=18,16&amp;vcp=1&amp;pid=5fcd121c7&amp;color=0,0,0&amp;vtp=1&amp;bbb=1"/>
          <p:cNvGraphicFramePr>
            <a:graphicFrameLocks noGrp="1"/>
          </p:cNvGraphicFramePr>
          <p:nvPr/>
        </p:nvGraphicFramePr>
        <p:xfrm>
          <a:off x="576072" y="1849723"/>
          <a:ext cx="10927080" cy="4377055"/>
        </p:xfrm>
        <a:graphic>
          <a:graphicData uri="http://schemas.openxmlformats.org/drawingml/2006/table">
            <a:tbl>
              <a:tblPr/>
              <a:tblGrid>
                <a:gridCol w="5897880"/>
                <a:gridCol w="5029200"/>
              </a:tblGrid>
              <a:tr h="4377055">
                <a:tc>
                  <a:txBody>
                    <a:bodyPr/>
                    <a:lstStyle/>
                    <a:p>
                      <a:pPr algn="l" latinLnBrk="1" hangingPunct="0">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雪落在中国的土地上</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寒冷在封锁着中国呀</a:t>
                      </a:r>
                      <a:r>
                        <a:rPr lang="en-US" altLang="zh-CN" sz="2400" b="1" i="0" dirty="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endParaRPr lang="en-US" altLang="zh-CN" sz="1200" dirty="0">
                        <a:latin typeface="SimSun" panose="02010600030101010101" pitchFamily="34" charset="-122"/>
                      </a:endParaRPr>
                    </a:p>
                    <a:p>
                      <a:pPr algn="l" latinLnBrk="1" hangingPunct="0">
                        <a:lnSpc>
                          <a:spcPts val="38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endParaRPr lang="en-US" altLang="zh-CN" sz="1200" dirty="0">
                        <a:latin typeface="SimSun" panose="02010600030101010101" pitchFamily="34" charset="-122"/>
                      </a:endParaRPr>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透过雪夜的草原</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那些被烽火所啮啃着的地域</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无数的</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土地的垦植者</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失去了他们所饲养的家畜</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失去了他们肥沃的田地</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动作多么活泼</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精力多么旺盛</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在浪花里跳跃</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在大海里浮沉</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不幸遇到火山爆发</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也可能是地震</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你失去了自由</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被埋进了灰尘</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7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endParaRPr lang="en-US" altLang="zh-CN" sz="1200" dirty="0">
                        <a:latin typeface="SimSun" panose="02010600030101010101" pitchFamily="34"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QO_6_BD.32_3#a47b4da11?colgroup=18,16&amp;vcp=1&amp;pid=5fcd121c7&amp;color=0,0,0&amp;mp=1&amp;vtp=1&amp;bt=1&amp;bbb=1"/>
          <p:cNvGraphicFramePr>
            <a:graphicFrameLocks noGrp="1"/>
          </p:cNvGraphicFramePr>
          <p:nvPr/>
        </p:nvGraphicFramePr>
        <p:xfrm>
          <a:off x="576072" y="1265650"/>
          <a:ext cx="10927080" cy="4888357"/>
        </p:xfrm>
        <a:graphic>
          <a:graphicData uri="http://schemas.openxmlformats.org/drawingml/2006/table">
            <a:tbl>
              <a:tblPr/>
              <a:tblGrid>
                <a:gridCol w="5897880"/>
                <a:gridCol w="5029200"/>
              </a:tblGrid>
              <a:tr h="4888357">
                <a:tc>
                  <a:txBody>
                    <a:bodyPr/>
                    <a:lstStyle/>
                    <a:p>
                      <a:pPr algn="l" latinLnBrk="1" hangingPunct="0">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拥挤在</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生活的绝望的污巷里</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饥馑的大地</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朝向阴暗的天</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伸出乞援的</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颤抖着的两臂</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中国的苦痛与灾难</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像这雪夜一样广阔而又漫长呀</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雪落在中国的土地上》节选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你绝对的静止</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对外界毫无反应</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看不见天和水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听不见浪花的声音</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endParaRPr lang="en-US" altLang="zh-CN" sz="1200" dirty="0">
                        <a:latin typeface="SimSun" panose="02010600030101010101" pitchFamily="34" charset="-122"/>
                      </a:endParaRPr>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活着就要斗争</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在斗争中前进</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当死亡没有来临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把能量发挥干净</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algn="l"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鱼化石》节选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QO_6_BD.32_3#a47b4da11?colgroup=18,16&amp;vcp=1&amp;pid=5fcd121c7&amp;color=0,0,0&amp;mp=1&amp;vtp=1&amp;bt=1&amp;bbb=1"/>
          <p:cNvSpPr txBox="1"/>
          <p:nvPr/>
        </p:nvSpPr>
        <p:spPr>
          <a:xfrm>
            <a:off x="10887599" y="636238"/>
            <a:ext cx="615553" cy="503215"/>
          </a:xfrm>
          <a:prstGeom prst="rect">
            <a:avLst/>
          </a:prstGeom>
          <a:noFill/>
        </p:spPr>
        <p:txBody>
          <a:bodyPr vert="horz" wrap="none" lIns="0" tIns="0" rIns="0" bIns="0" rtlCol="0">
            <a:spAutoFit/>
          </a:bodyPr>
          <a:lstStyle/>
          <a:p>
            <a:pPr algn="r">
              <a:lnSpc>
                <a:spcPts val="4400"/>
              </a:lnSpc>
            </a:pPr>
            <a:r>
              <a:rPr lang="zh-CN" altLang="en-US" sz="2400" smtClean="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N.33_1#a47b4da11?vcp=1&amp;pid=5fcd121c7&amp;color=0,0,0&amp;vtp=1&amp;bt=1&amp;bbb=1&amp;hb=1"/>
          <p:cNvSpPr/>
          <p:nvPr/>
        </p:nvSpPr>
        <p:spPr>
          <a:xfrm>
            <a:off x="576072" y="204866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《雪落在中国的土地上</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展现了中国在抗日战争初期所遭受的苦难与人民的坚韧</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不拔</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，表达了诗人对祖国命运的深切关怀和对人民苦难的同情。（1分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诗歌呈现</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出散文化</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、口语化的风格，形式上朴素、自然。（1分）《鱼化石</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通过写鱼化石</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引发对生命本质的思考</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，字里行间饱含哲理。（1分）与《</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雪落在中国的土地上</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相比</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，《鱼化石》句式变得更整齐，注重押韵，出现了格律化倾向。（1分）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wipe(left)">
                                      <p:cBhvr>
                                        <p:cTn id="15" dur="5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wipe(left)">
                                      <p:cBhvr>
                                        <p:cTn id="20" dur="5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wipe(left)">
                                      <p:cBhvr>
                                        <p:cTn id="25" dur="500"/>
                                        <p:tgtEl>
                                          <p:spTgt spid="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wipe(left)">
                                      <p:cBhvr>
                                        <p:cTn id="30"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dcfca240?vcp=1&amp;pid=14652097d&amp;color=0,0,0&amp;vtp=1&amp;bt=1&amp;bbb=1"/>
          <p:cNvSpPr/>
          <p:nvPr/>
        </p:nvSpPr>
        <p:spPr>
          <a:xfrm>
            <a:off x="576072" y="539496"/>
            <a:ext cx="10954512" cy="895096"/>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（二）现代文阅读Ⅰ（本题共3小题，8分）</a:t>
            </a:r>
            <a:endParaRPr lang="en-US" altLang="zh-CN" sz="2400" dirty="0"/>
          </a:p>
        </p:txBody>
      </p:sp>
      <p:sp>
        <p:nvSpPr>
          <p:cNvPr id="3" name="QM_5_BD.34_1#7f7c8ebf7?vcp=1&amp;pid=3dcfca240&amp;color=0,0,0&amp;vtp=1&amp;bbb=1&amp;hb=1"/>
          <p:cNvSpPr/>
          <p:nvPr/>
        </p:nvSpPr>
        <p:spPr>
          <a:xfrm>
            <a:off x="576072" y="1063933"/>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智慧城市的光影中，AI编织着效率之网，技术重塑人们的认知方式</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人工智能浪</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潮袭来</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，我们该如何应对？请阅读下面的文字，完成9～11题。</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材料一】</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许多智能语言学习平台和大模型显示出人工智能在推动语言学习的数字化进</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程</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、促进文化传承与创新中的巨大潜能和独特价值。</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4_2#7f7c8ebf7?vcp=1&amp;pid=3dcfca240&amp;color=0,0,0&amp;mp=1&amp;vtp=1&amp;bt=1&amp;bbb=1&amp;hb=1"/>
          <p:cNvSpPr/>
          <p:nvPr/>
        </p:nvSpPr>
        <p:spPr>
          <a:xfrm>
            <a:off x="576072" y="670719"/>
            <a:ext cx="10954512" cy="5588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首先，人工智能可提供优质海量的语言学习资源。例如</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在国家通用语言文</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字推广普及中</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，人工智能技术能够突破地理和资源限制</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高效地生成与地方文化</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相适应的高质量</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、个性化语言学习资源。我们还可利用数字人技术</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将优秀教师</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复制”到偏远地区，通过AI教师进行授课和互动</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让学习者能持续接受优质的语</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言教学</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其次</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，人工智能可提供个性化的语言学习路径和智能辅导</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将语言学习与学</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习者已有语言水平</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、生活经验、文化背景深度融合，</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提高学习的相关性和吸引力</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例如</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，在国际中文教育中，人工智能技术可以高效建立学习者画像</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分析学习者</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学习情况</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、兴趣点和审美倾向，并据此生成个性化自适应的学习方案</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大大降低</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学习中文的难度</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4_3#7f7c8ebf7?vcp=1&amp;pid=3dcfca240&amp;color=0,0,0&amp;mp=1&amp;vtp=1&amp;bt=1&amp;bbb=1&amp;hb=1"/>
          <p:cNvSpPr/>
          <p:nvPr/>
        </p:nvSpPr>
        <p:spPr>
          <a:xfrm>
            <a:off x="576072" y="204231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尽管人工智能技术对于赋能语言学习有诸多利好</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但也不能忽视其中可能存</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在的风险</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。比如，人工智能模型的生成内容可能出现虚构的、错误的信息</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我们</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应当认清人工智能辅助学习的定位</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，提高学习者对人工智能的驾驭能力</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这样才</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能确保人工智能健康规范地应用于语言文字学习领域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摘编自光明网《人工智能重塑语言学习面貌》）</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4_4#7f7c8ebf7?vcp=1&amp;pid=3dcfca240&amp;color=0,0,0&amp;vtp=1&amp;bt=1&amp;bbb=1&amp;hb=1"/>
          <p:cNvSpPr/>
          <p:nvPr/>
        </p:nvSpPr>
        <p:spPr>
          <a:xfrm>
            <a:off x="576072" y="121935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【材料二】</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目前</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，人工智能是如何“阅读”的呢</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当我们将一个作品上传至人工智能大模</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型产品</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，就会出现内容的提炼、书籍大纲目录的显示、</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核心内容的摘要摘录等</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这意味着人工智能似乎拥有</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“自我意识”般帮助我们快速阅读完一个作品。</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事实上</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人工智能通过算法进行</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其算法目前大致可以分为传统算法和机器学习两</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类</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。传统算法主要依靠预定义的规则和逻辑执行任务，在搜索</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排列组合等方面</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发挥较大作用</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。而人工智能的智能关键就是机器学习技术</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即能够通过学习数据</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来作出预测和决策</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4_5#7f7c8ebf7?vcp=1&amp;pid=3dcfca240&amp;color=0,0,0&amp;mp=1&amp;vtp=1&amp;bt=1&amp;bbb=1&amp;hb=1"/>
          <p:cNvSpPr/>
          <p:nvPr/>
        </p:nvSpPr>
        <p:spPr>
          <a:xfrm>
            <a:off x="576072" y="1767999"/>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当然，无论是传统算法还是机器学习，其本质都是数理逻辑的技术体现</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将作品</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上传至人工智能大模型得出的</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“阅读”结果，是数理逻辑的产物</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并不存在个体感</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性的感悟</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、灵感、体会、情感等偶然性内容。传统阅读方式带来的是</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一千个读者</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有一千个哈姆雷特</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”，而若运用人工智能进行“阅读”，只能导致</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一千个读者只有</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一个哈姆雷特</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”的确定性结果。</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摘编自光明网《人工智能可以代替人们阅读吗》）</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4_6#7f7c8ebf7?vcp=1&amp;pid=3dcfca240&amp;color=0,0,0&amp;vtp=1&amp;bt=1&amp;bbb=1"/>
          <p:cNvSpPr/>
          <p:nvPr/>
        </p:nvSpPr>
        <p:spPr>
          <a:xfrm>
            <a:off x="576072" y="63439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【材料三】</a:t>
            </a:r>
            <a:endParaRPr lang="en-US" altLang="zh-CN" sz="2400" dirty="0"/>
          </a:p>
        </p:txBody>
      </p:sp>
      <p:pic>
        <p:nvPicPr>
          <p:cNvPr id="3" name="QM_5_BD.34_7#7f7c8ebf7?vcp=1&amp;pid=3dcfca24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94360" y="1240060"/>
            <a:ext cx="10908792" cy="42062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M_5_BD.34_8#7f7c8ebf7?vcp=1&amp;pid=3dcfca240&amp;color=0,0,0&amp;vtp=1&amp;bbb=1"/>
          <p:cNvSpPr/>
          <p:nvPr/>
        </p:nvSpPr>
        <p:spPr>
          <a:xfrm>
            <a:off x="576072" y="5583460"/>
            <a:ext cx="10954512" cy="895096"/>
          </a:xfrm>
          <a:prstGeom prst="rect">
            <a:avLst/>
          </a:prstGeom>
          <a:noFill/>
        </p:spPr>
        <p:txBody>
          <a:bodyPr wrap="none" lIns="0" tIns="0" rIns="0" bIns="0" rtlCol="0" anchor="t"/>
          <a:lstStyle/>
          <a:p>
            <a:pPr algn="r" latinLnBrk="1">
              <a:lnSpc>
                <a:spcPts val="42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（数据来源于《2024年移动端AI应用场景研究报告》）</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d5e408041?vcp=1&amp;pid=7f7c8ebf7&amp;color=0,0,0&amp;vtp=1&amp;bt=1&amp;bbb=1"/>
          <p:cNvSpPr/>
          <p:nvPr/>
        </p:nvSpPr>
        <p:spPr>
          <a:xfrm>
            <a:off x="576072" y="90742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9.下列对材料相关内容的表述，</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不正确的一项是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35_2#d5e408041.choices?vcp=1&amp;pid=7f7c8ebf7&amp;color=0,0,0&amp;vtp=1&amp;bbb=1&amp;hb=1"/>
          <p:cNvSpPr/>
          <p:nvPr/>
        </p:nvSpPr>
        <p:spPr>
          <a:xfrm>
            <a:off x="576072" y="1431857"/>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A.人工智能在推动语言学习的数字化进程</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促进文化传承与创新上表现出巨大潜</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能和独特价值</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.审慎对待人工智能的生成内容，有助于确保人工智能健康</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规范地应用于语言</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文字学习领域</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.人工智能通过算法“阅读”，本质上是数理逻辑的技术体现，“阅读</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结果是数理</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逻辑的产物</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.人工智能可以通过学习数据提供建议，但用户认为移动端</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AI</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应用的这项功能并</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不能满足需求</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5" name="QC_6_AN.36_1#d5e408041.bracket?vcp=1&amp;pid=7f7c8ebf7&amp;color=0,0,0&amp;vpa=16&amp;vtp=1&amp;answeroption=D"/>
          <p:cNvSpPr txBox="1"/>
          <p:nvPr/>
        </p:nvSpPr>
        <p:spPr>
          <a:xfrm>
            <a:off x="449072" y="488117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7_1#d5e408041?vcp=1&amp;pid=7f7c8ebf7&amp;color=0,0,0&amp;mp=1&amp;vtp=1&amp;bt=1&amp;bbb=1&amp;hb=1"/>
          <p:cNvSpPr/>
          <p:nvPr/>
        </p:nvSpPr>
        <p:spPr>
          <a:xfrm>
            <a:off x="576072" y="2597309"/>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（材料中没有提到“用户认为移动端AI应用的这项功能并不能满足需求</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图表只</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是显示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，对用户而言，移动端AI应用“提供专业建议或决策支持</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这项功能的吸引</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力相对较低</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288c96039.fixed?vcp=1&amp;color=0,0,0&amp;vtp=1&amp;bbb=1"/>
          <p:cNvSpPr/>
          <p:nvPr/>
        </p:nvSpPr>
        <p:spPr>
          <a:xfrm>
            <a:off x="0" y="1874520"/>
            <a:ext cx="12097512" cy="969264"/>
          </a:xfrm>
          <a:prstGeom prst="rect">
            <a:avLst/>
          </a:prstGeom>
          <a:noFill/>
        </p:spPr>
        <p:txBody>
          <a:bodyPr wrap="none" lIns="0" tIns="0" rIns="0" bIns="0" rtlCol="0" anchor="ctr"/>
          <a:lstStyle/>
          <a:p>
            <a:pPr algn="ctr" latinLnBrk="1">
              <a:lnSpc>
                <a:spcPts val="6000"/>
              </a:lnSpc>
            </a:pPr>
            <a:r>
              <a:rPr lang="en-US" altLang="zh-CN" sz="4800" b="1" i="0" dirty="0">
                <a:solidFill>
                  <a:srgbClr val="000000"/>
                </a:solidFill>
                <a:latin typeface="SimHei" panose="02010609060101010101" pitchFamily="34" charset="-122"/>
                <a:ea typeface="SimHei" panose="02010609060101010101" pitchFamily="34" charset="-122"/>
                <a:cs typeface="SimHei" panose="02010609060101010101" pitchFamily="34" charset="-120"/>
              </a:rPr>
              <a:t>2025年初中学业水平考试模拟测试卷（一）</a:t>
            </a:r>
            <a:endParaRPr lang="en-US" altLang="zh-CN" sz="4800" dirty="0"/>
          </a:p>
        </p:txBody>
      </p:sp>
      <p:sp>
        <p:nvSpPr>
          <p:cNvPr id="3" name="C_1#288c96039.fixed?vcp=1&amp;color=0,0,0&amp;vtp=1&amp;bbb=1"/>
          <p:cNvSpPr/>
          <p:nvPr/>
        </p:nvSpPr>
        <p:spPr>
          <a:xfrm>
            <a:off x="0" y="2880360"/>
            <a:ext cx="12097512" cy="859536"/>
          </a:xfrm>
          <a:prstGeom prst="rect">
            <a:avLst/>
          </a:prstGeom>
          <a:noFill/>
        </p:spPr>
        <p:txBody>
          <a:bodyPr wrap="none" lIns="0" tIns="0" rIns="0" bIns="0" rtlCol="0" anchor="ctr"/>
          <a:lstStyle/>
          <a:p>
            <a:pPr algn="ctr" latinLnBrk="1">
              <a:lnSpc>
                <a:spcPts val="5000"/>
              </a:lnSpc>
            </a:pPr>
            <a:r>
              <a:rPr lang="en-US" altLang="zh-CN" sz="40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语</a:t>
            </a:r>
            <a:r>
              <a:rPr lang="en-US" altLang="zh-CN" sz="40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40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文</a:t>
            </a:r>
            <a:endParaRPr lang="en-US" altLang="zh-CN" sz="4000" dirty="0"/>
          </a:p>
        </p:txBody>
      </p:sp>
      <p:sp>
        <p:nvSpPr>
          <p:cNvPr id="4" name="C_1#288c96039.fixed?vcp=1&amp;color=0,0,0&amp;vtp=1&amp;bbb=1"/>
          <p:cNvSpPr/>
          <p:nvPr/>
        </p:nvSpPr>
        <p:spPr>
          <a:xfrm>
            <a:off x="0" y="3776472"/>
            <a:ext cx="12097512" cy="502920"/>
          </a:xfrm>
          <a:prstGeom prst="rect">
            <a:avLst/>
          </a:prstGeom>
          <a:noFill/>
        </p:spPr>
        <p:txBody>
          <a:bodyPr wrap="none" lIns="0" tIns="0" rIns="0" bIns="0" rtlCol="0" anchor="ctr"/>
          <a:lstStyle/>
          <a:p>
            <a:pPr algn="ctr" latinLnBrk="1">
              <a:lnSpc>
                <a:spcPts val="29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（满分：120分</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考试时间：150分钟）</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8_1#9d0b84a71?vcp=1&amp;pid=7f7c8ebf7&amp;color=0,0,0&amp;vtp=1&amp;bt=1&amp;bbb=1&amp;hb=1"/>
          <p:cNvSpPr/>
          <p:nvPr/>
        </p:nvSpPr>
        <p:spPr>
          <a:xfrm>
            <a:off x="576072" y="147257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10.数智移动，实事为民。广西某企业积极履行企业责任</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携手广西慈善总会面向</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广西全区乡镇中小学</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，发起“推窗计划”振兴乡村教育公益项目</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请你结合以上材</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料提几点建议</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，助力乡村教育数智化发展。（3分）</a:t>
            </a:r>
            <a:endParaRPr lang="en-US" altLang="zh-CN" sz="2400" dirty="0"/>
          </a:p>
        </p:txBody>
      </p:sp>
      <p:sp>
        <p:nvSpPr>
          <p:cNvPr id="3" name="QO_6_AN.39_1#9d0b84a71?vcp=1&amp;pid=7f7c8ebf7&amp;color=0,0,0&amp;vtp=1&amp;bbb=1&amp;hb=1"/>
          <p:cNvSpPr/>
          <p:nvPr/>
        </p:nvSpPr>
        <p:spPr>
          <a:xfrm>
            <a:off x="576072" y="317340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①可以借助人工智能为广西乡村学校提供海量学习资源。</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可以利用数字人技术</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将优秀教师“复制”到广西乡村学校，通过AI教师进行授课和互动</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让当地学生接</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受优质教育</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。③可以利用人工智能提供个性化的学习方案。</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④</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可以利用人工智能</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进行学习辅导</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。（每点1分，答对3点即可）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0_1#858593c16?vcp=1&amp;pid=7f7c8ebf7&amp;color=0,0,0&amp;vtp=1&amp;bt=1&amp;bbb=1&amp;hb=1"/>
          <p:cNvSpPr/>
          <p:nvPr/>
        </p:nvSpPr>
        <p:spPr>
          <a:xfrm>
            <a:off x="576072" y="92393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11.广西某图书馆计划开发“AI速读助手”，引发了读者广泛讨论</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对此你有什么看</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法</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？请你结合以上材料，围绕AI与阅读，阐明自己的观点和理由。要求：</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100</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字以</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内</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。（3分）</a:t>
            </a:r>
            <a:endParaRPr lang="en-US" altLang="zh-CN" sz="2400" dirty="0"/>
          </a:p>
        </p:txBody>
      </p:sp>
      <p:sp>
        <p:nvSpPr>
          <p:cNvPr id="3" name="QO_6_AN.41_1#858593c16?vcp=1&amp;pid=7f7c8ebf7&amp;color=0,0,0&amp;vtp=1&amp;bbb=1&amp;hb=1"/>
          <p:cNvSpPr/>
          <p:nvPr/>
        </p:nvSpPr>
        <p:spPr>
          <a:xfrm>
            <a:off x="576072" y="2624768"/>
            <a:ext cx="10954512" cy="3352800"/>
          </a:xfrm>
          <a:prstGeom prst="rect">
            <a:avLst/>
          </a:prstGeom>
          <a:noFill/>
        </p:spPr>
        <p:txBody>
          <a:bodyPr wrap="none" lIns="0" tIns="0" rIns="0" bIns="0" rtlCol="0" anchor="t"/>
          <a:lstStyle/>
          <a:p>
            <a:pPr algn="l" latinLnBrk="1">
              <a:lnSpc>
                <a:spcPts val="4400"/>
              </a:lnSpc>
            </a:pPr>
            <a:r>
              <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示例一：开发“AI速读助手”能吸引读者，促进阅读推广。（1分）</a:t>
            </a:r>
            <a:r>
              <a:rPr lang="en-US" altLang="zh-CN" sz="2400" b="1" i="0" spc="-5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AI</a:t>
            </a: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可极快地提炼</a:t>
            </a:r>
            <a:endPar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内容</a:t>
            </a:r>
            <a:r>
              <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、显示书籍大纲目录及内容摘要等，提高读者阅读效率；（1分</a:t>
            </a:r>
            <a:r>
              <a:rPr lang="en-US" altLang="zh-CN" sz="2400" b="1" i="0" spc="-5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还可以根据</a:t>
            </a:r>
            <a:endPar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读者喜好和文化背景</a:t>
            </a:r>
            <a:r>
              <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，快速推荐书籍，</a:t>
            </a:r>
            <a:r>
              <a:rPr lang="en-US" altLang="zh-CN" sz="2400" b="1" i="0" spc="-5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比传统阅读更符合当下智能生活需求</a:t>
            </a: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a:t>
            </a:r>
            <a:endPar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分）示例二：“AI速读助手”不利于读者深度阅读。（1分）</a:t>
            </a:r>
            <a:r>
              <a:rPr lang="en-US" altLang="zh-CN" sz="2400" b="1" i="0" spc="-5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AI</a:t>
            </a: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生成的内容可能出现</a:t>
            </a:r>
            <a:endPar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虚构</a:t>
            </a:r>
            <a:r>
              <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、错误的信息，AI只能辅助阅读，不能代替我们阅读；（1分）读者依赖</a:t>
            </a:r>
            <a:r>
              <a:rPr lang="en-US" altLang="zh-CN" sz="2400" b="1" i="0" spc="-5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AI</a:t>
            </a:r>
            <a:endPar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速读助手</a:t>
            </a:r>
            <a:r>
              <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”，可能会失去个体阅读获得的感悟、灵感、情感等体验。（1分）</a:t>
            </a:r>
            <a:endParaRPr lang="en-US" altLang="zh-CN" sz="24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ipe(left)">
                                      <p:cBhvr>
                                        <p:cTn id="30" dur="500"/>
                                        <p:tgtEl>
                                          <p:spTgt spid="3">
                                            <p:txEl>
                                              <p:pRg st="4" end="4"/>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wipe(left)">
                                      <p:cBhvr>
                                        <p:cTn id="3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5f65fff2?vcp=1&amp;pid=14652097d&amp;color=0,0,0&amp;vtp=1&amp;bt=1&amp;bbb=1"/>
          <p:cNvSpPr/>
          <p:nvPr/>
        </p:nvSpPr>
        <p:spPr>
          <a:xfrm>
            <a:off x="576072" y="539496"/>
            <a:ext cx="10954512" cy="895096"/>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（三）现代文阅读Ⅱ（本题共4小题，12分）</a:t>
            </a:r>
            <a:endParaRPr lang="en-US" altLang="zh-CN" sz="2400" dirty="0"/>
          </a:p>
        </p:txBody>
      </p:sp>
      <p:sp>
        <p:nvSpPr>
          <p:cNvPr id="3" name="QM_5_BD.42_1#307ad0f20?vcp=1&amp;pid=15f65fff2&amp;color=0,0,0&amp;vtp=1&amp;bbb=1&amp;hb=1"/>
          <p:cNvSpPr/>
          <p:nvPr/>
        </p:nvSpPr>
        <p:spPr>
          <a:xfrm>
            <a:off x="576072" y="1063933"/>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阅读下面的文字，完成12～15题。</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雨天闲饮茶</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王太生</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①</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客人来访，谈完正欲抽身离开，偏偏雨来了。雨丝一阵紧似一阵</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走不了</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了</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，不如坐下来，雨天闲饮茶。</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②</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这是江南梅雨天常有的事。</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③</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宾主列坐，案几上，几盅茶盏，茶水微漾，仙气袅袅。喝茶，</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不慌不忙</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晤谈</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，亦不紧不慢。</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_2#307ad0f20?vcp=1&amp;pid=15f65fff2&amp;color=0,0,0&amp;mp=1&amp;vtp=1&amp;bt=1&amp;bbb=1&amp;hb=1"/>
          <p:cNvSpPr/>
          <p:nvPr/>
        </p:nvSpPr>
        <p:spPr>
          <a:xfrm>
            <a:off x="576072" y="651669"/>
            <a:ext cx="10954512" cy="5588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④要紧的话、正式的话，已经说过了。此时，谈的都是家常话、应景话</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雨</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滴打在屋顶噗噗有声</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，有时雨下得大了，甚至将说话声淹没。</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⑤</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两个人坐在室内饮茶，外面飘着晶亮的雨丝，端坐者神态从容笃定</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表情</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恬淡</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——这样的画面常常出现在古画中。</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⑥</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闲饮茶，其传神之处在于一个“闲”字。人闲，听雨声；人闲，闻鸟鸣</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闲</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，来喝茶。</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⑦</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雨天闲饮茶的舒适之处，在于空气湿漉漉的</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一切似乎都在水汽中微微呼</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吸</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草，在微微呼吸；树，在微微呼吸；茶，在微微呼吸；池中鱼，</a:t>
            </a:r>
            <a:r>
              <a:rPr lang="en-US" altLang="zh-CN" sz="2400" b="1" i="0" u="sng">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甩一甩尾</a:t>
            </a: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吐一串清冽的气泡</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，也在微微呼吸。</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⑧</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雨天闲饮茶，应选择适合的地点，所谓好风致。</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_3#307ad0f20?vcp=1&amp;pid=15f65fff2&amp;color=0,0,0&amp;mp=1&amp;vtp=1&amp;bt=1&amp;bbb=1&amp;hb=1"/>
          <p:cNvSpPr/>
          <p:nvPr/>
        </p:nvSpPr>
        <p:spPr>
          <a:xfrm>
            <a:off x="576072" y="121935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⑨古宅饮。雨天饮茶，我以为，当到古园、旧院这样的地方。</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外面下着雨</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几个朋友坐在一间老房子里雅集</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。室外雨打竹叶或芭蕉叶，屋内茶香氤氲</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水汽</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温润</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。间或，有人来，亦有人离开——打一把伞，</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穿过花影乱摇的鹅卵石小径</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人影消失在叠石假山间</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⑩</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廊下饮。吾乡有旧迹“春雨草堂”。一溜草木，满堂风絮</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下起雨来水意澹</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澹</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。堂前有回廊，可供人闲坐。想从前，雨落频繁的时节，主人常呼朋唤伴</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饮</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茶于廊下</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，品珠兰茶、茉莉花茶，谈诗论画。且饮且赏景，揽物于怀，</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清风拂面</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肺腑舒展</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_4#307ad0f20?vcp=1&amp;pid=15f65fff2&amp;color=0,0,0&amp;mp=1&amp;vtp=1&amp;bt=1&amp;bbb=1&amp;hb=1"/>
          <p:cNvSpPr/>
          <p:nvPr/>
        </p:nvSpPr>
        <p:spPr>
          <a:xfrm>
            <a:off x="576072" y="121935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⑪花前饮。花是绣球，被梅雨洗得透亮。某个雨天，我在公园亭中闲坐</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自</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带一杯茶</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，旁植绣球。一簇一簇浑圆硕大的绣球花，于青绿叶丛间躲闪迎迓</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绣</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球</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，又名无尽夏，在夏天开好长时间的花。白的、蓝的、粉的，或玫红的</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水蓝</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，在我面前，触手可及。雨不停，茶且慢慢啜饮。花前饮，浸润于茶香、花香。</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⑫</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对山饮。某年，我在徽州古村正逢雨天，近处的檐滴之声</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远处山间的溪</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流之声</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，汇成一片。这天地之间的雨，织成雨帘</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举目可见连绵起伏的黛青色群</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山也被织入其中</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，浸濡成一幅空蒙的山水画卷。我闲坐厅堂，手捧茶壶</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观窗外</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青山</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，茶香似也有了山野清气。</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_5#307ad0f20?vcp=1&amp;pid=15f65fff2&amp;color=0,0,0&amp;mp=1&amp;vtp=1&amp;bt=1&amp;bbb=1&amp;hb=1"/>
          <p:cNvSpPr/>
          <p:nvPr/>
        </p:nvSpPr>
        <p:spPr>
          <a:xfrm>
            <a:off x="576072" y="945039"/>
            <a:ext cx="10954512" cy="5029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⑬临水饮。最妙的是在江南古镇，坐在临水的吊脚楼窗边。</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河道上桨声欸乃</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白瓷盏里</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，数朵茉莉花瓣在水中舒展。我所在的小城</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早晨起来人们喜欢到早茶</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店里吃早点</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，有一家茶馆就设在一条船上。吃早点，必先喝茶</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置身于晨间的</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天青色里</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，临水而饮，自在悠闲。</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⑭</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古人认为雨水是美好的事物，他们把从屋檐流下的雨水承接在盆里</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然后</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舀入容器里贮存起来</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。《清嘉录》记述了苏州居民收集雨水泡茶的习俗</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居人于</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梅雨时备缸瓮收蓄雨水</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，以供烹茶之需，名曰梅水。”这个季节的天落水</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顺势而</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为</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，成了留客饮茶的上等水。至于茶味，古人大赞：“茶为水骨，水为茶神</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梅雨</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味亦甘和</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。啜茗之趣在茶鲜水灵。”</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42_6#307ad0f20?vcp=1&amp;pid=15f65fff2&amp;color=0,0,0&amp;mp=1&amp;vtp=1&amp;bt=1&amp;bbb=1&amp;hb=1"/>
          <p:cNvSpPr/>
          <p:nvPr/>
        </p:nvSpPr>
        <p:spPr>
          <a:xfrm>
            <a:off x="576072" y="2310289"/>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⑮梅雨天喝茶，正值梅子熟。所泡之茶，也似乎有了花果香，清妙淡雅。</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⑯</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主人欲留客闲饮茶，然现代人多忙碌，往往留不住。雨天风日雅致</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不妨</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停下来</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，留自己喝一杯茶。</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选自2024年6月28日《光明日报》，有删改）</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8656e1978?sp=1&amp;vcp=1&amp;pid=307ad0f20&amp;color=0,0,0&amp;vtp=1&amp;bt=1&amp;bbb=1"/>
          <p:cNvSpPr/>
          <p:nvPr/>
        </p:nvSpPr>
        <p:spPr>
          <a:xfrm>
            <a:off x="576072" y="1464723"/>
            <a:ext cx="11091863"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12.“风致”在文中意为“风味，情趣”。请根据文章内容，将表格补充完整。（3分）</a:t>
            </a:r>
            <a:endParaRPr lang="en-US" altLang="zh-CN" sz="2400" dirty="0"/>
          </a:p>
        </p:txBody>
      </p:sp>
      <p:graphicFrame>
        <p:nvGraphicFramePr>
          <p:cNvPr id="38" name="QB_6_BD.43_2#8656e1978?colgroup=15,19&amp;vcp=1&amp;pid=307ad0f20&amp;color=0,0,0&amp;vtp=1&amp;bbb=1"/>
          <p:cNvGraphicFramePr>
            <a:graphicFrameLocks noGrp="1"/>
          </p:cNvGraphicFramePr>
          <p:nvPr/>
        </p:nvGraphicFramePr>
        <p:xfrm>
          <a:off x="576072" y="2067846"/>
          <a:ext cx="10927080" cy="3234055"/>
        </p:xfrm>
        <a:graphic>
          <a:graphicData uri="http://schemas.openxmlformats.org/drawingml/2006/table">
            <a:tbl>
              <a:tblPr/>
              <a:tblGrid>
                <a:gridCol w="4809744"/>
                <a:gridCol w="6117336"/>
              </a:tblGrid>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场景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好风致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古宅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古韵听雨</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茶香氤氲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廊下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1200" dirty="0"/>
                        <a:t>                                </a:t>
                      </a:r>
                      <a:r>
                        <a:rPr lang="en-US" altLang="zh-CN" sz="2400" b="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 </a:t>
                      </a:r>
                      <a:r>
                        <a:rPr lang="en-US" altLang="zh-CN" sz="2400" b="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b="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 </a:t>
                      </a:r>
                      <a:r>
                        <a:rPr lang="en-US" altLang="zh-CN" sz="2400" smtClean="0">
                          <a:solidFill>
                            <a:srgbClr val="000000"/>
                          </a:solidFill>
                          <a:latin typeface="SimSun" panose="02010600030101010101" pitchFamily="34" charset="-122"/>
                          <a:ea typeface="SimSun" panose="02010600030101010101" pitchFamily="34" charset="-122"/>
                          <a:cs typeface="SimSun" panose="02010600030101010101" pitchFamily="34" charset="-120"/>
                          <a:sym typeface="+mn-ea"/>
                        </a:rPr>
                        <a:t>__________________</a:t>
                      </a:r>
                      <a:endParaRPr lang="en-US" altLang="zh-CN" sz="2400" b="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花影沁香</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茶润心脾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对山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9115">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临水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水色悠游</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茶映天青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6_AN.44_1#8656e1978.blank?vcp=1&amp;pid=307ad0f20&amp;color=0,0,0&amp;vpa=17&amp;vtp=1&amp;bbb=1"/>
          <p:cNvSpPr/>
          <p:nvPr/>
        </p:nvSpPr>
        <p:spPr>
          <a:xfrm>
            <a:off x="7458647" y="3161634"/>
            <a:ext cx="2211388" cy="533400"/>
          </a:xfrm>
          <a:prstGeom prst="rect">
            <a:avLst/>
          </a:prstGeom>
          <a:noFill/>
        </p:spPr>
        <p:txBody>
          <a:bodyPr wrap="none" lIns="0" tIns="0" rIns="0" bIns="0" rtlCol="0" anchor="t"/>
          <a:lstStyle/>
          <a:p>
            <a:pPr algn="ctr" latinLnBrk="1">
              <a:lnSpc>
                <a:spcPts val="4200"/>
              </a:lnSpc>
            </a:pPr>
            <a:endParaRPr lang="en-US" altLang="zh-CN" sz="2400" dirty="0"/>
          </a:p>
        </p:txBody>
      </p:sp>
      <p:sp>
        <p:nvSpPr>
          <p:cNvPr id="5" name="QB_6_AN.45_1#8656e1978.blank?vcp=1&amp;pid=307ad0f20&amp;color=0,0,0&amp;vpa=18&amp;vtp=1&amp;bbb=1"/>
          <p:cNvSpPr/>
          <p:nvPr/>
        </p:nvSpPr>
        <p:spPr>
          <a:xfrm>
            <a:off x="2607945" y="3656330"/>
            <a:ext cx="774065" cy="492760"/>
          </a:xfrm>
          <a:prstGeom prst="rect">
            <a:avLst/>
          </a:prstGeom>
          <a:noFill/>
        </p:spPr>
        <p:txBody>
          <a:bodyPr wrap="none" lIns="0" tIns="0" rIns="0" bIns="0" rtlCol="0" anchor="t"/>
          <a:lstStyle/>
          <a:p>
            <a:pPr algn="ctr" latinLnBrk="1">
              <a:lnSpc>
                <a:spcPts val="4200"/>
              </a:lnSpc>
            </a:pPr>
            <a:r>
              <a:rPr lang="en-US" altLang="zh-CN" sz="2400" b="1"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mn-ea"/>
              </a:rPr>
              <a:t>花前</a:t>
            </a:r>
            <a:endParaRPr lang="en-US" altLang="zh-CN" sz="2400" dirty="0"/>
          </a:p>
          <a:p>
            <a:pPr algn="ctr" latinLnBrk="1">
              <a:lnSpc>
                <a:spcPts val="4200"/>
              </a:lnSpc>
            </a:pPr>
            <a:endParaRPr lang="en-US" altLang="zh-CN" sz="2400" dirty="0"/>
          </a:p>
        </p:txBody>
      </p:sp>
      <p:sp>
        <p:nvSpPr>
          <p:cNvPr id="3" name="文本框 2"/>
          <p:cNvSpPr txBox="1"/>
          <p:nvPr/>
        </p:nvSpPr>
        <p:spPr>
          <a:xfrm>
            <a:off x="6795135" y="1292225"/>
            <a:ext cx="4032250" cy="368300"/>
          </a:xfrm>
          <a:prstGeom prst="rect">
            <a:avLst/>
          </a:prstGeom>
          <a:noFill/>
        </p:spPr>
        <p:txBody>
          <a:bodyPr wrap="square" rtlCol="0">
            <a:spAutoFit/>
          </a:bodyPr>
          <a:p>
            <a:endParaRPr lang="zh-CN" altLang="en-US"/>
          </a:p>
        </p:txBody>
      </p:sp>
      <p:sp>
        <p:nvSpPr>
          <p:cNvPr id="10" name="QB_6_AN.46_1#8656e1978.blank?vcp=1&amp;pid=307ad0f20&amp;color=0,0,0&amp;vpa=19&amp;vtp=1&amp;bbb=1"/>
          <p:cNvSpPr/>
          <p:nvPr/>
        </p:nvSpPr>
        <p:spPr>
          <a:xfrm>
            <a:off x="6925310" y="4115435"/>
            <a:ext cx="3284855" cy="657860"/>
          </a:xfrm>
          <a:prstGeom prst="rect">
            <a:avLst/>
          </a:prstGeom>
          <a:noFill/>
        </p:spPr>
        <p:txBody>
          <a:bodyPr wrap="none" lIns="0" tIns="0" rIns="0" bIns="0" rtlCol="0" anchor="t"/>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山色空蒙，茶含清气</a:t>
            </a:r>
            <a:endParaRPr lang="en-US" altLang="zh-CN" sz="2400" dirty="0"/>
          </a:p>
        </p:txBody>
      </p:sp>
      <p:sp>
        <p:nvSpPr>
          <p:cNvPr id="13" name="文本框 12"/>
          <p:cNvSpPr txBox="1"/>
          <p:nvPr/>
        </p:nvSpPr>
        <p:spPr>
          <a:xfrm>
            <a:off x="6929120" y="3150235"/>
            <a:ext cx="3281680" cy="540385"/>
          </a:xfrm>
          <a:prstGeom prst="rect">
            <a:avLst/>
          </a:prstGeom>
          <a:noFill/>
        </p:spPr>
        <p:txBody>
          <a:bodyPr wrap="square" rtlCol="0">
            <a:noAutofit/>
          </a:bodyPr>
          <a:lstStyle/>
          <a:p>
            <a:pPr marL="0" algn="l" eaLnBrk="1"/>
            <a:r>
              <a:rPr lang="en-US" altLang="zh-CN" sz="2400" b="1" kern="12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sym typeface="Times New Roman" panose="02020603050405020304"/>
              </a:rPr>
              <a:t>廊间话诗，清风拂面</a:t>
            </a:r>
            <a:endParaRPr lang="en-US" altLang="zh-CN" sz="1200" kern="100">
              <a:latin typeface="Calibri" panose="020F0502020204030204"/>
              <a:ea typeface="宋体" panose="02010600030101010101" pitchFamily="2" charset="-122"/>
              <a:cs typeface="Times New Roman" panose="02020603050405020304"/>
              <a:sym typeface="Times New Roman" panose="02020603050405020304"/>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wipe(down)">
                                      <p:cBhvr>
                                        <p:cTn id="20" dur="5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Effect transition="in" filter="wipe(down)">
                                      <p:cBhvr>
                                        <p:cTn id="25" dur="500"/>
                                        <p:tgtEl>
                                          <p:spTgt spid="1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0">
                                            <p:txEl>
                                              <p:pRg st="0" end="0"/>
                                            </p:txEl>
                                          </p:spTgt>
                                        </p:tgtEl>
                                        <p:attrNameLst>
                                          <p:attrName>style.visibility</p:attrName>
                                        </p:attrNameLst>
                                      </p:cBhvr>
                                      <p:to>
                                        <p:strVal val="visible"/>
                                      </p:to>
                                    </p:set>
                                    <p:animEffect transition="in" filter="wipe(down)">
                                      <p:cBhvr>
                                        <p:cTn id="3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10" grpId="0" animBg="1" build="p"/>
      <p:bldP spid="5" grpId="0"/>
      <p:bldP spid="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847477cf2?vcp=1&amp;pid=fd5a7dfc6&amp;color=0,0,0&amp;vtp=1&amp;bt=1&amp;bbb=1"/>
          <p:cNvSpPr/>
          <p:nvPr/>
        </p:nvSpPr>
        <p:spPr>
          <a:xfrm>
            <a:off x="576072" y="286527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注意事项：1.答题前，考生务必将姓名、准考证号填写在试卷和答题卡上。</a:t>
            </a:r>
            <a:endParaRPr lang="en-US" altLang="zh-CN" sz="2400" dirty="0"/>
          </a:p>
          <a:p>
            <a:pPr latinLnBrk="1">
              <a:lnSpc>
                <a:spcPts val="4400"/>
              </a:lnSpc>
            </a:pPr>
            <a:r>
              <a:rPr lang="en-US" altLang="zh-CN" sz="2400" b="1" i="0" spc="-10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.考生作答时，请在答题卡上作答（答题注意事项见答题卡），在本试卷上作答无效。</a:t>
            </a:r>
            <a:endParaRPr lang="en-US" altLang="zh-CN" sz="2400" spc="-100" dirty="0"/>
          </a:p>
        </p:txBody>
      </p:sp>
    </p:spTree>
  </p:cSld>
  <p:clrMapOvr>
    <a:masterClrMapping/>
  </p:clrMapOvr>
  <p:transition>
    <p:split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7_1#edd413b88?sp=1&amp;vcp=1&amp;pid=307ad0f20&amp;color=0,0,0&amp;mp=1&amp;vtp=1&amp;bt=1&amp;bbb=1&amp;hb=1"/>
          <p:cNvSpPr/>
          <p:nvPr/>
        </p:nvSpPr>
        <p:spPr>
          <a:xfrm>
            <a:off x="576072" y="174054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13.请从修辞手法的角度，赏析文中第⑦段画线句的表达效果。（3分）</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草</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，在微微呼吸；树，在微微呼吸；茶，在微微呼吸；池中鱼，甩一甩尾</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吐一</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串清冽的气泡</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，也在微微呼吸。</a:t>
            </a:r>
            <a:endParaRPr lang="en-US" altLang="zh-CN" sz="2400" dirty="0"/>
          </a:p>
        </p:txBody>
      </p:sp>
      <p:sp>
        <p:nvSpPr>
          <p:cNvPr id="3" name="QO_6_AN.48_1#edd413b88?vcp=1&amp;pid=307ad0f20&amp;color=0,0,0&amp;vtp=1&amp;bbb=1&amp;hb=1"/>
          <p:cNvSpPr/>
          <p:nvPr/>
        </p:nvSpPr>
        <p:spPr>
          <a:xfrm>
            <a:off x="576072" y="344137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运用拟人手法，借“呼吸”生动表现雨天气息流动的细腻美感，（1分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用排比句式</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强化了万物在湿润环境中</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“共同呼吸”的整体意境，（1分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暗含人与自然和谐共生</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的哲思</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，呼应文中“闲饮茶”时物我交融的闲适心境。（1分）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9_1#76bf7d696?vcp=1&amp;pid=307ad0f20&amp;color=0,0,0&amp;vtp=1&amp;bt=1&amp;bbb=1"/>
          <p:cNvSpPr/>
          <p:nvPr/>
        </p:nvSpPr>
        <p:spPr>
          <a:xfrm>
            <a:off x="576072" y="229934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14.结合全文，分析标题“雨天闲饮茶”的妙处。（3分）</a:t>
            </a:r>
            <a:endParaRPr lang="en-US" altLang="zh-CN" sz="2400" dirty="0"/>
          </a:p>
        </p:txBody>
      </p:sp>
      <p:sp>
        <p:nvSpPr>
          <p:cNvPr id="3" name="QO_6_AN.50_1#76bf7d696?vcp=1&amp;pid=307ad0f20&amp;color=0,0,0&amp;vtp=1&amp;bbb=1&amp;hb=1"/>
          <p:cNvSpPr/>
          <p:nvPr/>
        </p:nvSpPr>
        <p:spPr>
          <a:xfrm>
            <a:off x="576072" y="2821237"/>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①点明文章核心内容，围绕雨天饮茶展开描写。（1分）②</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营造诗意氛围</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，奠定</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全文淡雅</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、宁静的情感基调。（1分）③“闲”字突出主旨</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表现出一种从容闲适</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的生活态度</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，表达作者对慢生活的向往。（1分）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1_1#4f0dab7cf?vcp=1&amp;pid=307ad0f20&amp;color=0,0,0&amp;vtp=1&amp;bt=1&amp;bbb=1&amp;hb=1"/>
          <p:cNvSpPr/>
          <p:nvPr/>
        </p:nvSpPr>
        <p:spPr>
          <a:xfrm>
            <a:off x="576072" y="92393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15.小语准备借助“AI文生图”功能，为本文创作一幅插图。</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请你帮助他从主体场景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背景元素</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、氛围渲染三个角度展开设想，并描述你的创意。要求：100</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字左右</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3分）</a:t>
            </a:r>
            <a:endParaRPr lang="en-US" altLang="zh-CN" sz="2400" dirty="0"/>
          </a:p>
        </p:txBody>
      </p:sp>
      <p:sp>
        <p:nvSpPr>
          <p:cNvPr id="3" name="QO_6_AN.52_1#4f0dab7cf?vcp=1&amp;pid=307ad0f20&amp;color=0,0,0&amp;vtp=1&amp;bbb=1&amp;hb=1"/>
          <p:cNvSpPr/>
          <p:nvPr/>
        </p:nvSpPr>
        <p:spPr>
          <a:xfrm>
            <a:off x="576072" y="2624768"/>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①主体场景：画面下方有一张木质方桌，桌上摆一壶清茶、</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两只白瓷茶盏</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，茶烟</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袅袅升起</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。桌旁两人侧身对坐，一人执壶斟茶，另一人端盏轻嗅，</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神态恬淡</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分）②背景元素：画面左上方勾勒古宅飞檐一角，檐角几串雨丝斜斜飘落</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桌后</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一丛芭蕉叶</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，叶片低垂，叶尖滴落水珠；远处叠石假山若隐若现</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画面边缘点缀</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几朵浑圆绣球花</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。（1分）③氛围渲染：画面大量留白，增添静谧感</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突出雨天</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空蒙与人物心境的</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“闲”。（1分）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ipe(left)">
                                      <p:cBhvr>
                                        <p:cTn id="30" dur="500"/>
                                        <p:tgtEl>
                                          <p:spTgt spid="3">
                                            <p:txEl>
                                              <p:pRg st="4" end="4"/>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wipe(left)">
                                      <p:cBhvr>
                                        <p:cTn id="3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2c3f5fb4?vcp=1&amp;pid=14652097d&amp;color=0,0,0&amp;vtp=1&amp;bt=1&amp;bbb=1"/>
          <p:cNvSpPr/>
          <p:nvPr/>
        </p:nvSpPr>
        <p:spPr>
          <a:xfrm>
            <a:off x="576072" y="539496"/>
            <a:ext cx="10954512" cy="895096"/>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（四）古代诗歌阅读（本题共2小题，5分）</a:t>
            </a:r>
            <a:endParaRPr lang="en-US" altLang="zh-CN" sz="2400" dirty="0"/>
          </a:p>
        </p:txBody>
      </p:sp>
      <p:sp>
        <p:nvSpPr>
          <p:cNvPr id="3" name="QM_5_BD.53_1#11a11c2e5?vcp=1&amp;pid=52c3f5fb4&amp;color=0,0,0&amp;vtp=1&amp;bbb=1"/>
          <p:cNvSpPr/>
          <p:nvPr/>
        </p:nvSpPr>
        <p:spPr>
          <a:xfrm>
            <a:off x="576072" y="1063933"/>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阅读下面这首宋诗，完成16、17题。</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游山西村</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陆</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游</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莫笑农家腊酒浑</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，丰年留客足鸡豚。</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山重水复疑无路</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，柳暗花明又一村。</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箫鼓追随春社近</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，衣冠简朴古风存。</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从今若许闲乘月</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，拄杖无时夜叩门。</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4_1#66ffaab57?vcp=1&amp;pid=11a11c2e5&amp;color=0,0,0&amp;vtp=1&amp;bt=1&amp;bbb=1"/>
          <p:cNvSpPr/>
          <p:nvPr/>
        </p:nvSpPr>
        <p:spPr>
          <a:xfrm>
            <a:off x="576072" y="88202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16.下列对诗歌的理解和分析，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有误的一项是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54_2#66ffaab57.choices?vcp=1&amp;pid=11a11c2e5&amp;color=0,0,0&amp;vtp=1&amp;bbb=1&amp;hb=1"/>
          <p:cNvSpPr/>
          <p:nvPr/>
        </p:nvSpPr>
        <p:spPr>
          <a:xfrm>
            <a:off x="576072" y="1406457"/>
            <a:ext cx="10954512" cy="2794000"/>
          </a:xfrm>
          <a:prstGeom prst="rect">
            <a:avLst/>
          </a:prstGeom>
          <a:noFill/>
        </p:spPr>
        <p:txBody>
          <a:bodyPr wrap="none" lIns="0" tIns="0" rIns="0" bIns="0" rtlCol="0" anchor="t"/>
          <a:lstStyle/>
          <a:p>
            <a:pPr algn="l" latinLnBrk="1">
              <a:lnSpc>
                <a:spcPts val="4400"/>
              </a:lnSpc>
            </a:pP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A.这首诗主线突出，全诗八句无一“游”字，然处处切“游”字，游性十足，游意不尽。</a:t>
            </a:r>
            <a:endParaRPr lang="en-US" altLang="zh-CN" sz="2400" spc="-50" dirty="0"/>
          </a:p>
          <a:p>
            <a:pPr latinLnBrk="1">
              <a:lnSpc>
                <a:spcPts val="4400"/>
              </a:lnSpc>
            </a:pPr>
            <a:r>
              <a:rPr lang="en-US" altLang="zh-CN" sz="2400" b="1" i="0" spc="-5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.颈联中的“春社”和鲁迅笔下的“社戏”一样，是同一种庆祝活动，使诗人流连忘返。</a:t>
            </a:r>
            <a:endParaRPr lang="en-US" altLang="zh-CN" sz="2400" spc="-5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.颔联写出山西村优美的环境，突出其曲折幽深的特点</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后成为充满生活哲理的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千古名句</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pc="-10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.全诗写景、叙事、抒情有机结合，充满浓厚的生活气息，语言自然质朴，意境清新。</a:t>
            </a:r>
            <a:endParaRPr lang="en-US" altLang="zh-CN" sz="2400" spc="-100" dirty="0"/>
          </a:p>
        </p:txBody>
      </p:sp>
      <p:sp>
        <p:nvSpPr>
          <p:cNvPr id="5" name="QC_6_AS.56_1#66ffaab57?vcp=1&amp;pid=11a11c2e5&amp;color=0,0,0&amp;vtp=1&amp;bbb=1&amp;hb=1"/>
          <p:cNvSpPr/>
          <p:nvPr/>
        </p:nvSpPr>
        <p:spPr>
          <a:xfrm>
            <a:off x="576072" y="4200457"/>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（“颈联中的‘春社’和鲁迅笔下的‘社戏’一样，是同一种庆祝活动”有误，“春社</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是</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古人祭社神以祈求丰收的庆祝活动</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，而“社戏”是后人在社中进行祈福</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娱乐的庆</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祝活动</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6" name="QC_6_AN.55_1#66ffaab57.bracket?vcp=1&amp;pid=11a11c2e5&amp;color=0,0,0&amp;vpa=20&amp;vtp=1&amp;answeroption=B"/>
          <p:cNvSpPr txBox="1"/>
          <p:nvPr/>
        </p:nvSpPr>
        <p:spPr>
          <a:xfrm>
            <a:off x="449072" y="203637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wipe(left)">
                                      <p:cBhvr>
                                        <p:cTn id="18" dur="500"/>
                                        <p:tgtEl>
                                          <p:spTgt spid="5">
                                            <p:txEl>
                                              <p:pRg st="1" end="1"/>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wipe(left)">
                                      <p:cBhvr>
                                        <p:cTn id="21"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7_1#7456eeb12?vcp=1&amp;pid=11a11c2e5&amp;color=0,0,0&amp;vtp=1&amp;bt=1&amp;bbb=1&amp;hb=1"/>
          <p:cNvSpPr/>
          <p:nvPr/>
        </p:nvSpPr>
        <p:spPr>
          <a:xfrm>
            <a:off x="576072" y="64834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17.有人认为这首诗抒发了作者回到故乡的喜悦之情</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也有人认为这首诗表达了作</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者被罢官后的落寞之感</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。对此你有什么看法？请简述观点和理由。（3分）</a:t>
            </a:r>
            <a:endParaRPr lang="en-US" altLang="zh-CN" sz="2400" dirty="0"/>
          </a:p>
        </p:txBody>
      </p:sp>
      <p:sp>
        <p:nvSpPr>
          <p:cNvPr id="3" name="QO_6_AN.58_1#7456eeb12?vcp=1&amp;pid=11a11c2e5&amp;color=0,0,0&amp;vtp=1&amp;bbb=1&amp;hb=1"/>
          <p:cNvSpPr/>
          <p:nvPr/>
        </p:nvSpPr>
        <p:spPr>
          <a:xfrm>
            <a:off x="576072" y="1803078"/>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示例一：这首诗抒发了作者回到故乡的喜悦之情。（1分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因为本诗生动地描写了</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农村秀美的风光</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，丰收之年农村一片欢快的景象</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农家热情好客的民风以及淳朴</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的农村生活习俗</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表现了诗人对农村生活的喜爱和恋恋不舍的情感</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分）示例二：这首诗表达了作者罢官后的落寞之感。（1分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诗人被罢官后回归故</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里</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，心中不免失意和不平，“山重水复”喻指“逆境”和“困难</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写出了诗人艰难的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处境</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；“柳暗花明”隐含诗人受挫不馁的精神，失意而不悲观；（1</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乘月”闲游</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和“拄杖”“叩门”貌似闲适，诗人却始终未能忘怀国事</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更衬托出他的苦闷</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ipe(left)">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wipe(left)">
                                      <p:cBhvr>
                                        <p:cTn id="35" dur="500"/>
                                        <p:tgtEl>
                                          <p:spTgt spid="3">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wipe(left)">
                                      <p:cBhvr>
                                        <p:cTn id="4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09b285f8?vcp=1&amp;pid=14652097d&amp;color=0,0,0&amp;vtp=1&amp;bt=1&amp;bbb=1"/>
          <p:cNvSpPr/>
          <p:nvPr/>
        </p:nvSpPr>
        <p:spPr>
          <a:xfrm>
            <a:off x="576072" y="539496"/>
            <a:ext cx="10954512" cy="895096"/>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（五）文言文阅读（本题共5小题，16分）</a:t>
            </a:r>
            <a:endParaRPr lang="en-US" altLang="zh-CN" sz="2400" dirty="0"/>
          </a:p>
        </p:txBody>
      </p:sp>
      <p:sp>
        <p:nvSpPr>
          <p:cNvPr id="3" name="QM_5_BD.59_1#de3664d94?vcp=1&amp;pid=109b285f8&amp;color=0,0,0&amp;vtp=1&amp;bbb=1&amp;hb=1"/>
          <p:cNvSpPr/>
          <p:nvPr/>
        </p:nvSpPr>
        <p:spPr>
          <a:xfrm>
            <a:off x="576072" y="1063933"/>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阅读下面的文言文，完成18～22题。</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甲】核舟记（节选）</a:t>
            </a:r>
            <a:endParaRPr lang="en-US" altLang="zh-CN" sz="2400" dirty="0"/>
          </a:p>
          <a:p>
            <a:pPr algn="ct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魏学洢</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明有奇巧人曰王叔远</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，能以径寸之木，为宫室、器皿、人物，以至鸟兽</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木</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石</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罔不因势象形，各具情态。</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尝贻余核舟一，盖大苏泛赤壁云。</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舟首尾长约八分有奇</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，高可二黍许。中轩敞者为舱，箬篷覆之。</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旁开小窗</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左右各四</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，共八扇。启窗而观，雕栏相望焉。闭之，则右刻“山高月小</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水落石</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出</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”，左刻“清风徐来，水波不兴”，石青糁之。</a:t>
            </a:r>
            <a:endParaRPr lang="en-US" altLang="zh-CN" sz="2400" dirty="0"/>
          </a:p>
          <a:p>
            <a:pPr latinLnBrk="1">
              <a:lnSpc>
                <a:spcPct val="150000"/>
              </a:lnSpc>
            </a:pPr>
            <a:endParaRPr lang="en-US" altLang="zh-CN" sz="2400" dirty="0"/>
          </a:p>
        </p:txBody>
      </p:sp>
    </p:spTree>
  </p:cSld>
  <p:clrMapOvr>
    <a:masterClrMapping/>
  </p:clrMapOvr>
  <p:transition>
    <p:split dir="in"/>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9_1#de3664d94?vcp=1&amp;pid=109b285f8&amp;color=0,0,0&amp;vtp=1&amp;bbb=1&amp;hb=1"/>
          <p:cNvSpPr/>
          <p:nvPr/>
        </p:nvSpPr>
        <p:spPr>
          <a:xfrm>
            <a:off x="576072" y="936149"/>
            <a:ext cx="10954512" cy="5029200"/>
          </a:xfrm>
          <a:prstGeom prst="rect">
            <a:avLst/>
          </a:prstGeom>
          <a:noFill/>
        </p:spPr>
        <p:txBody>
          <a:bodyPr wrap="none" lIns="0" tIns="0" rIns="0" bIns="0" rtlCol="0" anchor="t"/>
          <a:lstStyle/>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船头坐三人</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，中峨冠而多髯者为东坡，佛印居右，鲁直居左。苏</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黄共阅一</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手卷</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。东坡右手执卷端，左手抚鲁直背。鲁直左手执卷末，右手指卷，</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如有所语</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东坡现右足</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，鲁直现左足，各微侧，其两膝相比者，各隐卷底衣褶中</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佛印绝类</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弥勒</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，袒胸露乳，矫首昂视，神情与苏、黄不属。卧右膝，诎右臂支船</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而竖其</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左膝</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，左臂挂念珠倚之——珠可历历数也。</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舟尾横卧一楫</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。楫左右舟子各一人。居右者椎髻仰面，左手倚一衡木</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右手</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攀右趾</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，若啸呼状。居左者右手执蒲葵扇，左手抚炉，炉上有壶，</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其人视端容寂</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若听茶声然</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选自《虞初新志》卷十）</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5_BD.59_2#de3664d94?vcp=1&amp;pid=109b285f8&amp;color=0,0,0&amp;vtp=1&amp;bt=1&amp;bbb=1&amp;hb=1"/>
              <p:cNvSpPr/>
              <p:nvPr/>
            </p:nvSpPr>
            <p:spPr>
              <a:xfrm>
                <a:off x="576072" y="1035399"/>
                <a:ext cx="10954512" cy="4470400"/>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【乙】武风子传</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滇多产细竹</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，坚实可为箸。武生以火绘其上，作禽鱼、花鸟、山水、</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人物</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城门</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、楼阁，精夺鬼工。人奇之，每得其双筹，争购钱数百</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于是武生之交戚贫</a:t>
                </a:r>
                <a:endPar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u="sng"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者</a:t>
                </a:r>
                <a:r>
                  <a:rPr lang="en-US" altLang="zh-CN" sz="2400" b="1" i="0" u="sng"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，因以为利。</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生顾未尝售也，颇自矜重，一箸成辄把玩不释，保护如头目</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然</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靳</a:t>
                </a:r>
                <a14:m>
                  <m:oMath xmlns:m="http://schemas.openxmlformats.org/officeDocument/2006/math">
                    <m:sSup>
                      <m:sSupPr>
                        <m:ctrlPr>
                          <a:rPr lang="en-US" altLang="zh-CN" sz="2400" b="1" i="1"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m:t>
                        </m:r>
                      </m:e>
                      <m:sup>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①</m:t>
                        </m:r>
                      </m:sup>
                    </m:sSup>
                  </m:oMath>
                </a14:m>
                <a:r>
                  <a:rPr lang="en-US" altLang="zh-CN" sz="100" b="1" i="0" kern="0" spc="-99900" dirty="0" smtClean="0">
                    <a:solidFill>
                      <a:srgbClr val="FFFFFF"/>
                    </a:solidFill>
                    <a:latin typeface="Times New Roman" panose="02020603050405020304" pitchFamily="34" charset="0"/>
                    <a:ea typeface="KaiTi" panose="02010609060101010101" pitchFamily="34" charset="-122"/>
                    <a:cs typeface="Times New Roman" panose="02020603050405020304" pitchFamily="34" charset="-120"/>
                  </a:rPr>
                  <a:t> </a:t>
                </a:r>
                <a:r>
                  <a:rPr lang="en-US" altLang="zh-CN" sz="2400" b="1" i="0" dirty="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不轻与人</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。或于酒中以箸相属，则怒，拂衣出，终身不与之见</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或遇贫士及</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释道者流</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，告以困穷</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辄忻然</a:t>
                </a:r>
                <a14:m>
                  <m:oMath xmlns:m="http://schemas.openxmlformats.org/officeDocument/2006/math">
                    <m:sSup>
                      <m:sSupPr>
                        <m:ctrlPr>
                          <a:rPr lang="en-US" altLang="zh-CN" sz="2400" b="1" i="1"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m:t>
                        </m:r>
                      </m:e>
                      <m:sup>
                        <m:r>
                          <a:rPr lang="en-US" altLang="zh-CN" sz="2400" b="1" i="0" dirty="0">
                            <a:solidFill>
                              <a:srgbClr val="000000"/>
                            </a:solidFill>
                            <a:latin typeface="Cambria Math" panose="02040503050406030204" pitchFamily="18" charset="0"/>
                            <a:ea typeface="KaiTi" panose="02010609060101010101" pitchFamily="34" charset="-122"/>
                            <a:cs typeface="Times New Roman" panose="02020603050405020304" pitchFamily="34" charset="-120"/>
                          </a:rPr>
                          <m:t>②</m:t>
                        </m:r>
                      </m:sup>
                    </m:sSup>
                  </m:oMath>
                </a14:m>
                <a:r>
                  <a:rPr lang="en-US" altLang="zh-CN" sz="100" b="1" i="0" kern="0" spc="-99900" dirty="0" smtClean="0">
                    <a:solidFill>
                      <a:srgbClr val="FFFFFF"/>
                    </a:solidFill>
                    <a:latin typeface="Times New Roman" panose="02020603050405020304" pitchFamily="34" charset="0"/>
                    <a:ea typeface="KaiTi" panose="02010609060101010101" pitchFamily="34" charset="-122"/>
                    <a:cs typeface="Times New Roman" panose="02020603050405020304" pitchFamily="34" charset="-120"/>
                  </a:rPr>
                  <a:t> </a:t>
                </a:r>
                <a:r>
                  <a:rPr lang="en-US" altLang="zh-CN" sz="2400" b="1" i="0" dirty="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为之</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，虽累百不倦。</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选自《虞初新志》卷二，有删改）</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注释】①靳：吝惜。②忻然：高兴的样子。</a:t>
                </a:r>
                <a:endParaRPr lang="en-US" altLang="zh-CN" sz="2400" dirty="0"/>
              </a:p>
            </p:txBody>
          </p:sp>
        </mc:Choice>
        <mc:Fallback>
          <p:sp>
            <p:nvSpPr>
              <p:cNvPr id="2" name="QM_5_BD.59_2#de3664d94?vcp=1&amp;pid=109b285f8&amp;color=0,0,0&amp;vtp=1&amp;bt=1&amp;bbb=1&amp;hb=1"/>
              <p:cNvSpPr>
                <a:spLocks noRot="1" noChangeAspect="1" noMove="1" noResize="1" noEditPoints="1" noAdjustHandles="1" noChangeArrowheads="1" noChangeShapeType="1" noTextEdit="1"/>
              </p:cNvSpPr>
              <p:nvPr/>
            </p:nvSpPr>
            <p:spPr>
              <a:xfrm>
                <a:off x="576072" y="1035399"/>
                <a:ext cx="10954512" cy="4470400"/>
              </a:xfrm>
              <a:prstGeom prst="rect">
                <a:avLst/>
              </a:prstGeom>
              <a:blipFill rotWithShape="1">
                <a:blip r:embed="rId1"/>
                <a:stretch>
                  <a:fillRect l="-1" t="-8" r="-635" b="8"/>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0_1#39c06a849?sp=1&amp;vcp=1&amp;pid=de3664d94&amp;color=0,0,0&amp;vtp=1&amp;bt=1&amp;bbb=1"/>
          <p:cNvSpPr/>
          <p:nvPr/>
        </p:nvSpPr>
        <p:spPr>
          <a:xfrm>
            <a:off x="576072" y="1079468"/>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18.请你根据表中提示的方法解释句子中加点词的意思。（3分）</a:t>
            </a:r>
            <a:endParaRPr lang="en-US" altLang="zh-CN" sz="2400" dirty="0"/>
          </a:p>
        </p:txBody>
      </p:sp>
      <p:graphicFrame>
        <p:nvGraphicFramePr>
          <p:cNvPr id="47" name="QB_6_BD.60_2#39c06a849?colgroup=17,6,9&amp;vcp=1&amp;pid=de3664d94&amp;color=0,0,0&amp;vtp=1&amp;bbb=1&amp;hb=1"/>
          <p:cNvGraphicFramePr>
            <a:graphicFrameLocks noGrp="1"/>
          </p:cNvGraphicFramePr>
          <p:nvPr/>
        </p:nvGraphicFramePr>
        <p:xfrm>
          <a:off x="576072" y="1682591"/>
          <a:ext cx="10917936" cy="4004437"/>
        </p:xfrm>
        <a:graphic>
          <a:graphicData uri="http://schemas.openxmlformats.org/drawingml/2006/table">
            <a:tbl>
              <a:tblPr/>
              <a:tblGrid>
                <a:gridCol w="5623560"/>
                <a:gridCol w="2139696"/>
                <a:gridCol w="3154680"/>
              </a:tblGrid>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句子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释义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56308">
                <a:tc>
                  <a:txBody>
                    <a:bodyPr/>
                    <a:lstStyle/>
                    <a:p>
                      <a:pPr algn="ctr" latinLnBrk="1" hangingPunct="0">
                        <a:lnSpc>
                          <a:spcPts val="153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字源推测法：“比</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的甲骨文是</a:t>
                      </a:r>
                      <a:r>
                        <a:rPr lang="en-US" altLang="zh-CN" sz="9850" b="1" i="0" kern="0" spc="-99900" smtClean="0">
                          <a:solidFill>
                            <a:srgbClr val="FFFFFF"/>
                          </a:solidFill>
                          <a:latin typeface="Times New Roman" panose="02020603050405020304" pitchFamily="34" charset="0"/>
                          <a:ea typeface="SimSun" panose="02010600030101010101" pitchFamily="34" charset="-122"/>
                          <a:cs typeface="Times New Roman" panose="02020603050405020304" pitchFamily="34" charset="-120"/>
                        </a:rPr>
                        <a:t>_</a:t>
                      </a:r>
                      <a:r>
                        <a:rPr lang="en-US" altLang="zh-CN" sz="900" b="1" i="0" kern="0" spc="0" smtClean="0">
                          <a:solidFill>
                            <a:srgbClr val="FFFFFF"/>
                          </a:solidFill>
                          <a:latin typeface="SimSun" panose="02010600030101010101" pitchFamily="34" charset="-122"/>
                          <a:ea typeface="SimSun" panose="02010600030101010101" pitchFamily="34" charset="-122"/>
                          <a:cs typeface="Times New Roman" panose="02020603050405020304" pitchFamily="34" charset="-120"/>
                        </a:rPr>
                        <a:t>___________________</a:t>
                      </a:r>
                      <a:endParaRPr lang="en-US" altLang="zh-CN" sz="900" spc="0" dirty="0">
                        <a:latin typeface="SimSun" panose="02010600030101010101" pitchFamily="34"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其两膝相比者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70153">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词类活用法：固以怪之矣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人奇之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课内迁移法：以是人多以书假余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告以困穷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QB_6_BD.60_3#39c06a849.table_image?tii=1&amp;vcp=1&amp;pid=de3664d9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866545" y="2321337"/>
            <a:ext cx="1024128" cy="17556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AN.61_1#39c06a849.blank?vcp=1&amp;pid=de3664d94&amp;color=0,0,0&amp;vpa=21&amp;vtp=1&amp;bbb=1"/>
          <p:cNvSpPr/>
          <p:nvPr/>
        </p:nvSpPr>
        <p:spPr>
          <a:xfrm>
            <a:off x="8930640" y="2875280"/>
            <a:ext cx="2211705" cy="603885"/>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靠近</a:t>
            </a:r>
            <a:endParaRPr lang="en-US" altLang="zh-CN" sz="2400" dirty="0"/>
          </a:p>
        </p:txBody>
      </p:sp>
      <p:sp>
        <p:nvSpPr>
          <p:cNvPr id="6" name="QB_6_AN.62_1#39c06a849.blank?vcp=1&amp;pid=de3664d94&amp;color=0,0,0&amp;vpa=22&amp;vtp=1&amp;bbb=1"/>
          <p:cNvSpPr/>
          <p:nvPr/>
        </p:nvSpPr>
        <p:spPr>
          <a:xfrm>
            <a:off x="8702040" y="4250055"/>
            <a:ext cx="2672080" cy="692785"/>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对</a:t>
            </a:r>
            <a:r>
              <a:rPr lang="en-US" altLang="zh-CN" sz="2400" b="1" i="0" dirty="0">
                <a:solidFill>
                  <a:srgbClr val="A00021"/>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感到惊奇</a:t>
            </a:r>
            <a:endParaRPr lang="en-US" altLang="zh-CN" sz="2400" dirty="0"/>
          </a:p>
        </p:txBody>
      </p:sp>
      <p:sp>
        <p:nvSpPr>
          <p:cNvPr id="7" name="QB_6_AN.63_1#39c06a849.blank?vcp=1&amp;pid=de3664d94&amp;color=0,0,0&amp;vpa=23&amp;vtp=1&amp;bbb=1"/>
          <p:cNvSpPr/>
          <p:nvPr/>
        </p:nvSpPr>
        <p:spPr>
          <a:xfrm>
            <a:off x="9629140" y="5034280"/>
            <a:ext cx="833755" cy="66294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把</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left)">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wipe(left)">
                                      <p:cBhvr>
                                        <p:cTn id="1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9ceea51a3?vcp=1&amp;pid=ce9b57023&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一、积累（22分）</a:t>
            </a:r>
            <a:endParaRPr lang="en-US" altLang="zh-CN" sz="2600" dirty="0"/>
          </a:p>
        </p:txBody>
      </p:sp>
      <p:sp>
        <p:nvSpPr>
          <p:cNvPr id="3" name="QM_4_BD.1_1#acfe2c2da?vcp=1&amp;pid=9ceea51a3&amp;color=0,0,0&amp;vtp=1&amp;bbb=1&amp;hb=1"/>
          <p:cNvSpPr/>
          <p:nvPr/>
        </p:nvSpPr>
        <p:spPr>
          <a:xfrm>
            <a:off x="576072" y="1117088"/>
            <a:ext cx="10954512" cy="5029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学校举行以“AI（人工智能）赋能生活”为主题的科技活动月活动</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校园电视</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台承担系列宣传报道工作</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。作为电视台的小记者，请你参与并完成以下任务。</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视频制作】科技活动月的宣传视频正在制作中</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以下是视频配音的文稿选</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段</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，请你对其进行修改和完善。</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KaiTi" panose="02010609060101010101" pitchFamily="34" charset="-122"/>
                <a:cs typeface="Times New Roman" panose="02020603050405020304" pitchFamily="34" charset="-120"/>
              </a:rPr>
              <a:t>    </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①</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这一年，科技创新进一步成为国家与社会发展的核心推力</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它如同动力强劲</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的复兴号车头</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，牵引中国经济在世界图景中，驶出一道鲜亮的轨迹</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中国全球创新</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指数排名持续上升</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，在基础研究和前沿科学领域取得重大突破。“嫦娥工程</a:t>
            </a:r>
            <a:r>
              <a:rPr lang="en-US" altLang="zh-CN" sz="2400" b="1" i="0" spc="-5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书写着</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人类探月史新篇章</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，“梦想”号在无垠海洋构筑浮动的科研殿堂</a:t>
            </a:r>
            <a:r>
              <a:rPr lang="en-US" altLang="zh-CN" sz="2400" b="1" i="0" spc="-50">
                <a:solidFill>
                  <a:srgbClr val="000000"/>
                </a:solidFill>
                <a:latin typeface="SimSun" panose="02010600030101010101" pitchFamily="34" charset="-122"/>
                <a:ea typeface="KaiTi" panose="02010609060101010101" pitchFamily="34" charset="-122"/>
                <a:cs typeface="Times New Roman" panose="02020603050405020304" pitchFamily="34" charset="-120"/>
              </a:rPr>
              <a:t>……</a:t>
            </a: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这些不仅是我国</a:t>
            </a:r>
            <a:endPar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pc="-5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迈向科技强国的足迹</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，亦是未来经济发展中yùn</a:t>
            </a:r>
            <a:r>
              <a:rPr lang="en-US" altLang="zh-CN" sz="2400" b="1" i="0" spc="-5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pc="-5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pc="-5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)含无限潜能的发动机。</a:t>
            </a:r>
            <a:endParaRPr lang="en-US" altLang="zh-CN" sz="2400" spc="-50" dirty="0"/>
          </a:p>
        </p:txBody>
      </p:sp>
    </p:spTree>
  </p:cSld>
  <p:clrMapOvr>
    <a:masterClrMapping/>
  </p:clrMapOvr>
  <p:transition>
    <p:split dir="in"/>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dab054612?vcp=1&amp;pid=de3664d94&amp;color=0,0,0&amp;vtp=1&amp;bt=1&amp;bbb=1"/>
          <p:cNvSpPr/>
          <p:nvPr/>
        </p:nvSpPr>
        <p:spPr>
          <a:xfrm>
            <a:off x="576072" y="115761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19.下列对文章的理解和分析，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有误的一项是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6_BD.64_2#dab054612.choices?vcp=1&amp;pid=de3664d94&amp;color=0,0,0&amp;vtp=1&amp;bbb=1&amp;hb=1"/>
          <p:cNvSpPr/>
          <p:nvPr/>
        </p:nvSpPr>
        <p:spPr>
          <a:xfrm>
            <a:off x="576072" y="1682047"/>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A.甲文在第二段特意点出船窗所刻的十六个字，目的是照应“大苏泛赤壁”的主题。</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.甲文第三段运用“袒”“露”“视”等一系列动词，刻画出一个清高孤傲的和尚形象。</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.乙文中的武生擅长用火在竹子上绘画，人们为求得他的一双筷子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争相以高价</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购买</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.乙文中的武生爱惜自己绘制的筷子，不轻易给他人，但遇到贫苦的士人</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僧人</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和道人求助</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，却欣然答应。</a:t>
            </a:r>
            <a:endParaRPr lang="en-US" altLang="zh-CN" sz="2400" dirty="0"/>
          </a:p>
        </p:txBody>
      </p:sp>
      <p:sp>
        <p:nvSpPr>
          <p:cNvPr id="5" name="QC_6_AS.66_1#dab054612?vcp=1&amp;pid=de3664d94&amp;color=0,0,0&amp;vtp=1&amp;bbb=1"/>
          <p:cNvSpPr/>
          <p:nvPr/>
        </p:nvSpPr>
        <p:spPr>
          <a:xfrm>
            <a:off x="576072" y="502214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（“清高孤傲”有误，应为“洒脱”）</a:t>
            </a:r>
            <a:endParaRPr lang="en-US" altLang="zh-CN" sz="2400" dirty="0"/>
          </a:p>
        </p:txBody>
      </p:sp>
      <p:sp>
        <p:nvSpPr>
          <p:cNvPr id="6" name="QC_6_AN.65_1#dab054612.bracket?vcp=1&amp;pid=de3664d94&amp;color=0,0,0&amp;vpa=24&amp;vtp=1&amp;answeroption=B"/>
          <p:cNvSpPr txBox="1"/>
          <p:nvPr/>
        </p:nvSpPr>
        <p:spPr>
          <a:xfrm>
            <a:off x="449072" y="231196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bg/>
                                          </p:spTgt>
                                        </p:tgtEl>
                                        <p:attrNameLst>
                                          <p:attrName>style.visibility</p:attrName>
                                        </p:attrNameLst>
                                      </p:cBhvr>
                                      <p:to>
                                        <p:strVal val="visible"/>
                                      </p:to>
                                    </p:set>
                                    <p:animEffect transition="in" filter="wipe(left)">
                                      <p:cBhvr>
                                        <p:cTn id="12" dur="500"/>
                                        <p:tgtEl>
                                          <p:spTgt spid="5">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67_1#cb8345e78?vcp=1&amp;pid=de3664d94&amp;color=0,0,0&amp;vtp=1&amp;bt=1&amp;bbb=1"/>
          <p:cNvSpPr/>
          <p:nvPr/>
        </p:nvSpPr>
        <p:spPr>
          <a:xfrm>
            <a:off x="576072" y="165418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20.将文中画线句子翻译成现代汉语。（4分）</a:t>
            </a:r>
            <a:endParaRPr lang="en-US" altLang="zh-CN" sz="2400" dirty="0"/>
          </a:p>
        </p:txBody>
      </p:sp>
      <p:sp>
        <p:nvSpPr>
          <p:cNvPr id="4" name="QO_7_BD.69_1#740ded9e4?vcp=1&amp;pid=cb8345e78&amp;color=0,0,0&amp;vtp=1&amp;bbb=1"/>
          <p:cNvSpPr/>
          <p:nvPr/>
        </p:nvSpPr>
        <p:spPr>
          <a:xfrm>
            <a:off x="575945" y="2360930"/>
            <a:ext cx="10954385" cy="87122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（1）罔不因势象形，各具情态。</a:t>
            </a:r>
            <a:endParaRPr lang="en-US" altLang="zh-CN" sz="2400" dirty="0"/>
          </a:p>
        </p:txBody>
      </p:sp>
      <p:sp>
        <p:nvSpPr>
          <p:cNvPr id="5" name="QO_7_AN.70_1#740ded9e4?vcp=1&amp;pid=cb8345e78&amp;color=0,0,0&amp;vtp=1&amp;bbb=1"/>
          <p:cNvSpPr/>
          <p:nvPr/>
        </p:nvSpPr>
        <p:spPr>
          <a:xfrm>
            <a:off x="575945" y="2983230"/>
            <a:ext cx="10954385" cy="77216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全都是就着（材料原来的）样子刻成（各种事物的）形象，各有各的神情姿态。</a:t>
            </a:r>
            <a:endParaRPr lang="en-US" altLang="zh-CN" sz="2400" dirty="0"/>
          </a:p>
        </p:txBody>
      </p:sp>
      <p:sp>
        <p:nvSpPr>
          <p:cNvPr id="6" name="QO_7_BD.71_1#94ef2a520?vcp=1&amp;pid=cb8345e78&amp;color=0,0,0&amp;vtp=1&amp;bbb=1"/>
          <p:cNvSpPr/>
          <p:nvPr/>
        </p:nvSpPr>
        <p:spPr>
          <a:xfrm>
            <a:off x="575945" y="3525520"/>
            <a:ext cx="10954385" cy="752475"/>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（2）于是武生之交戚贫者，因以为利。</a:t>
            </a:r>
            <a:endParaRPr lang="en-US" altLang="zh-CN" sz="2400" dirty="0"/>
          </a:p>
        </p:txBody>
      </p:sp>
      <p:sp>
        <p:nvSpPr>
          <p:cNvPr id="7" name="QO_7_AN.72_1#94ef2a520?vcp=1&amp;pid=cb8345e78&amp;color=0,0,0&amp;vtp=1&amp;bbb=1"/>
          <p:cNvSpPr/>
          <p:nvPr/>
        </p:nvSpPr>
        <p:spPr>
          <a:xfrm>
            <a:off x="575945" y="4037965"/>
            <a:ext cx="10954385" cy="762635"/>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于是武生的那些贫穷的朋友、亲戚，（常常）借此来谋利。</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73_1#f626318a3?vcp=1&amp;pid=de3664d94&amp;color=0,0,0&amp;vtp=1&amp;bt=1&amp;bbb=1&amp;hb=1"/>
          <p:cNvSpPr/>
          <p:nvPr/>
        </p:nvSpPr>
        <p:spPr>
          <a:xfrm>
            <a:off x="576072" y="119825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21.假如博物馆要展出甲文中的核舟，计划通过AI语音的方式让核舟“</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开口说话</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若让你针对核舟展开正面解说</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，你想采用怎样的介绍顺序？</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请简述你的设计意图</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3分）</a:t>
            </a:r>
            <a:endParaRPr lang="en-US" altLang="zh-CN" sz="2400" dirty="0"/>
          </a:p>
        </p:txBody>
      </p:sp>
      <p:sp>
        <p:nvSpPr>
          <p:cNvPr id="3" name="QO_6_AN.74_1#f626318a3?vcp=1&amp;pid=de3664d94&amp;color=0,0,0&amp;vtp=1&amp;bbb=1&amp;hb=1"/>
          <p:cNvSpPr/>
          <p:nvPr/>
        </p:nvSpPr>
        <p:spPr>
          <a:xfrm>
            <a:off x="576072" y="2899088"/>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示例：按照“中间</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船头—船尾”的空间顺序介绍核舟。（1分）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设计意图</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：核舟的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中间部分较为厚实且有高度</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，是这条船视觉上的“主体</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应首先对其进行介绍</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坐在船头的苏轼、黄庭坚、佛印是主要人物，故要先展开介绍</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船尾的舟子是陪衬</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人物</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，故而放在后面介绍。（1分）这样介绍既能突出重点</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又遵循了事物内在的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逻辑</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ipe(left)">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75_1#2a90f0624?vcp=1&amp;pid=de3664d94&amp;color=0,0,0&amp;vtp=1&amp;bt=1&amp;bbb=1&amp;hb=1"/>
          <p:cNvSpPr/>
          <p:nvPr/>
        </p:nvSpPr>
        <p:spPr>
          <a:xfrm>
            <a:off x="576072" y="147130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22.甲、乙两文都体现了雕刻艺人的精湛技艺，</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但它们在写作内容上的侧重点不同</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请结合文章内容简要分析</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。（4分）</a:t>
            </a:r>
            <a:endParaRPr lang="en-US" altLang="zh-CN" sz="2400" dirty="0"/>
          </a:p>
        </p:txBody>
      </p:sp>
      <p:sp>
        <p:nvSpPr>
          <p:cNvPr id="3" name="QO_6_AN.76_1#2a90f0624?vcp=1&amp;pid=de3664d94&amp;color=0,0,0&amp;vtp=1&amp;bbb=1&amp;hb=1"/>
          <p:cNvSpPr/>
          <p:nvPr/>
        </p:nvSpPr>
        <p:spPr>
          <a:xfrm>
            <a:off x="576072" y="2626038"/>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甲文侧重突出王叔远雕刻技艺的精湛，（1分）文中写王叔远在“</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曾不盈寸</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”的核舟</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上雕刻了许多人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、物和文字，构思巧妙，</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在精细微小处也绝不马虎了事</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而乙文更侧重表现雕刻者武生特立独行、乐于济贫的品质，（1分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如文中写武生</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对自己绘制的筷子爱不释手</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，就像保护自己的性命一样</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不轻易把绘制的筷子给</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，却乐于为穷困的士人、僧人、道人绘制筷子。（1分）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left)">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ipe(left)">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77_1#2a90f0624?vcp=1&amp;pid=de3664d94&amp;color=0,0,0&amp;vtp=1&amp;bt=1&amp;bbb=1&amp;hb=1"/>
          <p:cNvSpPr/>
          <p:nvPr/>
        </p:nvSpPr>
        <p:spPr>
          <a:xfrm>
            <a:off x="576072" y="945039"/>
            <a:ext cx="10954512" cy="50292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【译文】</a:t>
            </a:r>
            <a:endParaRPr lang="en-US" altLang="zh-CN" sz="2400" dirty="0"/>
          </a:p>
          <a:p>
            <a:pPr latinLnBrk="1">
              <a:lnSpc>
                <a:spcPts val="44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乙】滇地多产细竹，（细竹）坚硬扎实可做筷子</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武生用火烫的方法在上</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面绘画</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，作禽鱼、花鸟、山水、人物、城门、楼阁，精妙绝伦，巧夺天工</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人们</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对此感到惊奇</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，每每为求得他的一双筷子，争相用数百钱购买</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于是武生的那些</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贫穷的朋友</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、亲戚，（常常）借此来谋利。武生却不曾出售，颇为矜持自重</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一</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根筷子做成了</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，就把玩不放手，像保护自己的性命一样。但是不轻易给人</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有人</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在喝酒过程中以做筷子的事来嘱托他</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，他就发怒，拂袖而去，</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终身不再与其相见</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有时遇到贫苦的士人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、僧人和道人，（他们）把穷困情况告诉他</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他就高兴地为</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他们做筷子</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，即使做上百双也不厌倦。</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2db3316b4?vcp=1&amp;pid=ce9b57023&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三、写作（50分）</a:t>
            </a:r>
            <a:endParaRPr lang="en-US" altLang="zh-CN" sz="2600" dirty="0"/>
          </a:p>
        </p:txBody>
      </p:sp>
      <p:sp>
        <p:nvSpPr>
          <p:cNvPr id="3" name="QO_4_BD.78_1#63e044011?sp=1&amp;vcp=1&amp;pid=2db3316b4&amp;color=0,0,0&amp;vtp=1&amp;bbb=1&amp;hb=1"/>
          <p:cNvSpPr/>
          <p:nvPr/>
        </p:nvSpPr>
        <p:spPr>
          <a:xfrm>
            <a:off x="576072" y="1117088"/>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23.阅读下面的材料，根据要求写作。</a:t>
            </a:r>
            <a:endParaRPr lang="en-US" altLang="zh-CN" sz="2400" dirty="0"/>
          </a:p>
          <a:p>
            <a:pPr latinLnBrk="1">
              <a:lnSpc>
                <a:spcPts val="4400"/>
              </a:lnSpc>
            </a:pPr>
            <a:r>
              <a:rPr lang="en-US" altLang="zh-CN" sz="2400" b="1" i="0" smtClean="0">
                <a:solidFill>
                  <a:srgbClr val="000000"/>
                </a:solidFill>
                <a:latin typeface="SimSun" panose="02010600030101010101" pitchFamily="34" charset="-122"/>
                <a:ea typeface="SimSun" panose="0201060003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科技如同强大的引擎</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，推动着时代的巨轮滚滚向前。然而</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在这繁华喧嚣的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科技浪潮中</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，当我们沉浸于虚拟世界的精彩时</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你是否会怀念儿时躺在院子里数</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星星的那份宁静和诗意</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？当我们被快节奏的生活追赶时</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你的心灵是否也能跟上</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脚步</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，得到滋养和成长？或许，你曾在智能学习软件的帮助下攻克难题</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在这个</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过程中收获自信</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；或许，</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你因过度依赖电子设备而与现实生活中的美好擦肩而过</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而后幡然醒悟</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；又或许，你在科技创造的新环境里，寻得了新的人生方向</a:t>
            </a:r>
            <a:r>
              <a:rPr lang="en-US" altLang="zh-CN" sz="2400" b="1" i="0" dirty="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endParaRPr lang="en-US" altLang="zh-CN" sz="2400" dirty="0">
              <a:latin typeface="SimSun" panose="02010600030101010101" pitchFamily="34" charset="-122"/>
            </a:endParaRPr>
          </a:p>
        </p:txBody>
      </p:sp>
    </p:spTree>
  </p:cSld>
  <p:clrMapOvr>
    <a:masterClrMapping/>
  </p:clrMapOvr>
  <p:transition>
    <p:split dir="in"/>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8_2#63e044011?vcp=1&amp;pid=2db3316b4&amp;color=0,0,0&amp;mp=1&amp;vtp=1&amp;bt=1&amp;bbb=1&amp;hb=1"/>
          <p:cNvSpPr/>
          <p:nvPr/>
        </p:nvSpPr>
        <p:spPr>
          <a:xfrm>
            <a:off x="576072" y="2590959"/>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请以“AI时代的蜕变”为题目，写一篇记叙文，讲述你的经历、体验和思考。</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要求</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：①把题目誊抄到答题卡上；②不得抄袭，不要套作；</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不得透露真实的人</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名</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、校名等具体信息；④不少于600字。</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79_1#63e044011?vcp=1&amp;pid=2db3316b4&amp;color=0,0,0&amp;vtp=1&amp;bt=1&amp;bbb=1"/>
          <p:cNvSpPr/>
          <p:nvPr/>
        </p:nvSpPr>
        <p:spPr>
          <a:xfrm>
            <a:off x="576072" y="103832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略（参照中考评分细则）</a:t>
            </a:r>
            <a:endParaRPr lang="en-US" altLang="zh-CN" sz="2400" dirty="0"/>
          </a:p>
          <a:p>
            <a:pPr algn="ct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评分细则</a:t>
            </a:r>
            <a:endParaRPr lang="en-US" altLang="zh-CN" sz="2400" dirty="0"/>
          </a:p>
        </p:txBody>
      </p:sp>
      <p:graphicFrame>
        <p:nvGraphicFramePr>
          <p:cNvPr id="55" name="QO_4_AN.79_2#63e044011?colgroup=6,9,9,9&amp;vcp=1&amp;pid=2db3316b4&amp;color=0,0,0&amp;vtp=1&amp;bbb=1&amp;hb=1"/>
          <p:cNvGraphicFramePr>
            <a:graphicFrameLocks noGrp="1"/>
          </p:cNvGraphicFramePr>
          <p:nvPr/>
        </p:nvGraphicFramePr>
        <p:xfrm>
          <a:off x="576072" y="2264124"/>
          <a:ext cx="10908792" cy="3525393"/>
        </p:xfrm>
        <a:graphic>
          <a:graphicData uri="http://schemas.openxmlformats.org/drawingml/2006/table">
            <a:tbl>
              <a:tblPr/>
              <a:tblGrid>
                <a:gridCol w="2075688"/>
                <a:gridCol w="2944368"/>
                <a:gridCol w="2944368"/>
                <a:gridCol w="2944368"/>
              </a:tblGrid>
              <a:tr h="538988">
                <a:tc>
                  <a:txBody>
                    <a:bodyPr/>
                    <a:lstStyle/>
                    <a:p>
                      <a:pPr algn="ctr" latinLnBrk="1" hangingPunct="0">
                        <a:lnSpc>
                          <a:spcPts val="37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等次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内容立意</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语言表达</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思路结构</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447417">
                <a:tc>
                  <a:txBody>
                    <a:bodyPr/>
                    <a:lstStyle/>
                    <a:p>
                      <a:pPr marL="0" indent="0" algn="ctr"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一类</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50~46分）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切合题意</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中心突出</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内容充实</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立意正确</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深刻</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感情真挚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行文流畅</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简洁</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语言准确</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生动</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表达方式</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手法多样</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书写工整</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卷面干净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符合文体要求</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结构严谨</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层次清晰</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构思新颖</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巧妙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分项得分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20~19分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20~19分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10~9分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left)">
                                      <p:cBhvr>
                                        <p:cTn id="1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 name="QO_4_AN.79_3#63e044011?colgroup=6,9,9,9&amp;vcp=1&amp;pid=2db3316b4&amp;color=0,0,0&amp;mp=1&amp;vtp=1&amp;bt=1&amp;bbb=1&amp;hb=1"/>
          <p:cNvGraphicFramePr>
            <a:graphicFrameLocks noGrp="1"/>
          </p:cNvGraphicFramePr>
          <p:nvPr/>
        </p:nvGraphicFramePr>
        <p:xfrm>
          <a:off x="576072" y="1186212"/>
          <a:ext cx="10908792" cy="5047234"/>
        </p:xfrm>
        <a:graphic>
          <a:graphicData uri="http://schemas.openxmlformats.org/drawingml/2006/table">
            <a:tbl>
              <a:tblPr/>
              <a:tblGrid>
                <a:gridCol w="2075688"/>
                <a:gridCol w="2944368"/>
                <a:gridCol w="2944368"/>
                <a:gridCol w="2944368"/>
              </a:tblGrid>
              <a:tr h="538988">
                <a:tc>
                  <a:txBody>
                    <a:bodyPr/>
                    <a:lstStyle/>
                    <a:p>
                      <a:pPr algn="ctr" latinLnBrk="1" hangingPunct="0">
                        <a:lnSpc>
                          <a:spcPts val="37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等次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内容立意</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语言表达</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思路结构</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59229">
                <a:tc>
                  <a:txBody>
                    <a:bodyPr/>
                    <a:lstStyle/>
                    <a:p>
                      <a:pPr marL="0" indent="0" algn="ctr"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二类</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45~41分）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切合题意</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中心明确</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内容充实</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感情真实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文从字顺</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语言比较生动</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能运用多种表达方式</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书写工整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符合文体要求</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结构紧凑</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层次清楚</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构思新颖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分项得分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18~17分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18~17分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9~8分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71041">
                <a:tc>
                  <a:txBody>
                    <a:bodyPr/>
                    <a:lstStyle/>
                    <a:p>
                      <a:pPr marL="0" indent="0" algn="ctr"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三类</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40~35分）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符合题意</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中心比较明确</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内容比较充实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语言通顺</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表达尚好</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书写整齐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符合文体要求</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结构完整</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层次比较清楚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分项得分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16~15分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16~15分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7~6分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QO_4_AN.79_3#63e044011?colgroup=6,9,9,9&amp;vcp=1&amp;pid=2db3316b4&amp;color=0,0,0&amp;mp=1&amp;vtp=1&amp;bt=1&amp;bbb=1"/>
          <p:cNvSpPr txBox="1"/>
          <p:nvPr/>
        </p:nvSpPr>
        <p:spPr>
          <a:xfrm>
            <a:off x="10869311" y="556800"/>
            <a:ext cx="615553" cy="503215"/>
          </a:xfrm>
          <a:prstGeom prst="rect">
            <a:avLst/>
          </a:prstGeom>
          <a:noFill/>
        </p:spPr>
        <p:txBody>
          <a:bodyPr vert="horz" wrap="none" lIns="0" tIns="0" rIns="0" bIns="0" rtlCol="0">
            <a:spAutoFit/>
          </a:bodyPr>
          <a:lstStyle/>
          <a:p>
            <a:pPr algn="r">
              <a:lnSpc>
                <a:spcPts val="4400"/>
              </a:lnSpc>
            </a:pPr>
            <a:r>
              <a:rPr lang="zh-CN" altLang="en-US" sz="2400" smtClean="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left)">
                                      <p:cBhvr>
                                        <p:cTn id="1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QO_4_AN.79_4#63e044011?colgroup=6,9,9,9&amp;vcp=1&amp;pid=2db3316b4&amp;color=0,0,0&amp;mp=1&amp;vtp=1&amp;bt=1&amp;bbb=1&amp;hb=1"/>
          <p:cNvGraphicFramePr>
            <a:graphicFrameLocks noGrp="1"/>
          </p:cNvGraphicFramePr>
          <p:nvPr/>
        </p:nvGraphicFramePr>
        <p:xfrm>
          <a:off x="576072" y="1168908"/>
          <a:ext cx="10908792" cy="3037205"/>
        </p:xfrm>
        <a:graphic>
          <a:graphicData uri="http://schemas.openxmlformats.org/drawingml/2006/table">
            <a:tbl>
              <a:tblPr/>
              <a:tblGrid>
                <a:gridCol w="2075688"/>
                <a:gridCol w="2944368"/>
                <a:gridCol w="2944368"/>
                <a:gridCol w="2944368"/>
              </a:tblGrid>
              <a:tr h="538988">
                <a:tc>
                  <a:txBody>
                    <a:bodyPr/>
                    <a:lstStyle/>
                    <a:p>
                      <a:pPr algn="ctr" latinLnBrk="1" hangingPunct="0">
                        <a:lnSpc>
                          <a:spcPts val="37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等次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内容立意</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语言表达</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思路结构</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59229">
                <a:tc>
                  <a:txBody>
                    <a:bodyPr/>
                    <a:lstStyle/>
                    <a:p>
                      <a:pPr marL="0" indent="0" algn="ctr"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四类</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34～30分）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基本符合题意</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中心基本明确</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内容尚充实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语言基本通顺</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有少量语病</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字迹清楚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基本符合文体</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要求</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结构尚完整</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层次尚清楚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分项得分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14~13分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14~13分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5~4分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QO_4_AN.79_4#63e044011?colgroup=6,9,9,9&amp;vcp=1&amp;pid=2db3316b4&amp;color=0,0,0&amp;mp=1&amp;vtp=1&amp;bt=1&amp;bbb=1"/>
          <p:cNvSpPr txBox="1"/>
          <p:nvPr/>
        </p:nvSpPr>
        <p:spPr>
          <a:xfrm>
            <a:off x="10869311" y="539496"/>
            <a:ext cx="615553" cy="503215"/>
          </a:xfrm>
          <a:prstGeom prst="rect">
            <a:avLst/>
          </a:prstGeom>
          <a:noFill/>
        </p:spPr>
        <p:txBody>
          <a:bodyPr vert="horz" wrap="none" lIns="0" tIns="0" rIns="0" bIns="0" rtlCol="0">
            <a:spAutoFit/>
          </a:bodyPr>
          <a:lstStyle/>
          <a:p>
            <a:pPr algn="r">
              <a:lnSpc>
                <a:spcPts val="4400"/>
              </a:lnSpc>
            </a:pPr>
            <a:r>
              <a:rPr lang="zh-CN" altLang="en-US" sz="2400" smtClean="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left)">
                                      <p:cBhvr>
                                        <p:cTn id="1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acfe2c2da?sp=1&amp;vcp=1&amp;pid=9ceea51a3&amp;color=0,0,0&amp;vtp=1&amp;bt=1&amp;bbb=1&amp;hb=1"/>
          <p:cNvSpPr/>
          <p:nvPr/>
        </p:nvSpPr>
        <p:spPr>
          <a:xfrm>
            <a:off x="576072" y="1473840"/>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②这一年，科技创新在实践中赋能千行百业。无论是城市还是乡村</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创新的</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力量悄然改变着我们的生活方式</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。大数据、AI、无人机，如同智慧的梭子</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在城</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乡间编织出一幅更便捷</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，高效的图景。科技进步的成果，</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真正惠及广大人民群众</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增进了全民福祉</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endParaRPr lang="en-US" altLang="zh-CN" sz="2400" dirty="0"/>
          </a:p>
        </p:txBody>
      </p:sp>
      <p:sp>
        <p:nvSpPr>
          <p:cNvPr id="3" name="QM_4_BD.1_3#acfe2c2da?sp=1&amp;vcp=1&amp;pid=9ceea51a3&amp;color=0,0,0&amp;vtp=1&amp;bbb=1&amp;hb=1"/>
          <p:cNvSpPr/>
          <p:nvPr/>
        </p:nvSpPr>
        <p:spPr>
          <a:xfrm>
            <a:off x="576072" y="372077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③这一年，</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科技创新将绿水青山的画卷徐徐铺就</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u="wavy"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绿色低碳发展在更广阔的</a:t>
            </a:r>
            <a:endParaRPr lang="en-US" altLang="zh-CN" sz="2400" b="1" i="0" u="wavy"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u="wavy"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实践层面</a:t>
            </a:r>
            <a:r>
              <a:rPr lang="en-US" altLang="zh-CN" sz="2400" b="1" i="0" u="wavy"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u="wavy">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助力生产生活</a:t>
            </a:r>
            <a:r>
              <a:rPr lang="en-US" altLang="zh-CN" sz="2400" b="1" i="0" u="wavy"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我们亦在增强生态环境保护的决心与力度</a:t>
            </a:r>
            <a:r>
              <a:rPr lang="en-US" altLang="zh-CN" sz="2400" b="1" i="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全面推进</a:t>
            </a:r>
            <a:endPar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山水林田湖草沙的综合保护与系统治理</a:t>
            </a:r>
            <a:r>
              <a:rPr lang="en-US" altLang="zh-CN" sz="2400" b="1" i="0" dirty="0">
                <a:solidFill>
                  <a:srgbClr val="000000"/>
                </a:solidFill>
                <a:latin typeface="Times New Roman" panose="02020603050405020304" pitchFamily="34" charset="0"/>
                <a:ea typeface="KaiTi" panose="02010609060101010101" pitchFamily="34" charset="-122"/>
                <a:cs typeface="Times New Roman" panose="02020603050405020304" pitchFamily="34" charset="-120"/>
              </a:rPr>
              <a:t>，让自然之美____、锦绣河山永不褪色。</a:t>
            </a:r>
            <a:endParaRPr lang="en-US" altLang="zh-CN" sz="2400" dirty="0"/>
          </a:p>
        </p:txBody>
      </p:sp>
      <p:sp>
        <p:nvSpPr>
          <p:cNvPr id="4" name="QM_4_BD.1_2#acfe2c2da?sp=1&amp;vcp=1&amp;pid=9ceea51a3&amp;color=0,0,0&amp;vtp=1&amp;bt=1&amp;bbb=1&amp;hb=1&amp;zzd= 2"/>
          <p:cNvSpPr/>
          <p:nvPr/>
        </p:nvSpPr>
        <p:spPr>
          <a:xfrm>
            <a:off x="1323023" y="260414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QO_4_AN.79_4#63e044011?colgroup=6,9,9,9&amp;vcp=1&amp;pid=2db3316b4&amp;color=0,0,0&amp;mp=1&amp;vtp=1&amp;bt=1&amp;bbb=1&amp;hb=1"/>
          <p:cNvGraphicFramePr>
            <a:graphicFrameLocks noGrp="1"/>
          </p:cNvGraphicFramePr>
          <p:nvPr/>
        </p:nvGraphicFramePr>
        <p:xfrm>
          <a:off x="576072" y="1168908"/>
          <a:ext cx="10908792" cy="3037205"/>
        </p:xfrm>
        <a:graphic>
          <a:graphicData uri="http://schemas.openxmlformats.org/drawingml/2006/table">
            <a:tbl>
              <a:tblPr/>
              <a:tblGrid>
                <a:gridCol w="2075688"/>
                <a:gridCol w="2944368"/>
                <a:gridCol w="2944368"/>
                <a:gridCol w="2944368"/>
              </a:tblGrid>
              <a:tr h="538988">
                <a:tc>
                  <a:txBody>
                    <a:bodyPr/>
                    <a:lstStyle/>
                    <a:p>
                      <a:pPr algn="ctr" latinLnBrk="1" hangingPunct="0">
                        <a:lnSpc>
                          <a:spcPts val="37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等次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内容立意</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语言表达</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思路结构</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59229">
                <a:tc>
                  <a:txBody>
                    <a:bodyPr/>
                    <a:lstStyle/>
                    <a:p>
                      <a:pPr marL="0" indent="0" algn="ctr" latinLnBrk="1" hangingPunct="0">
                        <a:lnSpc>
                          <a:spcPts val="3800"/>
                        </a:lnSpc>
                      </a:pPr>
                      <a:r>
                        <a:rPr lang="en-US" altLang="zh-CN" sz="2400" b="1" i="0" dirty="0" err="1"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五类</a:t>
                      </a:r>
                      <a:endPar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ctr" latinLnBrk="1" hangingPunct="0">
                        <a:lnSpc>
                          <a:spcPts val="3600"/>
                        </a:lnSpc>
                      </a:pPr>
                      <a:r>
                        <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29~20分）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偏离题意</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中心不明确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语句不通顺</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语病较多</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错别字多</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字体不甚清晰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不符合文体</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要求</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结构层次混乱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分项得分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12~10分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12~10分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3~2分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QO_4_AN.79_4#63e044011?colgroup=6,9,9,9&amp;vcp=1&amp;pid=2db3316b4&amp;color=0,0,0&amp;mp=1&amp;vtp=1&amp;bt=1&amp;bbb=1"/>
          <p:cNvSpPr txBox="1"/>
          <p:nvPr/>
        </p:nvSpPr>
        <p:spPr>
          <a:xfrm>
            <a:off x="10869311" y="539496"/>
            <a:ext cx="615553" cy="503215"/>
          </a:xfrm>
          <a:prstGeom prst="rect">
            <a:avLst/>
          </a:prstGeom>
          <a:noFill/>
        </p:spPr>
        <p:txBody>
          <a:bodyPr vert="horz" wrap="none" lIns="0" tIns="0" rIns="0" bIns="0" rtlCol="0">
            <a:spAutoFit/>
          </a:bodyPr>
          <a:lstStyle/>
          <a:p>
            <a:pPr algn="r">
              <a:lnSpc>
                <a:spcPts val="4400"/>
              </a:lnSpc>
            </a:pPr>
            <a:r>
              <a:rPr lang="zh-CN" altLang="en-US" sz="2400" smtClean="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left)">
                                      <p:cBhvr>
                                        <p:cTn id="1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 name="QO_4_AN.79_5#63e044011?colgroup=6,9,9,9&amp;vcp=1&amp;pid=2db3316b4&amp;color=0,0,0&amp;mp=1&amp;vtp=1&amp;bt=1&amp;bbb=1&amp;hb=1"/>
          <p:cNvGraphicFramePr>
            <a:graphicFrameLocks noGrp="1"/>
          </p:cNvGraphicFramePr>
          <p:nvPr/>
        </p:nvGraphicFramePr>
        <p:xfrm>
          <a:off x="576072" y="1683988"/>
          <a:ext cx="10908792" cy="4051681"/>
        </p:xfrm>
        <a:graphic>
          <a:graphicData uri="http://schemas.openxmlformats.org/drawingml/2006/table">
            <a:tbl>
              <a:tblPr/>
              <a:tblGrid>
                <a:gridCol w="2075688"/>
                <a:gridCol w="2944368"/>
                <a:gridCol w="2944368"/>
                <a:gridCol w="2944368"/>
              </a:tblGrid>
              <a:tr h="538988">
                <a:tc>
                  <a:txBody>
                    <a:bodyPr/>
                    <a:lstStyle/>
                    <a:p>
                      <a:pPr algn="ctr" latinLnBrk="1" hangingPunct="0">
                        <a:lnSpc>
                          <a:spcPts val="37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等次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内容立意</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语言表达</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思路结构</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59229">
                <a:tc>
                  <a:txBody>
                    <a:bodyPr/>
                    <a:lstStyle/>
                    <a:p>
                      <a:pPr marL="0" indent="0" algn="ctr"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六类</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ctr"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19~0分）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严重偏离题意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文理不通</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书写潦草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不符合文体</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要求</a:t>
                      </a:r>
                      <a:endParaRPr lang="en-US" altLang="zh-CN" sz="1200" dirty="0"/>
                    </a:p>
                    <a:p>
                      <a:pPr algn="l" latinLnBrk="1" hangingPunct="0">
                        <a:lnSpc>
                          <a:spcPts val="38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结构不完整</a:t>
                      </a:r>
                      <a:endParaRPr lang="en-US" altLang="zh-CN" sz="1200" dirty="0"/>
                    </a:p>
                    <a:p>
                      <a:pPr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层次混乱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分项</a:t>
                      </a:r>
                      <a:r>
                        <a:rPr lang="en-US" altLang="zh-CN" sz="2400" b="1" i="0" dirty="0">
                          <a:solidFill>
                            <a:srgbClr val="A00021"/>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得分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9~0分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9~0分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1~0分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14476">
                <a:tc gridSpan="4">
                  <a:txBody>
                    <a:bodyPr/>
                    <a:lstStyle/>
                    <a:p>
                      <a:pPr marL="0" indent="0" algn="l" latinLnBrk="1" hangingPunct="0">
                        <a:lnSpc>
                          <a:spcPts val="38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补充说明：（1）错别字每3个字扣1分</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重复不计</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最多扣3分</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（2）不足</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600</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字</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者</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每少50字扣1分</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最多扣3分</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（3）不写题目</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扣2分</a:t>
                      </a:r>
                      <a:r>
                        <a:rPr lang="en-US" altLang="zh-CN" sz="2400" b="1" i="0" spc="-10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r>
            </a:tbl>
          </a:graphicData>
        </a:graphic>
      </p:graphicFrame>
      <p:sp>
        <p:nvSpPr>
          <p:cNvPr id="2" name="QO_4_AN.79_5#63e044011?colgroup=6,9,9,9&amp;vcp=1&amp;pid=2db3316b4&amp;color=0,0,0&amp;mp=1&amp;vtp=1&amp;bt=1&amp;bbb=1"/>
          <p:cNvSpPr txBox="1"/>
          <p:nvPr/>
        </p:nvSpPr>
        <p:spPr>
          <a:xfrm>
            <a:off x="10869311" y="1054576"/>
            <a:ext cx="615553" cy="503215"/>
          </a:xfrm>
          <a:prstGeom prst="rect">
            <a:avLst/>
          </a:prstGeom>
          <a:noFill/>
        </p:spPr>
        <p:txBody>
          <a:bodyPr vert="horz" wrap="none" lIns="0" tIns="0" rIns="0" bIns="0" rtlCol="0">
            <a:spAutoFit/>
          </a:bodyPr>
          <a:lstStyle/>
          <a:p>
            <a:pPr algn="r">
              <a:lnSpc>
                <a:spcPts val="4400"/>
              </a:lnSpc>
            </a:pPr>
            <a:r>
              <a:rPr lang="zh-CN" altLang="en-US" sz="2400" smtClean="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wipe(left)">
                                      <p:cBhvr>
                                        <p:cTn id="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_1#942f94bf6?vcp=1&amp;pid=acfe2c2da&amp;color=0,0,0&amp;vtp=1&amp;bt=1&amp;bbb=1"/>
          <p:cNvSpPr/>
          <p:nvPr/>
        </p:nvSpPr>
        <p:spPr>
          <a:xfrm>
            <a:off x="576072" y="197168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1.阅读语段，根据拼音写汉字，给加点字注音。（2分）</a:t>
            </a:r>
            <a:endParaRPr lang="en-US" altLang="zh-CN" sz="2400" dirty="0"/>
          </a:p>
        </p:txBody>
      </p:sp>
      <p:sp>
        <p:nvSpPr>
          <p:cNvPr id="3" name="QB_6_BD.3_1#28d0c8608?vcp=1&amp;pid=942f94bf6&amp;color=0,0,0&amp;vtp=1&amp;bbb=1"/>
          <p:cNvSpPr/>
          <p:nvPr/>
        </p:nvSpPr>
        <p:spPr>
          <a:xfrm>
            <a:off x="576072" y="249357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1）yùn</a:t>
            </a:r>
            <a:r>
              <a:rPr lang="en-US" altLang="zh-CN" sz="2400" b="1" i="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)含</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vl="0" latinLnBrk="1">
              <a:lnSpc>
                <a:spcPts val="4400"/>
              </a:lnSpc>
            </a:pPr>
            <a:r>
              <a:rPr lang="en-US" altLang="zh-CN" sz="2400" b="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）悄然</a:t>
            </a:r>
            <a:r>
              <a:rPr lang="en-US" altLang="zh-CN" sz="2400" b="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B_6_AN.4_1#28d0c8608.bracket?vcp=1&amp;pid=942f94bf6&amp;color=0,0,0&amp;vpa=1&amp;vtp=1"/>
          <p:cNvSpPr/>
          <p:nvPr/>
        </p:nvSpPr>
        <p:spPr>
          <a:xfrm>
            <a:off x="2105629" y="2503737"/>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蕴</a:t>
            </a:r>
            <a:endParaRPr lang="en-US" altLang="zh-CN" sz="2400" dirty="0"/>
          </a:p>
        </p:txBody>
      </p:sp>
      <p:sp>
        <p:nvSpPr>
          <p:cNvPr id="6" name="QB_6_AN.6_1#28d0c8608.bracket?vcp=1&amp;pid=942f94bf6&amp;color=0,0,0&amp;vpa=2&amp;vtp=1&amp;bbb=1"/>
          <p:cNvSpPr/>
          <p:nvPr/>
        </p:nvSpPr>
        <p:spPr>
          <a:xfrm>
            <a:off x="2021491" y="3062537"/>
            <a:ext cx="781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qi</a:t>
            </a:r>
            <a:r>
              <a:rPr lang="en-US" altLang="zh-CN" sz="2400" b="1" i="0" dirty="0">
                <a:solidFill>
                  <a:srgbClr val="A00021"/>
                </a:solidFill>
                <a:latin typeface="SimSun" panose="02010600030101010101" pitchFamily="34" charset="-122"/>
                <a:ea typeface="SimSun" panose="02010600030101010101" pitchFamily="34" charset="-122"/>
                <a:cs typeface="Times New Roman" panose="02020603050405020304" pitchFamily="34" charset="-120"/>
              </a:rPr>
              <a:t>ǎ</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o</a:t>
            </a:r>
            <a:endParaRPr lang="en-US" altLang="zh-CN" sz="2400" dirty="0"/>
          </a:p>
        </p:txBody>
      </p:sp>
      <p:sp>
        <p:nvSpPr>
          <p:cNvPr id="7" name="QC_5_BD.7_1#8524408a0?vcp=1&amp;pid=acfe2c2da&amp;color=0,0,0&amp;vtp=1&amp;bbb=1"/>
          <p:cNvSpPr/>
          <p:nvPr/>
        </p:nvSpPr>
        <p:spPr>
          <a:xfrm>
            <a:off x="576072" y="364927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2.第③段横线处需要填入一个成语，</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下列最恰当的一项是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9" name="QC_5_BD.7_2#8524408a0.choices?vcp=1&amp;pid=acfe2c2da&amp;color=0,0,0&amp;vtp=1&amp;bbb=1"/>
          <p:cNvSpPr/>
          <p:nvPr/>
        </p:nvSpPr>
        <p:spPr>
          <a:xfrm>
            <a:off x="576072" y="4172136"/>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欣欣向荣</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生生不息</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连绵不绝</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.源远流长</a:t>
            </a:r>
            <a:endParaRPr lang="en-US" altLang="zh-CN" sz="2400" dirty="0"/>
          </a:p>
        </p:txBody>
      </p:sp>
      <p:sp>
        <p:nvSpPr>
          <p:cNvPr id="10" name="QC_5_AN.8_1#8524408a0.bracket?vcp=1&amp;pid=acfe2c2da&amp;color=0,0,0&amp;vpa=3&amp;vtp=1&amp;answeroption=B"/>
          <p:cNvSpPr txBox="1"/>
          <p:nvPr/>
        </p:nvSpPr>
        <p:spPr>
          <a:xfrm>
            <a:off x="3250692" y="4205156"/>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1" name="QB_6_BD.3_1#28d0c8608?vcp=1&amp;pid=942f94bf6&amp;color=0,0,0&amp;vtp=1&amp;bbb=1&amp;zzd= 2"/>
          <p:cNvSpPr/>
          <p:nvPr/>
        </p:nvSpPr>
        <p:spPr>
          <a:xfrm>
            <a:off x="1475423" y="3636577"/>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wipe(left)">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1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5d2c0501b?vcp=1&amp;pid=acfe2c2da&amp;color=0,0,0&amp;mp=1&amp;vtp=1&amp;bt=1&amp;bbb=1"/>
          <p:cNvSpPr/>
          <p:nvPr/>
        </p:nvSpPr>
        <p:spPr>
          <a:xfrm>
            <a:off x="576072" y="145606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下列句子中标点符号使用有误的一项是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C_5_BD.9_2#5d2c0501b.choices?vcp=1&amp;pid=acfe2c2da&amp;color=0,0,0&amp;vtp=1&amp;bbb=1&amp;hb=1"/>
          <p:cNvSpPr/>
          <p:nvPr/>
        </p:nvSpPr>
        <p:spPr>
          <a:xfrm>
            <a:off x="576072" y="1980497"/>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A.中国全球创新指数排名持续上升，在基础研究和前沿科学领域取得重大突破。</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.“嫦娥工程”书写着人类探月史新篇章，“梦想</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号在无垠海洋构筑浮动的科研殿</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堂</a:t>
            </a:r>
            <a:r>
              <a:rPr lang="en-US" altLang="zh-CN" sz="2400" b="1" i="0" dirty="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endParaRPr lang="en-US" altLang="zh-CN" sz="2400" dirty="0">
              <a:latin typeface="SimSun" panose="02010600030101010101" pitchFamily="34" charset="-122"/>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.大数据、AI、无人机，如同智慧的梭子，在城乡间编织出一幅更便捷</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高效的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图景</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.科技进步的成果，真正惠及广大人民群众，增进了全民福祉。</a:t>
            </a:r>
            <a:endParaRPr lang="en-US" altLang="zh-CN" sz="2400" dirty="0"/>
          </a:p>
        </p:txBody>
      </p:sp>
      <p:sp>
        <p:nvSpPr>
          <p:cNvPr id="5" name="QC_5_AN.10_1#5d2c0501b.bracket?vcp=1&amp;pid=acfe2c2da&amp;color=0,0,0&amp;mp=1&amp;vpa=4&amp;vtp=1&amp;answeroption=C"/>
          <p:cNvSpPr txBox="1"/>
          <p:nvPr/>
        </p:nvSpPr>
        <p:spPr>
          <a:xfrm>
            <a:off x="449072" y="374071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1_1#89bf159c6?sp=1&amp;vcp=1&amp;pid=acfe2c2da&amp;color=0,0,0&amp;vtp=1&amp;bt=1&amp;bbb=1&amp;hb=1"/>
          <p:cNvSpPr/>
          <p:nvPr/>
        </p:nvSpPr>
        <p:spPr>
          <a:xfrm>
            <a:off x="576072" y="1741810"/>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4.第③段画波浪线的句子有语病，请指出病因并修改。（2分）</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讨论碰撞】农历蛇年春节期间，《杭州新闻联播》节目引入AI</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主播播报新闻</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AI</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主播形象逼真，播报零失误，引起广泛关注</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有同学提议科技活动月的新闻播</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报也邀请</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AI主播参与，引发了大家的热烈讨论。</a:t>
            </a:r>
            <a:endParaRPr lang="en-US" altLang="zh-CN" sz="2400" dirty="0"/>
          </a:p>
        </p:txBody>
      </p:sp>
      <p:sp>
        <p:nvSpPr>
          <p:cNvPr id="3" name="QO_5_AN.12_1#89bf159c6?vcp=1&amp;pid=acfe2c2da&amp;color=0,0,0&amp;vtp=1&amp;bbb=1&amp;hb=1"/>
          <p:cNvSpPr/>
          <p:nvPr/>
        </p:nvSpPr>
        <p:spPr>
          <a:xfrm>
            <a:off x="576072" y="398874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语序不当，应将“发展”移到“层面”后。句子应改为</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绿色低碳在更广阔的实践层</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面发展</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，助力生产生活。</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11576</Words>
  <Application>WPS 演示</Application>
  <PresentationFormat>自定义</PresentationFormat>
  <Paragraphs>848</Paragraphs>
  <Slides>62</Slides>
  <Notes>59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62</vt:i4>
      </vt:variant>
    </vt:vector>
  </HeadingPairs>
  <TitlesOfParts>
    <vt:vector size="83" baseType="lpstr">
      <vt:lpstr>Arial</vt:lpstr>
      <vt:lpstr>宋体</vt:lpstr>
      <vt:lpstr>Wingdings</vt:lpstr>
      <vt:lpstr>微软雅黑</vt:lpstr>
      <vt:lpstr>微软雅黑</vt:lpstr>
      <vt:lpstr>SimHei</vt:lpstr>
      <vt:lpstr>SimHei</vt:lpstr>
      <vt:lpstr>Times New Roman</vt:lpstr>
      <vt:lpstr>SimSun</vt:lpstr>
      <vt:lpstr>Times New Roman</vt:lpstr>
      <vt:lpstr>SimSun</vt:lpstr>
      <vt:lpstr>KaiTi</vt:lpstr>
      <vt:lpstr>Arial Unicode MS</vt:lpstr>
      <vt:lpstr>等线</vt:lpstr>
      <vt:lpstr>Calibri</vt:lpstr>
      <vt:lpstr>华文细黑</vt:lpstr>
      <vt:lpstr>Times New Roman</vt:lpstr>
      <vt:lpstr>Calibri</vt:lpstr>
      <vt:lpstr>Cambria Math</vt:lpstr>
      <vt:lpstr>Microsoft PhagsPa</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陈冬洁</cp:lastModifiedBy>
  <cp:revision>9</cp:revision>
  <dcterms:created xsi:type="dcterms:W3CDTF">2025-04-11T09:49:19Z</dcterms:created>
  <dcterms:modified xsi:type="dcterms:W3CDTF">2025-04-11T09:49:19Z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38F764261F98B077A1D1F8674DFFB887_42</vt:lpwstr>
  </property>
  <property fmtid="{D5CDD505-2E9C-101B-9397-08002B2CF9AE}" pid="3" name="KSOProductBuildVer">
    <vt:lpwstr>2052-12.8.2.15283</vt:lpwstr>
  </property>
</Properties>
</file>