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2" r:id="rId18"/>
    <p:sldId id="270" r:id="rId19"/>
    <p:sldId id="291" r:id="rId20"/>
    <p:sldId id="273" r:id="rId21"/>
    <p:sldId id="274" r:id="rId22"/>
    <p:sldId id="275" r:id="rId23"/>
    <p:sldId id="277" r:id="rId24"/>
    <p:sldId id="276" r:id="rId25"/>
    <p:sldId id="279" r:id="rId26"/>
    <p:sldId id="281" r:id="rId27"/>
    <p:sldId id="282" r:id="rId28"/>
    <p:sldId id="284" r:id="rId29"/>
    <p:sldId id="285" r:id="rId30"/>
    <p:sldId id="286" r:id="rId31"/>
    <p:sldId id="287" r:id="rId32"/>
    <p:sldId id="288" r:id="rId33"/>
    <p:sldId id="290" r:id="rId34"/>
    <p:sldId id="289" r:id="rId35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1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7f34c5a0bee9fc1ba32044e#tid=67f75a805932700009ac04c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历史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3_1#492c41dbd?vcp=1&amp;pid=d331d73cc&amp;color=0,0,0&amp;vtp=1&amp;bt=1&amp;bbb=1&amp;hb=1"/>
          <p:cNvSpPr/>
          <p:nvPr/>
        </p:nvSpPr>
        <p:spPr>
          <a:xfrm>
            <a:off x="576072" y="76774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34.2024年12月20日，庆祝澳门回归祖国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周年大会暨澳门特别行政区第六届政府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就职典礼在澳门东亚运动会体育馆隆重举行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澳门回归祖国是在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23_2#492c41dbd.choices?vcp=1&amp;pid=d331d73cc&amp;color=0,0,0&amp;vtp=1&amp;bbb=1"/>
          <p:cNvSpPr/>
          <p:nvPr/>
        </p:nvSpPr>
        <p:spPr>
          <a:xfrm>
            <a:off x="576072" y="192248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A.1997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B.1999年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C.2000年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D.2004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年</a:t>
            </a:r>
            <a:endParaRPr lang="en-US" altLang="zh-CN" sz="2400" dirty="0"/>
          </a:p>
        </p:txBody>
      </p:sp>
      <p:sp>
        <p:nvSpPr>
          <p:cNvPr id="5" name="QC_4_BD.25_1#2819cd703?sp=1&amp;vcp=1&amp;pid=d331d73cc&amp;color=0,0,0&amp;vtp=1&amp;bbb=1&amp;hb=1"/>
          <p:cNvSpPr/>
          <p:nvPr/>
        </p:nvSpPr>
        <p:spPr>
          <a:xfrm>
            <a:off x="576072" y="244534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35.下表是1953—1985年全国居民消费水平年均增长率情况表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对比两组数据可以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得到的结论是我国居民(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11" name="QC_4_BD.25_2#2819cd703?colgroup=9,12,12&amp;vcp=1&amp;pid=d331d73cc&amp;color=0,0,0&amp;vtp=1&amp;bbb=1"/>
          <p:cNvGraphicFramePr>
            <a:graphicFrameLocks noGrp="1"/>
          </p:cNvGraphicFramePr>
          <p:nvPr/>
        </p:nvGraphicFramePr>
        <p:xfrm>
          <a:off x="576072" y="3682270"/>
          <a:ext cx="10917936" cy="1077976"/>
        </p:xfrm>
        <a:graphic>
          <a:graphicData uri="http://schemas.openxmlformats.org/drawingml/2006/table">
            <a:tbl>
              <a:tblPr/>
              <a:tblGrid>
                <a:gridCol w="3127248"/>
                <a:gridCol w="3895344"/>
                <a:gridCol w="3895344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1953—1980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1981—1985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年均增长率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2.6%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8.75%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QC_4_BD.25_3#2819cd703.choices?vcp=1&amp;pid=d331d73cc&amp;color=0,0,0&amp;vtp=1&amp;bbb=1"/>
          <p:cNvSpPr/>
          <p:nvPr/>
        </p:nvSpPr>
        <p:spPr>
          <a:xfrm>
            <a:off x="576072" y="488877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生活水平提高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.出行方式发生变化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享受社会保障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.思想观念发生变化</a:t>
            </a:r>
            <a:endParaRPr lang="en-US" altLang="zh-CN" sz="2400" dirty="0"/>
          </a:p>
        </p:txBody>
      </p:sp>
      <p:sp>
        <p:nvSpPr>
          <p:cNvPr id="6" name="QC_4_AN.24_1#492c41dbd.bracket?vcp=1&amp;pid=d331d73cc&amp;color=0,0,0&amp;vpa=12&amp;vtp=1&amp;answeroption=B"/>
          <p:cNvSpPr txBox="1"/>
          <p:nvPr/>
        </p:nvSpPr>
        <p:spPr>
          <a:xfrm>
            <a:off x="3250692" y="195550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26_1#2819cd703.bracket?vcp=1&amp;pid=d331d73cc&amp;color=0,0,0&amp;vpa=13&amp;vtp=1&amp;answeroption=A"/>
          <p:cNvSpPr txBox="1"/>
          <p:nvPr/>
        </p:nvSpPr>
        <p:spPr>
          <a:xfrm>
            <a:off x="449072" y="494719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7_1#8f9e75da8?vcp=1&amp;pid=d331d73cc&amp;color=0,0,0&amp;mp=1&amp;vtp=1&amp;bt=1&amp;bbb=1&amp;hb=1"/>
          <p:cNvSpPr/>
          <p:nvPr/>
        </p:nvSpPr>
        <p:spPr>
          <a:xfrm>
            <a:off x="576072" y="140653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36.考古学家于20世纪初发现的《汉谟拉比法典》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石柱现藏于巴黎卢浮宫博物馆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这一珍贵文物有助于人们了解(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27_2#8f9e75da8.choices?vcp=1&amp;pid=d331d73cc&amp;color=0,0,0&amp;vtp=1&amp;bbb=1"/>
          <p:cNvSpPr/>
          <p:nvPr/>
        </p:nvSpPr>
        <p:spPr>
          <a:xfrm>
            <a:off x="576072" y="256126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古埃及文明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.古代两河流域文明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罗马帝国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.阿拉伯文化</a:t>
            </a:r>
            <a:endParaRPr lang="en-US" altLang="zh-CN" sz="2400" dirty="0"/>
          </a:p>
        </p:txBody>
      </p:sp>
      <p:sp>
        <p:nvSpPr>
          <p:cNvPr id="5" name="QC_4_BD.29_1#86be70769?vcp=1&amp;pid=d331d73cc&amp;color=0,0,0&amp;vtp=1&amp;bbb=1&amp;hb=1"/>
          <p:cNvSpPr/>
          <p:nvPr/>
        </p:nvSpPr>
        <p:spPr>
          <a:xfrm>
            <a:off x="576072" y="371696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37.12世纪，西欧在教育与学术方面出现了新气象。其中被认为是当时欧洲教育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最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美好的花朵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29_2#86be70769.choices?vcp=1&amp;pid=d331d73cc&amp;color=0,0,0&amp;vtp=1&amp;bbb=1"/>
          <p:cNvSpPr/>
          <p:nvPr/>
        </p:nvSpPr>
        <p:spPr>
          <a:xfrm>
            <a:off x="576072" y="48726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7335" algn="l"/>
                <a:tab pos="5577205" algn="l"/>
                <a:tab pos="867727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大学的兴起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城市的兴起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文艺复兴运动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.启蒙运动</a:t>
            </a:r>
            <a:endParaRPr lang="en-US" altLang="zh-CN" sz="2400" dirty="0"/>
          </a:p>
        </p:txBody>
      </p:sp>
      <p:sp>
        <p:nvSpPr>
          <p:cNvPr id="8" name="QC_4_AN.28_1#8f9e75da8.bracket?vcp=1&amp;pid=d331d73cc&amp;color=0,0,0&amp;mp=1&amp;vpa=14&amp;vtp=1&amp;answeroption=B"/>
          <p:cNvSpPr txBox="1"/>
          <p:nvPr/>
        </p:nvSpPr>
        <p:spPr>
          <a:xfrm>
            <a:off x="6033262" y="26196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30_1#86be70769.bracket?vcp=1&amp;pid=d331d73cc&amp;color=0,0,0&amp;vpa=15&amp;vtp=1&amp;answeroption=A"/>
          <p:cNvSpPr txBox="1"/>
          <p:nvPr/>
        </p:nvSpPr>
        <p:spPr>
          <a:xfrm>
            <a:off x="449072" y="49056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53edba66d?vcp=1&amp;pid=d331d73cc&amp;color=0,0,0&amp;mp=1&amp;vtp=1&amp;bt=1&amp;bbb=1&amp;hb=1"/>
          <p:cNvSpPr/>
          <p:nvPr/>
        </p:nvSpPr>
        <p:spPr>
          <a:xfrm>
            <a:off x="576072" y="113856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38.在美国革命的激励下，一群法国贵族起草了一份政治宣言，宣布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普世权利的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基石是自由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、财产、安全和反抗压迫。这也是法国大革命的奠基性文件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这份政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治宣言是(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31_2#53edba66d.choices?vcp=1&amp;pid=d331d73cc&amp;color=0,0,0&amp;vtp=1&amp;bbb=1"/>
          <p:cNvSpPr/>
          <p:nvPr/>
        </p:nvSpPr>
        <p:spPr>
          <a:xfrm>
            <a:off x="576072" y="283939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27960" algn="l"/>
                <a:tab pos="5418455" algn="l"/>
                <a:tab pos="84391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权利法案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独立宣言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法国民法典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.《人权宣言》</a:t>
            </a:r>
            <a:endParaRPr lang="en-US" altLang="zh-CN" sz="2400" dirty="0"/>
          </a:p>
        </p:txBody>
      </p:sp>
      <p:sp>
        <p:nvSpPr>
          <p:cNvPr id="5" name="QC_4_BD.33_1#f3d19178a?vcp=1&amp;pid=d331d73cc&amp;color=0,0,0&amp;vtp=1&amp;bbb=1&amp;hb=1"/>
          <p:cNvSpPr/>
          <p:nvPr/>
        </p:nvSpPr>
        <p:spPr>
          <a:xfrm>
            <a:off x="576072" y="336225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39.据统计，俄国在1860—1890年工业产量增加了6倍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俄国发生这一变化得益于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33_2#f3d19178a.choices?vcp=1&amp;pid=d331d73cc&amp;color=0,0,0&amp;vtp=1&amp;bbb=1"/>
          <p:cNvSpPr/>
          <p:nvPr/>
        </p:nvSpPr>
        <p:spPr>
          <a:xfrm>
            <a:off x="576072" y="451795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彼得一世改革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.废除农奴制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十月革命胜利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.完成两个五年计划</a:t>
            </a:r>
            <a:endParaRPr lang="en-US" altLang="zh-CN" sz="2400" dirty="0"/>
          </a:p>
        </p:txBody>
      </p:sp>
      <p:sp>
        <p:nvSpPr>
          <p:cNvPr id="8" name="QC_4_AN.32_1#53edba66d.bracket?vcp=1&amp;pid=d331d73cc&amp;color=0,0,0&amp;mp=1&amp;vpa=16&amp;vtp=1&amp;answeroption=D"/>
          <p:cNvSpPr txBox="1"/>
          <p:nvPr/>
        </p:nvSpPr>
        <p:spPr>
          <a:xfrm>
            <a:off x="8888222" y="287241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34_1#f3d19178a.bracket?vcp=1&amp;pid=d331d73cc&amp;color=0,0,0&amp;vpa=17&amp;vtp=1&amp;answeroption=B"/>
          <p:cNvSpPr txBox="1"/>
          <p:nvPr/>
        </p:nvSpPr>
        <p:spPr>
          <a:xfrm>
            <a:off x="6033262" y="45763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5_1#378ba0cf8?vcp=1&amp;pid=d331d73cc&amp;color=0,0,0&amp;vtp=1&amp;bt=1&amp;bbb=1&amp;hb=1"/>
          <p:cNvSpPr/>
          <p:nvPr/>
        </p:nvSpPr>
        <p:spPr>
          <a:xfrm>
            <a:off x="576072" y="201486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40.德国总理阿登纳指出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如果我们欧洲人不想在起了根本变化的世界里走下坡路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，我们就必须从起了变化的形势中作出必要的结论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欧洲的联合是绝对迫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切需要的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阿登纳得出这个结论是在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35_2#378ba0cf8.choices?vcp=1&amp;pid=d331d73cc&amp;color=0,0,0&amp;vtp=1&amp;bbb=1"/>
          <p:cNvSpPr/>
          <p:nvPr/>
        </p:nvSpPr>
        <p:spPr>
          <a:xfrm>
            <a:off x="576072" y="371569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第一次世界大战期间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.经济大危机中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第二次世界大战之后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.冷战结束以后</a:t>
            </a:r>
            <a:endParaRPr lang="en-US" altLang="zh-CN" sz="2400" dirty="0"/>
          </a:p>
        </p:txBody>
      </p:sp>
      <p:sp>
        <p:nvSpPr>
          <p:cNvPr id="5" name="QC_4_AN.36_1#378ba0cf8.bracket?vcp=1&amp;pid=d331d73cc&amp;color=0,0,0&amp;vpa=18&amp;vtp=1&amp;answeroption=C"/>
          <p:cNvSpPr txBox="1"/>
          <p:nvPr/>
        </p:nvSpPr>
        <p:spPr>
          <a:xfrm>
            <a:off x="449072" y="434561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edb79a79?vcp=1&amp;pid=4ca3a53e4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四、非选择题（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O_4_BD.37_1#2bb559474?sp=1&amp;vcp=1&amp;pid=bedb79a79&amp;color=0,0,0&amp;vtp=1&amp;bbb=1"/>
          <p:cNvSpPr/>
          <p:nvPr/>
        </p:nvSpPr>
        <p:spPr>
          <a:xfrm>
            <a:off x="576072" y="11170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41.（13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）杰出人物灿若繁星，闪耀在历史的长河中。阅读材料，回答问题。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世界近现代人物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4" name="QO_4_BD.37_3#2bb559474?iti=1&amp;htil=1&amp;vcp=1&amp;pid=bedb79a7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2395919"/>
            <a:ext cx="1380744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4_BD.37_4#2bb559474?iti=2&amp;htil=1&amp;vcp=1&amp;pid=bedb79a7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4288" y="2350199"/>
            <a:ext cx="1892808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O_4_BD.37_5#2bb559474?iti=3&amp;htil=1&amp;vcp=1&amp;pid=bedb79a7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8576" y="2350199"/>
            <a:ext cx="822960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O_4_BD.37_6#2bb559474?iti=4&amp;htil=1&amp;vcp=1&amp;pid=bedb79a7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2160" y="2414206"/>
            <a:ext cx="2185416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O_4_BD.37_7#2bb559474?iti=5&amp;htil=1&amp;vcp=1&amp;pid=bedb79a79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0" y="2386775"/>
            <a:ext cx="1097280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O_4_BD.37_8#2bb559474?iti=6&amp;htil=1&amp;vcp=1&amp;pid=bedb79a79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1784" y="2423350"/>
            <a:ext cx="1709928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0" name="QO_4_BD.37_9#2bb559474?iti=1&amp;htil=1&amp;vcp=1&amp;pid=bedb79a79&amp;color=0,0,0&amp;vtp=1&amp;bbb=1&amp;hb=1"/>
          <p:cNvSpPr/>
          <p:nvPr/>
        </p:nvSpPr>
        <p:spPr>
          <a:xfrm>
            <a:off x="662940" y="3940239"/>
            <a:ext cx="1426464" cy="14437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华盛顿</a:t>
            </a:r>
            <a:endParaRPr lang="en-US" altLang="zh-CN" sz="2400" dirty="0"/>
          </a:p>
        </p:txBody>
      </p:sp>
      <p:sp>
        <p:nvSpPr>
          <p:cNvPr id="11" name="QO_4_BD.37_10#2bb559474?iti=2&amp;htil=1&amp;vcp=1&amp;pid=bedb79a79&amp;color=0,0,0&amp;vtp=1&amp;bbb=1"/>
          <p:cNvSpPr/>
          <p:nvPr/>
        </p:nvSpPr>
        <p:spPr>
          <a:xfrm>
            <a:off x="2603786" y="3931095"/>
            <a:ext cx="129381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图2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瓦特</a:t>
            </a:r>
            <a:endParaRPr lang="en-US" altLang="zh-CN" sz="2400" dirty="0"/>
          </a:p>
        </p:txBody>
      </p:sp>
      <p:sp>
        <p:nvSpPr>
          <p:cNvPr id="12" name="QO_4_BD.37_11#2bb559474?iti=3&amp;htil=1&amp;vcp=1&amp;pid=bedb79a79&amp;color=0,0,0&amp;vtp=1&amp;bbb=1&amp;hb=1"/>
          <p:cNvSpPr/>
          <p:nvPr/>
        </p:nvSpPr>
        <p:spPr>
          <a:xfrm>
            <a:off x="4398264" y="3931095"/>
            <a:ext cx="1243584" cy="14437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玻利瓦尔</a:t>
            </a:r>
            <a:endParaRPr lang="en-US" altLang="zh-CN" sz="2400" dirty="0"/>
          </a:p>
        </p:txBody>
      </p:sp>
      <p:sp>
        <p:nvSpPr>
          <p:cNvPr id="13" name="QO_4_BD.37_12#2bb559474?iti=4&amp;htil=1&amp;vcp=1&amp;pid=bedb79a79&amp;color=0,0,0&amp;vtp=1&amp;bbb=1"/>
          <p:cNvSpPr/>
          <p:nvPr/>
        </p:nvSpPr>
        <p:spPr>
          <a:xfrm>
            <a:off x="6144768" y="3940238"/>
            <a:ext cx="160020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图4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爱迪生</a:t>
            </a:r>
            <a:endParaRPr lang="en-US" altLang="zh-CN" sz="2400" dirty="0"/>
          </a:p>
        </p:txBody>
      </p:sp>
      <p:sp>
        <p:nvSpPr>
          <p:cNvPr id="14" name="QO_4_BD.37_13#2bb559474?iti=5&amp;htil=1&amp;vcp=1&amp;pid=bedb79a79&amp;color=0,0,0&amp;vtp=1&amp;bbb=1"/>
          <p:cNvSpPr/>
          <p:nvPr/>
        </p:nvSpPr>
        <p:spPr>
          <a:xfrm>
            <a:off x="8247888" y="3940239"/>
            <a:ext cx="1243584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图5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甘地</a:t>
            </a:r>
            <a:endParaRPr lang="en-US" altLang="zh-CN" sz="2400" dirty="0"/>
          </a:p>
        </p:txBody>
      </p:sp>
      <p:sp>
        <p:nvSpPr>
          <p:cNvPr id="15" name="QO_4_BD.37_14#2bb559474?iti=6&amp;htil=1&amp;vcp=1&amp;pid=bedb79a79&amp;color=0,0,0&amp;vtp=1&amp;bbb=1"/>
          <p:cNvSpPr/>
          <p:nvPr/>
        </p:nvSpPr>
        <p:spPr>
          <a:xfrm>
            <a:off x="9756648" y="3931094"/>
            <a:ext cx="160020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图6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罗斯福</a:t>
            </a:r>
            <a:endParaRPr lang="en-US" altLang="zh-CN" sz="2400" dirty="0"/>
          </a:p>
        </p:txBody>
      </p:sp>
      <p:sp>
        <p:nvSpPr>
          <p:cNvPr id="16" name="QO_5_BD.38_1#1a200299d?sp=1&amp;vcp=1&amp;pid=2bb559474&amp;color=0,0,0&amp;vtp=1&amp;bbb=1&amp;hb=1"/>
          <p:cNvSpPr/>
          <p:nvPr/>
        </p:nvSpPr>
        <p:spPr>
          <a:xfrm>
            <a:off x="576072" y="507567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（1）请依据身份给材料一中的历史人物进行分类（3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并选择其中一类历史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人物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，结合他们的事迹归纳其相同贡献。（3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39_1#1a200299d?vcp=1&amp;pid=2bb559474&amp;color=0,0,0&amp;vtp=1&amp;bt=1&amp;bbb=1&amp;hb=1"/>
          <p:cNvSpPr/>
          <p:nvPr/>
        </p:nvSpPr>
        <p:spPr>
          <a:xfrm>
            <a:off x="576072" y="1225709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分类：图1和图6都是美国总统，（1分）图2和图4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都是工业革命中的发明家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1分）图3（或图1）和图5都是民族独立运动的领导者。（1分）①事迹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华盛顿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领导美国独立战争获得胜利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，罗斯福为应对经济大危机实施新政。贡献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他们都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推动了美国资本主义的发展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。②事迹：瓦特改进了蒸汽机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爱迪生发明了耐用的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白炽灯泡等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。贡献：他们都推动了科学技术的进步和工业革命的发展。③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事迹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玻利瓦尔领导了拉丁美洲独立运动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（或华盛顿领导了美国独立战争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甘地领导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了印度非暴力不合作运动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。贡献：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他们都推动了世界民族解放运动的发展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写出两位历史人物的事迹，2分；归纳出相同贡献，1分。写出其中一组即可）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2#1a200299d?vcp=1&amp;pid=2bb559474&amp;color=0,0,0&amp;mp=1&amp;vtp=1&amp;bt=1&amp;bbb=1"/>
          <p:cNvSpPr/>
          <p:nvPr/>
        </p:nvSpPr>
        <p:spPr>
          <a:xfrm>
            <a:off x="576072" y="103266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材料二</a:t>
            </a:r>
            <a:endParaRPr lang="en-US" altLang="zh-CN" sz="2400" dirty="0"/>
          </a:p>
        </p:txBody>
      </p:sp>
      <p:graphicFrame>
        <p:nvGraphicFramePr>
          <p:cNvPr id="16" name="QO_5_BD.38_3#1a200299d?colgroup=7,27&amp;vcp=1&amp;pid=2bb559474&amp;color=0,0,0&amp;mp=1&amp;vtp=1&amp;bbb=1&amp;hb=1"/>
          <p:cNvGraphicFramePr>
            <a:graphicFrameLocks noGrp="1"/>
          </p:cNvGraphicFramePr>
          <p:nvPr/>
        </p:nvGraphicFramePr>
        <p:xfrm>
          <a:off x="576072" y="1638332"/>
          <a:ext cx="10927080" cy="4450588"/>
        </p:xfrm>
        <a:graphic>
          <a:graphicData uri="http://schemas.openxmlformats.org/drawingml/2006/table">
            <a:tbl>
              <a:tblPr/>
              <a:tblGrid>
                <a:gridCol w="2404872"/>
                <a:gridCol w="8522208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图片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文献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50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800"/>
                        </a:lnSpc>
                      </a:pPr>
                      <a:r>
                        <a:rPr lang="en-US" altLang="zh-CN" sz="17200" b="1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___________________________________</a:t>
                      </a:r>
                      <a:endParaRPr lang="en-US" altLang="zh-CN" sz="900" spc="0" dirty="0">
                        <a:latin typeface="SimSun" panose="02010600030101010101" pitchFamily="34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    1920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陈独秀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李汉俊等人在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新青年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编辑部成立了中国共产党的第一个组织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1921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年中国共产党第一次全国代表大会正式宣告中国共产党成立后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新青年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就顺理成章地成为中共中央的机关刊物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摘编自田子渝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徐方平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马建强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马克思主义在中国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早期传播的历史背景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演进历程和著作回顾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QO_5_BD.38_4#1a200299d.table_image?iti=7&amp;tii=1&amp;vcp=1&amp;pid=2bb559474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2223294"/>
            <a:ext cx="1892808" cy="286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38_5#1a200299d.table_image?iti=7&amp;tii=2&amp;vcp=1&amp;pid=2bb559474&amp;color=0,0,0&amp;mp=1&amp;vtp=1&amp;bbb=1"/>
          <p:cNvSpPr/>
          <p:nvPr/>
        </p:nvSpPr>
        <p:spPr>
          <a:xfrm>
            <a:off x="978408" y="5212366"/>
            <a:ext cx="1600200" cy="82194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图7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陈独秀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2#1a200299d?vcp=1&amp;pid=2bb559474&amp;color=0,0,0&amp;mp=1&amp;vtp=1&amp;bt=1&amp;bbb=1"/>
          <p:cNvSpPr/>
          <p:nvPr/>
        </p:nvSpPr>
        <p:spPr>
          <a:xfrm>
            <a:off x="10726942" y="1104932"/>
            <a:ext cx="77621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续表</a:t>
            </a:r>
            <a:endParaRPr lang="en-US" altLang="zh-CN" sz="2400" dirty="0"/>
          </a:p>
        </p:txBody>
      </p:sp>
      <p:graphicFrame>
        <p:nvGraphicFramePr>
          <p:cNvPr id="16" name="QO_5_BD.38_3#1a200299d?colgroup=7,27&amp;vcp=1&amp;pid=2bb559474&amp;color=0,0,0&amp;mp=1&amp;vtp=1&amp;bbb=1&amp;hb=1"/>
          <p:cNvGraphicFramePr>
            <a:graphicFrameLocks noGrp="1"/>
          </p:cNvGraphicFramePr>
          <p:nvPr/>
        </p:nvGraphicFramePr>
        <p:xfrm>
          <a:off x="576072" y="1638332"/>
          <a:ext cx="10927080" cy="4450588"/>
        </p:xfrm>
        <a:graphic>
          <a:graphicData uri="http://schemas.openxmlformats.org/drawingml/2006/table">
            <a:tbl>
              <a:tblPr/>
              <a:tblGrid>
                <a:gridCol w="2404872"/>
                <a:gridCol w="8522208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图片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文献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50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800"/>
                        </a:lnSpc>
                      </a:pPr>
                      <a:r>
                        <a:rPr lang="en-US" altLang="zh-CN" sz="17200" b="1" i="0" kern="0" spc="-99900" smtClean="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1" i="0" kern="0" spc="0" smtClean="0">
                          <a:solidFill>
                            <a:srgbClr val="FFFFFF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___________________________________</a:t>
                      </a:r>
                      <a:endParaRPr lang="en-US" altLang="zh-CN" sz="900" spc="0" dirty="0">
                        <a:latin typeface="SimSun" panose="02010600030101010101" pitchFamily="34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        1919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年</a:t>
                      </a:r>
                      <a:r>
                        <a:rPr lang="en-US" altLang="zh-CN" sz="2400" b="1" i="0" spc="-10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，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李大钊在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《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新青年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》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发表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《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我的马克思主义观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》</a:t>
                      </a:r>
                      <a:r>
                        <a:rPr lang="en-US" altLang="zh-CN" sz="2400" b="1" i="0" spc="-10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，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系统介绍了马克思主义理论</a:t>
                      </a:r>
                      <a:r>
                        <a:rPr lang="en-US" altLang="zh-CN" sz="2400" b="1" i="0" spc="-10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。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1920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年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3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月</a:t>
                      </a:r>
                      <a:r>
                        <a:rPr lang="en-US" altLang="zh-CN" sz="2400" b="1" i="0" spc="-10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，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李大钊在北京大学发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起并组织马克思主义学说研究会</a:t>
                      </a:r>
                      <a:r>
                        <a:rPr lang="en-US" altLang="zh-CN" sz="2400" b="1" i="0" spc="-10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。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同年秋</a:t>
                      </a:r>
                      <a:r>
                        <a:rPr lang="en-US" altLang="zh-CN" sz="2400" b="1" i="0" spc="-10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，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他领导建立北京的早期共产党组织和北京社会主义青年团</a:t>
                      </a:r>
                      <a:r>
                        <a:rPr lang="en-US" altLang="zh-CN" sz="2400" b="1" i="0" spc="-10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，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并积极推动建立全国范围的共产党组织</a:t>
                      </a:r>
                      <a:r>
                        <a:rPr lang="en-US" altLang="zh-CN" sz="2400" b="1" i="0" spc="-10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。</a:t>
                      </a:r>
                      <a:endParaRPr lang="en-US" altLang="zh-CN" sz="2400" spc="-100" dirty="0" smtClean="0">
                        <a:latin typeface="Times New Roman" panose="02020603050405020304" pitchFamily="34" charset="0"/>
                        <a:cs typeface="Times New Roman" panose="02020603050405020304" pitchFamily="34" charset="0"/>
                      </a:endParaRPr>
                    </a:p>
                    <a:p>
                      <a:pPr marL="0" lvl="0" indent="0" algn="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——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摘编自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《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胡绳论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“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0"/>
                        </a:rPr>
                        <a:t>从五四运动到人民共和国成立</a:t>
                      </a: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0"/>
                        </a:rPr>
                        <a:t>”》</a:t>
                      </a:r>
                      <a:endParaRPr lang="en-US" altLang="zh-CN" sz="2400" dirty="0" smtClean="0">
                        <a:latin typeface="Times New Roman" panose="02020603050405020304" pitchFamily="34" charset="0"/>
                        <a:cs typeface="Times New Roman" panose="02020603050405020304" pitchFamily="34" charset="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endParaRPr lang="en-US" altLang="zh-CN" sz="2400" dirty="0">
                        <a:latin typeface="Times New Roman" panose="02020603050405020304" pitchFamily="34" charset="0"/>
                        <a:cs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QO_5_BD.38_7#1a200299d.table_image?iti=8&amp;tii=3&amp;vcp=1&amp;pid=2bb55947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804" y="2350294"/>
            <a:ext cx="2121408" cy="286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5_BD.38_8#1a200299d.table_image?iti=8&amp;tii=4&amp;vcp=1&amp;pid=2bb559474&amp;color=0,0,0&amp;vtp=1&amp;bbb=1"/>
          <p:cNvSpPr/>
          <p:nvPr/>
        </p:nvSpPr>
        <p:spPr>
          <a:xfrm>
            <a:off x="978408" y="5499005"/>
            <a:ext cx="1600200" cy="42532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图8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李大钊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0_1#25b07daba?vcp=1&amp;pid=2bb559474&amp;color=0,0,0&amp;vtp=1&amp;bt=1&amp;bbb=1&amp;hb=1"/>
          <p:cNvSpPr/>
          <p:nvPr/>
        </p:nvSpPr>
        <p:spPr>
          <a:xfrm>
            <a:off x="576072" y="539986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（2）从材料二中选取四项信息，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制作一份与中国共产党成立相关的历史大事年表</a:t>
            </a: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pc="-5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至少列出四项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，4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）并说明材料中的两位历史人物在这段历史中的地位。（2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spc="-50" dirty="0"/>
          </a:p>
        </p:txBody>
      </p:sp>
      <p:sp>
        <p:nvSpPr>
          <p:cNvPr id="3" name="QO_5_AN.41_1#25b07daba?vcp=1&amp;pid=2bb559474&amp;color=0,0,0&amp;vtp=1&amp;bbb=1"/>
          <p:cNvSpPr/>
          <p:nvPr/>
        </p:nvSpPr>
        <p:spPr>
          <a:xfrm>
            <a:off x="576072" y="1623550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历史大事年表。（1921年中共一大召开是必写点，其他三项任意写，4分）</a:t>
            </a:r>
            <a:endParaRPr lang="en-US" altLang="zh-CN" sz="2400" dirty="0"/>
          </a:p>
        </p:txBody>
      </p:sp>
      <p:graphicFrame>
        <p:nvGraphicFramePr>
          <p:cNvPr id="19" name="QO_5_AN.41_2#25b07daba?colgroup=4,29&amp;vcp=1&amp;pid=2bb559474&amp;color=0,0,0&amp;vtp=1&amp;bbb=1"/>
          <p:cNvGraphicFramePr>
            <a:graphicFrameLocks noGrp="1"/>
          </p:cNvGraphicFramePr>
          <p:nvPr/>
        </p:nvGraphicFramePr>
        <p:xfrm>
          <a:off x="576072" y="2220385"/>
          <a:ext cx="10927080" cy="3264408"/>
        </p:xfrm>
        <a:graphic>
          <a:graphicData uri="http://schemas.openxmlformats.org/drawingml/2006/table">
            <a:tbl>
              <a:tblPr/>
              <a:tblGrid>
                <a:gridCol w="1664208"/>
                <a:gridCol w="9262872"/>
              </a:tblGrid>
              <a:tr h="54406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事件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1919年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李大钊发表《我的马克思主义观》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1920年3月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李大钊组织马克思主义学说研究会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1920年6月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陈独秀等成立中国共产党的第一个组织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1920年秋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李大钊领导建立北京的早期共产党组织和北京社会主义青年团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6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1921年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400" b="1" i="0" dirty="0">
                          <a:solidFill>
                            <a:srgbClr val="A00021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中共一大召开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O_5_AN.41_3#25b07daba?vcp=1&amp;pid=2bb559474&amp;color=0,0,0&amp;vtp=1&amp;bbb=1"/>
          <p:cNvSpPr/>
          <p:nvPr/>
        </p:nvSpPr>
        <p:spPr>
          <a:xfrm>
            <a:off x="576072" y="5623985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地位：他们是中国共产党的创始人。（2分）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2_1#2d9566d86?vcp=1&amp;pid=2bb559474&amp;color=0,0,0&amp;vtp=1&amp;bt=1&amp;bbb=1"/>
          <p:cNvSpPr/>
          <p:nvPr/>
        </p:nvSpPr>
        <p:spPr>
          <a:xfrm>
            <a:off x="576072" y="25736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（3）综上所述，写出你对历史上的杰出人物的认识。（1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43_1#2d9566d86?vcp=1&amp;pid=2bb559474&amp;color=0,0,0&amp;vtp=1&amp;bbb=1&amp;hb=1"/>
          <p:cNvSpPr/>
          <p:nvPr/>
        </p:nvSpPr>
        <p:spPr>
          <a:xfrm>
            <a:off x="576072" y="309555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认识：杰出人物对历史有重要贡献，推动历史进步与发展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杰出人物的高尚品德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和精神是人类社会的宝贵精神财富等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。（意思相关即可，1分）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4_1#6faf03d66?sp=1&amp;vcp=1&amp;pid=bedb79a79&amp;color=0,0,0&amp;vtp=1&amp;bt=1&amp;bbb=1&amp;hb=1"/>
          <p:cNvSpPr/>
          <p:nvPr/>
        </p:nvSpPr>
        <p:spPr>
          <a:xfrm>
            <a:off x="576072" y="1462410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42.（13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）近现代以来，世界经济持续发展。阅读材料，回答问题。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随着欧洲的海外扩张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各地区的民族相互发生直接交往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原产于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美洲的玉米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烟草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西红柿等作物开始传入欧洲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亚洲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以国别和种族为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主的地域性历史观念开始演变为真正意义上的统一的世界历史观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斯塔夫里阿诺斯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全球通史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dirty="0"/>
          </a:p>
        </p:txBody>
      </p:sp>
      <p:sp>
        <p:nvSpPr>
          <p:cNvPr id="3" name="QO_5_BD.45_1#da86a5154?sp=1&amp;vcp=1&amp;pid=6faf03d66&amp;color=0,0,0&amp;vtp=1&amp;bbb=1&amp;hb=1"/>
          <p:cNvSpPr/>
          <p:nvPr/>
        </p:nvSpPr>
        <p:spPr>
          <a:xfrm>
            <a:off x="576072" y="425544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（1）根据材料一，指出15世纪世界出现的新变化。（3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出现这些变化的主要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原因是什么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46_1#da86a5154?vcp=1&amp;pid=6faf03d66&amp;color=0,0,0&amp;mp=1&amp;vtp=1&amp;bt=1&amp;bbb=1&amp;hb=1"/>
          <p:cNvSpPr/>
          <p:nvPr/>
        </p:nvSpPr>
        <p:spPr>
          <a:xfrm>
            <a:off x="576072" y="259730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新变化：世界各地区的民族相互发生直接交往；（1分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美洲的作物传入欧洲和亚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洲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；（1分）世界历史观开始确立。（1分）原因：新航路开辟后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欧洲国家进行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海外扩张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5_2#da86a5154?vcp=1&amp;pid=6faf03d66&amp;color=0,0,0&amp;mp=1&amp;vtp=1&amp;bt=1&amp;bbb=1&amp;hb=1"/>
          <p:cNvSpPr/>
          <p:nvPr/>
        </p:nvSpPr>
        <p:spPr>
          <a:xfrm>
            <a:off x="576072" y="80252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90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年代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以信息革命的兴起为标志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一股空前强劲的全球化浪潮开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始席卷世界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。1995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世界贸易组织正式成立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世界经济日趋自由化和制度化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跨国公司也正在成为新的经济全球化时代宠儿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摘编自李春放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世界历史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全球国际体系的演进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dirty="0"/>
          </a:p>
        </p:txBody>
      </p:sp>
      <p:sp>
        <p:nvSpPr>
          <p:cNvPr id="3" name="QO_5_BD.47_1#8e7c5ef9d?sp=1&amp;vcp=1&amp;pid=6faf03d66&amp;color=0,0,0&amp;vtp=1&amp;bt=1&amp;bbb=1"/>
          <p:cNvSpPr/>
          <p:nvPr/>
        </p:nvSpPr>
        <p:spPr>
          <a:xfrm>
            <a:off x="679103" y="304659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（2）根据材料二，指出推动经济全球化浪潮的重要因素及其发展表现。（3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4" name="QO_5_AN.48_1#8e7c5ef9d?vcp=1&amp;pid=6faf03d66&amp;color=0,0,0&amp;vtp=1&amp;bt=1&amp;bbb=1&amp;hb=1"/>
          <p:cNvSpPr/>
          <p:nvPr/>
        </p:nvSpPr>
        <p:spPr>
          <a:xfrm>
            <a:off x="576072" y="362428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因素：信息革命兴起。（1分）表现：世界贸易组织成立；（1分）跨国公司出现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7_2#8e7c5ef9d?vcp=1&amp;pid=6faf03d66&amp;color=0,0,0&amp;mp=1&amp;vtp=1&amp;bt=1&amp;bbb=1&amp;hb=1"/>
          <p:cNvSpPr/>
          <p:nvPr/>
        </p:nvSpPr>
        <p:spPr>
          <a:xfrm>
            <a:off x="576072" y="539986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材料三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加入世界贸易组织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使中国经济在全球化进程中获得参与制定规则和竞争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的有利位置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2002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2011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年加入世界贸易组织的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年间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中国货物贸易额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的全球排名由第六位上升到第二位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中国共产党简史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材料四</a:t>
            </a:r>
            <a:endParaRPr lang="en-US" altLang="zh-CN" sz="2400" dirty="0"/>
          </a:p>
        </p:txBody>
      </p:sp>
      <p:pic>
        <p:nvPicPr>
          <p:cNvPr id="3" name="QO_5_BD.47_3#8e7c5ef9d?vcp=1&amp;pid=6faf03d66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4712" y="3414250"/>
            <a:ext cx="9848088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47_4#8e7c5ef9d?vcp=1&amp;pid=6faf03d66&amp;color=0,0,0&amp;mp=1&amp;vtp=1&amp;bbb=1"/>
          <p:cNvSpPr/>
          <p:nvPr/>
        </p:nvSpPr>
        <p:spPr>
          <a:xfrm>
            <a:off x="576072" y="5687550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根据国务院新闻办公室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中国与世界贸易组织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白皮书绘制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9_1#cf44d9e6a?vcp=1&amp;pid=6faf03d66&amp;color=0,0,0&amp;vtp=1&amp;bt=1&amp;bbb=1&amp;hb=1"/>
          <p:cNvSpPr/>
          <p:nvPr/>
        </p:nvSpPr>
        <p:spPr>
          <a:xfrm>
            <a:off x="576072" y="141923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（3）根据材料三说明中国加入世界贸易组织的积极作用。（2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材料四反映的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经济现象与材料三有何联系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注意史论结合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50_1#cf44d9e6a?vcp=1&amp;pid=6faf03d66&amp;color=0,0,0&amp;vtp=1&amp;bbb=1&amp;hb=1"/>
          <p:cNvSpPr/>
          <p:nvPr/>
        </p:nvSpPr>
        <p:spPr>
          <a:xfrm>
            <a:off x="576072" y="257396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积极作用：中国经济获得参与制定规则和竞争的有利位置；（1分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中国对外货物贸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易额提升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。（1分）联系：中国加入世界贸易组织后，促进了经济的发展，（1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关税总水平不断降低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，（1分）对全球经济增长的平均贡献率接近30%。（1分）</a:t>
            </a:r>
            <a:endParaRPr lang="en-US" altLang="zh-CN" sz="2400" spc="-50" dirty="0"/>
          </a:p>
        </p:txBody>
      </p:sp>
      <p:sp>
        <p:nvSpPr>
          <p:cNvPr id="4" name="QO_5_BD.51_1#23e5e6e1b?vcp=1&amp;pid=6faf03d66&amp;color=0,0,0&amp;vtp=1&amp;bbb=1"/>
          <p:cNvSpPr/>
          <p:nvPr/>
        </p:nvSpPr>
        <p:spPr>
          <a:xfrm>
            <a:off x="576072" y="42757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（4）根据以上材料，归纳近代以来世界经济发展的趋势。（1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5" name="QO_5_AN.52_1#23e5e6e1b?vcp=1&amp;pid=6faf03d66&amp;color=0,0,0&amp;vtp=1&amp;bbb=1"/>
          <p:cNvSpPr/>
          <p:nvPr/>
        </p:nvSpPr>
        <p:spPr>
          <a:xfrm>
            <a:off x="576072" y="47986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趋势：世界经济全球化（一体化）发展。（1分）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3_1#de13282ce?sp=1&amp;vcp=1&amp;pid=bedb79a79&amp;color=0,0,0&amp;vtp=1&amp;bt=1&amp;bbb=1&amp;hb=1"/>
          <p:cNvSpPr/>
          <p:nvPr/>
        </p:nvSpPr>
        <p:spPr>
          <a:xfrm>
            <a:off x="576072" y="782352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43.（13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）在对中华优秀传统文化的探究学习中，同学们梳理了以下表格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请你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和他们一起完成学习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中华优秀传统文化成就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400" dirty="0"/>
          </a:p>
        </p:txBody>
      </p:sp>
      <p:graphicFrame>
        <p:nvGraphicFramePr>
          <p:cNvPr id="3" name="QO_4_BD.53_2#de13282ce?colgroup=4,30&amp;vcp=1&amp;pid=bedb79a79&amp;color=0,0,0&amp;vtp=1&amp;bt=1&amp;bbb=1"/>
          <p:cNvGraphicFramePr>
            <a:graphicFrameLocks noGrp="1"/>
          </p:cNvGraphicFramePr>
          <p:nvPr/>
        </p:nvGraphicFramePr>
        <p:xfrm>
          <a:off x="576072" y="2564416"/>
          <a:ext cx="10927080" cy="3481070"/>
        </p:xfrm>
        <a:graphic>
          <a:graphicData uri="http://schemas.openxmlformats.org/drawingml/2006/table">
            <a:tbl>
              <a:tblPr/>
              <a:tblGrid>
                <a:gridCol w="1380744"/>
                <a:gridCol w="9546336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历史时期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成就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秦汉时期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秦始皇时期修筑长城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开凿灵渠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东汉蔡伦改进造纸工艺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东汉张仲景著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伤寒杂病论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华佗发明麻沸散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创编五禽戏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0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隋唐时期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隋朝开凿大运河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国家编定颁布药典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唐本草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唐朝著名的诗人有李白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杜甫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白居易等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QO_4_BD.53_3#de13282ce?colgroup=4,30&amp;vcp=1&amp;pid=bedb79a79&amp;color=0,0,0&amp;mp=1&amp;vtp=1&amp;bt=1&amp;bbb=1"/>
          <p:cNvGraphicFramePr>
            <a:graphicFrameLocks noGrp="1"/>
          </p:cNvGraphicFramePr>
          <p:nvPr/>
        </p:nvGraphicFramePr>
        <p:xfrm>
          <a:off x="576072" y="2171160"/>
          <a:ext cx="10927080" cy="2498217"/>
        </p:xfrm>
        <a:graphic>
          <a:graphicData uri="http://schemas.openxmlformats.org/drawingml/2006/table">
            <a:tbl>
              <a:tblPr/>
              <a:tblGrid>
                <a:gridCol w="1380744"/>
                <a:gridCol w="9546336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历史时期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成就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22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宋元时期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宋朝杰出词人有苏轼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李清照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辛弃疾等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北宋毕昇发明活字印刷术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宋朝制成罗盘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指南针应用于航海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元朝发明火铳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5_BD.38_2#1a200299d?vcp=1&amp;pid=2bb559474&amp;color=0,0,0&amp;mp=1&amp;vtp=1&amp;bt=1&amp;bbb=1"/>
          <p:cNvSpPr/>
          <p:nvPr/>
        </p:nvSpPr>
        <p:spPr>
          <a:xfrm>
            <a:off x="10726942" y="1637697"/>
            <a:ext cx="77621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2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续表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QO_4_BD.53_4#de13282ce?colgroup=4,30&amp;vcp=1&amp;pid=bedb79a79&amp;color=0,0,0&amp;vtp=1&amp;bt=1&amp;bbb=1&amp;hb=1"/>
          <p:cNvGraphicFramePr>
            <a:graphicFrameLocks noGrp="1"/>
          </p:cNvGraphicFramePr>
          <p:nvPr/>
        </p:nvGraphicFramePr>
        <p:xfrm>
          <a:off x="576072" y="1599597"/>
          <a:ext cx="10927080" cy="2961005"/>
        </p:xfrm>
        <a:graphic>
          <a:graphicData uri="http://schemas.openxmlformats.org/drawingml/2006/table">
            <a:tbl>
              <a:tblPr/>
              <a:tblGrid>
                <a:gridCol w="1380744"/>
                <a:gridCol w="9546336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历史时期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成就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明清时期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李时珍编写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本草纲目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宋应星编写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天工开物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徐光启编写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农政全书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明朝修筑长城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营建北京城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罗贯中著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三国演义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施耐庵著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水浒传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吴承恩著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西游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曹雪芹著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红楼梦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O_4_BD.53_5#de13282ce?vcp=1&amp;pid=bedb79a79&amp;color=0,0,0&amp;vtp=1&amp;bbb=1"/>
          <p:cNvSpPr/>
          <p:nvPr/>
        </p:nvSpPr>
        <p:spPr>
          <a:xfrm>
            <a:off x="576072" y="4692301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根据教育部义务教育教科书中国历史七年级上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下册编制</a:t>
            </a:r>
            <a:endParaRPr lang="en-US" altLang="zh-CN" sz="2400" dirty="0"/>
          </a:p>
        </p:txBody>
      </p:sp>
      <p:sp>
        <p:nvSpPr>
          <p:cNvPr id="2" name="QO_5_BD.38_2#1a200299d?vcp=1&amp;pid=2bb559474&amp;color=0,0,0&amp;mp=1&amp;vtp=1&amp;bt=1&amp;bbb=1"/>
          <p:cNvSpPr/>
          <p:nvPr/>
        </p:nvSpPr>
        <p:spPr>
          <a:xfrm>
            <a:off x="10726942" y="1066197"/>
            <a:ext cx="77621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续表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4_1#efac1e885?vcp=1&amp;pid=de13282ce&amp;color=0,0,0&amp;mp=1&amp;vtp=1&amp;bt=1&amp;bbb=1&amp;hb=1"/>
          <p:cNvSpPr/>
          <p:nvPr/>
        </p:nvSpPr>
        <p:spPr>
          <a:xfrm>
            <a:off x="576072" y="174562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（1）根据以上材料，指出中国古代科技创新的成就。（3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通过以上材料我们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可以从哪些方面了解中华优秀传统文化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55_1#efac1e885?vcp=1&amp;pid=de13282ce&amp;color=0,0,0&amp;vtp=1&amp;bbb=1&amp;hb=1"/>
          <p:cNvSpPr/>
          <p:nvPr/>
        </p:nvSpPr>
        <p:spPr>
          <a:xfrm>
            <a:off x="576072" y="29003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成就：东汉蔡伦改进造纸工艺；北宋毕昇发明活字印刷术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宋朝制成罗盘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或指南针应用于航海）；元朝发明火铳。（写出其中三点即可，3分）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内容方面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建筑成就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；科技成就；医（药）学成就；文学成就等。（写具体成就不得分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归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纳出其中三个方面即可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，3分）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6_1#7d3054b5e?vcp=1&amp;pid=de13282ce&amp;color=0,0,0&amp;vtp=1&amp;bt=1&amp;bbb=1&amp;hb=1"/>
          <p:cNvSpPr/>
          <p:nvPr/>
        </p:nvSpPr>
        <p:spPr>
          <a:xfrm>
            <a:off x="576072" y="259730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（2）根据以上材料并结合所学知识，请你选取表格中两项以上成就，围绕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优秀传统文化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”主题写一篇120字以上的历史小短文。（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题目自拟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史论结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逻辑清晰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表述完整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。7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ca3a53e4.fixed?vcp=1&amp;pid=14524ee6f&amp;color=0,0,0&amp;vtp=1&amp;bbb=1"/>
          <p:cNvSpPr/>
          <p:nvPr/>
        </p:nvSpPr>
        <p:spPr>
          <a:xfrm>
            <a:off x="0" y="2414016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2025年初中学业水平考试模拟测试卷（二）</a:t>
            </a:r>
            <a:endParaRPr lang="en-US" altLang="zh-CN" sz="4800" dirty="0"/>
          </a:p>
        </p:txBody>
      </p:sp>
      <p:sp>
        <p:nvSpPr>
          <p:cNvPr id="3" name="C_2_BD#4ca3a53e4.fixed?vcp=1&amp;pid=14524ee6f&amp;color=0,0,0&amp;vtp=1&amp;bbb=1"/>
          <p:cNvSpPr/>
          <p:nvPr/>
        </p:nvSpPr>
        <p:spPr>
          <a:xfrm>
            <a:off x="0" y="3419856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历史部分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57_1#7d3054b5e?vcp=1&amp;pid=de13282ce&amp;color=0,0,0&amp;vtp=1&amp;bt=1&amp;bbb=1&amp;hb=1"/>
          <p:cNvSpPr/>
          <p:nvPr/>
        </p:nvSpPr>
        <p:spPr>
          <a:xfrm>
            <a:off x="576072" y="677068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【示例一】标题：中国古代科技成就辉煌灿烂。（1分）论述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中国是世界文明古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，出现很多创新发明，如东汉蔡伦改进造纸术，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使纸成为广泛使用的书写材料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北宋毕昇发明活字印刷术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，促进文化的发展和传播。（4分）结论：总之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古代科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学技术发明的诸多辉煌灿烂的成就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，既体现了创新精神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也是中国对世界文明的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伟大贡献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。（2分）【示例二】标题：中国古代医药学成就斐然。（1分）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论述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中医是中华优秀传统文化的重要组成部分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，中国古代医药学成就斐然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东汉张仲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景著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《伤寒杂病论》，华佗发明麻沸散、创编五禽戏等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为中医药学的发展作出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巨大贡献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；《唐本草》是由国家编定颁布的药典，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对中医药发展产生深远影响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4分）结论：总之，中国古代医药学的发展，丰富了中华优秀传统文化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体现了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中华文明独特的价值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。（2分）【示例三】标题：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中国古代建筑成就卓著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57_1#7d3054b5e?vcp=1&amp;pid=de13282ce&amp;color=0,0,0&amp;vtp=1&amp;bt=1&amp;bbb=1&amp;hb=1"/>
          <p:cNvSpPr/>
          <p:nvPr/>
        </p:nvSpPr>
        <p:spPr>
          <a:xfrm>
            <a:off x="576072" y="669449"/>
            <a:ext cx="10954512" cy="561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1" i="0" spc="-990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）论述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：我国古代建筑类型丰富多样，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是中华优秀传统文化的重要组成部分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秦朝修建的长城和灵渠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，在当时起到了巩固统一的作用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对后世也产生了深远的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影响；隋朝开凿大运河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，加强了南北地区政治、经济和文化的交流。（4分）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结论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总之，中国古代建筑成就突出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，体现了中国古代劳动人民的智慧和创造力。（2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【示例四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】标题：中国古代文学成就丰富多彩。（1分）论述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我国古代文学成就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斐然，是中华优秀传统文化的重要组成部分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。唐朝是诗歌创作的黄金时期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著名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的诗人有李白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、杜甫、白居易等，他们的传世之作成为文学经典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词是宋朝的主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要文学形式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，杰出词人有苏轼、李清照、辛弃疾等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他们的作品成为中国文学史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的经典之作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。（4分）结论：总之，中国古代文学成就具有独特的价值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丰富了中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华优秀传统文化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331d73cc?vcp=1&amp;pid=4ca3a53e4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三、单项选择题（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在每小题给出的</a:t>
            </a:r>
            <a:endParaRPr lang="en-US" altLang="zh-CN" sz="26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四个备选项中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只有一项符合题目要求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错选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多选或未选均不得分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C_4_BD.1_1#88af8db62?vcp=1&amp;pid=d331d73cc&amp;color=0,0,0&amp;vtp=1&amp;bbb=1&amp;hb=1"/>
          <p:cNvSpPr/>
          <p:nvPr/>
        </p:nvSpPr>
        <p:spPr>
          <a:xfrm>
            <a:off x="576072" y="178948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23.考古学者研究表明，他们生活在距今约70万至20万年，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保留有猿的某些特征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但手脚分工明显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，能制作和使用工具，会使用天然火。“他们”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5" name="QC_4_BD.1_2#88af8db62.choices?vcp=1&amp;pid=d331d73cc&amp;color=0,0,0&amp;vtp=1&amp;bbb=1"/>
          <p:cNvSpPr/>
          <p:nvPr/>
        </p:nvSpPr>
        <p:spPr>
          <a:xfrm>
            <a:off x="576072" y="294137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24785" algn="l"/>
                <a:tab pos="5424805" algn="l"/>
                <a:tab pos="84423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元谋人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北京人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山顶洞人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.半坡人</a:t>
            </a:r>
            <a:endParaRPr lang="en-US" altLang="zh-CN" sz="2400" dirty="0"/>
          </a:p>
        </p:txBody>
      </p:sp>
      <p:sp>
        <p:nvSpPr>
          <p:cNvPr id="6" name="QC_4_BD.3_1#93a0766fa?vcp=1&amp;pid=d331d73cc&amp;color=0,0,0&amp;vtp=1&amp;bbb=1&amp;hb=1"/>
          <p:cNvSpPr/>
          <p:nvPr/>
        </p:nvSpPr>
        <p:spPr>
          <a:xfrm>
            <a:off x="576072" y="34642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24.《荀子》记载：“（周公）兼制天下，立七十一国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史料表明西周实行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8" name="QC_4_BD.3_2#93a0766fa.choices?vcp=1&amp;pid=d331d73cc&amp;color=0,0,0&amp;vtp=1&amp;bbb=1"/>
          <p:cNvSpPr/>
          <p:nvPr/>
        </p:nvSpPr>
        <p:spPr>
          <a:xfrm>
            <a:off x="576072" y="4619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69210" algn="l"/>
                <a:tab pos="5113655" algn="l"/>
                <a:tab pos="829310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禅让制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分封制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中央集权制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.行省制度</a:t>
            </a:r>
            <a:endParaRPr lang="en-US" altLang="zh-CN" sz="2400" dirty="0"/>
          </a:p>
        </p:txBody>
      </p:sp>
      <p:sp>
        <p:nvSpPr>
          <p:cNvPr id="9" name="QC_4_AN.2_1#88af8db62.bracket?vcp=1&amp;pid=d331d73cc&amp;color=0,0,0&amp;vpa=1&amp;vtp=1&amp;answeroption=B"/>
          <p:cNvSpPr txBox="1"/>
          <p:nvPr/>
        </p:nvSpPr>
        <p:spPr>
          <a:xfrm>
            <a:off x="3174492" y="29743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0" name="QC_4_AN.4_1#93a0766fa.bracket?vcp=1&amp;pid=d331d73cc&amp;color=0,0,0&amp;vpa=2&amp;vtp=1&amp;answeroption=B"/>
          <p:cNvSpPr txBox="1"/>
          <p:nvPr/>
        </p:nvSpPr>
        <p:spPr>
          <a:xfrm>
            <a:off x="3018917" y="46529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ac7fb9f2e?vcp=1&amp;pid=d331d73cc&amp;color=0,0,0&amp;mp=1&amp;vtp=1&amp;bt=1&amp;bbb=1&amp;hb=1"/>
          <p:cNvSpPr/>
          <p:nvPr/>
        </p:nvSpPr>
        <p:spPr>
          <a:xfrm>
            <a:off x="576072" y="169228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25.匈奴、鲜卑、羯、氐、羌等生活在边疆的少数民族不断内迁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并同汉族长期杂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，民族界限日益模糊。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以上历史现象出现在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5_2#ac7fb9f2e.choices?vcp=1&amp;pid=d331d73cc&amp;color=0,0,0&amp;vtp=1&amp;bbb=1"/>
          <p:cNvSpPr/>
          <p:nvPr/>
        </p:nvSpPr>
        <p:spPr>
          <a:xfrm>
            <a:off x="576072" y="28470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4961255" algn="l"/>
                <a:tab pos="80581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春秋战国时期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秦汉时期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魏晋南北朝时期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.辽宋夏金元时期</a:t>
            </a:r>
            <a:endParaRPr lang="en-US" altLang="zh-CN" sz="2400" dirty="0"/>
          </a:p>
        </p:txBody>
      </p:sp>
      <p:sp>
        <p:nvSpPr>
          <p:cNvPr id="5" name="QC_4_BD.7_1#81f30a1cb?vcp=1&amp;pid=d331d73cc&amp;color=0,0,0&amp;vtp=1&amp;bbb=1&amp;hb=1"/>
          <p:cNvSpPr/>
          <p:nvPr/>
        </p:nvSpPr>
        <p:spPr>
          <a:xfrm>
            <a:off x="576072" y="33698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26.唐太宗曾对大臣说：“为君之道，必须先存百姓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这体现了他以民为本的治国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思想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唐朝在他的统治下出现了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7_2#81f30a1cb.choices?vcp=1&amp;pid=d331d73cc&amp;color=0,0,0&amp;vtp=1&amp;bbb=1"/>
          <p:cNvSpPr/>
          <p:nvPr/>
        </p:nvSpPr>
        <p:spPr>
          <a:xfrm>
            <a:off x="576072" y="45255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文景之治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光武中兴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贞观之治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.“开元盛世”</a:t>
            </a:r>
            <a:endParaRPr lang="en-US" altLang="zh-CN" sz="2400" dirty="0"/>
          </a:p>
        </p:txBody>
      </p:sp>
      <p:sp>
        <p:nvSpPr>
          <p:cNvPr id="8" name="QC_4_AN.6_1#ac7fb9f2e.bracket?vcp=1&amp;pid=d331d73cc&amp;color=0,0,0&amp;mp=1&amp;vpa=3&amp;vtp=1&amp;answeroption=C"/>
          <p:cNvSpPr txBox="1"/>
          <p:nvPr/>
        </p:nvSpPr>
        <p:spPr>
          <a:xfrm>
            <a:off x="5410962" y="28800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8_1#81f30a1cb.bracket?vcp=1&amp;pid=d331d73cc&amp;color=0,0,0&amp;vpa=4&amp;vtp=1&amp;answeroption=C"/>
          <p:cNvSpPr txBox="1"/>
          <p:nvPr/>
        </p:nvSpPr>
        <p:spPr>
          <a:xfrm>
            <a:off x="6026912" y="45585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6d6bde2b3?vcp=1&amp;pid=d331d73cc&amp;color=0,0,0&amp;mp=1&amp;vtp=1&amp;bt=1&amp;bbb=1&amp;hb=1"/>
          <p:cNvSpPr/>
          <p:nvPr/>
        </p:nvSpPr>
        <p:spPr>
          <a:xfrm>
            <a:off x="576072" y="169228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27.同学们在历史探究学习中搜集了五铢钱、唐朝曲辕犁、《清明上河图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明朝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青花扁壶等文物的图片资料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。据此可知，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他们在探究学习中国古代的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9_2#6d6bde2b3.choices?vcp=1&amp;pid=d331d73cc&amp;color=0,0,0&amp;vtp=1&amp;bbb=1"/>
          <p:cNvSpPr/>
          <p:nvPr/>
        </p:nvSpPr>
        <p:spPr>
          <a:xfrm>
            <a:off x="576072" y="28470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农业技术进步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中外交往情况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社会生活变化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.社会经济发展</a:t>
            </a:r>
            <a:endParaRPr lang="en-US" altLang="zh-CN" sz="2400" dirty="0"/>
          </a:p>
        </p:txBody>
      </p:sp>
      <p:sp>
        <p:nvSpPr>
          <p:cNvPr id="5" name="QC_4_BD.11_1#2d093cc01?vcp=1&amp;pid=d331d73cc&amp;color=0,0,0&amp;vtp=1&amp;bbb=1&amp;hb=1"/>
          <p:cNvSpPr/>
          <p:nvPr/>
        </p:nvSpPr>
        <p:spPr>
          <a:xfrm>
            <a:off x="576072" y="33698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28.侵略者用微不足道的代价在中国得到了他们梦寐以求的好处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不但打开了中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国市场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，还占领了香港岛。这里的“侵略者”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11_2#2d093cc01.choices?vcp=1&amp;pid=d331d73cc&amp;color=0,0,0&amp;vtp=1&amp;bbb=1"/>
          <p:cNvSpPr/>
          <p:nvPr/>
        </p:nvSpPr>
        <p:spPr>
          <a:xfrm>
            <a:off x="576072" y="45255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英国侵略者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法国侵略者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日本侵略者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.俄国侵略者</a:t>
            </a:r>
            <a:endParaRPr lang="en-US" altLang="zh-CN" sz="2400" dirty="0"/>
          </a:p>
        </p:txBody>
      </p:sp>
      <p:sp>
        <p:nvSpPr>
          <p:cNvPr id="8" name="QC_4_AN.10_1#6d6bde2b3.bracket?vcp=1&amp;pid=d331d73cc&amp;color=0,0,0&amp;mp=1&amp;vpa=5&amp;vtp=1&amp;answeroption=D"/>
          <p:cNvSpPr txBox="1"/>
          <p:nvPr/>
        </p:nvSpPr>
        <p:spPr>
          <a:xfrm>
            <a:off x="8812022" y="28800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12_1#2d093cc01.bracket?vcp=1&amp;pid=d331d73cc&amp;color=0,0,0&amp;vpa=6&amp;vtp=1&amp;answeroption=A"/>
          <p:cNvSpPr txBox="1"/>
          <p:nvPr/>
        </p:nvSpPr>
        <p:spPr>
          <a:xfrm>
            <a:off x="449072" y="45585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c678ccb39?vcp=1&amp;pid=d331d73cc&amp;color=0,0,0&amp;mp=1&amp;vtp=1&amp;bt=1&amp;bbb=1&amp;hb=1"/>
          <p:cNvSpPr/>
          <p:nvPr/>
        </p:nvSpPr>
        <p:spPr>
          <a:xfrm>
            <a:off x="576072" y="169228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29.位于广西钦州的冯子材故居是“全国中小学爱国主义教育基地”之一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我们参观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这一故居可以了解到的历史事件是(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13_2#c678ccb39.choices?vcp=1&amp;pid=d331d73cc&amp;color=0,0,0&amp;vtp=1&amp;bbb=1"/>
          <p:cNvSpPr/>
          <p:nvPr/>
        </p:nvSpPr>
        <p:spPr>
          <a:xfrm>
            <a:off x="576072" y="28470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59735" algn="l"/>
                <a:tab pos="5577205" algn="l"/>
                <a:tab pos="820737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雅克萨之战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收复台湾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收复新疆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.镇南关大捷</a:t>
            </a:r>
            <a:endParaRPr lang="en-US" altLang="zh-CN" sz="2400" dirty="0"/>
          </a:p>
        </p:txBody>
      </p:sp>
      <p:sp>
        <p:nvSpPr>
          <p:cNvPr id="5" name="QC_4_BD.15_1#dbcfa201f?vcp=1&amp;pid=d331d73cc&amp;color=0,0,0&amp;vtp=1&amp;bbb=1&amp;hb=1"/>
          <p:cNvSpPr/>
          <p:nvPr/>
        </p:nvSpPr>
        <p:spPr>
          <a:xfrm>
            <a:off x="576072" y="33698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30.“欢呼三个方面军，百战百胜英雄弟兄。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铁的意志血的牺牲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换得伟大的会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。”这首《会师歌》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创作的背景是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15_2#dbcfa201f.choices?vcp=1&amp;pid=d331d73cc&amp;color=0,0,0&amp;vtp=1&amp;bbb=1"/>
          <p:cNvSpPr/>
          <p:nvPr/>
        </p:nvSpPr>
        <p:spPr>
          <a:xfrm>
            <a:off x="576072" y="45255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75560" algn="l"/>
                <a:tab pos="5418455" algn="l"/>
                <a:tab pos="82867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井冈山会师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红军长征胜利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抗日战争胜利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.三大战役胜利</a:t>
            </a:r>
            <a:endParaRPr lang="en-US" altLang="zh-CN" sz="2400" dirty="0"/>
          </a:p>
        </p:txBody>
      </p:sp>
      <p:sp>
        <p:nvSpPr>
          <p:cNvPr id="8" name="QC_4_AN.14_1#c678ccb39.bracket?vcp=1&amp;pid=d331d73cc&amp;color=0,0,0&amp;mp=1&amp;vpa=7&amp;vtp=1&amp;answeroption=D"/>
          <p:cNvSpPr txBox="1"/>
          <p:nvPr/>
        </p:nvSpPr>
        <p:spPr>
          <a:xfrm>
            <a:off x="8656447" y="28800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16_1#dbcfa201f.bracket?vcp=1&amp;pid=d331d73cc&amp;color=0,0,0&amp;vpa=8&amp;vtp=1&amp;answeroption=B"/>
          <p:cNvSpPr txBox="1"/>
          <p:nvPr/>
        </p:nvSpPr>
        <p:spPr>
          <a:xfrm>
            <a:off x="3025267" y="45585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663461a59?vcp=1&amp;pid=d331d73cc&amp;color=0,0,0&amp;mp=1&amp;vtp=1&amp;bt=1&amp;bbb=1&amp;hb=1"/>
          <p:cNvSpPr/>
          <p:nvPr/>
        </p:nvSpPr>
        <p:spPr>
          <a:xfrm>
            <a:off x="576072" y="228791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31.1947年，中国共产党召开全国土地会议，颁布《中国土地法大纲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各个解放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区先后开展土地改革运动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这场运动的影响是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17_2#663461a59.choices?vcp=1&amp;pid=d331d73cc&amp;color=0,0,0&amp;vtp=1&amp;bbb=1"/>
          <p:cNvSpPr/>
          <p:nvPr/>
        </p:nvSpPr>
        <p:spPr>
          <a:xfrm>
            <a:off x="576072" y="344264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翻身农民踊跃参军参战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.彻底摧毁了我国封建土地制度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民族工业获得迅速发展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.为国家工业化建设准备了条件</a:t>
            </a:r>
            <a:endParaRPr lang="en-US" altLang="zh-CN" sz="2400" dirty="0"/>
          </a:p>
        </p:txBody>
      </p:sp>
      <p:sp>
        <p:nvSpPr>
          <p:cNvPr id="5" name="QC_4_AN.18_1#663461a59.bracket?vcp=1&amp;pid=d331d73cc&amp;color=0,0,0&amp;mp=1&amp;vpa=9&amp;vtp=1&amp;answeroption=A"/>
          <p:cNvSpPr txBox="1"/>
          <p:nvPr/>
        </p:nvSpPr>
        <p:spPr>
          <a:xfrm>
            <a:off x="449072" y="35010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b696ba612?sp=1&amp;vcp=1&amp;pid=d331d73cc&amp;color=0,0,0&amp;vtp=1&amp;bt=1&amp;bbb=1&amp;hb=1"/>
          <p:cNvSpPr/>
          <p:nvPr/>
        </p:nvSpPr>
        <p:spPr>
          <a:xfrm>
            <a:off x="576072" y="539986"/>
            <a:ext cx="10954512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32.下表反映了我国第一个五年计划期间取得的部分成就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这些成就说明当时我国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集中力量发展(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10" name="QC_4_BD.19_2#b696ba612?colgroup=3,31&amp;vcp=1&amp;pid=d331d73cc&amp;color=0,0,0&amp;vtp=1&amp;bbb=1"/>
          <p:cNvGraphicFramePr>
            <a:graphicFrameLocks noGrp="1"/>
          </p:cNvGraphicFramePr>
          <p:nvPr/>
        </p:nvGraphicFramePr>
        <p:xfrm>
          <a:off x="576072" y="1623550"/>
          <a:ext cx="10917936" cy="2473325"/>
        </p:xfrm>
        <a:graphic>
          <a:graphicData uri="http://schemas.openxmlformats.org/drawingml/2006/table">
            <a:tbl>
              <a:tblPr/>
              <a:tblGrid>
                <a:gridCol w="1216152"/>
                <a:gridCol w="9701784"/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成就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1953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中国第一座大型露天煤矿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辽宁阜新海州露天煤矿建成投产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1955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新中国第一套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anose="02010600030101010101" pitchFamily="34" charset="-122"/>
                          <a:ea typeface="SimSun" panose="02010600030101010101" pitchFamily="34" charset="-122"/>
                          <a:cs typeface="SimSun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000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千瓦火力发电机组在上海组装成功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1956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中国第一辆解放牌汽车在长春第一汽车制造厂生产出来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中国第一个制造机床的工厂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沈阳第一机床厂建成投产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C_4_BD.19_3#b696ba612.choices?vcp=1&amp;pid=d331d73cc&amp;color=0,0,0&amp;vtp=1&amp;bbb=1"/>
          <p:cNvSpPr/>
          <p:nvPr/>
        </p:nvSpPr>
        <p:spPr>
          <a:xfrm>
            <a:off x="576072" y="422705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343910" algn="l"/>
                <a:tab pos="5735955" algn="l"/>
                <a:tab pos="844550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交通运输业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农业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轻工业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.重工业</a:t>
            </a:r>
            <a:endParaRPr lang="en-US" altLang="zh-CN" sz="2400" dirty="0"/>
          </a:p>
        </p:txBody>
      </p:sp>
      <p:sp>
        <p:nvSpPr>
          <p:cNvPr id="6" name="QC_4_BD.21_1#2fd6846ab?vcp=1&amp;pid=d331d73cc&amp;color=0,0,0&amp;vtp=1&amp;bbb=1&amp;hb=1"/>
          <p:cNvSpPr/>
          <p:nvPr/>
        </p:nvSpPr>
        <p:spPr>
          <a:xfrm>
            <a:off x="576072" y="4754535"/>
            <a:ext cx="10954512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33.20世纪80年代中期，我国城市经济体制改革全面展开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这次改革的中心环节是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8" name="QC_4_BD.21_2#2fd6846ab.choices?vcp=1&amp;pid=d331d73cc&amp;color=0,0,0&amp;vtp=1&amp;bbb=1"/>
          <p:cNvSpPr/>
          <p:nvPr/>
        </p:nvSpPr>
        <p:spPr>
          <a:xfrm>
            <a:off x="576072" y="575783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27960" algn="l"/>
                <a:tab pos="5418455" algn="l"/>
                <a:tab pos="81343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分田包干到户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发展乡镇企业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增强企业活力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.共建“一带一路”</a:t>
            </a:r>
            <a:endParaRPr lang="en-US" altLang="zh-CN" sz="2400" dirty="0"/>
          </a:p>
        </p:txBody>
      </p:sp>
      <p:sp>
        <p:nvSpPr>
          <p:cNvPr id="3" name="QC_4_AN.20_1#b696ba612.bracket?vcp=1&amp;pid=d331d73cc&amp;color=0,0,0&amp;vpa=10&amp;vtp=1&amp;answeroption=D"/>
          <p:cNvSpPr txBox="1"/>
          <p:nvPr/>
        </p:nvSpPr>
        <p:spPr>
          <a:xfrm>
            <a:off x="8894572" y="426007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22_1#2fd6846ab.bracket?vcp=1&amp;pid=d331d73cc&amp;color=0,0,0&amp;vpa=11&amp;vtp=1&amp;answeroption=C"/>
          <p:cNvSpPr txBox="1"/>
          <p:nvPr/>
        </p:nvSpPr>
        <p:spPr>
          <a:xfrm>
            <a:off x="5868162" y="579085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5353</Words>
  <Application>WPS 演示</Application>
  <PresentationFormat>自定义</PresentationFormat>
  <Paragraphs>391</Paragraphs>
  <Slides>32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50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Times New Roman</vt:lpstr>
      <vt:lpstr>SimSun</vt:lpstr>
      <vt:lpstr>Times New Roman</vt:lpstr>
      <vt:lpstr>楷体</vt:lpstr>
      <vt:lpstr>SimSun</vt:lpstr>
      <vt:lpstr>华文细黑</vt:lpstr>
      <vt:lpstr>Arial Unicode MS</vt:lpstr>
      <vt:lpstr>等线</vt:lpstr>
      <vt:lpstr>Calibri</vt:lpstr>
      <vt:lpstr>Cambria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黄登奎</cp:lastModifiedBy>
  <cp:revision>4</cp:revision>
  <dcterms:created xsi:type="dcterms:W3CDTF">2025-04-11T03:07:09Z</dcterms:created>
  <dcterms:modified xsi:type="dcterms:W3CDTF">2025-04-11T03:07:09Z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B9F609CD76268AF15C87F867DCD3EA99_42</vt:lpwstr>
  </property>
  <property fmtid="{D5CDD505-2E9C-101B-9397-08002B2CF9AE}" pid="3" name="KSOProductBuildVer">
    <vt:lpwstr>2052-12.8.2.15283</vt:lpwstr>
  </property>
</Properties>
</file>