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096750" cy="6840538"/>
  <p:notesSz cx="6840538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244" autoAdjust="0"/>
  </p:normalViewPr>
  <p:slideViewPr>
    <p:cSldViewPr snapToGrid="0" snapToObjects="1">
      <p:cViewPr varScale="1">
        <p:scale>
          <a:sx n="118" d="100"/>
          <a:sy n="118" d="100"/>
        </p:scale>
        <p:origin x="648" y="96"/>
      </p:cViewPr>
      <p:guideLst/>
    </p:cSldViewPr>
  </p:slideViewPr>
  <p:outlineViewPr>
    <p:cViewPr>
      <p:scale>
        <a:sx n="33" d="100"/>
        <a:sy n="33" d="100"/>
      </p:scale>
      <p:origin x="0" y="-418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568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49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47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629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15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97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407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16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90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13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08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135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516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694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26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705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415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073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299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50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196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29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903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911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257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507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563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670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2332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485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672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089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30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75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6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25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76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61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9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f34f3b3e41e8d6aeec2c06#tid=67f7597e18be2f000a99e4a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e954b0a75?vcp=1&amp;pid=0d29c2f91&amp;color=0,0,0&amp;vtp=1&amp;bt=1&amp;bbb=1&amp;hb=1"/>
          <p:cNvSpPr/>
          <p:nvPr/>
        </p:nvSpPr>
        <p:spPr>
          <a:xfrm>
            <a:off x="576072" y="17265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10.习近平总书记在党的二十大报告中提出：推动绿色发展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，促进人与自然和谐共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下列做法与这一理念不相符的是(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9_2#e954b0a75.choices?vcp=1&amp;pid=0d29c2f91&amp;color=0,0,0&amp;vtp=1&amp;bbb=1"/>
          <p:cNvSpPr/>
          <p:nvPr/>
        </p:nvSpPr>
        <p:spPr>
          <a:xfrm>
            <a:off x="576072" y="288130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A.节约纸张，双面使用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.绿色出行，少开私家车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.保护水资源，工厂废水处理达标后排放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.为使衣服洗得更干净，多使用含磷洗涤剂</a:t>
            </a:r>
            <a:endParaRPr lang="en-US" altLang="zh-CN" sz="2400" dirty="0"/>
          </a:p>
        </p:txBody>
      </p:sp>
      <p:sp>
        <p:nvSpPr>
          <p:cNvPr id="5" name="QC_4_AN.20_1#e954b0a75.bracket?vcp=1&amp;pid=0d29c2f91&amp;color=0,0,0&amp;vpa=10&amp;vtp=1&amp;answeroption=D"/>
          <p:cNvSpPr txBox="1"/>
          <p:nvPr/>
        </p:nvSpPr>
        <p:spPr>
          <a:xfrm>
            <a:off x="449072" y="46542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1995d168c?sp=1&amp;vcp=1&amp;pid=0d29c2f91&amp;color=0,0,0&amp;vtp=1&amp;bt=1&amp;bbb=1"/>
          <p:cNvSpPr/>
          <p:nvPr/>
        </p:nvSpPr>
        <p:spPr>
          <a:xfrm>
            <a:off x="576072" y="6051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11.图1是有关水的知识网络图。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下列说法中错误的是(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4" name="QC_4_BD.21_2#1995d168c?iti=1&amp;htil=1&amp;vcp=1&amp;pid=0d29c2f9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4102" y="1210823"/>
            <a:ext cx="3383280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1_3#1995d168c?iti=1&amp;htil=1&amp;vcp=1&amp;pid=0d29c2f91&amp;color=0,0,0&amp;vtp=1&amp;bbb=1"/>
          <p:cNvSpPr/>
          <p:nvPr/>
        </p:nvSpPr>
        <p:spPr>
          <a:xfrm>
            <a:off x="9152217" y="331292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</a:t>
            </a:r>
            <a:endParaRPr lang="en-US" altLang="zh-CN" sz="2400" dirty="0"/>
          </a:p>
        </p:txBody>
      </p:sp>
      <p:sp>
        <p:nvSpPr>
          <p:cNvPr id="6" name="QC_4_BD.21_4#1995d168c.choices?htil=1&amp;vcp=1&amp;pid=0d29c2f91&amp;color=0,0,0&amp;vtp=1&amp;bbb=1&amp;hs=1"/>
          <p:cNvSpPr/>
          <p:nvPr/>
        </p:nvSpPr>
        <p:spPr>
          <a:xfrm>
            <a:off x="576072" y="1129597"/>
            <a:ext cx="743407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A.水溶液都是无色透明的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.过程①可通过蒸馏实现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.反应④⑤都放出热量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.反应③④都可证明水是由氢元素和氧元素组成的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4_BD.23_1#f006a0f01?vcp=1&amp;pid=0d29c2f91&amp;color=0,0,0&amp;vtp=1&amp;bbb=1&amp;hb=1&amp;hs=1"/>
              <p:cNvSpPr/>
              <p:nvPr/>
            </p:nvSpPr>
            <p:spPr>
              <a:xfrm>
                <a:off x="576072" y="387279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12.有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三种金属，将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浸入稀盐酸中，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溶解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不溶，将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浸入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与硫酸根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组成的溶液中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的表面附着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金属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，则这三种金属的活动性由强到弱的顺序为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7" name="QC_4_BD.23_1#f006a0f01?vcp=1&amp;pid=0d29c2f9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72797"/>
                <a:ext cx="10954512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1" t="-34" r="-206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4_BD.23_2#f006a0f01.choices?vcp=1&amp;pid=0d29c2f91&amp;color=0,0,0&amp;vtp=1&amp;bbb=1"/>
              <p:cNvSpPr/>
              <p:nvPr/>
            </p:nvSpPr>
            <p:spPr>
              <a:xfrm>
                <a:off x="576072" y="557459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4160" algn="l"/>
                    <a:tab pos="5570855" algn="l"/>
                    <a:tab pos="836295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𝐘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9" name="QC_4_BD.23_2#f006a0f01.choices?vcp=1&amp;pid=0d29c2f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574597"/>
                <a:ext cx="10954512" cy="533400"/>
              </a:xfrm>
              <a:prstGeom prst="rect">
                <a:avLst/>
              </a:prstGeom>
              <a:blipFill rotWithShape="1">
                <a:blip r:embed="rId5"/>
                <a:stretch>
                  <a:fillRect l="-1" t="-106" r="2" b="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C_4_AN.22_1#1995d168c.bracket?vcp=1&amp;pid=0d29c2f91&amp;color=0,0,0&amp;vpa=11&amp;vtp=1&amp;answeroption=A"/>
          <p:cNvSpPr txBox="1"/>
          <p:nvPr/>
        </p:nvSpPr>
        <p:spPr>
          <a:xfrm>
            <a:off x="449072" y="11880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C_4_AN.24_1#f006a0f01.bracket?vcp=1&amp;pid=0d29c2f91&amp;color=0,0,0&amp;vpa=12&amp;vtp=1&amp;answeroption=C"/>
          <p:cNvSpPr txBox="1"/>
          <p:nvPr/>
        </p:nvSpPr>
        <p:spPr>
          <a:xfrm>
            <a:off x="6020562" y="56076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d281954b5?sp=1&amp;vcp=1&amp;pid=0d29c2f91&amp;color=0,0,0&amp;vtp=1&amp;bt=1&amp;bbb=1"/>
          <p:cNvSpPr/>
          <p:nvPr/>
        </p:nvSpPr>
        <p:spPr>
          <a:xfrm>
            <a:off x="576072" y="96965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13.从海水中提取食盐的主要流程如图2所示，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下列说法错误的是(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4_BD.25_2#d281954b5?iti=2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4136" y="1575313"/>
            <a:ext cx="534924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25_3#d281954b5?iti=2&amp;vcp=1&amp;pid=0d29c2f91&amp;color=0,0,0&amp;vtp=1&amp;bbb=1"/>
          <p:cNvSpPr/>
          <p:nvPr/>
        </p:nvSpPr>
        <p:spPr>
          <a:xfrm>
            <a:off x="5785231" y="2964185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图2</a:t>
            </a:r>
            <a:endParaRPr lang="en-US" altLang="zh-CN" sz="2400" dirty="0"/>
          </a:p>
        </p:txBody>
      </p:sp>
      <p:sp>
        <p:nvSpPr>
          <p:cNvPr id="6" name="QC_4_BD.25_4#d281954b5.choices?vcp=1&amp;pid=0d29c2f91&amp;color=0,0,0&amp;vtp=1&amp;bbb=1"/>
          <p:cNvSpPr/>
          <p:nvPr/>
        </p:nvSpPr>
        <p:spPr>
          <a:xfrm>
            <a:off x="576072" y="356418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A.在蒸发池中，海水中氯化钠的质量逐渐增加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.海水晒盐是利用光照和风力使水分蒸发得到粗盐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.海水晒盐析出粗盐后的母液一定是氯化钠的饱和溶液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.海水晒盐析出粗盐后的母液可用于提取多种化工原料</a:t>
            </a:r>
            <a:endParaRPr lang="en-US" altLang="zh-CN" sz="2400" dirty="0"/>
          </a:p>
        </p:txBody>
      </p:sp>
      <p:sp>
        <p:nvSpPr>
          <p:cNvPr id="7" name="QC_4_AN.26_1#d281954b5.bracket?vcp=1&amp;pid=0d29c2f91&amp;color=0,0,0&amp;vpa=13&amp;vtp=1&amp;answeroption=A"/>
          <p:cNvSpPr txBox="1"/>
          <p:nvPr/>
        </p:nvSpPr>
        <p:spPr>
          <a:xfrm>
            <a:off x="449072" y="36226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7_1#b45a2305e?sp=1&amp;vcp=1&amp;pid=0d29c2f91&amp;color=0,0,0&amp;vtp=1&amp;bt=1&amp;bbb=1"/>
          <p:cNvSpPr/>
          <p:nvPr/>
        </p:nvSpPr>
        <p:spPr>
          <a:xfrm>
            <a:off x="576072" y="17329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14.下表对物质的名称、化学式、类别、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用途整理归纳都正确的一项是(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O_4_BD.27_2#b45a2305e?colgroup=4,6,8,3,10&amp;vcp=1&amp;pid=0d29c2f91&amp;color=0,0,0&amp;vtp=1&amp;bbb=1"/>
              <p:cNvGraphicFramePr>
                <a:graphicFrameLocks noGrp="1"/>
              </p:cNvGraphicFramePr>
              <p:nvPr/>
            </p:nvGraphicFramePr>
            <p:xfrm>
              <a:off x="576072" y="2338610"/>
              <a:ext cx="10899648" cy="2694940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574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3924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化学式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用途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硫酸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𝐇𝐒𝐎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可用于金属除锈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一氧化碳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𝐂𝐎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氧化物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可用于冶金工业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碳酸氢钠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𝐍𝐚𝐇𝐂𝐎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可用于治疗胃酸过多症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氢氧化钙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𝐂𝐚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(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𝐎𝐇</m:t>
                              </m:r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可用于改良酸性土壤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O_4_BD.27_2#b45a2305e?colgroup=4,6,8,3,10&amp;vcp=1&amp;pid=0d29c2f91&amp;color=0,0,0&amp;vtp=1&amp;bbb=1"/>
              <p:cNvGraphicFramePr>
                <a:graphicFrameLocks noGrp="1"/>
              </p:cNvGraphicFramePr>
              <p:nvPr/>
            </p:nvGraphicFramePr>
            <p:xfrm>
              <a:off x="576072" y="2338610"/>
              <a:ext cx="10899648" cy="2694940"/>
            </p:xfrm>
            <a:graphic>
              <a:graphicData uri="http://schemas.openxmlformats.org/drawingml/2006/table">
                <a:tbl>
                  <a:tblPr/>
                  <a:tblGrid>
                    <a:gridCol w="1408176"/>
                    <a:gridCol w="2057400"/>
                    <a:gridCol w="2734056"/>
                    <a:gridCol w="1307592"/>
                    <a:gridCol w="3392424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化学式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用途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硫酸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可用于金属除锈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4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一氧化碳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氧化物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可用于冶金工业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碳酸氢钠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可用于治疗胃酸过多症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氢氧化钙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可用于改良酸性土壤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QO_4_AN.28_1#b45a2305e.bracket?vcp=1&amp;pid=0d29c2f91&amp;color=0,0,0&amp;vpa=14&amp;vtp=1&amp;answeroption=B"/>
          <p:cNvSpPr txBox="1"/>
          <p:nvPr/>
        </p:nvSpPr>
        <p:spPr>
          <a:xfrm>
            <a:off x="1051560" y="340118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ade771709?vcp=1&amp;pid=0d29c2f91&amp;color=0,0,0&amp;mp=1&amp;vtp=1&amp;bt=1&amp;bbb=1&amp;hb=1"/>
          <p:cNvSpPr/>
          <p:nvPr/>
        </p:nvSpPr>
        <p:spPr>
          <a:xfrm>
            <a:off x="576072" y="173165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15.学会观察、描述实验现象是学习化学的必备能力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，下列实验现象描述正确的是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9_2#ade771709.choices?vcp=1&amp;pid=0d29c2f91&amp;color=0,0,0&amp;vtp=1&amp;bbb=1"/>
          <p:cNvSpPr/>
          <p:nvPr/>
        </p:nvSpPr>
        <p:spPr>
          <a:xfrm>
            <a:off x="576072" y="287622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A.镁条在空气中燃烧，火星四射，生成黑色固体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.木炭还原氧化铜，黑色的氧化铜变为红色的铜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.一氧化碳还原氧化铁，红棕色固体逐渐变为黑色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.打开盛浓盐酸的试剂瓶瓶塞，瓶口会出现大量的白烟</a:t>
            </a:r>
            <a:endParaRPr lang="en-US" altLang="zh-CN" sz="2400" dirty="0"/>
          </a:p>
        </p:txBody>
      </p:sp>
      <p:sp>
        <p:nvSpPr>
          <p:cNvPr id="5" name="QC_4_AN.30_1#ade771709.bracket?vcp=1&amp;pid=0d29c2f91&amp;color=0,0,0&amp;mp=1&amp;vpa=15&amp;vtp=1&amp;answeroption=C"/>
          <p:cNvSpPr txBox="1"/>
          <p:nvPr/>
        </p:nvSpPr>
        <p:spPr>
          <a:xfrm>
            <a:off x="449072" y="40776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ae696fe44?vcp=1&amp;pid=0d29c2f91&amp;color=0,0,0&amp;vtp=1&amp;bt=1&amp;bbb=1"/>
          <p:cNvSpPr/>
          <p:nvPr/>
        </p:nvSpPr>
        <p:spPr>
          <a:xfrm>
            <a:off x="576072" y="20047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16.溶液在生产、生活中应用广泛。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下列有关溶液的说法正确的是(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1_2#ae696fe44.choices?vcp=1&amp;pid=0d29c2f91&amp;color=0,0,0&amp;vtp=1&amp;bbb=1"/>
          <p:cNvSpPr/>
          <p:nvPr/>
        </p:nvSpPr>
        <p:spPr>
          <a:xfrm>
            <a:off x="576072" y="252913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A.均一、稳定的液体一定是溶液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.饱和溶液的浓度比不饱和溶液的浓度大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.氯化钠溶于水是氯化钠分子在水分子作用下均匀扩散到水中的过程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.氢氧化钠和氢氧化钙具有相似的化学性质，原因是两者的溶液中都有氢氧根离子</a:t>
            </a:r>
            <a:endParaRPr lang="en-US" altLang="zh-CN" sz="2400" spc="-50" dirty="0"/>
          </a:p>
        </p:txBody>
      </p:sp>
      <p:sp>
        <p:nvSpPr>
          <p:cNvPr id="5" name="QC_4_AN.32_1#ae696fe44.bracket?vcp=1&amp;pid=0d29c2f91&amp;color=0,0,0&amp;vpa=16&amp;vtp=1&amp;answeroption=D"/>
          <p:cNvSpPr txBox="1"/>
          <p:nvPr/>
        </p:nvSpPr>
        <p:spPr>
          <a:xfrm>
            <a:off x="449072" y="43020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33_1#5fd486c48?sp=1&amp;vcp=1&amp;pid=0d29c2f91&amp;color=0,0,0&amp;vtp=1&amp;bt=1&amp;bbb=1&amp;hb=1"/>
              <p:cNvSpPr/>
              <p:nvPr/>
            </p:nvSpPr>
            <p:spPr>
              <a:xfrm>
                <a:off x="576072" y="1180470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17.图3是一种简易的天气预报瓶，甲瓶内装有一定量的水和硝酸钾晶体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，可根据瓶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内晶体析出量来判断气温的大致变化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。如将瓶子放置于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的环境下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，出现的现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象如乙所示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。随着外界温度的变化，也会出现如丙和丁所示的现象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，则下列判断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正确的是(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C_4_BD.33_1#5fd486c48?sp=1&amp;vcp=1&amp;pid=0d29c2f9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80470"/>
                <a:ext cx="10954512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1" r="-2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33_2#5fd486c48?iti=3&amp;htil=2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2265" y="3508634"/>
            <a:ext cx="3172968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33_3#5fd486c48?iti=3&amp;htil=2&amp;vcp=1&amp;pid=0d29c2f91&amp;color=0,0,0&amp;vtp=1&amp;bbb=1"/>
          <p:cNvSpPr/>
          <p:nvPr/>
        </p:nvSpPr>
        <p:spPr>
          <a:xfrm>
            <a:off x="9075224" y="4833498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图3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33_4#5fd486c48.choices?htil=2&amp;vcp=1&amp;pid=0d29c2f91&amp;color=0,0,0&amp;vtp=1&amp;bbb=1"/>
              <p:cNvSpPr/>
              <p:nvPr/>
            </p:nvSpPr>
            <p:spPr>
              <a:xfrm>
                <a:off x="576072" y="3427408"/>
                <a:ext cx="764438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A.从乙到丙，溶质的质量变大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.丙中溶液一定是硝酸钾的不饱和溶液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.三种情况下，外界温度最低的是丙的环境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.溶液中溶质质量分数的大小关系是丙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丁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6" name="QC_4_BD.33_4#5fd486c48.choices?htil=2&amp;vcp=1&amp;pid=0d29c2f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27408"/>
                <a:ext cx="7644384" cy="2235200"/>
              </a:xfrm>
              <a:prstGeom prst="rect">
                <a:avLst/>
              </a:prstGeom>
              <a:blipFill rotWithShape="1">
                <a:blip r:embed="rId5"/>
                <a:stretch>
                  <a:fillRect l="-2" t="-14" r="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34_1#5fd486c48.bracket?vcp=1&amp;pid=0d29c2f91&amp;color=0,0,0&amp;vpa=17&amp;vtp=1&amp;answeroption=A"/>
          <p:cNvSpPr txBox="1"/>
          <p:nvPr/>
        </p:nvSpPr>
        <p:spPr>
          <a:xfrm>
            <a:off x="449072" y="34858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53cebdb15?vcp=1&amp;pid=0d29c2f91&amp;color=0,0,0&amp;vtp=1&amp;bt=1&amp;bbb=1"/>
          <p:cNvSpPr/>
          <p:nvPr/>
        </p:nvSpPr>
        <p:spPr>
          <a:xfrm>
            <a:off x="576072" y="173038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18.下列选项中，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有利于化学核心素养形成的是(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5_2#53cebdb15.choices?vcp=1&amp;pid=0d29c2f91&amp;color=0,0,0&amp;vtp=1&amp;bbb=1&amp;hb=1"/>
          <p:cNvSpPr/>
          <p:nvPr/>
        </p:nvSpPr>
        <p:spPr>
          <a:xfrm>
            <a:off x="576072" y="2254817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A.能量观：人类利用的能量都是通过化学反应获得的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.守恒观：电解水反应前后，元素种类和原子数目均不变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.模型与推理：氧化物一定含有氧元素，所以含有氧元素的化合物一定是氧化物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.探究与创新：探究硫酸铜溶液是否为过氧化氢分解的催化剂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，只需设计实验证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明硫酸铜溶液能否改变反应速率即可</a:t>
            </a:r>
            <a:endParaRPr lang="en-US" altLang="zh-CN" sz="2400" dirty="0"/>
          </a:p>
        </p:txBody>
      </p:sp>
      <p:sp>
        <p:nvSpPr>
          <p:cNvPr id="5" name="QC_4_AN.36_1#53cebdb15.bracket?vcp=1&amp;pid=0d29c2f91&amp;color=0,0,0&amp;vpa=18&amp;vtp=1&amp;answeroption=B"/>
          <p:cNvSpPr txBox="1"/>
          <p:nvPr/>
        </p:nvSpPr>
        <p:spPr>
          <a:xfrm>
            <a:off x="449072" y="288473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7_1#c923c0c30?sp=1&amp;vcp=1&amp;pid=0d29c2f91&amp;color=0,0,0&amp;vtp=1&amp;bt=1&amp;bbb=1"/>
          <p:cNvSpPr/>
          <p:nvPr/>
        </p:nvSpPr>
        <p:spPr>
          <a:xfrm>
            <a:off x="576072" y="89601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19.下列实验操作能达到实验目的的是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QO_4_BD.37_2#c923c0c30?colgroup=1,15,17&amp;vcp=1&amp;pid=0d29c2f91&amp;color=0,0,0&amp;vtp=1&amp;bbb=1&amp;hb=1"/>
              <p:cNvGraphicFramePr>
                <a:graphicFrameLocks noGrp="1"/>
              </p:cNvGraphicFramePr>
              <p:nvPr/>
            </p:nvGraphicFramePr>
            <p:xfrm>
              <a:off x="576072" y="1499140"/>
              <a:ext cx="10917936" cy="3686048"/>
            </p:xfrm>
            <a:graphic>
              <a:graphicData uri="http://schemas.openxmlformats.org/drawingml/2006/table">
                <a:tbl>
                  <a:tblPr/>
                  <a:tblGrid>
                    <a:gridCol w="5212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928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468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实验方案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除去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𝐂𝐎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中的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𝐂𝐎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点燃法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分离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𝐊𝐂𝐥</m:t>
                              </m:r>
                            </m:oMath>
                          </a14:m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和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𝐌𝐧𝐎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的固体混合物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加水溶解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过滤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洗涤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干燥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鉴别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𝐂𝐚𝐂𝐎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𝐍𝐚𝐎𝐇</m:t>
                              </m:r>
                            </m:oMath>
                          </a14:m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𝐍𝐚𝐂𝐥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𝐍𝐇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𝐍𝐎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四种固体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取样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分别加足量水</a:t>
                          </a:r>
                          <a:r>
                            <a:rPr lang="en-US" altLang="zh-CN" sz="2400" b="1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观察溶解现象和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温度的变化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5460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9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除去粗盐水中的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𝐌𝐠</m:t>
                                  </m:r>
                                </m:e>
                                <m:sup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𝐂𝐚</m:t>
                                  </m:r>
                                </m:e>
                                <m:sup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𝐒𝐎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得到精盐水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依次加入过量的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𝐁𝐚𝐂𝐥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溶液</a:t>
                          </a:r>
                          <a:r>
                            <a:rPr lang="en-US" altLang="zh-CN" sz="2400" b="1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𝐍𝐚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𝐂𝐎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溶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液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𝐍𝐚𝐎𝐇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溶液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充分反应后过滤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QO_4_BD.37_2#c923c0c30?colgroup=1,15,17&amp;vcp=1&amp;pid=0d29c2f91&amp;color=0,0,0&amp;vtp=1&amp;bbb=1&amp;hb=1"/>
              <p:cNvGraphicFramePr>
                <a:graphicFrameLocks noGrp="1"/>
              </p:cNvGraphicFramePr>
              <p:nvPr/>
            </p:nvGraphicFramePr>
            <p:xfrm>
              <a:off x="576072" y="1499140"/>
              <a:ext cx="10917936" cy="3686048"/>
            </p:xfrm>
            <a:graphic>
              <a:graphicData uri="http://schemas.openxmlformats.org/drawingml/2006/table">
                <a:tbl>
                  <a:tblPr/>
                  <a:tblGrid>
                    <a:gridCol w="521208"/>
                    <a:gridCol w="4928616"/>
                    <a:gridCol w="546811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实验方案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点燃法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4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加水溶解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过滤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洗涤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、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干燥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147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取样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分别加足量水</a:t>
                          </a:r>
                          <a:r>
                            <a:rPr lang="en-US" altLang="zh-CN" sz="2400" b="1" i="0" spc="-1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，</a:t>
                          </a: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观察溶解现象和</a:t>
                          </a:r>
                          <a:endParaRPr lang="en-US" altLang="zh-CN" sz="2400" b="1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温度的变化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5473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QO_4_AN.38_1#c923c0c30?vcp=1&amp;pid=0d29c2f91&amp;color=0,0,0&amp;vtp=1&amp;answeroption=C"/>
          <p:cNvSpPr txBox="1"/>
          <p:nvPr/>
        </p:nvSpPr>
        <p:spPr>
          <a:xfrm>
            <a:off x="599345" y="3338449"/>
            <a:ext cx="58737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0d08a3237?sp=1&amp;vcp=1&amp;pid=0d29c2f91&amp;color=0,0,0&amp;vtp=1&amp;bt=1&amp;bbb=1"/>
          <p:cNvSpPr/>
          <p:nvPr/>
        </p:nvSpPr>
        <p:spPr>
          <a:xfrm>
            <a:off x="576072" y="72835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20.图4所示的四个图像中，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能正确反映对应变化关系的是(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4_BD.39_2#0d08a3237?iti=4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280" y="1334013"/>
            <a:ext cx="7616952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39_3#0d08a3237?iti=4&amp;vcp=1&amp;pid=0d29c2f91&amp;color=0,0,0&amp;vtp=1&amp;bbb=1"/>
          <p:cNvSpPr/>
          <p:nvPr/>
        </p:nvSpPr>
        <p:spPr>
          <a:xfrm>
            <a:off x="5785231" y="320751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图4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39_4#0d08a3237.choices?vcp=1&amp;pid=0d29c2f91&amp;color=0,0,0&amp;vtp=1&amp;bbb=1"/>
              <p:cNvSpPr/>
              <p:nvPr/>
            </p:nvSpPr>
            <p:spPr>
              <a:xfrm>
                <a:off x="576072" y="3805487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A.向饱和石灰水中加入一定量的生石灰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.向一定量的稀盐酸中逐渐加入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𝐍𝐚𝐎𝐇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溶液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.向一定量的氢氧化钠和氯化钡的混合溶液中滴加稀硫酸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.分别向等质量的镁粉和铁粉中滴加溶质质量分数相同的稀硫酸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6" name="QC_4_BD.39_4#0d08a3237.choices?vcp=1&amp;pid=0d29c2f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05487"/>
                <a:ext cx="10954512" cy="2235200"/>
              </a:xfrm>
              <a:prstGeom prst="rect">
                <a:avLst/>
              </a:prstGeom>
              <a:blipFill rotWithShape="1">
                <a:blip r:embed="rId4"/>
                <a:stretch>
                  <a:fillRect l="-1" t="-25" r="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40_1#0d08a3237.bracket?vcp=1&amp;pid=0d29c2f91&amp;color=0,0,0&amp;vpa=19&amp;vtp=1&amp;answeroption=A"/>
          <p:cNvSpPr txBox="1"/>
          <p:nvPr/>
        </p:nvSpPr>
        <p:spPr>
          <a:xfrm>
            <a:off x="449072" y="38639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3b28b23b?vcp=1&amp;pid=d680e24a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二、填空与简答题（本大题共6小题，每个化学方程式2分，其余每空1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分，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38分）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O_4_BD.41_1#0928d761f?vcp=1&amp;pid=b3b28b23b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21.（6分）用化学用语填空。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4" name="QB_5_BD.42_1#5d39b038a?vcp=1&amp;pid=0928d761f&amp;color=0,0,0&amp;vtp=1&amp;bbb=1"/>
          <p:cNvSpPr/>
          <p:nvPr/>
        </p:nvSpPr>
        <p:spPr>
          <a:xfrm>
            <a:off x="576072" y="2321233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水银：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（2）硫酸铜：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（3）干冰：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（4）亚铁离子：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（5）硝酸铵：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（6）天然气的主要成分：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N.43_1#5d39b038a.blank?vcp=1&amp;pid=0928d761f&amp;color=0,0,0&amp;vpa=20&amp;vtp=1&amp;bbb=1"/>
              <p:cNvSpPr/>
              <p:nvPr/>
            </p:nvSpPr>
            <p:spPr>
              <a:xfrm>
                <a:off x="2296922" y="2398087"/>
                <a:ext cx="54451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𝐇𝐠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5_AN.43_1#5d39b038a.blank?vcp=1&amp;pid=0928d761f&amp;color=0,0,0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922" y="2398087"/>
                <a:ext cx="54451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23" t="-86" r="82" b="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AN.45_1#5d39b038a.blank?vcp=1&amp;pid=0928d761f&amp;color=0,0,0&amp;vpa=21&amp;vtp=1&amp;bbb=1"/>
              <p:cNvSpPr/>
              <p:nvPr/>
            </p:nvSpPr>
            <p:spPr>
              <a:xfrm>
                <a:off x="2577910" y="2962330"/>
                <a:ext cx="104292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𝐂𝐮𝐒𝐎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5_AN.45_1#5d39b038a.blank?vcp=1&amp;pid=0928d761f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7910" y="2962330"/>
                <a:ext cx="1042924" cy="381000"/>
              </a:xfrm>
              <a:prstGeom prst="rect">
                <a:avLst/>
              </a:prstGeom>
              <a:blipFill rotWithShape="1">
                <a:blip r:embed="rId4"/>
                <a:stretch>
                  <a:fillRect l="-43" t="-14" r="6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5_AN.47_1#5d39b038a.blank?vcp=1&amp;pid=0928d761f&amp;color=0,0,0&amp;vpa=22&amp;vtp=1&amp;bbb=1"/>
              <p:cNvSpPr/>
              <p:nvPr/>
            </p:nvSpPr>
            <p:spPr>
              <a:xfrm>
                <a:off x="2296923" y="3519733"/>
                <a:ext cx="696849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5_AN.47_1#5d39b038a.blank?vcp=1&amp;pid=0928d761f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923" y="3519733"/>
                <a:ext cx="696849" cy="381000"/>
              </a:xfrm>
              <a:prstGeom prst="rect">
                <a:avLst/>
              </a:prstGeom>
              <a:blipFill rotWithShape="1">
                <a:blip r:embed="rId5"/>
                <a:stretch>
                  <a:fillRect l="-18" t="-148" r="55" b="1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B_5_AN.49_1#5d39b038a.blank?vcp=1&amp;pid=0928d761f&amp;color=0,0,0&amp;vpa=23&amp;vtp=1&amp;bbb=1&amp;rh=29.45"/>
              <p:cNvSpPr/>
              <p:nvPr/>
            </p:nvSpPr>
            <p:spPr>
              <a:xfrm>
                <a:off x="2935097" y="4060436"/>
                <a:ext cx="803212" cy="3740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𝐅𝐞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1" name="QB_5_AN.49_1#5d39b038a.blank?vcp=1&amp;pid=0928d761f&amp;color=0,0,0&amp;vpa=23&amp;vtp=1&amp;bbb=1&amp;rh=29.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097" y="4060436"/>
                <a:ext cx="803212" cy="374015"/>
              </a:xfrm>
              <a:prstGeom prst="rect">
                <a:avLst/>
              </a:prstGeom>
              <a:blipFill rotWithShape="1">
                <a:blip r:embed="rId6"/>
                <a:stretch>
                  <a:fillRect l="-16" t="-66" r="8" b="-8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B_5_AN.51_1#5d39b038a.blank?vcp=1&amp;pid=0928d761f&amp;color=0,0,0&amp;vpa=24&amp;vtp=1&amp;bbb=1"/>
              <p:cNvSpPr/>
              <p:nvPr/>
            </p:nvSpPr>
            <p:spPr>
              <a:xfrm>
                <a:off x="2603309" y="4634539"/>
                <a:ext cx="1309561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3" name="QB_5_AN.51_1#5d39b038a.blank?vcp=1&amp;pid=0928d761f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309" y="4634539"/>
                <a:ext cx="1309561" cy="381000"/>
              </a:xfrm>
              <a:prstGeom prst="rect">
                <a:avLst/>
              </a:prstGeom>
              <a:blipFill rotWithShape="1">
                <a:blip r:embed="rId7"/>
                <a:stretch>
                  <a:fillRect l="-34" t="-81" b="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QB_5_AN.53_1#5d39b038a.blank?vcp=1&amp;pid=0928d761f&amp;color=0,0,0&amp;vpa=25&amp;vtp=1&amp;bbb=1"/>
              <p:cNvSpPr/>
              <p:nvPr/>
            </p:nvSpPr>
            <p:spPr>
              <a:xfrm>
                <a:off x="4135247" y="5185101"/>
                <a:ext cx="704787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5" name="QB_5_AN.53_1#5d39b038a.blank?vcp=1&amp;pid=0928d761f&amp;color=0,0,0&amp;vpa=2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5247" y="5185101"/>
                <a:ext cx="704787" cy="381000"/>
              </a:xfrm>
              <a:prstGeom prst="rect">
                <a:avLst/>
              </a:prstGeom>
              <a:blipFill rotWithShape="1">
                <a:blip r:embed="rId8"/>
                <a:stretch>
                  <a:fillRect l="-18" t="-86" r="9" b="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4_1#aff1751be?vcp=1&amp;pid=b3b28b23b&amp;color=0,0,0&amp;vtp=1&amp;bt=1&amp;bbb=1"/>
          <p:cNvSpPr/>
          <p:nvPr/>
        </p:nvSpPr>
        <p:spPr>
          <a:xfrm>
            <a:off x="576072" y="6534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22.（6分）化学与人类的生活密切相关。请你用所学的化学知识回答下列问题。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BD.55_1#bd95b18b4?vcp=1&amp;pid=aff1751be&amp;color=0,0,0&amp;vtp=1&amp;bbb=1"/>
              <p:cNvSpPr/>
              <p:nvPr/>
            </p:nvSpPr>
            <p:spPr>
              <a:xfrm>
                <a:off x="576072" y="1175317"/>
                <a:ext cx="10954512" cy="502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（1）明矾常用作净水剂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，其作用是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（2）食品包装内填充氮气可延长食品保质期，是因为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________________________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（3）金刚石和石墨的物理性质差异很大，是因为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（4）气体比液体容易压缩，从微观角度解释，主要是因为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（5）炒菜结束后，用关闭燃气阀门的方法灭火，其灭火原理是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6）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𝐎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都是含氢元素的氧化物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，因为它们的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不同，所以它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们的化学性质不同。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3" name="QB_5_BD.55_1#bd95b18b4?vcp=1&amp;pid=aff1751b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75317"/>
                <a:ext cx="10954512" cy="5029200"/>
              </a:xfrm>
              <a:prstGeom prst="rect">
                <a:avLst/>
              </a:prstGeom>
              <a:blipFill rotWithShape="1">
                <a:blip r:embed="rId3"/>
                <a:stretch>
                  <a:fillRect l="-1" t="-11" r="-166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56_1#bd95b18b4.blank?vcp=1&amp;pid=aff1751be&amp;color=0,0,0&amp;vpa=26&amp;vtp=1&amp;bbb=1"/>
          <p:cNvSpPr/>
          <p:nvPr/>
        </p:nvSpPr>
        <p:spPr>
          <a:xfrm>
            <a:off x="5328254" y="1147377"/>
            <a:ext cx="32845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加速水中悬浮物的沉降</a:t>
            </a:r>
            <a:endParaRPr lang="en-US" altLang="zh-CN" sz="2400" dirty="0"/>
          </a:p>
        </p:txBody>
      </p:sp>
      <p:sp>
        <p:nvSpPr>
          <p:cNvPr id="6" name="QB_5_AN.58_1#bd95b18b4.blank?vcp=1&amp;pid=aff1751be&amp;color=0,0,0&amp;vpa=27&amp;vtp=1&amp;bbb=1&amp;hb=1"/>
          <p:cNvSpPr/>
          <p:nvPr/>
        </p:nvSpPr>
        <p:spPr>
          <a:xfrm>
            <a:off x="576073" y="1706177"/>
            <a:ext cx="10948277" cy="10972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常温下氮气的化学性质稳定</a:t>
            </a:r>
            <a:endParaRPr lang="en-US" altLang="zh-CN" sz="2400" dirty="0"/>
          </a:p>
        </p:txBody>
      </p:sp>
      <p:sp>
        <p:nvSpPr>
          <p:cNvPr id="8" name="QB_5_AN.60_1#bd95b18b4.blank?vcp=1&amp;pid=aff1751be&amp;color=0,0,0&amp;vpa=28&amp;vtp=1&amp;bbb=1"/>
          <p:cNvSpPr/>
          <p:nvPr/>
        </p:nvSpPr>
        <p:spPr>
          <a:xfrm>
            <a:off x="7166579" y="2823777"/>
            <a:ext cx="29781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碳原子排列方式不同</a:t>
            </a:r>
            <a:endParaRPr lang="en-US" altLang="zh-CN" sz="2400" dirty="0"/>
          </a:p>
        </p:txBody>
      </p:sp>
      <p:sp>
        <p:nvSpPr>
          <p:cNvPr id="10" name="QB_5_AN.62_1#bd95b18b4.blank?vcp=1&amp;pid=aff1751be&amp;color=0,0,0&amp;vpa=29&amp;vtp=1&amp;bbb=1&amp;hb=1"/>
          <p:cNvSpPr/>
          <p:nvPr/>
        </p:nvSpPr>
        <p:spPr>
          <a:xfrm>
            <a:off x="576073" y="3382577"/>
            <a:ext cx="10948277" cy="10972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气体分子间间隔比液体分子间间隔大</a:t>
            </a:r>
            <a:endParaRPr lang="en-US" altLang="zh-CN" sz="2400" dirty="0"/>
          </a:p>
        </p:txBody>
      </p:sp>
      <p:sp>
        <p:nvSpPr>
          <p:cNvPr id="12" name="QB_5_AN.64_1#bd95b18b4.blank?vcp=1&amp;pid=aff1751be&amp;color=0,0,0&amp;vpa=30&amp;vtp=1&amp;bbb=1"/>
          <p:cNvSpPr/>
          <p:nvPr/>
        </p:nvSpPr>
        <p:spPr>
          <a:xfrm>
            <a:off x="9017604" y="4500177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隔绝可燃物</a:t>
            </a:r>
            <a:endParaRPr lang="en-US" altLang="zh-CN" sz="2400" dirty="0"/>
          </a:p>
        </p:txBody>
      </p:sp>
      <p:sp>
        <p:nvSpPr>
          <p:cNvPr id="14" name="QB_5_AN.66_1#bd95b18b4.blank?vcp=1&amp;pid=aff1751be&amp;color=0,0,0&amp;vpa=31&amp;vtp=1&amp;bbb=1"/>
          <p:cNvSpPr/>
          <p:nvPr/>
        </p:nvSpPr>
        <p:spPr>
          <a:xfrm>
            <a:off x="7883937" y="5058977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分子构成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7_1#66130912f?sp=1&amp;vcp=1&amp;pid=b3b28b23b&amp;color=0,0,0&amp;vtp=1&amp;bt=1&amp;bbb=1&amp;hb=1"/>
          <p:cNvSpPr/>
          <p:nvPr/>
        </p:nvSpPr>
        <p:spPr>
          <a:xfrm>
            <a:off x="576072" y="13366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23.（6分）我国北斗导航卫星系统采用铷原子钟提供精确时间。图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5为铷元素在元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素周期表中的信息和铷的原子结构示意图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。请你回答下列问题。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O_4_BD.67_3#66130912f?iti=5&amp;htil=1&amp;vcp=1&amp;pid=b3b28b23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7360" y="2572644"/>
            <a:ext cx="3145536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67_4#66130912f?iti=6&amp;htil=1&amp;vcp=1&amp;pid=b3b28b23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9632" y="2609220"/>
            <a:ext cx="5184648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67_5#66130912f?iti=5&amp;htil=1&amp;vcp=1&amp;pid=b3b28b23b&amp;color=0,0,0&amp;vtp=1&amp;bbb=1"/>
          <p:cNvSpPr/>
          <p:nvPr/>
        </p:nvSpPr>
        <p:spPr>
          <a:xfrm>
            <a:off x="3046603" y="4354708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图5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O_4_BD.67_6#66130912f?iti=6&amp;htil=1&amp;vcp=1&amp;pid=b3b28b23b&amp;color=0,0,0&amp;vtp=1&amp;bbb=1"/>
          <p:cNvSpPr/>
          <p:nvPr/>
        </p:nvSpPr>
        <p:spPr>
          <a:xfrm>
            <a:off x="8528431" y="4363852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图6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BD.68_1#53de2b34e?vcp=1&amp;pid=66130912f&amp;color=0,0,0&amp;vtp=1&amp;bbb=1"/>
              <p:cNvSpPr/>
              <p:nvPr/>
            </p:nvSpPr>
            <p:spPr>
              <a:xfrm>
                <a:off x="576072" y="495521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（1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）铷元素的符号为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图1中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5_BD.68_1#53de2b34e?vcp=1&amp;pid=6613091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955218"/>
                <a:ext cx="10954512" cy="533400"/>
              </a:xfrm>
              <a:prstGeom prst="rect">
                <a:avLst/>
              </a:prstGeom>
              <a:blipFill rotWithShape="1">
                <a:blip r:embed="rId5"/>
                <a:stretch>
                  <a:fillRect l="-1" t="-59" r="2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AN.69_1#53de2b34e.blank?vcp=1&amp;pid=66130912f&amp;color=0,0,0&amp;vpa=32&amp;vtp=1&amp;bbb=1"/>
              <p:cNvSpPr/>
              <p:nvPr/>
            </p:nvSpPr>
            <p:spPr>
              <a:xfrm>
                <a:off x="3522472" y="5021497"/>
                <a:ext cx="54768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𝐑𝐛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5_AN.69_1#53de2b34e.blank?vcp=1&amp;pid=66130912f&amp;color=0,0,0&amp;vpa=3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472" y="5021497"/>
                <a:ext cx="547688" cy="381000"/>
              </a:xfrm>
              <a:prstGeom prst="rect">
                <a:avLst/>
              </a:prstGeom>
              <a:blipFill rotWithShape="1">
                <a:blip r:embed="rId6"/>
                <a:stretch>
                  <a:fillRect l="-23" t="-145" r="81" b="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B_5_AN.70_1#53de2b34e.blank?vcp=1&amp;pid=66130912f&amp;color=0,0,0&amp;vpa=33&amp;vtp=1"/>
          <p:cNvSpPr/>
          <p:nvPr/>
        </p:nvSpPr>
        <p:spPr>
          <a:xfrm>
            <a:off x="5692298" y="4917118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1_1#d3f51c9cc?vcp=1&amp;pid=66130912f&amp;color=0,0,0&amp;mp=1&amp;vtp=1&amp;bt=1&amp;bbb=1&amp;hb=1"/>
          <p:cNvSpPr/>
          <p:nvPr/>
        </p:nvSpPr>
        <p:spPr>
          <a:xfrm>
            <a:off x="576072" y="20377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）铷原子第一电子层上电子的能量比最外层上电子的能量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填“低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高”）。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5_AN.72_1#d3f51c9cc.blank?vcp=1&amp;pid=66130912f&amp;color=0,0,0&amp;mp=1&amp;vpa=34&amp;vtp=1"/>
          <p:cNvSpPr/>
          <p:nvPr/>
        </p:nvSpPr>
        <p:spPr>
          <a:xfrm>
            <a:off x="8711215" y="2009780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低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73_1#82fc541ef?sp=1&amp;vcp=1&amp;pid=66130912f&amp;color=0,0,0&amp;vtp=1&amp;bbb=1&amp;hb=1"/>
              <p:cNvSpPr/>
              <p:nvPr/>
            </p:nvSpPr>
            <p:spPr>
              <a:xfrm>
                <a:off x="576072" y="318229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（3）如图6所示，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𝐀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粒子共表示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种元素，铷元素原子的化学性质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与图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6中粒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子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填字母序号）的化学性质相似；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请你写出硫酸铷的化学式：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5_BD.73_1#82fc541ef?sp=1&amp;vcp=1&amp;pid=6613091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82298"/>
                <a:ext cx="10954512" cy="1676400"/>
              </a:xfrm>
              <a:prstGeom prst="rect">
                <a:avLst/>
              </a:prstGeom>
              <a:blipFill rotWithShape="1">
                <a:blip r:embed="rId3"/>
                <a:stretch>
                  <a:fillRect l="-1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74_1#82fc541ef.blank?vcp=1&amp;pid=66130912f&amp;color=0,0,0&amp;vpa=35&amp;vtp=1&amp;bbb=1"/>
          <p:cNvSpPr/>
          <p:nvPr/>
        </p:nvSpPr>
        <p:spPr>
          <a:xfrm>
            <a:off x="5304440" y="3154358"/>
            <a:ext cx="15986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三（或3）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6" name="QB_5_AN.75_1#82fc541ef.blank?vcp=1&amp;pid=66130912f&amp;color=0,0,0&amp;vpa=36&amp;vtp=1"/>
          <p:cNvSpPr/>
          <p:nvPr/>
        </p:nvSpPr>
        <p:spPr>
          <a:xfrm>
            <a:off x="861028" y="427195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AN.76_1#82fc541ef.blank?vcp=1&amp;pid=66130912f&amp;color=0,0,0&amp;vpa=37&amp;vtp=1&amp;bbb=1"/>
              <p:cNvSpPr/>
              <p:nvPr/>
            </p:nvSpPr>
            <p:spPr>
              <a:xfrm>
                <a:off x="9623234" y="4381563"/>
                <a:ext cx="121589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𝐑𝐛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5_AN.76_1#82fc541ef.blank?vcp=1&amp;pid=66130912f&amp;color=0,0,0&amp;vpa=3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3234" y="4381563"/>
                <a:ext cx="1215898" cy="381000"/>
              </a:xfrm>
              <a:prstGeom prst="rect">
                <a:avLst/>
              </a:prstGeom>
              <a:blipFill rotWithShape="1">
                <a:blip r:embed="rId4"/>
                <a:stretch>
                  <a:fillRect l="-37" t="-17" r="26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7_1#2fe0b0afc?vcp=1&amp;pid=b3b28b23b&amp;color=0,0,0&amp;vtp=1&amp;bt=1&amp;bbb=1"/>
          <p:cNvSpPr/>
          <p:nvPr/>
        </p:nvSpPr>
        <p:spPr>
          <a:xfrm>
            <a:off x="576072" y="22993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24.（6分）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“见著知微，见微知著”是化学常用的思维方法。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BD.78_1#311931d5d?vcp=1&amp;pid=2fe0b0afc&amp;color=0,0,0&amp;vtp=1&amp;bbb=1"/>
              <p:cNvSpPr/>
              <p:nvPr/>
            </p:nvSpPr>
            <p:spPr>
              <a:xfrm>
                <a:off x="576072" y="282123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1）化学上“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𝐂𝐮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”能表示单质铜，表示铜元素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，还能表示</a:t>
                </a:r>
                <a:r>
                  <a:rPr lang="en-US" altLang="zh-CN" sz="2400" i="0" spc="-5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_______________________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（2）干冰是由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（填“分子”“原子”或“离子”）构成的。</a:t>
                </a:r>
                <a:endParaRPr lang="en-US" altLang="zh-CN" sz="24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（3）金刚石和石墨性质不同的原因是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spc="-50" dirty="0"/>
              </a:p>
            </p:txBody>
          </p:sp>
        </mc:Choice>
        <mc:Fallback xmlns="">
          <p:sp>
            <p:nvSpPr>
              <p:cNvPr id="3" name="QB_5_BD.78_1#311931d5d?vcp=1&amp;pid=2fe0b0a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21237"/>
                <a:ext cx="10954512" cy="1676400"/>
              </a:xfrm>
              <a:prstGeom prst="rect">
                <a:avLst/>
              </a:prstGeom>
              <a:blipFill rotWithShape="1">
                <a:blip r:embed="rId3"/>
                <a:stretch>
                  <a:fillRect l="-1" t="-34" r="-1377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79_1#311931d5d.blank?vcp=1&amp;pid=2fe0b0afc&amp;color=0,0,0&amp;vpa=38&amp;vtp=1&amp;bbb=1"/>
          <p:cNvSpPr/>
          <p:nvPr/>
        </p:nvSpPr>
        <p:spPr>
          <a:xfrm>
            <a:off x="7942865" y="2793297"/>
            <a:ext cx="33607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铜原子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（或1个铜原子）</a:t>
            </a:r>
            <a:endParaRPr lang="en-US" altLang="zh-CN" sz="2400" spc="-50" dirty="0"/>
          </a:p>
        </p:txBody>
      </p:sp>
      <p:sp>
        <p:nvSpPr>
          <p:cNvPr id="6" name="QB_5_AN.81_1#311931d5d.blank?vcp=1&amp;pid=2fe0b0afc&amp;color=0,0,0&amp;vpa=39&amp;vtp=1&amp;bbb=1"/>
          <p:cNvSpPr/>
          <p:nvPr/>
        </p:nvSpPr>
        <p:spPr>
          <a:xfrm>
            <a:off x="2583466" y="3352097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分子</a:t>
            </a:r>
            <a:endParaRPr lang="en-US" altLang="zh-CN" sz="2400" dirty="0"/>
          </a:p>
        </p:txBody>
      </p:sp>
      <p:sp>
        <p:nvSpPr>
          <p:cNvPr id="8" name="QB_5_AN.83_1#311931d5d.blank?vcp=1&amp;pid=2fe0b0afc&amp;color=0,0,0&amp;vpa=40&amp;vtp=1&amp;bbb=1"/>
          <p:cNvSpPr/>
          <p:nvPr/>
        </p:nvSpPr>
        <p:spPr>
          <a:xfrm>
            <a:off x="5634640" y="3910897"/>
            <a:ext cx="29781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碳原子排列方式不同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1#37b4e5688?vcp=1&amp;pid=2fe0b0afc&amp;color=0,0,0&amp;mp=1&amp;vtp=1&amp;bt=1&amp;bbb=1&amp;hb=1"/>
          <p:cNvSpPr/>
          <p:nvPr/>
        </p:nvSpPr>
        <p:spPr>
          <a:xfrm>
            <a:off x="576073" y="1168559"/>
            <a:ext cx="10948276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（4）汽车尾气是导致酸雨的重要原因之一，为了减少有害气体的排放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，人们通常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在汽车排气管上安装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“催化转换器”，发生反应的微观示意图如图7所示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，该反应的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化学方程式为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，反应物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的质量比为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B_5_BD.84_1#37b4e5688?vcp=1&amp;pid=2fe0b0afc&amp;color=0,0,0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9077" y="2279555"/>
            <a:ext cx="502920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B_5_BD.84_1#37b4e5688?vcp=1&amp;pid=2fe0b0afc&amp;color=0,0,0&amp;mp=1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9506" y="2288699"/>
            <a:ext cx="630936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5_BD.84_2#37b4e5688?iti=7&amp;vcp=1&amp;pid=2fe0b0afc&amp;color=0,0,0&amp;mp=1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9968" y="3496723"/>
            <a:ext cx="8037576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5_BD.84_3#37b4e5688?iti=7&amp;vcp=1&amp;pid=2fe0b0afc&amp;color=0,0,0&amp;mp=1&amp;vtp=1&amp;bbb=1"/>
          <p:cNvSpPr/>
          <p:nvPr/>
        </p:nvSpPr>
        <p:spPr>
          <a:xfrm>
            <a:off x="5785231" y="5123338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图7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_AN.85_1#37b4e5688.blank?vcp=1&amp;pid=2fe0b0afc&amp;color=0,0,0&amp;mp=1&amp;vpa=41&amp;vtp=1&amp;bbb=1&amp;rh=39.24"/>
              <p:cNvSpPr/>
              <p:nvPr/>
            </p:nvSpPr>
            <p:spPr>
              <a:xfrm>
                <a:off x="2450910" y="2263605"/>
                <a:ext cx="3891979" cy="4983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𝟐𝐂𝐎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𝟐𝐍𝐎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400" b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  <m:t>催化剂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5_AN.85_1#37b4e5688.blank?vcp=1&amp;pid=2fe0b0afc&amp;color=0,0,0&amp;mp=1&amp;vpa=41&amp;vtp=1&amp;bbb=1&amp;rh=39.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910" y="2263605"/>
                <a:ext cx="3891979" cy="498348"/>
              </a:xfrm>
              <a:prstGeom prst="rect">
                <a:avLst/>
              </a:prstGeom>
              <a:blipFill rotWithShape="1">
                <a:blip r:embed="rId6"/>
                <a:stretch>
                  <a:fillRect l="-11" t="-24558" r="13" b="-2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AN.86_1#37b4e5688.blank?vcp=1&amp;pid=2fe0b0afc&amp;color=0,0,0&amp;mp=1&amp;vpa=42&amp;vtp=1&amp;bbb=1"/>
              <p:cNvSpPr/>
              <p:nvPr/>
            </p:nvSpPr>
            <p:spPr>
              <a:xfrm>
                <a:off x="599885" y="2923941"/>
                <a:ext cx="101758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5_AN.86_1#37b4e5688.blank?vcp=1&amp;pid=2fe0b0afc&amp;color=0,0,0&amp;mp=1&amp;vpa=4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85" y="2923941"/>
                <a:ext cx="1017588" cy="381000"/>
              </a:xfrm>
              <a:prstGeom prst="rect">
                <a:avLst/>
              </a:prstGeom>
              <a:blipFill rotWithShape="1">
                <a:blip r:embed="rId7"/>
                <a:stretch>
                  <a:fillRect l="-44" t="-105" r="13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7_1#9800b8cdc?sp=1&amp;vcp=1&amp;pid=b3b28b23b&amp;color=0,0,0&amp;vtp=1&amp;bt=1&amp;bbb=1"/>
          <p:cNvSpPr/>
          <p:nvPr/>
        </p:nvSpPr>
        <p:spPr>
          <a:xfrm>
            <a:off x="576072" y="10737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25.（6分）图8为元素周期表前三周期结构。请你按要求回答下列问题。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O_4_BD.87_2#9800b8cdc?iti=8&amp;vcp=1&amp;pid=b3b28b23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1676913"/>
            <a:ext cx="731520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87_3#9800b8cdc?iti=8&amp;vcp=1&amp;pid=b3b28b23b&amp;color=0,0,0&amp;vtp=1&amp;bbb=1"/>
          <p:cNvSpPr/>
          <p:nvPr/>
        </p:nvSpPr>
        <p:spPr>
          <a:xfrm>
            <a:off x="5780659" y="3449833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图8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5" name="QB_5_BD.88_1#7dd357fbe?vcp=1&amp;pid=9800b8cdc&amp;color=0,0,0&amp;vtp=1&amp;bbb=1"/>
          <p:cNvSpPr/>
          <p:nvPr/>
        </p:nvSpPr>
        <p:spPr>
          <a:xfrm>
            <a:off x="576072" y="404678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①表示的是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填元素名称）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元素。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（2）硅元素在元素周期表中位于第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周期。</a:t>
            </a:r>
            <a:endParaRPr lang="en-US" altLang="zh-CN" sz="2400">
              <a:solidFill>
                <a:srgbClr val="000000"/>
              </a:solidFill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spc="-10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3）图8所示编号中有两种金属元素，其中金属活动性较弱的是</a:t>
            </a:r>
            <a:r>
              <a:rPr lang="en-US" altLang="zh-CN" sz="2400" spc="-1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spc="-10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（填元素符号）。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B_5_AN.89_1#7dd357fbe.blank?vcp=1&amp;pid=9800b8cdc&amp;color=0,0,0&amp;vpa=43&amp;vtp=1"/>
          <p:cNvSpPr/>
          <p:nvPr/>
        </p:nvSpPr>
        <p:spPr>
          <a:xfrm>
            <a:off x="2889854" y="4018847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氢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8" name="QB_5_AN.91_1#7dd357fbe.blank?vcp=1&amp;pid=9800b8cdc&amp;color=0,0,0&amp;vpa=44&amp;vtp=1&amp;bbb=1"/>
          <p:cNvSpPr/>
          <p:nvPr/>
        </p:nvSpPr>
        <p:spPr>
          <a:xfrm>
            <a:off x="5340954" y="4577647"/>
            <a:ext cx="15986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三（或3）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B_5_AN.93_1#7dd357fbe.blank?vcp=1&amp;pid=9800b8cdc&amp;color=0,0,0&amp;vpa=45&amp;vtp=1&amp;bbb=1"/>
              <p:cNvSpPr/>
              <p:nvPr/>
            </p:nvSpPr>
            <p:spPr>
              <a:xfrm>
                <a:off x="8796147" y="5248607"/>
                <a:ext cx="58261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𝐌𝐠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0" name="QB_5_AN.93_1#7dd357fbe.blank?vcp=1&amp;pid=9800b8cdc&amp;color=0,0,0&amp;vpa=4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6147" y="5248607"/>
                <a:ext cx="582613" cy="381000"/>
              </a:xfrm>
              <a:prstGeom prst="rect">
                <a:avLst/>
              </a:prstGeom>
              <a:blipFill rotWithShape="1">
                <a:blip r:embed="rId4"/>
                <a:stretch>
                  <a:fillRect l="-22" t="-87" r="76" b="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4_1#43c49a7bb?vcp=1&amp;pid=9800b8cdc&amp;color=0,0,0&amp;vtp=1&amp;bt=1&amp;bbb=1&amp;hb=1"/>
          <p:cNvSpPr/>
          <p:nvPr/>
        </p:nvSpPr>
        <p:spPr>
          <a:xfrm>
            <a:off x="576072" y="92370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（4）写出③元素组成的单质和⑥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元素组成的单质发生反应的化学方程式：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95_1#43c49a7bb.blank?vcp=1&amp;pid=9800b8cdc&amp;color=0,0,0&amp;vpa=46&amp;vtp=1&amp;bbb=1&amp;rh=39.09"/>
              <p:cNvSpPr/>
              <p:nvPr/>
            </p:nvSpPr>
            <p:spPr>
              <a:xfrm>
                <a:off x="676085" y="1465764"/>
                <a:ext cx="2854833" cy="4964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𝟐𝐌𝐠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3000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400" b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  <m:t>点燃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𝟐𝐌𝐠𝐎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95_1#43c49a7bb.blank?vcp=1&amp;pid=9800b8cdc&amp;color=0,0,0&amp;vpa=46&amp;vtp=1&amp;bbb=1&amp;rh=39.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085" y="1465764"/>
                <a:ext cx="2854833" cy="496443"/>
              </a:xfrm>
              <a:prstGeom prst="rect">
                <a:avLst/>
              </a:prstGeom>
              <a:blipFill rotWithShape="1">
                <a:blip r:embed="rId3"/>
                <a:stretch>
                  <a:fillRect l="-16" t="-24212" r="11" b="-29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BD.96_1#78cb9014e?sp=1&amp;vcp=1&amp;pid=9800b8cdc&amp;color=0,0,0&amp;vtp=1&amp;bbb=1&amp;hb=1"/>
          <p:cNvSpPr/>
          <p:nvPr/>
        </p:nvSpPr>
        <p:spPr>
          <a:xfrm>
            <a:off x="576072" y="206828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（5）硒是人体必需的微量元素，尤其在增强免疫力和防癌抗癌方面发挥着重要作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用，硒的部分信息如图9所示，写出硒元素和⑤元素组成化合物的化学式：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N.97_1#78cb9014e.blank?vcp=1&amp;pid=9800b8cdc&amp;color=0,0,0&amp;vpa=47&amp;vtp=1&amp;bbb=1&amp;hb=1"/>
              <p:cNvSpPr/>
              <p:nvPr/>
            </p:nvSpPr>
            <p:spPr>
              <a:xfrm>
                <a:off x="566166" y="2504268"/>
                <a:ext cx="10948277" cy="1143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25"/>
                  </a:lnSpc>
                </a:pPr>
                <a:r>
                  <a:rPr lang="en-US" altLang="zh-CN" sz="2400" b="1" i="0" kern="0" dirty="0">
                    <a:solidFill>
                      <a:srgbClr val="FFFFFF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𝐒𝐞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5_AN.97_1#78cb9014e.blank?vcp=1&amp;pid=9800b8cdc&amp;color=0,0,0&amp;vpa=4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166" y="2504268"/>
                <a:ext cx="10948277" cy="1143000"/>
              </a:xfrm>
              <a:prstGeom prst="rect">
                <a:avLst/>
              </a:prstGeom>
              <a:blipFill rotWithShape="1">
                <a:blip r:embed="rId4"/>
                <a:stretch>
                  <a:fillRect l="-3" t="-41" r="6" b="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5_BD.96_2#78cb9014e?iti=9&amp;vcp=1&amp;pid=9800b8cd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2544" y="3851307"/>
            <a:ext cx="3392424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5_BD.96_3#78cb9014e?iti=9&amp;vcp=1&amp;pid=9800b8cdc&amp;color=0,0,0&amp;vtp=1&amp;bbb=1"/>
          <p:cNvSpPr/>
          <p:nvPr/>
        </p:nvSpPr>
        <p:spPr>
          <a:xfrm>
            <a:off x="5785231" y="5368195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图9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8_1#5f5e02def?sp=1&amp;vcp=1&amp;pid=b3b28b23b&amp;color=0,0,0&amp;vtp=1&amp;bt=1&amp;bbb=1&amp;hb=1"/>
          <p:cNvSpPr/>
          <p:nvPr/>
        </p:nvSpPr>
        <p:spPr>
          <a:xfrm>
            <a:off x="576072" y="673005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26.（8分）请你阅读下列材料，回答下列问题。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金属材料对于促进生产发展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、改善人类生活发挥了巨大作用。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钢是用量最大、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用途最广的合金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，根据其化学成分，可分为碳素钢和合金钢。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根据含碳量不同，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碳素钢可分为高碳钢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、中碳钢和低碳钢，其性能和用途如图10所示。</a:t>
            </a:r>
            <a:endParaRPr lang="en-US" altLang="zh-CN" sz="2400" dirty="0"/>
          </a:p>
        </p:txBody>
      </p:sp>
      <p:pic>
        <p:nvPicPr>
          <p:cNvPr id="3" name="QO_4_BD.98_2#5f5e02def?iti=10&amp;vcp=1&amp;pid=b3b28b23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5880" y="3001169"/>
            <a:ext cx="9436608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98_3#5f5e02def?iti=10&amp;vcp=1&amp;pid=b3b28b23b&amp;color=0,0,0&amp;vtp=1&amp;bbb=1"/>
          <p:cNvSpPr/>
          <p:nvPr/>
        </p:nvSpPr>
        <p:spPr>
          <a:xfrm>
            <a:off x="5704459" y="5606193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图10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98_4#5f5e02def?vcp=1&amp;pid=b3b28b23b&amp;color=0,0,0&amp;mp=1&amp;vtp=1&amp;bt=1&amp;bbb=1&amp;hb=1"/>
              <p:cNvSpPr/>
              <p:nvPr/>
            </p:nvSpPr>
            <p:spPr>
              <a:xfrm>
                <a:off x="576072" y="1213009"/>
                <a:ext cx="10954512" cy="447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  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合金钢也叫特种钢，是在碳素钢里适量地加入一种或几种合金元素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，使钢的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组织结构发生变化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，从而使钢具有各种特殊性能。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铝合金是目前用途广泛的合金之一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，例如硬铝的密度小、强度高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、具有较强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的抗腐蚀能力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，是制造飞机和宇宙飞船的理想材料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。将某种铝合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金放入氢氧化钠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溶液中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，其中的铝会与氢氧化钠、水反应生成偏铝酸钠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𝐍𝐚𝐀𝐥𝐎</m:t>
                        </m:r>
                      </m:e>
                      <m:sub>
                        <m:r>
                          <a:rPr lang="en-US" altLang="zh-CN" sz="2400" b="1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和一种可燃性气体。</a:t>
                </a:r>
                <a:endParaRPr lang="en-US" altLang="zh-CN" sz="2400" spc="-5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近年来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，为满足某些尖端技术发展的需要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，人们又设计和合成了许多新型合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。例如：钛合金与人体具有很好的“相容性”，可以用来制造人造骨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；耐热合金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和形状记忆合金广泛应用于航空航天等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QO_4_BD.98_4#5f5e02def?vcp=1&amp;pid=b3b28b23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13009"/>
                <a:ext cx="10954512" cy="4470400"/>
              </a:xfrm>
              <a:prstGeom prst="rect">
                <a:avLst/>
              </a:prstGeom>
              <a:blipFill rotWithShape="1">
                <a:blip r:embed="rId3"/>
                <a:stretch>
                  <a:fillRect l="-1" t="-4" r="-1934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ae38852e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2025年初中学业水平考试模拟测试卷（六）</a:t>
            </a:r>
            <a:endParaRPr lang="en-US" altLang="zh-CN" sz="4800" dirty="0"/>
          </a:p>
        </p:txBody>
      </p:sp>
      <p:sp>
        <p:nvSpPr>
          <p:cNvPr id="3" name="C_1#3ae38852e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3ae38852e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（满分：100分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考试时间：90分钟）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9_1#b6be5ccde?vcp=1&amp;pid=5f5e02def&amp;color=0,0,0&amp;vtp=1&amp;bt=1&amp;bbb=1"/>
          <p:cNvSpPr/>
          <p:nvPr/>
        </p:nvSpPr>
        <p:spPr>
          <a:xfrm>
            <a:off x="576072" y="1161420"/>
            <a:ext cx="1131728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）生铁和钢是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不同的两种铁合金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，用量最大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、用途最广的合金是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2）钢的含碳量是</a:t>
            </a:r>
            <a:r>
              <a:rPr lang="en-US" altLang="zh-CN" sz="2400" spc="-5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；可用于制造器械、弹簧和刀具等的是</a:t>
            </a:r>
            <a:r>
              <a:rPr lang="en-US" altLang="zh-CN" sz="2400" spc="-5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碳钢。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5_AN.100_1#b6be5ccde.blank?vcp=1&amp;pid=5f5e02def&amp;color=0,0,0&amp;vpa=48&amp;vtp=1&amp;bbb=1"/>
          <p:cNvSpPr/>
          <p:nvPr/>
        </p:nvSpPr>
        <p:spPr>
          <a:xfrm>
            <a:off x="2889854" y="1133480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含碳量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4" name="QB_5_AN.101_1#b6be5ccde.blank?vcp=1&amp;pid=5f5e02def&amp;color=0,0,0&amp;vpa=49&amp;vtp=1"/>
          <p:cNvSpPr/>
          <p:nvPr/>
        </p:nvSpPr>
        <p:spPr>
          <a:xfrm>
            <a:off x="10849579" y="1133480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钢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AN.103_1#b6be5ccde.blank?vcp=1&amp;pid=5f5e02def&amp;color=0,0,0&amp;vpa=50&amp;vtp=1&amp;bbb=1"/>
              <p:cNvSpPr/>
              <p:nvPr/>
            </p:nvSpPr>
            <p:spPr>
              <a:xfrm>
                <a:off x="3190684" y="1804509"/>
                <a:ext cx="1795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𝟎𝟑</m:t>
                    </m:r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%</m:t>
                    </m:r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spc="-5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5_AN.103_1#b6be5ccde.blank?vcp=1&amp;pid=5f5e02def&amp;color=0,0,0&amp;vpa=5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684" y="1804509"/>
                <a:ext cx="179546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25" t="-124" r="7" b="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104_1#b6be5ccde.blank?vcp=1&amp;pid=5f5e02def&amp;color=0,0,0&amp;vpa=51&amp;vtp=1"/>
          <p:cNvSpPr/>
          <p:nvPr/>
        </p:nvSpPr>
        <p:spPr>
          <a:xfrm>
            <a:off x="10135204" y="1692280"/>
            <a:ext cx="5143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高</a:t>
            </a:r>
            <a:endParaRPr lang="en-US" altLang="zh-CN" sz="2400" spc="-50" dirty="0">
              <a:solidFill>
                <a:srgbClr val="A00021"/>
              </a:solidFill>
            </a:endParaRPr>
          </a:p>
        </p:txBody>
      </p:sp>
      <p:sp>
        <p:nvSpPr>
          <p:cNvPr id="8" name="QC_5_BD.105_1#ecfd0e2f1?vcp=1&amp;pid=5f5e02def&amp;color=0,0,0&amp;vtp=1&amp;bbb=1"/>
          <p:cNvSpPr/>
          <p:nvPr/>
        </p:nvSpPr>
        <p:spPr>
          <a:xfrm>
            <a:off x="576072" y="23059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）用于制造飞机和宇宙飞船利用了硬铝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的性质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10" name="QC_5_BD.105_2#ecfd0e2f1.choices?vcp=1&amp;pid=5f5e02def&amp;color=0,0,0&amp;vtp=1&amp;bbb=1"/>
          <p:cNvSpPr/>
          <p:nvPr/>
        </p:nvSpPr>
        <p:spPr>
          <a:xfrm>
            <a:off x="576072" y="28288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.密度小</a:t>
            </a:r>
            <a:r>
              <a:rPr lang="en-US" altLang="zh-CN" sz="2400" b="1" i="0" spc="-103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.强度高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C.硬而脆</a:t>
            </a:r>
            <a:r>
              <a:rPr lang="en-US" altLang="zh-CN" sz="2400" b="1" i="0" spc="-103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.具有较强的抗腐蚀能力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11" name="QB_5_BD.107_1#427be7474?vcp=1&amp;pid=5f5e02def&amp;color=0,0,0&amp;vtp=1&amp;bbb=1"/>
          <p:cNvSpPr/>
          <p:nvPr/>
        </p:nvSpPr>
        <p:spPr>
          <a:xfrm>
            <a:off x="576071" y="3984557"/>
            <a:ext cx="10954513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（4）可以用来制造人造骨的是</a:t>
            </a: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合金。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（5）铝与氢氧化钠溶液反应的化学方程式是</a:t>
            </a:r>
            <a:r>
              <a:rPr lang="en-US" altLang="zh-CN" sz="24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12" name="QB_5_AN.108_1#427be7474.blank?vcp=1&amp;pid=5f5e02def&amp;color=0,0,0&amp;vpa=53&amp;vtp=1"/>
          <p:cNvSpPr/>
          <p:nvPr/>
        </p:nvSpPr>
        <p:spPr>
          <a:xfrm>
            <a:off x="4728179" y="3956617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钛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QB_5_AN.110_1#427be7474.blank?vcp=1&amp;pid=5f5e02def&amp;color=0,0,0&amp;vpa=54&amp;vtp=1&amp;bbb=1&amp;rh=31.66&amp;hb=1"/>
              <p:cNvSpPr/>
              <p:nvPr/>
            </p:nvSpPr>
            <p:spPr>
              <a:xfrm>
                <a:off x="686316" y="4446410"/>
                <a:ext cx="11112215" cy="1143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85"/>
                  </a:lnSpc>
                </a:pPr>
                <a:r>
                  <a:rPr lang="en-US" altLang="zh-CN" sz="2400" b="1" i="0" kern="0" dirty="0">
                    <a:solidFill>
                      <a:srgbClr val="FFFFFF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𝟐𝐀𝐥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𝟐𝐍𝐚𝐎𝐇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400" b="1" i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400" b="1" i="1" baseline="-8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baseline="-1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𝐍𝐚𝐀𝐥𝐎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𝟑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4" name="QB_5_AN.110_1#427be7474.blank?vcp=1&amp;pid=5f5e02def&amp;color=0,0,0&amp;vpa=54&amp;vtp=1&amp;bbb=1&amp;rh=31.66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16" y="4446410"/>
                <a:ext cx="11112215" cy="1143000"/>
              </a:xfrm>
              <a:prstGeom prst="rect">
                <a:avLst/>
              </a:prstGeom>
              <a:blipFill rotWithShape="0">
                <a:blip r:embed="rId4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QC_5_AN.106_1#ecfd0e2f1.blank?vcp=1&amp;pid=5f5e02def&amp;color=0,0,0&amp;vpa=52&amp;vtp=1&amp;bbb=1&amp;answeroption=ABD"/>
          <p:cNvSpPr txBox="1"/>
          <p:nvPr/>
        </p:nvSpPr>
        <p:spPr>
          <a:xfrm>
            <a:off x="449072" y="28872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6" name="QC_5_AN.106_2#ecfd0e2f1.blank?vcp=1&amp;pid=5f5e02def&amp;color=0,0,0&amp;vpa=52&amp;vtp=1&amp;bbb=1&amp;answeroption=ABD"/>
          <p:cNvSpPr txBox="1"/>
          <p:nvPr/>
        </p:nvSpPr>
        <p:spPr>
          <a:xfrm>
            <a:off x="6033262" y="2887277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7" name="QC_5_AN.106_3#ecfd0e2f1.blank?vcp=1&amp;pid=5f5e02def&amp;color=0,0,0&amp;vpa=52&amp;vtp=1&amp;bbb=1&amp;answeroption=ABD"/>
          <p:cNvSpPr txBox="1"/>
          <p:nvPr/>
        </p:nvSpPr>
        <p:spPr>
          <a:xfrm>
            <a:off x="6033262" y="3458777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12" grpId="0" build="p" animBg="1"/>
      <p:bldP spid="14" grpId="0" build="p" animBg="1"/>
      <p:bldP spid="15" grpId="0" build="p"/>
      <p:bldP spid="16" grpId="0" build="p"/>
      <p:bldP spid="1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fde24d5b?vcp=1&amp;pid=d680e24a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三、实验探究题（本大题共2小题，每个化学方程式2分，其余每空1分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，共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600" dirty="0"/>
          </a:p>
        </p:txBody>
      </p:sp>
      <p:sp>
        <p:nvSpPr>
          <p:cNvPr id="3" name="QO_4_BD.111_1#b167e98a9?sp=1&amp;vcp=1&amp;pid=1fde24d5b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27.（8分）在实验室里，利用如图11所示实验装置制取有关气体。</a:t>
            </a:r>
            <a:endParaRPr lang="en-US" altLang="zh-CN" sz="2400" dirty="0"/>
          </a:p>
        </p:txBody>
      </p:sp>
      <p:pic>
        <p:nvPicPr>
          <p:cNvPr id="4" name="QO_4_BD.111_2#b167e98a9?iti=11&amp;vcp=1&amp;pid=1fde24d5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736" y="2402459"/>
            <a:ext cx="717804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111_3#b167e98a9?iti=11&amp;vcp=1&amp;pid=1fde24d5b&amp;color=0,0,0&amp;vtp=1&amp;bbb=1"/>
          <p:cNvSpPr/>
          <p:nvPr/>
        </p:nvSpPr>
        <p:spPr>
          <a:xfrm>
            <a:off x="5925947" y="3992499"/>
            <a:ext cx="66262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图11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BD.112_1#f17454eb2?vcp=1&amp;pid=b167e98a9&amp;color=0,0,0&amp;vtp=1&amp;bbb=1"/>
              <p:cNvSpPr/>
              <p:nvPr/>
            </p:nvSpPr>
            <p:spPr>
              <a:xfrm>
                <a:off x="571500" y="4686322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（1）写出图中仪器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的名称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400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6" name="QB_5_BD.112_1#f17454eb2?vcp=1&amp;pid=b167e98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4686322"/>
                <a:ext cx="10954512" cy="533400"/>
              </a:xfrm>
              <a:prstGeom prst="rect">
                <a:avLst/>
              </a:prstGeom>
              <a:blipFill rotWithShape="0">
                <a:blip r:embed="rId4"/>
                <a:stretch>
                  <a:fillRect l="-1725" t="-2299" b="-24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113_1#f17454eb2.blank?vcp=1&amp;pid=b167e98a9&amp;color=0,0,0&amp;vpa=55&amp;vtp=1&amp;bbb=1"/>
          <p:cNvSpPr/>
          <p:nvPr/>
        </p:nvSpPr>
        <p:spPr>
          <a:xfrm>
            <a:off x="4590065" y="4559322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试管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4_1#950a400f5?vcp=1&amp;pid=b167e98a9&amp;color=0,0,0&amp;vtp=1&amp;bt=1&amp;bbb=1&amp;hb=1"/>
          <p:cNvSpPr/>
          <p:nvPr/>
        </p:nvSpPr>
        <p:spPr>
          <a:xfrm>
            <a:off x="576072" y="61659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（2）实验室里常用大理石和稀盐酸反应来制取二氧化碳气体，主要操作步骤有：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①检查装置的气密性、②收集并验满气体、③装入药品、④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组装仪器，正确的操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作顺序为</a:t>
            </a: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（填数字序号）；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反应的化学方程式是</a:t>
            </a: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5_AN.115_1#950a400f5.blank?vcp=1&amp;pid=b167e98a9&amp;color=0,0,0&amp;vpa=56&amp;vtp=1&amp;bbb=1"/>
          <p:cNvSpPr/>
          <p:nvPr/>
        </p:nvSpPr>
        <p:spPr>
          <a:xfrm>
            <a:off x="1818291" y="1706250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④①③②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116_1#950a400f5.blank?vcp=1&amp;pid=b167e98a9&amp;color=0,0,0&amp;vpa=57&amp;vtp=1&amp;bbb=1&amp;rh=31.66&amp;hb=1"/>
              <p:cNvSpPr/>
              <p:nvPr/>
            </p:nvSpPr>
            <p:spPr>
              <a:xfrm>
                <a:off x="576073" y="1696090"/>
                <a:ext cx="11520677" cy="1117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kern="0" dirty="0">
                    <a:solidFill>
                      <a:srgbClr val="FFFFFF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         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𝐂𝐚𝐂𝐎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𝟐𝐇𝐂𝐥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400" b="1" i="1" baseline="-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400" b="1" i="1" baseline="-8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baseline="-12000">
                                          <a:solidFill>
                                            <a:srgbClr val="A0002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𝐂𝐚𝐂𝐥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5_AN.116_1#950a400f5.blank?vcp=1&amp;pid=b167e98a9&amp;color=0,0,0&amp;vpa=57&amp;vtp=1&amp;bbb=1&amp;rh=31.66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3" y="1696090"/>
                <a:ext cx="11520677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b="-50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BD.117_1#f25c04dc5?sp=1&amp;vcp=1&amp;pid=b167e98a9&amp;color=0,0,0&amp;vtp=1&amp;bbb=1&amp;hb=1"/>
          <p:cNvSpPr/>
          <p:nvPr/>
        </p:nvSpPr>
        <p:spPr>
          <a:xfrm>
            <a:off x="576072" y="286352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（3）装置B、D均可用作制取二氧化碳的发生装置，利用装置B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制备二氧化碳时，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长颈漏斗的下端要插入到液面以下，其目的是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与装置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B相比，装置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D的优点是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B_5_AN.118_1#f25c04dc5.blank?vcp=1&amp;pid=b167e98a9&amp;color=0,0,0&amp;vpa=58&amp;vtp=1&amp;bbb=1"/>
          <p:cNvSpPr/>
          <p:nvPr/>
        </p:nvSpPr>
        <p:spPr>
          <a:xfrm>
            <a:off x="6707790" y="3394388"/>
            <a:ext cx="35909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防止生成的二氧化碳逸出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7" name="QB_5_AN.119_1#f25c04dc5.blank?vcp=1&amp;pid=b167e98a9&amp;color=0,0,0&amp;vpa=59&amp;vtp=1&amp;bbb=1"/>
          <p:cNvSpPr/>
          <p:nvPr/>
        </p:nvSpPr>
        <p:spPr>
          <a:xfrm>
            <a:off x="4680554" y="3953187"/>
            <a:ext cx="35909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可控制反应的发生和停止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BD.120_1#190b7f91b?vcp=1&amp;pid=b167e98a9&amp;color=0,0,0&amp;vtp=1&amp;bbb=1&amp;hb=1"/>
              <p:cNvSpPr/>
              <p:nvPr/>
            </p:nvSpPr>
            <p:spPr>
              <a:xfrm>
                <a:off x="576072" y="456532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（4）用氮气和氧气混制一瓶氧气体积分数为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𝟒𝟎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的“富氧空气”：应从装置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𝐅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中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𝐞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𝐟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”）口通入氮气排出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𝟏𝟖𝟎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𝐦𝐋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水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，再通入氧气排出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水。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已知集气瓶容积为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𝟓𝟎𝟎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，集气瓶中水可以不全部排出）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QB_5_BD.120_1#190b7f91b?vcp=1&amp;pid=b167e98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565328"/>
                <a:ext cx="10954512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1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5_AN.121_1#190b7f91b.blank?vcp=1&amp;pid=b167e98a9&amp;color=0,0,0&amp;vpa=60&amp;vtp=1&amp;bbb=1"/>
              <p:cNvSpPr/>
              <p:nvPr/>
            </p:nvSpPr>
            <p:spPr>
              <a:xfrm>
                <a:off x="11045634" y="4640894"/>
                <a:ext cx="282575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𝐟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5_AN.121_1#190b7f91b.blank?vcp=1&amp;pid=b167e98a9&amp;color=0,0,0&amp;vpa=6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5634" y="4640894"/>
                <a:ext cx="282575" cy="381000"/>
              </a:xfrm>
              <a:prstGeom prst="rect">
                <a:avLst/>
              </a:prstGeom>
              <a:blipFill rotWithShape="1">
                <a:blip r:embed="rId5"/>
                <a:stretch>
                  <a:fillRect l="-157" t="-82" r="157" b="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5_AN.122_1#190b7f91b.blank?vcp=1&amp;pid=b167e98a9&amp;color=0,0,0&amp;vpa=61&amp;vtp=1&amp;bbb=1"/>
          <p:cNvSpPr/>
          <p:nvPr/>
        </p:nvSpPr>
        <p:spPr>
          <a:xfrm>
            <a:off x="8687404" y="5096188"/>
            <a:ext cx="677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120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23_1#28a93087a?sp=1&amp;vcp=1&amp;pid=1fde24d5b&amp;color=0,0,0&amp;vtp=1&amp;bt=1&amp;bbb=1"/>
          <p:cNvSpPr/>
          <p:nvPr/>
        </p:nvSpPr>
        <p:spPr>
          <a:xfrm>
            <a:off x="576072" y="7766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28.（8分）化学活动小组在一次实验中进行了如图12所示实验：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3" name="QO_4_BD.123_2#28a93087a?iti=12&amp;vcp=1&amp;pid=1fde24d5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472" y="1379733"/>
            <a:ext cx="6830568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123_3#28a93087a?iti=12&amp;vcp=1&amp;pid=1fde24d5b&amp;color=0,0,0&amp;vtp=1&amp;bbb=1"/>
          <p:cNvSpPr/>
          <p:nvPr/>
        </p:nvSpPr>
        <p:spPr>
          <a:xfrm>
            <a:off x="5709031" y="3692148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图12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5" name="QO_4_BD.123_4#28a93087a?vcp=1&amp;pid=1fde24d5b&amp;color=0,0,0&amp;vtp=1&amp;bbb=1"/>
          <p:cNvSpPr/>
          <p:nvPr/>
        </p:nvSpPr>
        <p:spPr>
          <a:xfrm>
            <a:off x="576072" y="42957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【实验探究1】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BD.124_1#f3c7aeee2?vcp=1&amp;pid=28a93087a&amp;color=0,0,0&amp;vtp=1&amp;bbb=1&amp;hb=1"/>
              <p:cNvSpPr/>
              <p:nvPr/>
            </p:nvSpPr>
            <p:spPr>
              <a:xfrm>
                <a:off x="576072" y="4818566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的物质类别属于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填“酸”“碱”或“盐”）；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A中发生反应的化学方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程式是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5_BD.124_1#f3c7aeee2?vcp=1&amp;pid=28a9308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818566"/>
                <a:ext cx="10954512" cy="1117600"/>
              </a:xfrm>
              <a:prstGeom prst="rect">
                <a:avLst/>
              </a:prstGeom>
              <a:blipFill rotWithShape="1">
                <a:blip r:embed="rId4"/>
                <a:stretch>
                  <a:fillRect l="-1" t="-17" r="-143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125_1#f3c7aeee2.blank?vcp=1&amp;pid=28a93087a&amp;color=0,0,0&amp;vpa=62&amp;vtp=1"/>
          <p:cNvSpPr/>
          <p:nvPr/>
        </p:nvSpPr>
        <p:spPr>
          <a:xfrm>
            <a:off x="4569301" y="4790626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盐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5_AN.126_1#f3c7aeee2.blank?vcp=1&amp;pid=28a93087a&amp;color=0,0,0&amp;vpa=63&amp;vtp=1&amp;bbb=1&amp;rh=31.66"/>
              <p:cNvSpPr/>
              <p:nvPr/>
            </p:nvSpPr>
            <p:spPr>
              <a:xfrm>
                <a:off x="1544447" y="5417587"/>
                <a:ext cx="5256022" cy="40208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𝐁𝐚𝐂𝐥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400" b="1" i="1" baseline="-200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400" b="1" i="1" baseline="-8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400" b="1" baseline="-1200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𝟐𝐍𝐚𝐂𝐥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+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𝐁𝐚𝐂𝐎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SimSun" panose="02010600030101010101" pitchFamily="34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↓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5_AN.126_1#f3c7aeee2.blank?vcp=1&amp;pid=28a93087a&amp;color=0,0,0&amp;vpa=63&amp;vtp=1&amp;bbb=1&amp;rh=31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447" y="5417587"/>
                <a:ext cx="5256022" cy="402082"/>
              </a:xfrm>
              <a:prstGeom prst="rect">
                <a:avLst/>
              </a:prstGeom>
              <a:blipFill rotWithShape="1">
                <a:blip r:embed="rId5"/>
                <a:stretch>
                  <a:fillRect l="-2" t="-31212" r="5" b="-15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b114776ef?vcp=1&amp;pid=28a93087a&amp;color=0,0,0&amp;vtp=1&amp;bt=1&amp;bbb=1&amp;hb=1"/>
              <p:cNvSpPr/>
              <p:nvPr/>
            </p:nvSpPr>
            <p:spPr>
              <a:xfrm>
                <a:off x="576072" y="907097"/>
                <a:ext cx="10954512" cy="502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【实验探究2】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小组同学将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A、B两支试管中的物质倒入到烧杯C中，充分混合后过滤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，同学们对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滤液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D的成分产生了浓厚的兴趣，进行了进一步的探究活动。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提出问题】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滤液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D中含有什么离子？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猜想假设】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甲同学：含有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𝐎𝐇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𝐂𝐥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乙同学：含有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𝐎𝐇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𝐂𝐥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𝐁𝐚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；</a:t>
                </a: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丙同学：（2）含有</a:t>
                </a:r>
                <a:r>
                  <a:rPr lang="en-US" altLang="zh-CN" sz="24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_______________________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P_5_BD#b114776ef?vcp=1&amp;pid=28a9308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07097"/>
                <a:ext cx="10954512" cy="5029200"/>
              </a:xfrm>
              <a:prstGeom prst="rect">
                <a:avLst/>
              </a:prstGeom>
              <a:blipFill rotWithShape="1">
                <a:blip r:embed="rId3"/>
                <a:stretch>
                  <a:fillRect l="-1" t="-6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128_1#b114776ef.blank?vcp=1&amp;pid=28a93087a&amp;color=0,0,0&amp;vpa=64&amp;vtp=1&amp;bbb=1&amp;rh=30.79504"/>
              <p:cNvSpPr/>
              <p:nvPr/>
            </p:nvSpPr>
            <p:spPr>
              <a:xfrm>
                <a:off x="3228784" y="5425410"/>
                <a:ext cx="3408236" cy="3910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𝐍𝐚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𝐎𝐇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𝐂𝐥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5_AN.128_1#b114776ef.blank?vcp=1&amp;pid=28a93087a&amp;color=0,0,0&amp;vpa=64&amp;vtp=1&amp;bbb=1&amp;rh=30.79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8784" y="5425410"/>
                <a:ext cx="3408236" cy="391097"/>
              </a:xfrm>
              <a:prstGeom prst="rect">
                <a:avLst/>
              </a:prstGeom>
              <a:blipFill rotWithShape="1">
                <a:blip r:embed="rId4"/>
                <a:stretch>
                  <a:fillRect l="-13" t="-155" b="-70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bcd845df?vcp=1&amp;pid=28a93087a&amp;color=0,0,0&amp;vtp=1&amp;bt=1&amp;bbb=1"/>
          <p:cNvSpPr/>
          <p:nvPr/>
        </p:nvSpPr>
        <p:spPr>
          <a:xfrm>
            <a:off x="576072" y="20296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【进行实验】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乙同学取一定量的滤液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D于试管中，向其中滴加少量的稀盐酸，观察到无明显现象。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由此乙同学认为自己的猜想成立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【评价交流】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（3）你认为乙同学的结论是否正确？</a:t>
            </a:r>
            <a:r>
              <a:rPr lang="en-US" altLang="zh-CN" sz="24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（填“正确”或“不正确”）。</a:t>
            </a:r>
            <a:endParaRPr lang="en-US" altLang="zh-CN" sz="2400" dirty="0"/>
          </a:p>
        </p:txBody>
      </p:sp>
      <p:sp>
        <p:nvSpPr>
          <p:cNvPr id="4" name="QB_5_AN.130_1#6bcd845df.blank?vcp=1&amp;pid=28a93087a&amp;color=0,0,0&amp;vpa=65&amp;vtp=1&amp;bbb=1"/>
          <p:cNvSpPr/>
          <p:nvPr/>
        </p:nvSpPr>
        <p:spPr>
          <a:xfrm>
            <a:off x="5647340" y="4236879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不正确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5e1b07db?vcp=1&amp;pid=28a93087a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【实验反思】</a:t>
            </a:r>
            <a:endParaRPr lang="en-US" altLang="zh-CN" sz="2400" dirty="0"/>
          </a:p>
        </p:txBody>
      </p:sp>
      <p:pic>
        <p:nvPicPr>
          <p:cNvPr id="3" name="QB_5_BD.131_1#fecc005b7?iti=13&amp;htil=4&amp;vcp=1&amp;pid=28a93087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0185" y="1051233"/>
            <a:ext cx="2374443" cy="21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131_2#fecc005b7?iti=13&amp;htil=4&amp;vcp=1&amp;pid=28a93087a&amp;color=0,0,0&amp;vtp=1&amp;bbb=1"/>
          <p:cNvSpPr/>
          <p:nvPr/>
        </p:nvSpPr>
        <p:spPr>
          <a:xfrm>
            <a:off x="9177682" y="3347393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图13</a:t>
            </a:r>
            <a:endParaRPr lang="en-US" altLang="zh-CN" sz="2400" dirty="0"/>
          </a:p>
        </p:txBody>
      </p:sp>
      <p:sp>
        <p:nvSpPr>
          <p:cNvPr id="5" name="QB_5_BD.131_3#fecc005b7?htil=4&amp;sp=1&amp;vcp=1&amp;pid=28a93087a&amp;color=0,0,0&amp;vtp=1&amp;bbb=1&amp;hb=1&amp;hs=1"/>
          <p:cNvSpPr/>
          <p:nvPr/>
        </p:nvSpPr>
        <p:spPr>
          <a:xfrm>
            <a:off x="576072" y="1063933"/>
            <a:ext cx="7644384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4）同学们经过讨论后一致认为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：用足量的试剂</a:t>
            </a:r>
            <a:r>
              <a:rPr lang="en-US" altLang="zh-CN" sz="2400" i="0" spc="-5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填名称），就能确定滤液D中的离子成分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；甲同学取该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试剂对滤液进行实验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根据反应的实际情况绘制出了图13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所示的图像。根据图像分析可知</a:t>
            </a:r>
            <a:r>
              <a:rPr lang="en-US" altLang="zh-CN" sz="2400" i="0" spc="-5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同学猜想正确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spc="-50" dirty="0"/>
          </a:p>
        </p:txBody>
      </p:sp>
      <p:sp>
        <p:nvSpPr>
          <p:cNvPr id="6" name="QB_5_AN.132_1#fecc005b7.blank?vcp=1&amp;pid=28a93087a&amp;color=0,0,0&amp;vpa=66&amp;vtp=1&amp;bbb=1"/>
          <p:cNvSpPr/>
          <p:nvPr/>
        </p:nvSpPr>
        <p:spPr>
          <a:xfrm>
            <a:off x="7020529" y="1035993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稀硫酸</a:t>
            </a:r>
            <a:endParaRPr lang="en-US" altLang="zh-CN" sz="2400" dirty="0"/>
          </a:p>
        </p:txBody>
      </p:sp>
      <p:sp>
        <p:nvSpPr>
          <p:cNvPr id="7" name="QB_5_AN.133_1#fecc005b7.blank?vcp=1&amp;pid=28a93087a&amp;color=0,0,0&amp;vpa=67&amp;vtp=1"/>
          <p:cNvSpPr/>
          <p:nvPr/>
        </p:nvSpPr>
        <p:spPr>
          <a:xfrm>
            <a:off x="4783740" y="2712393"/>
            <a:ext cx="5143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400" spc="-50" dirty="0"/>
          </a:p>
        </p:txBody>
      </p:sp>
      <p:sp>
        <p:nvSpPr>
          <p:cNvPr id="8" name="P_5_BD#addff40b5?vcp=1&amp;pid=28a93087a&amp;color=0,0,0&amp;vtp=1&amp;bbb=1&amp;hs=1"/>
          <p:cNvSpPr/>
          <p:nvPr/>
        </p:nvSpPr>
        <p:spPr>
          <a:xfrm>
            <a:off x="569838" y="356082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归纳总结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】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（5）从微观角度分析图中②表示的离子在溶液中个数减少的原因</a:t>
            </a:r>
            <a:r>
              <a:rPr lang="en-US" altLang="zh-CN" sz="24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</a:t>
            </a:r>
          </a:p>
          <a:p>
            <a:pPr lvl="0" latinLnBrk="1">
              <a:lnSpc>
                <a:spcPts val="44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B_5_AN.135_1#addff40b5.blank?vcp=1&amp;pid=28a93087a&amp;color=0,0,0&amp;vpa=68&amp;vtp=1&amp;bbb=1&amp;hb=1"/>
              <p:cNvSpPr/>
              <p:nvPr/>
            </p:nvSpPr>
            <p:spPr>
              <a:xfrm>
                <a:off x="569839" y="4081529"/>
                <a:ext cx="10948277" cy="1117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350"/>
                  </a:lnSpc>
                </a:pPr>
                <a:r>
                  <a:rPr lang="en-US" altLang="zh-CN" sz="2400" b="1" i="0" kern="0">
                    <a:solidFill>
                      <a:srgbClr val="FFFFFF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   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𝐇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𝐎𝐇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反应生成了水分子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0" name="QB_5_AN.135_1#addff40b5.blank?vcp=1&amp;pid=28a93087a&amp;color=0,0,0&amp;vpa=6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39" y="4081529"/>
                <a:ext cx="10948277" cy="1117600"/>
              </a:xfrm>
              <a:prstGeom prst="rect">
                <a:avLst/>
              </a:prstGeom>
              <a:blipFill rotWithShape="1">
                <a:blip r:embed="rId4"/>
                <a:stretch>
                  <a:fillRect l="-2" t="-34" r="4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10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746fe022?sp=1&amp;vcp=1&amp;pid=d680e24a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四、计算题（6分）</a:t>
            </a:r>
            <a:endParaRPr lang="en-US" altLang="zh-CN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BD.136_1#d4045190f?sp=1&amp;vcp=1&amp;pid=3746fe022&amp;color=0,0,0&amp;vtp=1&amp;bbb=1&amp;hb=1"/>
              <p:cNvSpPr/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29.为了测定某黄铜（铜和锌的合金）样品中锌的质量分数，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小明进行了如下实验。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取稀硫酸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𝟒𝟎𝟎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平均分成4份分别放入四个烧杯中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，然后按照表格中的数据称取合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金样品的质量分别加入烧杯中进行实验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，结果如下表。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3" name="QO_4_BD.136_1#d4045190f?sp=1&amp;vcp=1&amp;pid=3746fe02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blipFill rotWithShape="1">
                <a:blip r:embed="rId3"/>
                <a:stretch>
                  <a:fillRect l="-1" t="-7" r="-163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QO_4_BD.136_2#d4045190f?colgroup=10,6,6,6,3&amp;vcp=1&amp;pid=3746fe022&amp;color=0,0,0&amp;vtp=1&amp;bbb=1"/>
              <p:cNvGraphicFramePr>
                <a:graphicFrameLocks noGrp="1"/>
              </p:cNvGraphicFramePr>
              <p:nvPr/>
            </p:nvGraphicFramePr>
            <p:xfrm>
              <a:off x="576072" y="2896299"/>
              <a:ext cx="10899648" cy="1616964"/>
            </p:xfrm>
            <a:graphic>
              <a:graphicData uri="http://schemas.openxmlformats.org/drawingml/2006/table">
                <a:tbl>
                  <a:tblPr/>
                  <a:tblGrid>
                    <a:gridCol w="33924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66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665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665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075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实验次序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加入合金的质量/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烧杯中剩余物的质量/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109.8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119.6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129.6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𝒂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QO_4_BD.136_2#d4045190f?colgroup=10,6,6,6,3&amp;vcp=1&amp;pid=3746fe022&amp;color=0,0,0&amp;vtp=1&amp;bbb=1"/>
              <p:cNvGraphicFramePr>
                <a:graphicFrameLocks noGrp="1"/>
              </p:cNvGraphicFramePr>
              <p:nvPr/>
            </p:nvGraphicFramePr>
            <p:xfrm>
              <a:off x="576072" y="2896299"/>
              <a:ext cx="10899648" cy="1616964"/>
            </p:xfrm>
            <a:graphic>
              <a:graphicData uri="http://schemas.openxmlformats.org/drawingml/2006/table">
                <a:tbl>
                  <a:tblPr/>
                  <a:tblGrid>
                    <a:gridCol w="3392424"/>
                    <a:gridCol w="2066544"/>
                    <a:gridCol w="2066544"/>
                    <a:gridCol w="2066544"/>
                    <a:gridCol w="130759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实验次序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4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109.8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119.6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a:t>129.6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BD.137_1#aaa3269cd?vcp=1&amp;pid=d4045190f&amp;color=0,0,0&amp;vtp=1&amp;bbb=1"/>
              <p:cNvSpPr/>
              <p:nvPr/>
            </p:nvSpPr>
            <p:spPr>
              <a:xfrm>
                <a:off x="576072" y="4648899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（1）上表中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值是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5" name="QB_5_BD.137_1#aaa3269cd?vcp=1&amp;pid=d404519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648899"/>
                <a:ext cx="10954512" cy="533400"/>
              </a:xfrm>
              <a:prstGeom prst="rect">
                <a:avLst/>
              </a:prstGeom>
              <a:blipFill rotWithShape="1">
                <a:blip r:embed="rId5"/>
                <a:stretch>
                  <a:fillRect l="-1" t="-12" r="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138_1#aaa3269cd.blank?vcp=1&amp;pid=d4045190f&amp;color=0,0,0&amp;vpa=69&amp;vtp=1&amp;bbb=1"/>
          <p:cNvSpPr/>
          <p:nvPr/>
        </p:nvSpPr>
        <p:spPr>
          <a:xfrm>
            <a:off x="3040666" y="4610799"/>
            <a:ext cx="906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139.6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39_1#124607f30?vcp=1&amp;pid=d4045190f&amp;color=0,0,0&amp;vtp=1&amp;bt=1&amp;bbb=1"/>
          <p:cNvSpPr/>
          <p:nvPr/>
        </p:nvSpPr>
        <p:spPr>
          <a:xfrm>
            <a:off x="576072" y="132998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（2）计算这种合金中铜的质量分数。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40_1#124607f30?vcp=1&amp;pid=d4045190f&amp;color=0,0,0&amp;vtp=1&amp;bbb=1"/>
              <p:cNvSpPr/>
              <p:nvPr/>
            </p:nvSpPr>
            <p:spPr>
              <a:xfrm>
                <a:off x="576072" y="1851877"/>
                <a:ext cx="10954512" cy="358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解：设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合金中锌的质量为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9200"/>
                  </a:lnSpc>
                </a:pP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6"/>
                              <m:mcJc m:val="center"/>
                            </m:mcPr>
                          </m:mc>
                        </m:mcs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𝐙𝐧</m:t>
                          </m:r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+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𝐒𝐎</m:t>
                              </m:r>
                            </m:e>
                            <m: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𝟒</m:t>
                              </m:r>
                            </m:sub>
                          </m:sSub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=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𝐙𝐧𝐒𝐎</m:t>
                              </m:r>
                            </m:e>
                            <m: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𝟒</m:t>
                              </m:r>
                            </m:sub>
                          </m:sSub>
                        </m:e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+</m:t>
                          </m: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𝟔𝟓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𝒙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r>
                            <a:rPr lang="en-US" altLang="zh-CN" sz="2400" b="1" i="1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</m:mr>
                    </m:m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mPr>
                      <m:mr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en-US" altLang="zh-CN" sz="2400" b="1" i="1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1" i="1" dirty="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dirty="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sz="2400" b="1" i="0" dirty="0">
                                      <a:solidFill>
                                        <a:srgbClr val="A00021"/>
                                      </a:solidFill>
                                      <a:latin typeface="Cambria Math" panose="02040503050406030204" pitchFamily="18" charset="0"/>
                                      <a:ea typeface="SimSun" panose="02010600030101010101" pitchFamily="34" charset="-122"/>
                                      <a:cs typeface="Times New Roman" panose="02020603050405020304" pitchFamily="34" charset="-12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sz="2400" b="1" i="0" dirty="0">
                                  <a:solidFill>
                                    <a:srgbClr val="A00021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34" charset="-122"/>
                                  <a:cs typeface="Times New Roman" panose="02020603050405020304" pitchFamily="34" charset="-120"/>
                                </a:rPr>
                                <m:t>↑</m:t>
                              </m:r>
                            </m:e>
                          </m:d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𝟐</m:t>
                          </m:r>
                        </m:e>
                      </m:mr>
                      <m:m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𝟎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.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𝟐</m:t>
                          </m:r>
                          <m:r>
                            <a:rPr lang="en-US" altLang="zh-CN" sz="2400" b="1" i="0" dirty="0" smtClean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SimSun" panose="02010600030101010101" pitchFamily="34" charset="-122"/>
                              <a:cs typeface="Times New Roman" panose="02020603050405020304" pitchFamily="34" charset="-120"/>
                            </a:rPr>
                            <m:t>𝐠</m:t>
                          </m:r>
                        </m:e>
                      </m:mr>
                    </m:m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𝟔𝟓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𝐠</m:t>
                        </m:r>
                      </m:den>
                    </m:f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这种合金中铜的质量分数为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𝐠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答：这种合金中铜的质量分数为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40_1#124607f30?vcp=1&amp;pid=d404519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51877"/>
                <a:ext cx="10954512" cy="3581400"/>
              </a:xfrm>
              <a:prstGeom prst="rect">
                <a:avLst/>
              </a:prstGeom>
              <a:blipFill>
                <a:blip r:embed="rId3"/>
                <a:stretch>
                  <a:fillRect l="-1725" b="-27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3_BD#213e782e0?vcp=1&amp;pid=d680e24a4&amp;color=0,0,0&amp;vtp=1&amp;bt=1&amp;bbb=1&amp;hb=1"/>
              <p:cNvSpPr/>
              <p:nvPr/>
            </p:nvSpPr>
            <p:spPr>
              <a:xfrm>
                <a:off x="576072" y="2035937"/>
                <a:ext cx="10954512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注意事项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：1.答题前，考生务必将姓名、准考证号填写在试卷和答题卡上。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10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.考生作答时，请在答题卡上作答（答题注意事项见答题卡），在本试卷上作答无效。</a:t>
                </a:r>
                <a:endParaRPr lang="en-US" altLang="zh-CN" sz="2400" spc="-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可能用到的相对原子质量：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𝐇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𝐌𝐠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𝟑𝟐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𝐅𝐞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𝟓𝟔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𝐙𝐧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𝟔𝟓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2" name="P_3_BD#213e782e0?vcp=1&amp;pid=d680e24a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35937"/>
                <a:ext cx="10954512" cy="2781300"/>
              </a:xfrm>
              <a:prstGeom prst="rect">
                <a:avLst/>
              </a:prstGeom>
              <a:blipFill rotWithShape="1">
                <a:blip r:embed="rId3"/>
                <a:stretch>
                  <a:fillRect l="-1" t="-5" r="-115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d29c2f91?vcp=1&amp;pid=d680e24a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一、单项选择题（本大题共20小题，每小题2分，共40分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。在每小题列出的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，只有一项符合题目要求，错选、多选或未选均不得分）</a:t>
            </a:r>
            <a:endParaRPr lang="en-US" altLang="zh-CN" sz="2600" dirty="0"/>
          </a:p>
        </p:txBody>
      </p:sp>
      <p:sp>
        <p:nvSpPr>
          <p:cNvPr id="3" name="QC_4_BD.1_1#606f9c7ad?vcp=1&amp;pid=0d29c2f91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1.空气是人类赖以生存的重要资源，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下列物质中不属于空气污染物的是(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1_2#606f9c7ad.choices?vcp=1&amp;pid=0d29c2f91&amp;color=0,0,0&amp;vtp=1&amp;bbb=1"/>
              <p:cNvSpPr/>
              <p:nvPr/>
            </p:nvSpPr>
            <p:spPr>
              <a:xfrm>
                <a:off x="576072" y="232123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80335" algn="l"/>
                    <a:tab pos="5335905" algn="l"/>
                    <a:tab pos="800417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.二氧化硫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B.二氧化氮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C.二氧化碳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𝐏𝐌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颗粒物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5" name="QC_4_BD.1_2#606f9c7ad.choices?vcp=1&amp;pid=0d29c2f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1233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58" r="2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BD.3_1#374beca09?vcp=1&amp;pid=0d29c2f91&amp;color=0,0,0&amp;vtp=1&amp;bbb=1"/>
          <p:cNvSpPr/>
          <p:nvPr/>
        </p:nvSpPr>
        <p:spPr>
          <a:xfrm>
            <a:off x="576072" y="27983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2.二氧化碳在生产生活中应用广泛。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下列不属于二氧化碳用途的是(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BD.3_2#374beca09.choices?vcp=1&amp;pid=0d29c2f91&amp;color=0,0,0&amp;vtp=1&amp;bbb=1"/>
          <p:cNvSpPr/>
          <p:nvPr/>
        </p:nvSpPr>
        <p:spPr>
          <a:xfrm>
            <a:off x="576072" y="332885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.用作燃料</a:t>
            </a:r>
            <a:r>
              <a:rPr lang="en-US" altLang="zh-CN" sz="2400" b="1" i="0" spc="-103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.参与光合作用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C.用于制碳酸饮料</a:t>
            </a:r>
            <a:r>
              <a:rPr lang="en-US" altLang="zh-CN" sz="2400" b="1" i="0" spc="-1030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.固态二氧化碳用于人工降雨</a:t>
            </a:r>
            <a:endParaRPr lang="en-US" altLang="zh-CN" sz="2400" dirty="0"/>
          </a:p>
        </p:txBody>
      </p:sp>
      <p:sp>
        <p:nvSpPr>
          <p:cNvPr id="9" name="QC_4_BD.5_1#8a201adec?vcp=1&amp;pid=0d29c2f91&amp;color=0,0,0&amp;vtp=1&amp;bbb=1"/>
          <p:cNvSpPr/>
          <p:nvPr/>
        </p:nvSpPr>
        <p:spPr>
          <a:xfrm>
            <a:off x="576072" y="44845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3.下列微粒符号表示2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个氢原子的是(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C_4_BD.5_2#8a201adec.choices?vcp=1&amp;pid=0d29c2f91&amp;color=0,0,0&amp;vtp=1&amp;bbb=1"/>
              <p:cNvSpPr/>
              <p:nvPr/>
            </p:nvSpPr>
            <p:spPr>
              <a:xfrm>
                <a:off x="576072" y="500741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902585" algn="l"/>
                    <a:tab pos="5742305" algn="l"/>
                    <a:tab pos="84423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𝐎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𝐇𝐞</m:t>
                    </m:r>
                  </m:oMath>
                </a14:m>
                <a:r>
                  <a:rPr lang="en-US" altLang="zh-CN" sz="2400" b="1" i="0" spc="-1030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𝟐𝐇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11" name="QC_4_BD.5_2#8a201adec.choices?vcp=1&amp;pid=0d29c2f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007410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82" r="2" b="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C_4_AN.2_1#606f9c7ad.bracket?vcp=1&amp;pid=0d29c2f91&amp;color=0,0,0&amp;vpa=1&amp;vtp=1&amp;answeroption=C"/>
          <p:cNvSpPr txBox="1"/>
          <p:nvPr/>
        </p:nvSpPr>
        <p:spPr>
          <a:xfrm>
            <a:off x="5785612" y="23542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C_4_AN.4_1#374beca09.bracket?vcp=1&amp;pid=0d29c2f91&amp;color=0,0,0&amp;vpa=2&amp;vtp=1&amp;answeroption=A"/>
          <p:cNvSpPr txBox="1"/>
          <p:nvPr/>
        </p:nvSpPr>
        <p:spPr>
          <a:xfrm>
            <a:off x="449072" y="33872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C_4_AN.6_1#8a201adec.bracket?vcp=1&amp;pid=0d29c2f91&amp;color=0,0,0&amp;vpa=3&amp;vtp=1&amp;answeroption=D"/>
          <p:cNvSpPr txBox="1"/>
          <p:nvPr/>
        </p:nvSpPr>
        <p:spPr>
          <a:xfrm>
            <a:off x="8891397" y="50404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308d1c21f?vcp=1&amp;pid=0d29c2f91&amp;color=0,0,0&amp;vtp=1&amp;bt=1&amp;bbb=1"/>
          <p:cNvSpPr/>
          <p:nvPr/>
        </p:nvSpPr>
        <p:spPr>
          <a:xfrm>
            <a:off x="576072" y="56325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下列关于金属和金属材料的说法中正确的是(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7_2#308d1c21f.choices?vcp=1&amp;pid=0d29c2f91&amp;color=0,0,0&amp;vtp=1&amp;bbb=1"/>
          <p:cNvSpPr/>
          <p:nvPr/>
        </p:nvSpPr>
        <p:spPr>
          <a:xfrm>
            <a:off x="576072" y="108768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A.黄铜比纯铜硬度小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.生铁和钢的含碳量不同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.合金属于合成材料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.大多数金属在自然界中以单质形式存在</a:t>
            </a:r>
            <a:endParaRPr lang="en-US" altLang="zh-CN" sz="2400" dirty="0"/>
          </a:p>
        </p:txBody>
      </p:sp>
      <p:sp>
        <p:nvSpPr>
          <p:cNvPr id="5" name="QC_4_BD.9_1#d172f64ea?vcp=1&amp;pid=0d29c2f91&amp;color=0,0,0&amp;vtp=1&amp;bbb=1"/>
          <p:cNvSpPr/>
          <p:nvPr/>
        </p:nvSpPr>
        <p:spPr>
          <a:xfrm>
            <a:off x="576072" y="33355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5.从安全的角度考虑，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下列做法合理的是(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9_2#d172f64ea.choices?vcp=1&amp;pid=0d29c2f91&amp;color=0,0,0&amp;vtp=1&amp;bbb=1"/>
          <p:cNvSpPr/>
          <p:nvPr/>
        </p:nvSpPr>
        <p:spPr>
          <a:xfrm>
            <a:off x="576072" y="3858446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A.用甲醛水溶液浸泡过的海产品可以食用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.霉变的大米经洗净、高温蒸煮后可以食用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.浓硫酸不慎沾到皮肤上，应立即用大量的水冲洗，再涂上氢氧化钠溶液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.遇到火灾时，应该先用湿毛巾捂住口鼻，蹲下靠近地面，然后迅速离开现场</a:t>
            </a:r>
            <a:endParaRPr lang="en-US" altLang="zh-CN" sz="2400" dirty="0"/>
          </a:p>
        </p:txBody>
      </p:sp>
      <p:sp>
        <p:nvSpPr>
          <p:cNvPr id="8" name="QC_4_AN.8_1#308d1c21f.bracket?vcp=1&amp;pid=0d29c2f91&amp;color=0,0,0&amp;vpa=4&amp;vtp=1&amp;answeroption=B"/>
          <p:cNvSpPr txBox="1"/>
          <p:nvPr/>
        </p:nvSpPr>
        <p:spPr>
          <a:xfrm>
            <a:off x="449072" y="17176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4_AN.10_1#d172f64ea.bracket?vcp=1&amp;pid=0d29c2f91&amp;color=0,0,0&amp;vpa=5&amp;vtp=1&amp;answeroption=D"/>
          <p:cNvSpPr txBox="1"/>
          <p:nvPr/>
        </p:nvSpPr>
        <p:spPr>
          <a:xfrm>
            <a:off x="449072" y="56313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ba3e81380?vcp=1&amp;pid=0d29c2f91&amp;color=0,0,0&amp;vtp=1&amp;bt=1&amp;bbb=1"/>
          <p:cNvSpPr/>
          <p:nvPr/>
        </p:nvSpPr>
        <p:spPr>
          <a:xfrm>
            <a:off x="576072" y="88128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下列选项中的实验操作正确的是(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4" name="QC_4_BD.11_2#ba3e81380.choice_image?htil=1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1486948"/>
            <a:ext cx="38404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11_3#ba3e81380?htil=1&amp;vcp=1&amp;pid=0d29c2f91&amp;color=0,0,0&amp;vtp=1&amp;bbb=1"/>
          <p:cNvSpPr/>
          <p:nvPr/>
        </p:nvSpPr>
        <p:spPr>
          <a:xfrm>
            <a:off x="576072" y="3187732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A.溶解氯化钠</a:t>
            </a:r>
            <a:endParaRPr lang="en-US" altLang="zh-CN" sz="2400" dirty="0"/>
          </a:p>
        </p:txBody>
      </p:sp>
      <p:pic>
        <p:nvPicPr>
          <p:cNvPr id="6" name="QC_4_BD.11_4#ba3e81380.choice_image?htil=1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1624108"/>
            <a:ext cx="1344168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11_5#ba3e81380?htil=1&amp;vcp=1&amp;pid=0d29c2f91&amp;color=0,0,0&amp;vtp=1&amp;bbb=1"/>
          <p:cNvSpPr/>
          <p:nvPr/>
        </p:nvSpPr>
        <p:spPr>
          <a:xfrm>
            <a:off x="6044184" y="3187732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B.加热液体</a:t>
            </a:r>
            <a:endParaRPr lang="en-US" altLang="zh-CN" sz="2400" dirty="0"/>
          </a:p>
        </p:txBody>
      </p:sp>
      <p:pic>
        <p:nvPicPr>
          <p:cNvPr id="8" name="QC_4_BD.11_6#ba3e81380.choice_image?htil=1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3718084"/>
            <a:ext cx="2267712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4_BD.11_7#ba3e81380?htil=1&amp;vcp=1&amp;pid=0d29c2f91&amp;color=0,0,0&amp;vtp=1&amp;bbb=1"/>
              <p:cNvSpPr/>
              <p:nvPr/>
            </p:nvSpPr>
            <p:spPr>
              <a:xfrm>
                <a:off x="576072" y="5188490"/>
                <a:ext cx="5477256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C.称量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anose="02010600030101010101" pitchFamily="34" charset="-122"/>
                        <a:cs typeface="Times New Roman" panose="02020603050405020304" pitchFamily="34" charset="-120"/>
                      </a:rPr>
                      <m:t>𝐍𝐚𝐂𝐥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固体</a:t>
                </a:r>
                <a:endParaRPr lang="en-US" altLang="zh-CN" sz="2400" dirty="0"/>
              </a:p>
            </p:txBody>
          </p:sp>
        </mc:Choice>
        <mc:Fallback xmlns="">
          <p:sp>
            <p:nvSpPr>
              <p:cNvPr id="9" name="QC_4_BD.11_7#ba3e81380?htil=1&amp;vcp=1&amp;pid=0d29c2f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188490"/>
                <a:ext cx="5477256" cy="533400"/>
              </a:xfrm>
              <a:prstGeom prst="rect">
                <a:avLst/>
              </a:prstGeom>
              <a:blipFill rotWithShape="1">
                <a:blip r:embed="rId6"/>
                <a:stretch>
                  <a:fillRect l="-2" t="-101" r="9" b="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QC_4_BD.11_8#ba3e81380.choice_image?htil=1&amp;vcp=1&amp;pid=0d29c2f91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3626644"/>
            <a:ext cx="1600200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BD.11_9#ba3e81380?htil=1&amp;vcp=1&amp;pid=0d29c2f91&amp;color=0,0,0&amp;vtp=1&amp;bbb=1"/>
          <p:cNvSpPr/>
          <p:nvPr/>
        </p:nvSpPr>
        <p:spPr>
          <a:xfrm>
            <a:off x="6044184" y="5188490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D.检验氧气</a:t>
            </a:r>
            <a:endParaRPr lang="en-US" altLang="zh-CN" sz="2400" dirty="0"/>
          </a:p>
        </p:txBody>
      </p:sp>
      <p:sp>
        <p:nvSpPr>
          <p:cNvPr id="12" name="QC_4_AN.12_1#ba3e81380.bracket?vcp=1&amp;pid=0d29c2f91&amp;color=0,0,0&amp;vpa=6&amp;vtp=1&amp;answeroption=C"/>
          <p:cNvSpPr txBox="1"/>
          <p:nvPr/>
        </p:nvSpPr>
        <p:spPr>
          <a:xfrm>
            <a:off x="449072" y="522151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38aa7d768?vcp=1&amp;pid=0d29c2f91&amp;color=0,0,0&amp;vtp=1&amp;bt=1&amp;bbb=1"/>
          <p:cNvSpPr/>
          <p:nvPr/>
        </p:nvSpPr>
        <p:spPr>
          <a:xfrm>
            <a:off x="576072" y="56325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7.城市因水而灵动，南宁因邕江而秀美。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下列关于水的说法错误的是(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3_2#38aa7d768.choices?vcp=1&amp;pid=0d29c2f91&amp;color=0,0,0&amp;vtp=1&amp;bbb=1"/>
          <p:cNvSpPr/>
          <p:nvPr/>
        </p:nvSpPr>
        <p:spPr>
          <a:xfrm>
            <a:off x="576072" y="108768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A.水中加入明矾可使悬浮杂质沉降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.邕江水经杀菌消毒后即可变成纯水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.生活中通过煮沸可以降低水的硬度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.水的天然循环是通过水的三态变化实现的</a:t>
            </a:r>
            <a:endParaRPr lang="en-US" altLang="zh-CN" sz="2400" dirty="0"/>
          </a:p>
        </p:txBody>
      </p:sp>
      <p:sp>
        <p:nvSpPr>
          <p:cNvPr id="5" name="QC_4_BD.15_1#7af840a2f?vcp=1&amp;pid=0d29c2f91&amp;color=0,0,0&amp;vtp=1&amp;bbb=1"/>
          <p:cNvSpPr/>
          <p:nvPr/>
        </p:nvSpPr>
        <p:spPr>
          <a:xfrm>
            <a:off x="576072" y="33355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8.用微粒的性质解释生活中的现象，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下列说法错误的是(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5_2#7af840a2f.choices?vcp=1&amp;pid=0d29c2f91&amp;color=0,0,0&amp;vtp=1&amp;bbb=1"/>
          <p:cNvSpPr/>
          <p:nvPr/>
        </p:nvSpPr>
        <p:spPr>
          <a:xfrm>
            <a:off x="576072" y="3858446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A.吹胀气球——微粒之间的间隔变大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.酒香不怕巷子深——微粒在不断运动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.湿衣服在阳光下比在阴凉处干得快——温度高，微粒运动速率大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.物质热胀冷缩——微粒之间的间隔随温度的变化而改变</a:t>
            </a:r>
            <a:endParaRPr lang="en-US" altLang="zh-CN" sz="2400" dirty="0"/>
          </a:p>
        </p:txBody>
      </p:sp>
      <p:sp>
        <p:nvSpPr>
          <p:cNvPr id="8" name="QC_4_AN.14_1#38aa7d768.bracket?vcp=1&amp;pid=0d29c2f91&amp;color=0,0,0&amp;vpa=7&amp;vtp=1&amp;answeroption=B"/>
          <p:cNvSpPr txBox="1"/>
          <p:nvPr/>
        </p:nvSpPr>
        <p:spPr>
          <a:xfrm>
            <a:off x="449072" y="17176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4_AN.16_1#7af840a2f.bracket?vcp=1&amp;pid=0d29c2f91&amp;color=0,0,0&amp;vpa=8&amp;vtp=1&amp;answeroption=A"/>
          <p:cNvSpPr txBox="1"/>
          <p:nvPr/>
        </p:nvSpPr>
        <p:spPr>
          <a:xfrm>
            <a:off x="449072" y="39168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ff52a894f?vcp=1&amp;pid=0d29c2f91&amp;color=0,0,0&amp;vtp=1&amp;bt=1&amp;bbb=1&amp;hb=1"/>
          <p:cNvSpPr/>
          <p:nvPr/>
        </p:nvSpPr>
        <p:spPr>
          <a:xfrm>
            <a:off x="655972" y="1901381"/>
            <a:ext cx="10948276" cy="1231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9.“</a:t>
            </a:r>
            <a:r>
              <a:rPr lang="en-US" altLang="zh-CN" sz="26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”和“</a:t>
            </a:r>
            <a:r>
              <a:rPr lang="en-US" altLang="zh-CN" sz="290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分别代表电子、质子与中子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，则下列各示意图中表示阳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离子的是(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4_BD.17_1#ff52a894f?vcp=1&amp;pid=0d29c2f91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9577" y="1931099"/>
            <a:ext cx="603504" cy="60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4_BD.17_1#ff52a894f?vcp=1&amp;pid=0d29c2f91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8742" y="1908239"/>
            <a:ext cx="649224" cy="64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17_1#ff52a894f?vcp=1&amp;pid=0d29c2f91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157" y="1903667"/>
            <a:ext cx="658368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17_2#ff52a894f.choices?vcp=1&amp;pid=0d29c2f91&amp;color=0,0,0&amp;vtp=1&amp;bbb=1"/>
          <p:cNvSpPr/>
          <p:nvPr/>
        </p:nvSpPr>
        <p:spPr>
          <a:xfrm>
            <a:off x="655972" y="3123121"/>
            <a:ext cx="10948276" cy="483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10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565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625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900" kern="0" dirty="0">
                <a:latin typeface="SimSun" panose="02010600030101010101" pitchFamily="34" charset="-122"/>
              </a:rPr>
              <a:t> 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510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</a:t>
            </a:r>
            <a:r>
              <a:rPr lang="en-US" altLang="zh-CN" sz="900" kern="0" dirty="0">
                <a:latin typeface="SimSun" panose="02010600030101010101" pitchFamily="34" charset="-122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410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dirty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</a:t>
            </a:r>
            <a:endParaRPr lang="en-US" altLang="zh-CN" sz="900" dirty="0">
              <a:latin typeface="SimSun" panose="02010600030101010101" pitchFamily="34" charset="-122"/>
            </a:endParaRPr>
          </a:p>
        </p:txBody>
      </p:sp>
      <p:pic>
        <p:nvPicPr>
          <p:cNvPr id="8" name="QC_4_BD.17_2#ff52a894f.choice_image?vcp=1&amp;pid=0d29c2f91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461" y="3329162"/>
            <a:ext cx="888585" cy="86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17_2#ff52a894f.choice_image?vcp=1&amp;pid=0d29c2f91&amp;color=0,0,0&amp;tib=255,255,255&amp;iip=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4313" y="3262776"/>
            <a:ext cx="945212" cy="109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17_2#ff52a894f.choice_image?vcp=1&amp;pid=0d29c2f91&amp;color=0,0,0&amp;tib=255,255,255&amp;iip=6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1857" y="3223682"/>
            <a:ext cx="945212" cy="94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QC_4_BD.17_2#ff52a894f.choice_image?vcp=1&amp;pid=0d29c2f91&amp;color=0,0,0&amp;tib=255,255,255&amp;iip=7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9401" y="3251402"/>
            <a:ext cx="1106424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2" name="QC_4_AN.18_1#ff52a894f.bracket?vcp=1&amp;pid=0d29c2f91&amp;color=0,0,0&amp;vpa=9&amp;vtp=1&amp;answeroption=B"/>
          <p:cNvSpPr txBox="1"/>
          <p:nvPr/>
        </p:nvSpPr>
        <p:spPr>
          <a:xfrm>
            <a:off x="2239535" y="370941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dirty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1717</Words>
  <Application>Microsoft Office PowerPoint</Application>
  <PresentationFormat>自定义</PresentationFormat>
  <Paragraphs>394</Paragraphs>
  <Slides>39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7" baseType="lpstr">
      <vt:lpstr>SimHei</vt:lpstr>
      <vt:lpstr>华文细黑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逸尘 黄</cp:lastModifiedBy>
  <cp:revision>6</cp:revision>
  <dcterms:created xsi:type="dcterms:W3CDTF">2025-04-11T02:20:28Z</dcterms:created>
  <dcterms:modified xsi:type="dcterms:W3CDTF">2025-04-11T14:44:40Z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05F745756A49A63E6C7CF867EC92B938_42</vt:lpwstr>
  </property>
  <property fmtid="{D5CDD505-2E9C-101B-9397-08002B2CF9AE}" pid="3" name="KSOProductBuildVer">
    <vt:lpwstr>2052-12.8.2.15283</vt:lpwstr>
  </property>
</Properties>
</file>