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302"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303" r:id="rId42"/>
    <p:sldId id="294" r:id="rId43"/>
    <p:sldId id="295" r:id="rId44"/>
    <p:sldId id="296" r:id="rId45"/>
    <p:sldId id="297" r:id="rId46"/>
    <p:sldId id="298" r:id="rId47"/>
    <p:sldId id="299" r:id="rId48"/>
    <p:sldId id="300" r:id="rId49"/>
    <p:sldId id="301" r:id="rId50"/>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96"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f34a3b0bee9fc1ba320446#tid=67f75c8f5932700009ac04c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语文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bfcd536dd?sp=1&amp;vcp=1&amp;pid=b0f7f11f3&amp;color=0,0,0&amp;mp=1&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6.根据语境填写古诗文原句和文学常识。（6分）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古代文人常在诗词中运用丰富的技法抒发情思抱负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温庭筠通过意象组合</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商山早行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来描绘初春黎明之</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，不说孤寂与思乡，而意味自在其中；苏轼融典入词，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自比</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人名），</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即“持节云中，何日遣冯唐”，期盼得到朝廷重用；岑参妙用比喻</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以春景写冬景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写下了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，⑤</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白雪歌送武判官归京》）</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的名句，将严寒天气写得奇丽壮美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李商隐借神话故事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，用“蓬山此去无多路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⑥</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”表达对远方之人的思念与关切之情</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，惆怅而又伤感。</a:t>
            </a:r>
            <a:endParaRPr lang="en-US" altLang="zh-CN" sz="2400" dirty="0"/>
          </a:p>
        </p:txBody>
      </p:sp>
      <p:sp>
        <p:nvSpPr>
          <p:cNvPr id="3" name="QB_5_AN.16_1#bfcd536dd.blank?vcp=1&amp;pid=b0f7f11f3&amp;color=0,0,0&amp;mp=1&amp;vpa=5&amp;vtp=1&amp;bbb=1"/>
          <p:cNvSpPr/>
          <p:nvPr/>
        </p:nvSpPr>
        <p:spPr>
          <a:xfrm>
            <a:off x="1345215" y="2034699"/>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鸡声茅店月</a:t>
            </a:r>
            <a:endParaRPr lang="en-US" altLang="zh-CN" sz="2400" dirty="0"/>
          </a:p>
        </p:txBody>
      </p:sp>
      <p:sp>
        <p:nvSpPr>
          <p:cNvPr id="4" name="QB_5_AN.17_1#bfcd536dd.blank?vcp=1&amp;pid=b0f7f11f3&amp;color=0,0,0&amp;mp=1&amp;vpa=6&amp;vtp=1&amp;bbb=1"/>
          <p:cNvSpPr/>
          <p:nvPr/>
        </p:nvSpPr>
        <p:spPr>
          <a:xfrm>
            <a:off x="4091590" y="2034699"/>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人迹板桥霜</a:t>
            </a:r>
            <a:endParaRPr lang="en-US" altLang="zh-CN" sz="2400" dirty="0"/>
          </a:p>
        </p:txBody>
      </p:sp>
      <p:sp>
        <p:nvSpPr>
          <p:cNvPr id="5" name="QB_5_AN.18_1#bfcd536dd.blank?vcp=1&amp;pid=b0f7f11f3&amp;color=0,0,0&amp;mp=1&amp;vpa=7&amp;vtp=1&amp;bbb=1"/>
          <p:cNvSpPr/>
          <p:nvPr/>
        </p:nvSpPr>
        <p:spPr>
          <a:xfrm>
            <a:off x="9171305" y="2593340"/>
            <a:ext cx="84201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魏尚</a:t>
            </a:r>
            <a:endParaRPr lang="en-US" altLang="zh-CN" sz="2400" dirty="0"/>
          </a:p>
        </p:txBody>
      </p:sp>
      <p:sp>
        <p:nvSpPr>
          <p:cNvPr id="6" name="QB_5_AN.19_1#bfcd536dd.blank?vcp=1&amp;pid=b0f7f11f3&amp;color=0,0,0&amp;mp=1&amp;vpa=8&amp;vtp=1&amp;bbb=1"/>
          <p:cNvSpPr/>
          <p:nvPr/>
        </p:nvSpPr>
        <p:spPr>
          <a:xfrm>
            <a:off x="1982470" y="3710940"/>
            <a:ext cx="270573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忽如一夜春风来</a:t>
            </a:r>
            <a:endParaRPr lang="en-US" altLang="zh-CN" sz="2400" dirty="0"/>
          </a:p>
        </p:txBody>
      </p:sp>
      <p:sp>
        <p:nvSpPr>
          <p:cNvPr id="7" name="QB_5_AN.20_1#bfcd536dd.blank?vcp=1&amp;pid=b0f7f11f3&amp;color=0,0,0&amp;mp=1&amp;vpa=9&amp;vtp=1&amp;bbb=1"/>
          <p:cNvSpPr/>
          <p:nvPr/>
        </p:nvSpPr>
        <p:spPr>
          <a:xfrm>
            <a:off x="4899660" y="3710940"/>
            <a:ext cx="287210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千树万树梨花开</a:t>
            </a:r>
            <a:endParaRPr lang="en-US" altLang="zh-CN" sz="2400" dirty="0"/>
          </a:p>
        </p:txBody>
      </p:sp>
      <p:sp>
        <p:nvSpPr>
          <p:cNvPr id="8" name="QB_5_AN.21_1#bfcd536dd.blank?vcp=1&amp;pid=b0f7f11f3&amp;color=0,0,0&amp;mp=1&amp;vpa=10&amp;vtp=1&amp;bbb=1"/>
          <p:cNvSpPr/>
          <p:nvPr/>
        </p:nvSpPr>
        <p:spPr>
          <a:xfrm>
            <a:off x="929005" y="4828540"/>
            <a:ext cx="266319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青鸟殷勤为探看</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wipe(left)">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wipe(left)">
                                      <p:cBhvr>
                                        <p:cTn id="33" dur="500"/>
                                        <p:tgtEl>
                                          <p:spTgt spid="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8">
                                            <p:txEl>
                                              <p:pRg st="0" end="0"/>
                                            </p:txEl>
                                          </p:spTgt>
                                        </p:tgtEl>
                                        <p:attrNameLst>
                                          <p:attrName>style.visibility</p:attrName>
                                        </p:attrNameLst>
                                      </p:cBhvr>
                                      <p:to>
                                        <p:strVal val="visible"/>
                                      </p:to>
                                    </p:set>
                                    <p:animEffect transition="in" filter="wipe(left)">
                                      <p:cBhvr>
                                        <p:cTn id="3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b0cce5b2a?sp=1&amp;vcp=1&amp;pid=b0f7f11f3&amp;color=0,0,0&amp;vtp=1&amp;bt=1&amp;bbb=1&amp;hb=1"/>
          <p:cNvSpPr/>
          <p:nvPr/>
        </p:nvSpPr>
        <p:spPr>
          <a:xfrm>
            <a:off x="576072" y="873130"/>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7.学校举办的辩论赛引发了同学们对“如何看待网络热词”话题的深度思考</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请根据</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下列论据提炼观点</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，并选择相应的论据证明你的观点。（4分）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网络热词传递社会正能量：如“后浪”“飒”“燃”等词反映了积极的价值观。</a:t>
            </a:r>
            <a:endParaRPr lang="en-US" altLang="zh-CN" sz="2400" dirty="0"/>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部分网络热词低俗化，如“绝绝子”，欠缺文化深度，不利于汉语文化的传播发展。</a:t>
            </a:r>
            <a:endParaRPr lang="en-US" altLang="zh-CN" sz="2400" spc="-5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网络热词直白简洁，交互性强，如“晒”“上头”等词，画面感强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能适应时代发</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展潮流</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网络热词同质化表达泛滥，容易弱化汉语的独特性。</a:t>
            </a:r>
            <a:endParaRPr lang="en-US" altLang="zh-CN" sz="2400" dirty="0"/>
          </a:p>
        </p:txBody>
      </p:sp>
      <p:sp>
        <p:nvSpPr>
          <p:cNvPr id="3" name="QO_5_BD.22_2#b0cce5b2a?sp=1&amp;vcp=1&amp;pid=b0f7f11f3&amp;color=0,0,0&amp;vtp=1&amp;bbb=1"/>
          <p:cNvSpPr/>
          <p:nvPr/>
        </p:nvSpPr>
        <p:spPr>
          <a:xfrm>
            <a:off x="576072" y="477106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（1）你的观点是：____（2分）</a:t>
            </a:r>
            <a:endParaRPr lang="en-US" altLang="zh-CN" sz="2400" dirty="0"/>
          </a:p>
        </p:txBody>
      </p:sp>
      <p:sp>
        <p:nvSpPr>
          <p:cNvPr id="4" name="QO_5_BD.22_3#b0cce5b2a?sp=1&amp;vcp=1&amp;pid=b0f7f11f3&amp;color=0,0,0&amp;vtp=1&amp;bbb=1"/>
          <p:cNvSpPr/>
          <p:nvPr/>
        </p:nvSpPr>
        <p:spPr>
          <a:xfrm>
            <a:off x="576072" y="5293927"/>
            <a:ext cx="11169650"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（2）请从以上论据中选择最恰当的两个来证明你的观点：____（填序号）（2分）</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23_1#b0cce5b2a?vcp=1&amp;pid=b0f7f11f3&amp;color=0,0,0&amp;vtp=1&amp;bt=1&amp;bbb=1&amp;hb=1"/>
          <p:cNvSpPr/>
          <p:nvPr/>
        </p:nvSpPr>
        <p:spPr>
          <a:xfrm>
            <a:off x="576072" y="287162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示例一：（1）网络热词符合时代发展需求。  （2）①③    </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示例二：（1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网络热词对汉语传承与发展有负面作用</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  （2）②④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left)">
                                      <p:cBhvr>
                                        <p:cTn id="15"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aa12b446?vcp=1&amp;pid=0d81caa65&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二、阅读（48分）</a:t>
            </a:r>
            <a:endParaRPr lang="en-US" altLang="zh-CN" sz="2600" dirty="0"/>
          </a:p>
        </p:txBody>
      </p:sp>
      <p:sp>
        <p:nvSpPr>
          <p:cNvPr id="3" name="C_4_BD#9c4b07e6e?vcp=1&amp;pid=0aa12b446&amp;color=0,0,0&amp;vtp=1&amp;bbb=1"/>
          <p:cNvSpPr/>
          <p:nvPr/>
        </p:nvSpPr>
        <p:spPr>
          <a:xfrm>
            <a:off x="576072" y="1117088"/>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（一）整本书阅读（7分）</a:t>
            </a:r>
            <a:endParaRPr lang="en-US" altLang="zh-CN" sz="2400" dirty="0"/>
          </a:p>
        </p:txBody>
      </p:sp>
      <p:sp>
        <p:nvSpPr>
          <p:cNvPr id="4" name="P_5_BD#85d64b0e8?vcp=1&amp;pid=9c4b07e6e&amp;color=0,0,0&amp;vtp=1&amp;bbb=1"/>
          <p:cNvSpPr/>
          <p:nvPr/>
        </p:nvSpPr>
        <p:spPr>
          <a:xfrm>
            <a:off x="576072" y="1648832"/>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班级在开展“儒林之旅”沉浸式阅读活动，请你参与并完成以下任务。</a:t>
            </a:r>
            <a:endParaRPr lang="en-US" altLang="zh-CN" sz="2400" dirty="0"/>
          </a:p>
        </p:txBody>
      </p:sp>
      <p:sp>
        <p:nvSpPr>
          <p:cNvPr id="5" name="QO_6_BD.24_1#b0325def7?sp=1&amp;vcp=1&amp;pid=1bbb9cb45&amp;color=0,0,0&amp;vtp=1&amp;bbb=1&amp;hb=1"/>
          <p:cNvSpPr/>
          <p:nvPr/>
        </p:nvSpPr>
        <p:spPr>
          <a:xfrm>
            <a:off x="576072" y="2171691"/>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8.（1）在这趟“儒林之旅”中，同学们遇见了形形色色的人。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请根据你的阅读体验</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完成对</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《儒林外史》人物分类树形图的绘制。（3分）</a:t>
            </a:r>
            <a:endParaRPr lang="en-US" altLang="zh-CN" sz="2400" dirty="0"/>
          </a:p>
        </p:txBody>
      </p:sp>
      <p:pic>
        <p:nvPicPr>
          <p:cNvPr id="6" name="QO_6_BD.24_2#b0325def7?vcp=1&amp;pid=1bbb9cb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9352" y="3408617"/>
            <a:ext cx="4169664" cy="2139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6_AN.25_1#b0325def7?vcp=1&amp;pid=1bbb9cb45&amp;color=0,0,0&amp;vtp=1&amp;bbb=1"/>
          <p:cNvSpPr/>
          <p:nvPr/>
        </p:nvSpPr>
        <p:spPr>
          <a:xfrm>
            <a:off x="576072" y="568191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①贪官污吏</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②周进</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③匡超人</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endPar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6_1#39e714433?sp=1&amp;vcp=1&amp;pid=1bbb9cb45&amp;color=0,0,0&amp;vtp=1&amp;bt=1&amp;bbb=1&amp;hb=1"/>
          <p:cNvSpPr/>
          <p:nvPr/>
        </p:nvSpPr>
        <p:spPr>
          <a:xfrm>
            <a:off x="576072" y="66944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（2）“儒林之旅”归来，同学们打算用阅读讽刺作品的策略重读《儒林外史</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你结合选段和作品内容</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，赏析其中的讽刺笔法。（4分）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自此严监生的病</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，一日重似一日，毫无起色。诸亲六眷，都来问候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五个侄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，穿梭过来陪郎中弄药。到中秋以后，医生都不下药了。管庄的家人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都被从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乡里叫了来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，见他病重得一连三天不能说话。晚间挤了一屋子的人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桌上点着一</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盏灯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；严监生喉咙里，痰响得一进一出，一声接一声的，总不得断气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还把手从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被单里拿出来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，伸着两个指头。大侄子上前问道：“二叔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你莫不是还有两个亲人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不曾见面</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？”他就把头摇了两三摇。二侄子走上前来问道：“二叔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莫不是还有两</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笔银子在那里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，不曾吩咐明白？”他把两眼睁的溜圆，把头又狠狠地摇了几摇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越</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发指得紧了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。奶妇抱着儿子插口道：“老爷想是因两位舅爷不在跟前，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故此惦念</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6_1#39e714433?sp=1&amp;vcp=1&amp;pid=1bbb9cb45&amp;color=0,0,0&amp;vtp=1&amp;bt=1&amp;bbb=1&amp;hb=1"/>
          <p:cNvSpPr/>
          <p:nvPr/>
        </p:nvSpPr>
        <p:spPr>
          <a:xfrm>
            <a:off x="576072" y="919095"/>
            <a:ext cx="10954512" cy="2794000"/>
          </a:xfrm>
          <a:prstGeom prst="rect">
            <a:avLst/>
          </a:prstGeom>
          <a:noFill/>
        </p:spPr>
        <p:txBody>
          <a:bodyPr wrap="none" lIns="0" tIns="0" rIns="0" bIns="0" rtlCol="0" anchor="t"/>
          <a:lstStyle/>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他听了这话</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，两眼闭着摇头。那手只是指着不动。赵氏慌忙揩揩眼泪</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走近上前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道</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：“老爷！别人都说的不相干，只有我晓得你的意思</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你是为那盏灯里点的是两</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茎灯草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，不放心，恐费了油；我如今挑掉一茎就是了。”说罢，</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忙走去挑掉一茎</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众人看严监生时</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，点一点头，把手垂下，登时就没了气。</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节选自《儒林外史》）</a:t>
            </a:r>
            <a:endParaRPr lang="en-US" altLang="zh-CN" sz="2400" dirty="0"/>
          </a:p>
        </p:txBody>
      </p:sp>
      <p:sp>
        <p:nvSpPr>
          <p:cNvPr id="3" name="QO_6_AN.27_1#39e714433?vcp=1&amp;pid=1bbb9cb45&amp;color=0,0,0&amp;vtp=1&amp;bt=1&amp;bbb=1&amp;hb=1"/>
          <p:cNvSpPr/>
          <p:nvPr/>
        </p:nvSpPr>
        <p:spPr>
          <a:xfrm>
            <a:off x="576072" y="3711643"/>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作者以冷峻的细节描写，抓住严监生伸指、摇头</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睁眼闭眼等传神的动作与神态</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细节</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描写严监生病危之际因灯盏点了两茎灯草费油而迟迟不肯咽气的画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面</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，（1分）刻画严监生爱财如命的吝啬鬼形象，（1分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讽刺了当时疯狂追逐金</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钱的社会现象</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78900594?vcp=1&amp;pid=0aa12b446&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（二）现代文阅读Ⅰ（本题共3小题，9分）</a:t>
            </a:r>
            <a:endParaRPr lang="en-US" altLang="zh-CN" sz="2400" dirty="0"/>
          </a:p>
        </p:txBody>
      </p:sp>
      <p:sp>
        <p:nvSpPr>
          <p:cNvPr id="3" name="QM_5_BD.28_1#b561904c6?vcp=1&amp;pid=f78900594&amp;color=0,0,0&amp;vtp=1&amp;bbb=1&amp;hb=1"/>
          <p:cNvSpPr/>
          <p:nvPr/>
        </p:nvSpPr>
        <p:spPr>
          <a:xfrm>
            <a:off x="576072" y="1063933"/>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阅读下面的材料，完成9~11题。</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材料一】</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2024</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年，中国文学不断释放出新的文化活力。</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文学作品改编热度高涨</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，为影视、戏剧、游戏持续“输血”。金宇澄的《</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繁花</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李娟的</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《我的阿勒泰》改编成电视剧后成为爆款，不仅带动了文旅热</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还拉动相关</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图书销量大幅增长</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。徐则臣的《北上》、莫言的《鳄鱼》被搬上戏剧舞台</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带领读</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者换一种方式享受文化大餐</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。文学改编的触角还延伸至游戏领域，如《黑神话</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悟</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空</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》在全球掀起“黑神话旋风”，让经典文学的魅力在虚拟世界得以延续。</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2#b561904c6?vcp=1&amp;pid=f78900594&amp;color=0,0,0&amp;mp=1&amp;vtp=1&amp;bt=1&amp;bbb=1&amp;hb=1"/>
          <p:cNvSpPr/>
          <p:nvPr/>
        </p:nvSpPr>
        <p:spPr>
          <a:xfrm>
            <a:off x="576072" y="9323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文学作品的跨界生长，不仅可以创造巨大的商业利益，</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还能让文学回归大众视野</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触达更广泛的受众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众多传统文学刊物主编现身直播间</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，与网友实时互动，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书籍销量直线攀升</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文学在碎片化的网络时代</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，进一步适应大众消费习惯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是对文学传播方式的大胆</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革新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名家与素人写作各展风采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。知名作家笔耕不辍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继续引领着文学审美与创作</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风向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。素人写作也开掘出一片新天地，外卖骑手、快递小哥、出租车司机</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退休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女工等写作者突破圈层</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，赋予文学质朴鲜活的气息。</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摘编自光明网《2024，文学破壁出圈，呈现蓬勃新貌》）</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3#b561904c6?vcp=1&amp;pid=f78900594&amp;color=0,0,0&amp;vtp=1&amp;bt=1&amp;bbb=1&amp;hb=1"/>
          <p:cNvSpPr/>
          <p:nvPr/>
        </p:nvSpPr>
        <p:spPr>
          <a:xfrm>
            <a:off x="576072" y="12130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【材料二】</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随着电视剧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《我的阿勒泰》热播，新疆阿勒泰的旅游热度再次推高</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电视剧</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我的阿勒泰》既是对原作的优美呈现，又是一种边疆书写的“新表达”。“</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治愈</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是观众评价该剧的高频关键词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它既源于哈萨克族少年巴太与返乡文学少女李文</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秀的真挚爱情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，也让雪山、森林、草场、河流从“背景”走向“前景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填补了观众</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对边疆牧区知识的空白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。边疆的诗意、乡居的人群、淳朴的民风，将原著</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对爱情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对生活的本能的热情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”化为另一种影像奇观。</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摘编自2024年5月21日《光明日报》）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4#b561904c6?vcp=1&amp;pid=f78900594&amp;color=0,0,0&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【材料三】</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有人说当今快节奏的社会背景下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，年轻观众“嘴刁”且坐不住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很难让他们拿</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出大块时间去细品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“文学那些事”。殊不知大多数年轻人其实并不讨厌阅读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讨厌</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的只是功利性和目的性很强的被动阅读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，只要形式新颖有趣</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严肃文学也能找到</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众多共鸣者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5#b561904c6?vcp=1&amp;pid=f78900594&amp;color=0,0,0&amp;mp=1&amp;vtp=1&amp;bt=1&amp;bbb=1&amp;hb=1"/>
          <p:cNvSpPr/>
          <p:nvPr/>
        </p:nvSpPr>
        <p:spPr>
          <a:xfrm>
            <a:off x="576072" y="1493679"/>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近日，在央视综合频道开播的文化类节目《宗师列传·大唐诗人传</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同样圈</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粉无数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。观众在节目中沉浸式体验唐代诗人孟浩然“开轩面场圃，把酒话桑麻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田园生活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，沉浸式“观赏”孟浩然与李白比试剑法</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《宗师列传·大唐诗人传</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把</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文化类综艺中难得一见的内容深度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，用新鲜好玩的方式自然而然地展示出来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节目得以走出小众圈层</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向更广泛的普通观众传递中华优秀传统文化的深厚底蕴</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“破圈”扩展了其走向读者的路径，格局打开了，受众就来了。</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摘编自光明网《文学以多样打开方式“圈粉”年轻人》）</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8_6#b561904c6?vcp=1&amp;pid=f78900594&amp;color=0,0,0&amp;vtp=1&amp;bt=1&amp;bbb=1&amp;hb=1"/>
          <p:cNvSpPr/>
          <p:nvPr/>
        </p:nvSpPr>
        <p:spPr>
          <a:xfrm>
            <a:off x="576072" y="82489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【材料四】</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中国青年报社会调查中心在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2024年的一项调查显示，47.1</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的受访青年感觉自</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己词汇量匮乏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、表达单一。为什么在青年群体中出现了“词穷”的现象？</a:t>
            </a:r>
            <a:endParaRPr lang="en-US" altLang="zh-CN" sz="2400" dirty="0"/>
          </a:p>
        </p:txBody>
      </p:sp>
      <p:pic>
        <p:nvPicPr>
          <p:cNvPr id="3" name="QM_5_BD.28_7#b561904c6?vcp=1&amp;pid=f789005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16352" y="2609501"/>
            <a:ext cx="6455664" cy="2715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5_BD.28_8#b561904c6?vcp=1&amp;pid=f78900594&amp;color=0,0,0&amp;vtp=1&amp;bbb=1"/>
          <p:cNvSpPr/>
          <p:nvPr/>
        </p:nvSpPr>
        <p:spPr>
          <a:xfrm>
            <a:off x="576072" y="5454301"/>
            <a:ext cx="10954512" cy="895096"/>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（摘编自2024年2月27日《中国青年报》）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b52ad812c?vcp=1&amp;pid=b561904c6&amp;color=0,0,0&amp;vtp=1&amp;bt=1&amp;bbb=1"/>
          <p:cNvSpPr/>
          <p:nvPr/>
        </p:nvSpPr>
        <p:spPr>
          <a:xfrm>
            <a:off x="576072" y="53949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9.下列对材料的理解和分析，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不正确的一项是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29_2#b52ad812c.choices?vcp=1&amp;pid=b561904c6&amp;color=0,0,0&amp;vtp=1&amp;bbb=1&amp;hb=1"/>
          <p:cNvSpPr/>
          <p:nvPr/>
        </p:nvSpPr>
        <p:spPr>
          <a:xfrm>
            <a:off x="576072" y="1018159"/>
            <a:ext cx="10954512" cy="38608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A.文学作品被改编成影视、戏剧、游戏，不仅为其他领域注入活力</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还可拉动相</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关图书销量的增长</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.知名作家引领文学审美与创作风向，素人写作赋予文学质朴鲜活的气息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共同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书写时代篇章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.严肃文学不被年轻人喜爱的根本原因是当下社会生活节奏太快，年轻观众“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嘴刁</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且坐不住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用新鲜好玩的方式将文化类综艺中难得一见的内容深度自然而然地展示出来</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观众更易接受</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6_AS.31_1#b52ad812c?vcp=1&amp;pid=b561904c6&amp;color=0,0,0&amp;vtp=1&amp;bbb=1&amp;hb=1"/>
          <p:cNvSpPr/>
          <p:nvPr/>
        </p:nvSpPr>
        <p:spPr>
          <a:xfrm>
            <a:off x="576072" y="4873933"/>
            <a:ext cx="10954512" cy="1447800"/>
          </a:xfrm>
          <a:prstGeom prst="rect">
            <a:avLst/>
          </a:prstGeom>
          <a:noFill/>
        </p:spPr>
        <p:txBody>
          <a:bodyPr wrap="none" lIns="0" tIns="0" rIns="0" bIns="0" rtlCol="0" anchor="t"/>
          <a:lstStyle/>
          <a:p>
            <a:pPr algn="l" latinLnBrk="1">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（原文中提到“有人说当今快节奏的社会背景下，年轻观众‘嘴刁’且坐不住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很难</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让他们拿出大块时间去细品</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‘文学那些事’”这一社会现象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但没有表明这是严肃文</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学不被年轻人喜爱的根本原因</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，选项强加因果）</a:t>
            </a:r>
            <a:endParaRPr lang="en-US" altLang="zh-CN" sz="2400" dirty="0"/>
          </a:p>
        </p:txBody>
      </p:sp>
      <p:sp>
        <p:nvSpPr>
          <p:cNvPr id="6" name="QC_6_AN.30_1#b52ad812c.bracket?vcp=1&amp;pid=b561904c6&amp;color=0,0,0&amp;vpa=11&amp;vtp=1&amp;answeroption=C"/>
          <p:cNvSpPr txBox="1"/>
          <p:nvPr/>
        </p:nvSpPr>
        <p:spPr>
          <a:xfrm>
            <a:off x="449072" y="2956179"/>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2_1#01e325be7?vcp=1&amp;pid=b561904c6&amp;color=0,0,0&amp;vtp=1&amp;bt=1&amp;bbb=1&amp;hb=1"/>
          <p:cNvSpPr/>
          <p:nvPr/>
        </p:nvSpPr>
        <p:spPr>
          <a:xfrm>
            <a:off x="576072" y="1471300"/>
            <a:ext cx="10954512" cy="11176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10.著名作家莫言参加“2024中国文学盛典·骏马奖之夜”时，夸赞</a:t>
            </a:r>
            <a:r>
              <a:rPr lang="en-US" altLang="zh-CN" sz="2400" b="1" i="0" spc="-5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广西的文学在全国</a:t>
            </a:r>
            <a:endPar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是引人注目的存在</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”。请你结合以上材料，谈谈广西文学该如何破圈发展。（4分）</a:t>
            </a:r>
            <a:endParaRPr lang="en-US" altLang="zh-CN" sz="2400" spc="-50" dirty="0"/>
          </a:p>
        </p:txBody>
      </p:sp>
      <p:sp>
        <p:nvSpPr>
          <p:cNvPr id="3" name="QO_6_AN.33_1#01e325be7?vcp=1&amp;pid=b561904c6&amp;color=0,0,0&amp;vtp=1&amp;bbb=1&amp;hb=1"/>
          <p:cNvSpPr/>
          <p:nvPr/>
        </p:nvSpPr>
        <p:spPr>
          <a:xfrm>
            <a:off x="576072" y="262603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①鼓励将广西文学作品改编成影视、戏剧、游戏等不同领域的作品</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使广西文学</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作品跨界生长</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，创造新的价值。（1分）②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为广西各类群体写作提供平台</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，给予保</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障与支持</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鼓励作家以广西少数民族文化和独特的风土民情为创作素材</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开展写作</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。（1分）④有关部门可将广西文学原著中少数民族的诗意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乡居的人群</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淳朴的民风等开发为影像作品。（1分）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4_1#ba248a5c7?vcp=1&amp;pid=b561904c6&amp;color=0,0,0&amp;vtp=1&amp;bt=1&amp;bbb=1&amp;hb=1"/>
          <p:cNvSpPr/>
          <p:nvPr/>
        </p:nvSpPr>
        <p:spPr>
          <a:xfrm>
            <a:off x="576072" y="17456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11.据调查，超半数受访青年感觉近几年自己的语言文字表达能力下降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请结合以</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上材料</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，就年轻人“词穷”现状分析其主要原因并提出两条合理化建议。（3分）</a:t>
            </a:r>
            <a:endParaRPr lang="en-US" altLang="zh-CN" sz="2400" dirty="0"/>
          </a:p>
        </p:txBody>
      </p:sp>
      <p:sp>
        <p:nvSpPr>
          <p:cNvPr id="3" name="QO_6_AN.35_1#ba248a5c7?vcp=1&amp;pid=b561904c6&amp;color=0,0,0&amp;vtp=1&amp;bbb=1&amp;hb=1"/>
          <p:cNvSpPr/>
          <p:nvPr/>
        </p:nvSpPr>
        <p:spPr>
          <a:xfrm>
            <a:off x="576072" y="2900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阅读量少、过度依赖网络语言是年轻人“词穷”的主要原因。（1分）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建议</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年轻</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人可通过不同的方式进行阅读，比如看纸质书籍、影视作品等</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提升阅读量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分）②年轻人应锻炼自身的语言文字表达能力</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多借鉴优秀的文学作品语言</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，多与</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他人学习和交流。（1分）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ebc88acc?vcp=1&amp;pid=0aa12b446&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（三）现代文阅读Ⅱ（本题共4小题，12分）</a:t>
            </a:r>
            <a:endParaRPr lang="en-US" altLang="zh-CN" sz="2400" dirty="0"/>
          </a:p>
        </p:txBody>
      </p:sp>
      <p:sp>
        <p:nvSpPr>
          <p:cNvPr id="3" name="QM_5_BD.36_1#f82b25bd2?vcp=1&amp;pid=6ebc88acc&amp;color=0,0,0&amp;vtp=1&amp;bbb=1&amp;hb=1"/>
          <p:cNvSpPr/>
          <p:nvPr/>
        </p:nvSpPr>
        <p:spPr>
          <a:xfrm>
            <a:off x="576072" y="1063933"/>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阅读下面的文字，完成12~15题。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一叶落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，万物生</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王常婷</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“山僧不解数甲子，一叶落知天下秋。”古诗词里，“落叶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常常是秋天的信</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使</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。可在岭南，秋天落叶少，冬天草木常青，春花夏果，古诗词中的“落叶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很少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在此展露身影</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6_2#f82b25bd2?vcp=1&amp;pid=6ebc88acc&amp;color=0,0,0&amp;vtp=1&amp;bt=1&amp;bbb=1&amp;hb=1"/>
          <p:cNvSpPr/>
          <p:nvPr/>
        </p:nvSpPr>
        <p:spPr>
          <a:xfrm>
            <a:off x="576072" y="95138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②岭南虽说四季不分明，可撑过一个冬季的树木顶着那一树绿荫</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经历了寒</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风霜冻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，还是露出倦意。</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叶子没了光泽，颜色也不那么鲜翠，青绿中带着灰</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像一个睡眠不足的年轻人</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：形还在，精气神却没了。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暖湿的东风一来，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春雷响了</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没完没了的春雨从惊蛰下到清明再到谷雨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一片片或黄或青灰的树叶便借着风和</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雨从枝头飘落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。雨夜里，听着外面簌簌的声音，人们常常分不清是雨声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还是落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叶声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。一觉醒来，春风十里，落叶满长街。与北方秋天“落木千山天远大</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的声势</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浩大不同的是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，这南方的树叶尽管飘落，枝头依然郁郁葱葱</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那飘落的不过是树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“过去时”，也真是难为它们了，一定要坚守到新的到来，才撒手离去。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一叶落</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万物生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6_3#f82b25bd2?vcp=1&amp;pid=6ebc88acc&amp;color=0,0,0&amp;vtp=1&amp;bt=1&amp;bbb=1&amp;hb=1"/>
          <p:cNvSpPr/>
          <p:nvPr/>
        </p:nvSpPr>
        <p:spPr>
          <a:xfrm>
            <a:off x="576072" y="177434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③南方很多城市里最常见的绿化树是榕树，榕树的叶子密密匝匝的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飘落的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阵势也大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，一阵风过，便是满地金黄。不只落叶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还有如红豆般的榕树籽也跟着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掉落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，绵软的榕树籽一踩便烂了，里边是细细的榕树种子</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一些种子被行人踩碎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了粘在路面</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，零落成泥碾作尘；一些粘在行人鞋底上，云游四方</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有些幸运的种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子最后掉落在泥地里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，只要有合适的阳光、空气和水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它们依然可能坚强地生根</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发芽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。一叶落，万物生。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6_4#f82b25bd2?vcp=1&amp;pid=6ebc88acc&amp;color=0,0,0&amp;vtp=1&amp;bt=1&amp;bbb=1&amp;hb=1"/>
          <p:cNvSpPr/>
          <p:nvPr/>
        </p:nvSpPr>
        <p:spPr>
          <a:xfrm>
            <a:off x="576072" y="1500029"/>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④在春天里树叶落得最早、最快、最彻底的应该是木棉树了。春风初起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棉树下便很突兀地落了一地厚厚的黄叶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，不到一周，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树上便只剩光秃秃的枝干</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而这只不过是序幕</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，是为下一个主角轰轰烈烈上台亮相而清场。很快</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火红的木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棉花登场了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，虽然木棉花也有黄色和白色的，可见得最多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最受人们欢迎的还是</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红色的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。人们常把木棉花当作英雄花，认为木棉花的红色，代表热情和热血</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象</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征英雄的激情和斗志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。盛开的木棉花可以傲然屹立于枝头半个月之久</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之后便会</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整个花朵重重地砸到地面上</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。如此毅然决然，尽显英雄悲壮慷慨之气。</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6_5#f82b25bd2?vcp=1&amp;pid=6ebc88acc&amp;color=0,0,0&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⑤木棉树花落后长出椭圆形的蒴果。春末夏初，蒴果成熟后果荚开裂</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果中</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的棉絮随风飘落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。当北方人在烦恼杨柳絮飘飞时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南方的老人们却欣喜地收拾起</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那一团团棉絮</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。木棉是天然生态纤维中最细、最轻、中空度最高</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最保暖的纤维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材质之一</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。老人说，用木棉做的枕头最蓬松，还散发着天然香味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睡实了的枕头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只要在阳光下曝晒一下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，就又变得柔软蓬松。</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在飘落的木棉絮团中，往往藏着黑色的种子，棉籽随风滚动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一遇到潮湿</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的土地便吸水而落地生根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。而此刻，曾经不着一叶的枝干</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已经悄悄长出肥硕阔</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大的新叶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。老枝新叶，木棉树又在蕴蓄力量，准备新一轮的叶落、开花</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结果与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飘零</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一叶落，万物生。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9d67804fa.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2025年初中学业水平考试模拟测试卷（三）</a:t>
            </a:r>
            <a:endParaRPr lang="en-US" altLang="zh-CN" sz="4800" dirty="0"/>
          </a:p>
        </p:txBody>
      </p:sp>
      <p:sp>
        <p:nvSpPr>
          <p:cNvPr id="3" name="C_1#9d67804fa.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a:t>
            </a:r>
            <a:r>
              <a:rPr lang="en-US" altLang="zh-CN" sz="40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a:t>
            </a:r>
            <a:endParaRPr lang="en-US" altLang="zh-CN" sz="4000" dirty="0"/>
          </a:p>
        </p:txBody>
      </p:sp>
      <p:sp>
        <p:nvSpPr>
          <p:cNvPr id="4" name="C_1#9d67804fa.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（满分：120分</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考试时间：150分钟）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6_6#f82b25bd2?vcp=1&amp;pid=6ebc88acc&amp;color=0,0,0&amp;vtp=1&amp;bt=1&amp;bbb=1&amp;hb=1"/>
          <p:cNvSpPr/>
          <p:nvPr/>
        </p:nvSpPr>
        <p:spPr>
          <a:xfrm>
            <a:off x="576072" y="176164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⑦海边的渔民说，每次涨潮都换一波海水；而南方的大树说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每一阵春风拂</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，便有无数新叶焕发光彩。潮湿闷热的南风天时不时就来，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阿公配酒的炒花生</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吃着吃着就软了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；阿嬷腌在缸里的豆豉长出一层细细的绒毛；天井的石缝</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探头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探脑冒出三两朵蘑菇</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endParaRPr lang="en-US" altLang="zh-CN" sz="2400" dirty="0">
              <a:latin typeface="SimSun" panose="02010600030101010101" pitchFamily="34" charset="-122"/>
            </a:endParaRPr>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所有的生命都在此刻蠢蠢欲动，而夏天已经泼辣辣登场了</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endParaRPr lang="en-US" altLang="zh-CN" sz="2400" dirty="0">
              <a:latin typeface="SimSun" panose="02010600030101010101" pitchFamily="34" charset="-122"/>
            </a:endParaRPr>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选自2024年5月9日《羊城晚报》，有删改）</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7_1#10ca03a82?sp=1&amp;vcp=1&amp;pid=f82b25bd2&amp;color=0,0,0&amp;mp=1&amp;vtp=1&amp;bt=1&amp;bbb=1"/>
          <p:cNvSpPr/>
          <p:nvPr/>
        </p:nvSpPr>
        <p:spPr>
          <a:xfrm>
            <a:off x="576072" y="166436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12.文章展现了落叶与树木生长的自然循环图景。请据此填写下面表格。（3分）</a:t>
            </a:r>
            <a:endParaRPr lang="en-US" altLang="zh-CN" sz="2400" dirty="0"/>
          </a:p>
        </p:txBody>
      </p:sp>
      <p:graphicFrame>
        <p:nvGraphicFramePr>
          <p:cNvPr id="32" name="QO_6_BD.37_2#10ca03a82?colgroup=8,14,11&amp;vcp=1&amp;pid=f82b25bd2&amp;color=0,0,0&amp;mp=1&amp;vtp=1&amp;bbb=1"/>
          <p:cNvGraphicFramePr>
            <a:graphicFrameLocks noGrp="1"/>
          </p:cNvGraphicFramePr>
          <p:nvPr/>
        </p:nvGraphicFramePr>
        <p:xfrm>
          <a:off x="576072" y="2267490"/>
          <a:ext cx="10927080" cy="2155952"/>
        </p:xfrm>
        <a:graphic>
          <a:graphicData uri="http://schemas.openxmlformats.org/drawingml/2006/table">
            <a:tbl>
              <a:tblPr/>
              <a:tblGrid>
                <a:gridCol w="2724912"/>
                <a:gridCol w="4599432"/>
                <a:gridCol w="3602736"/>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落叶对象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落叶情景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生长现象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岭南的树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枝头依然郁郁葱葱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榕树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一阵风过</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满地金黄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木棉树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落了一地厚厚的黄叶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6_AN.38_1#10ca03a82?vcp=1&amp;pid=f82b25bd2&amp;color=0,0,0&amp;vtp=1&amp;bbb=1"/>
          <p:cNvSpPr/>
          <p:nvPr/>
        </p:nvSpPr>
        <p:spPr>
          <a:xfrm>
            <a:off x="576072" y="455349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①春风十里，落叶满长街    ②种子云游四方，生根发芽    ③火红的木棉花登场</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9_1#1cbb46c3b?sp=1&amp;vcp=1&amp;pid=f82b25bd2&amp;color=0,0,0&amp;vtp=1&amp;bt=1&amp;bbb=1&amp;hb=1"/>
          <p:cNvSpPr/>
          <p:nvPr/>
        </p:nvSpPr>
        <p:spPr>
          <a:xfrm>
            <a:off x="576072" y="174054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13.请从修辞手法角度赏析第②段画线的句子。（3分）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叶子没了光泽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，颜色也不那么鲜翠，青绿中带着灰，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就像一个睡眠不足的年轻人</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形还在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，精气神却没了。</a:t>
            </a:r>
            <a:endParaRPr lang="en-US" altLang="zh-CN" sz="2400" dirty="0"/>
          </a:p>
        </p:txBody>
      </p:sp>
      <p:sp>
        <p:nvSpPr>
          <p:cNvPr id="3" name="QO_6_AN.40_1#1cbb46c3b?vcp=1&amp;pid=f82b25bd2&amp;color=0,0,0&amp;vtp=1&amp;bbb=1&amp;hb=1"/>
          <p:cNvSpPr/>
          <p:nvPr/>
        </p:nvSpPr>
        <p:spPr>
          <a:xfrm>
            <a:off x="576072" y="34413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这句话运用比喻的修辞手法，（1分）把没了光泽、颜色不鲜翠</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青绿中带灰的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叶子比作</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“睡眠不足的年轻人”，（1分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生动形象地写出了叶子经历寒风霜冻后</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失去生机的状态</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，表现出叶子的倦意。（1分）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1_1#1f1655214?vcp=1&amp;pid=f82b25bd2&amp;color=0,0,0&amp;vtp=1&amp;bt=1&amp;bbb=1"/>
          <p:cNvSpPr/>
          <p:nvPr/>
        </p:nvSpPr>
        <p:spPr>
          <a:xfrm>
            <a:off x="576072" y="1476380"/>
            <a:ext cx="11093450"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14.文章开头以诗句“山僧不解数甲子，一叶落知天下秋”入文，有何妙用？（3分）</a:t>
            </a:r>
            <a:endParaRPr lang="en-US" altLang="zh-CN" sz="2400" dirty="0"/>
          </a:p>
        </p:txBody>
      </p:sp>
      <p:sp>
        <p:nvSpPr>
          <p:cNvPr id="3" name="QO_6_AN.42_1#1f1655214?vcp=1&amp;pid=f82b25bd2&amp;color=0,0,0&amp;vtp=1&amp;bbb=1&amp;hb=1"/>
          <p:cNvSpPr/>
          <p:nvPr/>
        </p:nvSpPr>
        <p:spPr>
          <a:xfrm>
            <a:off x="576072" y="199827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①引出话题：诗句点明了落叶与季节变化的关联，引出话题</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为后文描写岭南独特</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的落叶景象和生命循环做铺垫</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。（1分）②营造氛围：</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诗句意境古朴悠远</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，富有韵</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味</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，给文章增添文化气息，引发读者的阅读兴趣。（1分）③对比衬托</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诗句写的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是秋天落叶的情境</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，而文章紧接着写岭南秋天落叶少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冬天草木常青等特点</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，对比</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突出岭南落叶与传统认知中秋季落叶景象的不同</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展现其独特的自然景观和生命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节奏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3_1#63f08816c?vcp=1&amp;pid=f82b25bd2&amp;color=0,0,0&amp;vtp=1&amp;bt=1&amp;bbb=1&amp;hb=1"/>
          <p:cNvSpPr/>
          <p:nvPr/>
        </p:nvSpPr>
        <p:spPr>
          <a:xfrm>
            <a:off x="576072" y="17456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15.文章以“一叶落，万物生”为标题，又以之贯穿全文。联系全文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理解并分析作</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者借此表达的哲思</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44_1#63f08816c?vcp=1&amp;pid=f82b25bd2&amp;color=0,0,0&amp;vtp=1&amp;bbb=1&amp;hb=1"/>
          <p:cNvSpPr/>
          <p:nvPr/>
        </p:nvSpPr>
        <p:spPr>
          <a:xfrm>
            <a:off x="576072" y="2900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文章写树木落叶、新叶生长、种子萌发，旧事物被新事物取代</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是自然发展不可</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抗拒的趋势</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，说明自然生命不断循环与更迭；（1分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木棉树的落叶为木棉花的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盛开和果实的孕育清场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，推动生命的更新和进步；（1分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树木经历寒冬仍顽强生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存</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，象征着无论环境多艰难，生命都充满希望。（1分）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e34f6e92?vcp=1&amp;pid=0aa12b446&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（四）古代诗歌阅读（本题共2小题，5分）</a:t>
            </a:r>
            <a:endParaRPr lang="en-US" altLang="zh-CN" sz="2400" dirty="0"/>
          </a:p>
        </p:txBody>
      </p:sp>
      <p:sp>
        <p:nvSpPr>
          <p:cNvPr id="3" name="QM_5_BD.45_1#ca993ca2e?vcp=1&amp;pid=5e34f6e92&amp;color=0,0,0&amp;vtp=1&amp;bbb=1"/>
          <p:cNvSpPr/>
          <p:nvPr/>
        </p:nvSpPr>
        <p:spPr>
          <a:xfrm>
            <a:off x="576072" y="1063933"/>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阅读下面这首宋诗，完成16、17题。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过零丁洋</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文天祥</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辛苦遭逢起一经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，干戈寥落四周星。</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山河破碎风飘絮</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，身世浮沉雨打萍。</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惶恐滩头说惶恐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，零丁洋里叹零丁。</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人生自古谁无死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？留取丹心照汗青。</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6_1#75d205cc6?vcp=1&amp;pid=ca993ca2e&amp;color=0,0,0&amp;vtp=1&amp;bt=1&amp;bbb=1"/>
          <p:cNvSpPr/>
          <p:nvPr/>
        </p:nvSpPr>
        <p:spPr>
          <a:xfrm>
            <a:off x="576072" y="8782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16.下列对诗歌的理解和分析，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46_2#75d205cc6.choices?vcp=1&amp;pid=ca993ca2e&amp;color=0,0,0&amp;vtp=1&amp;bbb=1&amp;hb=1"/>
          <p:cNvSpPr/>
          <p:nvPr/>
        </p:nvSpPr>
        <p:spPr>
          <a:xfrm>
            <a:off x="576072" y="1402647"/>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A.诗的开头，诗人回顾个人身世，意在暗示自己久经磨炼</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对什么艰难困苦都无</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所畏惧</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.颔联运用比喻和夸张的修辞手法，将国家兴亡和个人命运紧密相连</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抒发国破</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家亡之悲</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.颈联构思巧妙，设计了地名与心情的双关，写出了诗人惶恐不安</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孤苦无依的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心境</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.这首诗融叙事和抒情言志为一体，格调沉郁悲壮，是诗人用鲜血和生命谱写的赞歌。</a:t>
            </a:r>
            <a:endParaRPr lang="en-US" altLang="zh-CN" sz="2400" spc="-100" dirty="0"/>
          </a:p>
        </p:txBody>
      </p:sp>
      <p:sp>
        <p:nvSpPr>
          <p:cNvPr id="5" name="QC_6_AS.48_1#75d205cc6?vcp=1&amp;pid=ca993ca2e&amp;color=0,0,0&amp;vtp=1&amp;bbb=1"/>
          <p:cNvSpPr/>
          <p:nvPr/>
        </p:nvSpPr>
        <p:spPr>
          <a:xfrm>
            <a:off x="576072" y="530154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（颔联并未运用“夸张”的修辞手法）</a:t>
            </a:r>
            <a:endParaRPr lang="en-US" altLang="zh-CN" sz="2400" dirty="0"/>
          </a:p>
        </p:txBody>
      </p:sp>
      <p:sp>
        <p:nvSpPr>
          <p:cNvPr id="6" name="QC_6_AN.47_1#75d205cc6.bracket?vcp=1&amp;pid=ca993ca2e&amp;color=0,0,0&amp;vpa=12&amp;vtp=1&amp;answeroption=B"/>
          <p:cNvSpPr txBox="1"/>
          <p:nvPr/>
        </p:nvSpPr>
        <p:spPr>
          <a:xfrm>
            <a:off x="449072" y="25913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9_1#77e55be6e?vcp=1&amp;pid=ca993ca2e&amp;color=0,0,0&amp;vtp=1&amp;bt=1&amp;bbb=1&amp;hb=1"/>
          <p:cNvSpPr/>
          <p:nvPr/>
        </p:nvSpPr>
        <p:spPr>
          <a:xfrm>
            <a:off x="576072" y="229426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17.文天祥善以诗述志，本诗尾联与《南安军》的尾联“饿死真吾志，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梦中行采薇</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在抒情言志上有异曲同工之妙</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，请结合诗句简要分析。（3分）</a:t>
            </a:r>
            <a:endParaRPr lang="en-US" altLang="zh-CN" sz="2400" dirty="0"/>
          </a:p>
        </p:txBody>
      </p:sp>
      <p:sp>
        <p:nvSpPr>
          <p:cNvPr id="3" name="QO_6_AN.50_1#77e55be6e?vcp=1&amp;pid=ca993ca2e&amp;color=0,0,0&amp;vtp=1&amp;bbb=1&amp;hb=1"/>
          <p:cNvSpPr/>
          <p:nvPr/>
        </p:nvSpPr>
        <p:spPr>
          <a:xfrm>
            <a:off x="576072" y="344899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这两首诗的尾联都采用了直抒胸臆的抒情方式，（1分）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表现出舍生取义</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、视死如</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归的坚定信念和昂扬斗志</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，（1分）体现了诗人的爱国主义情怀。（1分）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bd9bc343?vcp=1&amp;pid=0aa12b446&amp;color=0,0,0&amp;vtp=1&amp;bt=1&amp;bbb=1"/>
          <p:cNvSpPr/>
          <p:nvPr/>
        </p:nvSpPr>
        <p:spPr>
          <a:xfrm>
            <a:off x="576072" y="539496"/>
            <a:ext cx="10954512" cy="54864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（五）文言文阅读（本题共5小题，15分）</a:t>
            </a:r>
            <a:endParaRPr lang="en-US" altLang="zh-CN" sz="2400" dirty="0"/>
          </a:p>
        </p:txBody>
      </p:sp>
      <p:sp>
        <p:nvSpPr>
          <p:cNvPr id="3" name="QM_5_BD.51_1#32409b21e?vcp=1&amp;pid=cbd9bc343&amp;color=0,0,0&amp;vtp=1&amp;bbb=1&amp;hb=1"/>
          <p:cNvSpPr/>
          <p:nvPr/>
        </p:nvSpPr>
        <p:spPr>
          <a:xfrm>
            <a:off x="576072" y="1063933"/>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阅读下面的文言文，完成18~22题。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甲】曹刿论战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传》</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十年春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，齐师伐我。公将战，曹刿请见。其乡人曰：“肉食者谋之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又何间</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焉</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？”刿曰：“肉食者鄙，未能远谋。”乃入见。问：“何以战？”公曰：“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衣食所安</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弗敢专也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，必以分人。”对曰：“小惠未遍，民弗从也。”公曰：“牺牲玉帛</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弗敢</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加也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，必以信。”对曰：“小信未孚，神弗福也。”公曰：“小大之狱，</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虽不能察</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必以情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。”对曰：“忠之属也。可以一战。战则请从。”</a:t>
            </a:r>
            <a:endParaRPr lang="en-US" altLang="zh-CN" sz="2400" dirty="0"/>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32409b21e?vcp=1&amp;pid=cbd9bc343&amp;color=0,0,0&amp;vtp=1&amp;bbb=1&amp;hb=1"/>
          <p:cNvSpPr/>
          <p:nvPr/>
        </p:nvSpPr>
        <p:spPr>
          <a:xfrm>
            <a:off x="576072" y="2041049"/>
            <a:ext cx="10954512" cy="2794000"/>
          </a:xfrm>
          <a:prstGeom prst="rect">
            <a:avLst/>
          </a:prstGeom>
          <a:noFill/>
        </p:spPr>
        <p:txBody>
          <a:bodyPr wrap="none" lIns="0" tIns="0" rIns="0" bIns="0" rtlCol="0" anchor="t"/>
          <a:lstStyle/>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公与之乘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，战于长勺。公将鼓之。刿曰：“未可。”齐人三鼓。刿曰：“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可矣</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齐师败绩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。公将驰之。刿曰：“未可。”下视其辙，登轼而望之，曰：“可矣</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遂</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逐齐师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既克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，公问其故。对曰：“夫战，勇气也。一鼓作气，再而衰，三而竭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彼竭</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，故克之。夫大国，难测也，惧有伏焉。吾视其辙乱，望其旗靡，故逐之。”</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15761d51e?vcp=1&amp;pid=df08cc63e&amp;color=0,0,0&amp;vtp=1&amp;bt=1&amp;bbb=1"/>
          <p:cNvSpPr/>
          <p:nvPr/>
        </p:nvSpPr>
        <p:spPr>
          <a:xfrm>
            <a:off x="576072" y="28652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.考生作答时，请在答题卡上作答（答题注意事项见答题卡），在本试卷上作答无效。</a:t>
            </a:r>
            <a:endParaRPr lang="en-US" altLang="zh-CN" sz="2400" spc="-1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1_2#32409b21e?vcp=1&amp;pid=cbd9bc343&amp;color=0,0,0&amp;vtp=1&amp;bt=1&amp;bbb=1&amp;hb=1"/>
              <p:cNvSpPr/>
              <p:nvPr/>
            </p:nvSpPr>
            <p:spPr>
              <a:xfrm>
                <a:off x="576072" y="1029049"/>
                <a:ext cx="10954512" cy="44704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【乙】勇怯无常</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洪</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迈</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“民无常勇，亦无常怯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有气</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①</m:t>
                        </m:r>
                      </m:sup>
                    </m:sSup>
                  </m:oMath>
                </a14:m>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则实</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②</m:t>
                        </m:r>
                      </m:sup>
                    </m:sSup>
                  </m:oMath>
                </a14:m>
                <a:r>
                  <a:rPr lang="en-US" altLang="zh-CN" sz="100" b="1" i="0" kern="0" spc="-99900" dirty="0" smtClean="0">
                    <a:solidFill>
                      <a:srgbClr val="FFFFFF"/>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实则勇；无气则虚，虚则怯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怯勇虚</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，其由甚微，不可不知。勇则战</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怯则北</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③</m:t>
                        </m:r>
                      </m:sup>
                    </m:sSup>
                  </m:oMath>
                </a14:m>
                <a:r>
                  <a:rPr lang="en-US" altLang="zh-CN" sz="100" b="1" i="0" kern="0" spc="-99900" dirty="0" smtClean="0">
                    <a:solidFill>
                      <a:srgbClr val="FFFFFF"/>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战而胜者，战其勇者也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战而北</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者</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，战其怯者也。怯勇无常，倏忽往来，而莫知其方，惟圣人独见其所由然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此</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吕氏春秋·决胜》篇之语，予爱而书之。</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选自《容斋随笔》）</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注释】①气：精气。②实：充实。③北：败北，退败。</a:t>
                </a:r>
                <a:endParaRPr lang="en-US" altLang="zh-CN" sz="2400" dirty="0"/>
              </a:p>
            </p:txBody>
          </p:sp>
        </mc:Choice>
        <mc:Fallback>
          <p:sp>
            <p:nvSpPr>
              <p:cNvPr id="2" name="QM_5_BD.51_2#32409b21e?vcp=1&amp;pid=cbd9bc343&amp;color=0,0,0&amp;vtp=1&amp;bt=1&amp;bbb=1&amp;hb=1"/>
              <p:cNvSpPr>
                <a:spLocks noRot="1" noChangeAspect="1" noMove="1" noResize="1" noEditPoints="1" noAdjustHandles="1" noChangeArrowheads="1" noChangeShapeType="1" noTextEdit="1"/>
              </p:cNvSpPr>
              <p:nvPr/>
            </p:nvSpPr>
            <p:spPr>
              <a:xfrm>
                <a:off x="576072" y="1029049"/>
                <a:ext cx="10954512" cy="4470400"/>
              </a:xfrm>
              <a:prstGeom prst="rect">
                <a:avLst/>
              </a:prstGeom>
              <a:blipFill rotWithShape="1">
                <a:blip r:embed="rId1"/>
                <a:stretch>
                  <a:fillRect l="-1" t="-8" r="-635" b="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2_1#3bc2cf0b4?vcp=1&amp;pid=32409b21e&amp;color=0,0,0&amp;vtp=1&amp;bt=1&amp;bbb=1"/>
          <p:cNvSpPr/>
          <p:nvPr/>
        </p:nvSpPr>
        <p:spPr>
          <a:xfrm>
            <a:off x="576072" y="17037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选出下列句中加点词意思和用法相同的一项</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52_2#3bc2cf0b4.choices?vcp=1&amp;pid=32409b21e&amp;color=0,0,0&amp;vtp=1&amp;bbb=1"/>
          <p:cNvSpPr/>
          <p:nvPr/>
        </p:nvSpPr>
        <p:spPr>
          <a:xfrm>
            <a:off x="576072" y="2228147"/>
            <a:ext cx="10954512" cy="22352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29419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公问其故</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故天将降大任于是人也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（《生于忧患，死于安乐》）</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29419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B.望其旗靡</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望之蔚然而深秀者</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（《醉翁亭记》）</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29419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战其勇者也</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其真无马邪</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（《马说》）</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29419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而莫知其方</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今齐地方千里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（《邹忌讽齐王纳谏》）</a:t>
            </a:r>
            <a:endParaRPr lang="en-US" altLang="zh-CN" sz="2400" dirty="0"/>
          </a:p>
        </p:txBody>
      </p:sp>
      <p:sp>
        <p:nvSpPr>
          <p:cNvPr id="5" name="QC_6_AS.54_1#3bc2cf0b4?vcp=1&amp;pid=32409b21e&amp;color=0,0,0&amp;vtp=1&amp;bbb=1"/>
          <p:cNvSpPr/>
          <p:nvPr/>
        </p:nvSpPr>
        <p:spPr>
          <a:xfrm>
            <a:off x="576072" y="447604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（两个“望”都是动词，“看”的意思）</a:t>
            </a:r>
            <a:endParaRPr lang="en-US" altLang="zh-CN" sz="2400" dirty="0"/>
          </a:p>
        </p:txBody>
      </p:sp>
      <p:sp>
        <p:nvSpPr>
          <p:cNvPr id="6" name="QC_6_AN.53_1#3bc2cf0b4.bracket?vcp=1&amp;pid=32409b21e&amp;color=0,0,0&amp;vpa=13&amp;vtp=1&amp;answeroption=B"/>
          <p:cNvSpPr txBox="1"/>
          <p:nvPr/>
        </p:nvSpPr>
        <p:spPr>
          <a:xfrm>
            <a:off x="449072" y="28580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7" name="QC_6_BD.52_2#3bc2cf0b4.choices?vcp=1&amp;pid=32409b21e&amp;color=0,0,0&amp;vtp=1&amp;bbb=1&amp;zzd= 1"/>
          <p:cNvSpPr/>
          <p:nvPr/>
        </p:nvSpPr>
        <p:spPr>
          <a:xfrm>
            <a:off x="1926273" y="27996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6_BD.52_2#3bc2cf0b4.choices?vcp=1&amp;pid=32409b21e&amp;color=0,0,0&amp;vtp=1&amp;bbb=1&amp;zzd= 1"/>
          <p:cNvSpPr/>
          <p:nvPr/>
        </p:nvSpPr>
        <p:spPr>
          <a:xfrm>
            <a:off x="3652838" y="27996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6_BD.52_2#3bc2cf0b4.choices?vcp=1&amp;pid=32409b21e&amp;color=0,0,0&amp;vtp=1&amp;bbb=1&amp;zzd= 3"/>
          <p:cNvSpPr/>
          <p:nvPr/>
        </p:nvSpPr>
        <p:spPr>
          <a:xfrm>
            <a:off x="989648"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6_BD.52_2#3bc2cf0b4.choices?vcp=1&amp;pid=32409b21e&amp;color=0,0,0&amp;vtp=1&amp;bbb=1&amp;zzd= 3"/>
          <p:cNvSpPr/>
          <p:nvPr/>
        </p:nvSpPr>
        <p:spPr>
          <a:xfrm>
            <a:off x="3652838"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6_BD.52_2#3bc2cf0b4.choices?vcp=1&amp;pid=32409b21e&amp;color=0,0,0&amp;vtp=1&amp;bbb=1&amp;zzd= 5"/>
          <p:cNvSpPr/>
          <p:nvPr/>
        </p:nvSpPr>
        <p:spPr>
          <a:xfrm>
            <a:off x="1313498" y="39172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6_BD.52_2#3bc2cf0b4.choices?vcp=1&amp;pid=32409b21e&amp;color=0,0,0&amp;vtp=1&amp;bbb=1&amp;zzd= 5"/>
          <p:cNvSpPr/>
          <p:nvPr/>
        </p:nvSpPr>
        <p:spPr>
          <a:xfrm>
            <a:off x="3652838" y="39172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6_BD.52_2#3bc2cf0b4.choices?vcp=1&amp;pid=32409b21e&amp;color=0,0,0&amp;vtp=1&amp;bbb=1&amp;zzd= 7"/>
          <p:cNvSpPr/>
          <p:nvPr/>
        </p:nvSpPr>
        <p:spPr>
          <a:xfrm>
            <a:off x="2232661" y="4488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6_BD.52_2#3bc2cf0b4.choices?vcp=1&amp;pid=32409b21e&amp;color=0,0,0&amp;vtp=1&amp;bbb=1&amp;zzd= 7"/>
          <p:cNvSpPr/>
          <p:nvPr/>
        </p:nvSpPr>
        <p:spPr>
          <a:xfrm>
            <a:off x="4572000" y="4488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5_1#ff2ea1aeb?vcp=1&amp;pid=32409b21e&amp;color=0,0,0&amp;vtp=1&amp;bt=1&amp;bbb=1"/>
          <p:cNvSpPr/>
          <p:nvPr/>
        </p:nvSpPr>
        <p:spPr>
          <a:xfrm>
            <a:off x="576072" y="88202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19.下列对甲、</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乙两文理解有误的一项是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55_2#ff2ea1aeb.choices?vcp=1&amp;pid=32409b21e&amp;color=0,0,0&amp;vtp=1&amp;bbb=1&amp;hb=1"/>
          <p:cNvSpPr/>
          <p:nvPr/>
        </p:nvSpPr>
        <p:spPr>
          <a:xfrm>
            <a:off x="576072" y="1406457"/>
            <a:ext cx="10954512" cy="27940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A.甲文以时间为顺序，依次叙述了曹刿请见、论战、参战和释疑的过程，思路清晰。</a:t>
            </a:r>
            <a:endParaRPr lang="en-US" altLang="zh-CN" sz="2400" spc="-50" dirty="0"/>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.乙文作者认为勇怯的变化规律对常人而言晦暗不明，唯有圣人能理解其内在机理。</a:t>
            </a:r>
            <a:endParaRPr lang="en-US" altLang="zh-CN" sz="2400" spc="-5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.甲文详细地描写曹刿在战前、战中、战后的言论表现，重在突出曹刿的“远谋”。</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.乙文作者强调</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决定战争胜负的核心因素在于将领能否在战前挑选出具备勇气</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的士兵</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6_AS.57_1#ff2ea1aeb?vcp=1&amp;pid=32409b21e&amp;color=0,0,0&amp;vtp=1&amp;bbb=1&amp;hb=1"/>
          <p:cNvSpPr/>
          <p:nvPr/>
        </p:nvSpPr>
        <p:spPr>
          <a:xfrm>
            <a:off x="576072" y="420045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（原文强调“战而胜者，战其勇者也”，指胜利源于作战时将士的勇气</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而非将领</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战前挑选出具备勇气的士兵”。文中未提及“挑选士兵</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而是聚焦于作战者勇怯</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状态的动态影响</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QC_6_AN.56_1#ff2ea1aeb.bracket?vcp=1&amp;pid=32409b21e&amp;color=0,0,0&amp;vpa=14&amp;vtp=1&amp;answeroption=D"/>
          <p:cNvSpPr txBox="1"/>
          <p:nvPr/>
        </p:nvSpPr>
        <p:spPr>
          <a:xfrm>
            <a:off x="449072" y="317937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8_1#b3823ec62?vcp=1&amp;pid=32409b21e&amp;color=0,0,0&amp;vtp=1&amp;bt=1&amp;bbb=1"/>
          <p:cNvSpPr/>
          <p:nvPr/>
        </p:nvSpPr>
        <p:spPr>
          <a:xfrm>
            <a:off x="576072" y="10814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20.将下列句子翻译成现代汉语。（4分）</a:t>
            </a:r>
            <a:endParaRPr lang="en-US" altLang="zh-CN" sz="2400" dirty="0"/>
          </a:p>
        </p:txBody>
      </p:sp>
      <p:sp>
        <p:nvSpPr>
          <p:cNvPr id="3" name="QO_7_BD.59_1#ff5742cfc?vcp=1&amp;pid=b3823ec62&amp;color=0,0,0&amp;vtp=1&amp;bbb=1"/>
          <p:cNvSpPr/>
          <p:nvPr/>
        </p:nvSpPr>
        <p:spPr>
          <a:xfrm>
            <a:off x="576072" y="160330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（1）夫大国，难测也，惧有伏焉。</a:t>
            </a:r>
            <a:endParaRPr lang="en-US" altLang="zh-CN" sz="2400" dirty="0"/>
          </a:p>
        </p:txBody>
      </p:sp>
      <p:sp>
        <p:nvSpPr>
          <p:cNvPr id="4" name="QO_7_AN.60_1#ff5742cfc?vcp=1&amp;pid=b3823ec62&amp;color=0,0,0&amp;vtp=1&amp;bbb=1"/>
          <p:cNvSpPr/>
          <p:nvPr/>
        </p:nvSpPr>
        <p:spPr>
          <a:xfrm>
            <a:off x="576072" y="212616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（齐国是）大国，难以估计（它的情况），怕有埋伏。</a:t>
            </a:r>
            <a:endParaRPr lang="en-US" altLang="zh-CN" sz="2400" dirty="0"/>
          </a:p>
        </p:txBody>
      </p:sp>
      <p:sp>
        <p:nvSpPr>
          <p:cNvPr id="5" name="QO_7_BD.61_1#6d576e169?vcp=1&amp;pid=b3823ec62&amp;color=0,0,0&amp;vtp=1&amp;bbb=1"/>
          <p:cNvSpPr/>
          <p:nvPr/>
        </p:nvSpPr>
        <p:spPr>
          <a:xfrm>
            <a:off x="576072" y="264902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（2）怯勇无常，倏忽往来。</a:t>
            </a:r>
            <a:endParaRPr lang="en-US" altLang="zh-CN" sz="2400" dirty="0"/>
          </a:p>
        </p:txBody>
      </p:sp>
      <p:sp>
        <p:nvSpPr>
          <p:cNvPr id="6" name="QO_7_AN.62_1#6d576e169?vcp=1&amp;pid=b3823ec62&amp;color=0,0,0&amp;vtp=1&amp;bbb=1"/>
          <p:cNvSpPr/>
          <p:nvPr/>
        </p:nvSpPr>
        <p:spPr>
          <a:xfrm>
            <a:off x="576072" y="3171884"/>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胆怯与勇敢不是固定不变的，（而是）突然出现又转瞬消失。</a:t>
            </a:r>
            <a:endParaRPr lang="en-US" altLang="zh-CN" sz="2400" dirty="0"/>
          </a:p>
        </p:txBody>
      </p:sp>
      <p:sp>
        <p:nvSpPr>
          <p:cNvPr id="7" name="QO_6_BD.63_1#9fdcd6465?vcp=1&amp;pid=32409b21e&amp;color=0,0,0&amp;vtp=1&amp;bbb=1"/>
          <p:cNvSpPr/>
          <p:nvPr/>
        </p:nvSpPr>
        <p:spPr>
          <a:xfrm>
            <a:off x="576072" y="369474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21.甲文篇幅不长，却展示了曹刿多方面的品质，请概括其形象特点。（3分）</a:t>
            </a:r>
            <a:endParaRPr lang="en-US" altLang="zh-CN" sz="2400" dirty="0"/>
          </a:p>
        </p:txBody>
      </p:sp>
      <p:sp>
        <p:nvSpPr>
          <p:cNvPr id="8" name="QO_6_AN.64_1#9fdcd6465?vcp=1&amp;pid=32409b21e&amp;color=0,0,0&amp;vtp=1&amp;bbb=1&amp;hb=1"/>
          <p:cNvSpPr/>
          <p:nvPr/>
        </p:nvSpPr>
        <p:spPr>
          <a:xfrm>
            <a:off x="576072" y="421760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①有高超的军事指挥能力。（1分）②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有为国献身的精神和爱国情怀</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③有沉着冷静、谨慎小心的品质。（1分）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animEffect transition="in" filter="wipe(left)">
                                      <p:cBhvr>
                                        <p:cTn id="3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5_1#aa0765364?vcp=1&amp;pid=32409b21e&amp;color=0,0,0&amp;vtp=1&amp;bt=1&amp;bbb=1"/>
          <p:cNvSpPr/>
          <p:nvPr/>
        </p:nvSpPr>
        <p:spPr>
          <a:xfrm>
            <a:off x="576072" y="1750700"/>
            <a:ext cx="11095038"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22.结合甲、乙两文的内容，简要分析作战要想取得胜利需要具备的条件。（4分）</a:t>
            </a:r>
            <a:endParaRPr lang="en-US" altLang="zh-CN" sz="2400" dirty="0"/>
          </a:p>
        </p:txBody>
      </p:sp>
      <p:sp>
        <p:nvSpPr>
          <p:cNvPr id="3" name="QO_6_AN.66_1#aa0765364?vcp=1&amp;pid=32409b21e&amp;color=0,0,0&amp;vtp=1&amp;bbb=1&amp;hb=1"/>
          <p:cNvSpPr/>
          <p:nvPr/>
        </p:nvSpPr>
        <p:spPr>
          <a:xfrm>
            <a:off x="576072" y="227259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①统治者要在政治上取信于民。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曹刿在战前提醒鲁庄公要顺应民心</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1分）②运</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用正确的战略战术，抓住战机。针对齐军优势，</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曹刿采取沉着坚守</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、挫其锐气的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策略</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，一举溃敌。（1分）③知己知彼，运筹帷幄。取胜后</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曹刿并不追击齐军</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兵不厌诈，唯恐中了埋伏。（1分）④作战要勇敢</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由乙文可见勇敢的人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（作战）</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就会得胜，胆怯的人（作战）就会败北。（1分）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67_1#aa0765364?vcp=1&amp;pid=32409b21e&amp;color=0,0,0&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【译文】</a:t>
            </a:r>
            <a:endParaRPr lang="en-US" altLang="zh-CN" sz="2400" dirty="0"/>
          </a:p>
          <a:p>
            <a:pPr latinLnBrk="1">
              <a:lnSpc>
                <a:spcPts val="44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乙】“人没有持久的勇敢，也没有持久的胆怯。精气饱满就充实</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充实就会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勇敢</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；精气不饱满就空虚，空虚就会胆怯。胆怯勇敢、空虚充实</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其由来十分精</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妙</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，不可不知道。勇敢的人（作战）就会得胜，胆怯的人（作战）就会败北</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战</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而获胜的人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，作战时勇敢；战而败北的人，作战时胆怯</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胆怯与勇敢不是固定不</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变的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，（而是）突然出现又转瞬消失，（人们）却不知其变化的方法</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只有圣人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才能发现这一变化的原因和方法</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。”这是《吕氏春秋·决胜》篇（里）的话</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我喜</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爱这段话就把它</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（抄）写下来。</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c238b6d3?vcp=1&amp;pid=0d81caa65&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三、写作（50分）</a:t>
            </a:r>
            <a:endParaRPr lang="en-US" altLang="zh-CN" sz="2600" dirty="0"/>
          </a:p>
        </p:txBody>
      </p:sp>
      <p:sp>
        <p:nvSpPr>
          <p:cNvPr id="3" name="QO_4_BD.68_1#dfbbb83dd?sp=1&amp;vcp=1&amp;pid=9c238b6d3&amp;color=0,0,0&amp;vtp=1&amp;bbb=1&amp;hb=1"/>
          <p:cNvSpPr/>
          <p:nvPr/>
        </p:nvSpPr>
        <p:spPr>
          <a:xfrm>
            <a:off x="576072" y="1067499"/>
            <a:ext cx="10954512" cy="33782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23.阅读下面的材料，根据要求写作。</a:t>
            </a:r>
            <a:endParaRPr lang="en-US" altLang="zh-CN" sz="2400" dirty="0"/>
          </a:p>
          <a:p>
            <a:pPr latinLnBrk="1">
              <a:lnSpc>
                <a:spcPts val="38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文学是语言的艺术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，其以独特的形式，陶冶性情，滋润心灵，</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伴随我们成长</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翻开书本</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，《西游记》中的孙悟空会带你遨游天宫，《哈利·波特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带你走进魔法</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，《绿野仙踪》带你探索奇幻的奥兹国</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2400" dirty="0">
              <a:latin typeface="SimSun" panose="02010600030101010101" pitchFamily="34" charset="-122"/>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“____的奇幻之旅”为题目，以第一人称的视角</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想象你到了初中阶段熟悉的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一部经典名著当中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，围绕这部文学作品描写的世界，描述你体验到的奇幻</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情感</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和成长的故事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O_4_BD.68_2#dfbbb83dd?sp=1&amp;vcp=1&amp;pid=9c238b6d3&amp;color=0,0,0&amp;vtp=1&amp;bbb=1&amp;hb=1"/>
          <p:cNvSpPr/>
          <p:nvPr/>
        </p:nvSpPr>
        <p:spPr>
          <a:xfrm>
            <a:off x="576072" y="4453373"/>
            <a:ext cx="10954512" cy="9652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要求：①把题目补充完整，并誊抄到答题卡指定位置；②不抄袭，不套作；</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中不得出现真实的校名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、人名等具体信息；④不少于600字。</a:t>
            </a:r>
            <a:endParaRPr lang="en-US" altLang="zh-CN" sz="2400" dirty="0"/>
          </a:p>
        </p:txBody>
      </p:sp>
      <p:sp>
        <p:nvSpPr>
          <p:cNvPr id="5" name="QO_4_AN.69_1#dfbbb83dd?vcp=1&amp;pid=9c238b6d3&amp;color=0,0,0&amp;vtp=1&amp;bbb=1"/>
          <p:cNvSpPr/>
          <p:nvPr/>
        </p:nvSpPr>
        <p:spPr>
          <a:xfrm>
            <a:off x="576072" y="5410899"/>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略（参照中考评分细则）</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c983ea923?vcp=1&amp;pid=0d81caa65&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一、积累（22分）</a:t>
            </a:r>
            <a:endParaRPr lang="en-US" altLang="zh-CN" sz="2600" dirty="0"/>
          </a:p>
        </p:txBody>
      </p:sp>
      <p:sp>
        <p:nvSpPr>
          <p:cNvPr id="3" name="QM_4_BD.1_1#b0f7f11f3?vcp=1&amp;pid=c983ea923&amp;color=0,0,0&amp;vtp=1&amp;bbb=1&amp;hb=1"/>
          <p:cNvSpPr/>
          <p:nvPr/>
        </p:nvSpPr>
        <p:spPr>
          <a:xfrm>
            <a:off x="576072" y="1117088"/>
            <a:ext cx="10954512" cy="44704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①2024年12月，国家语言资源监测与研究中心、商务印书馆等联合主办的</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汉语</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盘点</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”活动揭晓年度字词、中国媒体年度十大流行语。此外，《咬文嚼字</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语言</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文字周报</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》编辑部也分别选出年度十大流行语和十大网络流行语</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这些年度热词热</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语与当下人们的生活方式和工作方式高度</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qì(</a:t>
            </a:r>
            <a:r>
              <a:rPr lang="en-US" altLang="zh-CN" sz="2400" b="1" i="0" spc="-5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)合，映射出斑斓的生活图景。</a:t>
            </a:r>
            <a:endParaRPr lang="en-US" altLang="zh-CN" sz="2400" spc="-5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这一年，“新质生产力</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让许多传统行业在顷刻间焕发了新生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广袤苍茫</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“阿勒泰”不仅是地名，更成为了人们心灵的寄托；B.“黑神话：悟空”让</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____</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角色在虚拟世界中翩然而至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；“北京中轴线”包容万千气象</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是中国理想城市建设</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的杰出代表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
        <p:nvSpPr>
          <p:cNvPr id="4" name="QM_4_BD.1_1#b0f7f11f3?vcp=1&amp;pid=c983ea923&amp;color=0,0,0&amp;vtp=1&amp;bbb=1&amp;hb=1&amp;zzd= 6"/>
          <p:cNvSpPr/>
          <p:nvPr/>
        </p:nvSpPr>
        <p:spPr>
          <a:xfrm>
            <a:off x="7145972" y="3923788"/>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b0f7f11f3?sp=1&amp;vcp=1&amp;pid=c983ea923&amp;color=0,0,0&amp;vtp=1&amp;bt=1&amp;bbb=1&amp;hb=1"/>
          <p:cNvSpPr/>
          <p:nvPr/>
        </p:nvSpPr>
        <p:spPr>
          <a:xfrm>
            <a:off x="576072" y="232298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③语言就像社会发展的多棱镜，反映世间百态，</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折射时代光影</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年度热词不仅烙</a:t>
            </a:r>
            <a:endPar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刻着鲜明的时代印记</a:t>
            </a:r>
            <a:r>
              <a:rPr lang="en-US" altLang="zh-CN" sz="2400" b="1" i="0" u="wavy"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wavy">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还承载着个体的情感记忆</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今后</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，“汉语盘点</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活动将继续</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以创新之姿镌刻汉语历史印记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，彰显中华语言文字魅力</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为筑牢中华民族共有的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精神家园根基注入坚实有力的语言文化力量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_1#6e8070d41?vcp=1&amp;pid=b0f7f11f3&amp;color=0,0,0&amp;vtp=1&amp;bt=1&amp;bbb=1"/>
          <p:cNvSpPr/>
          <p:nvPr/>
        </p:nvSpPr>
        <p:spPr>
          <a:xfrm>
            <a:off x="576072" y="539986"/>
            <a:ext cx="10954512" cy="508000"/>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1.阅读语段，根据拼音写汉字，给加点字注音。（2分）</a:t>
            </a:r>
            <a:endParaRPr lang="en-US" altLang="zh-CN" sz="2400" dirty="0"/>
          </a:p>
        </p:txBody>
      </p:sp>
      <p:sp>
        <p:nvSpPr>
          <p:cNvPr id="3" name="QB_6_BD.3_1#bd0d6831a?vcp=1&amp;pid=6e8070d41&amp;color=0,0,0&amp;vtp=1&amp;bbb=1"/>
          <p:cNvSpPr/>
          <p:nvPr/>
        </p:nvSpPr>
        <p:spPr>
          <a:xfrm>
            <a:off x="576072" y="1043022"/>
            <a:ext cx="10954512" cy="10668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1）qì</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)合</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vl="0" latinLnBrk="1">
              <a:lnSpc>
                <a:spcPts val="42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）顷刻</a:t>
            </a: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6_AN.4_1#bd0d6831a.bracket?vcp=1&amp;pid=6e8070d41&amp;color=0,0,0&amp;vpa=1&amp;vtp=1"/>
          <p:cNvSpPr/>
          <p:nvPr/>
        </p:nvSpPr>
        <p:spPr>
          <a:xfrm>
            <a:off x="1713516" y="1053372"/>
            <a:ext cx="527050" cy="508000"/>
          </a:xfrm>
          <a:prstGeom prst="rect">
            <a:avLst/>
          </a:prstGeom>
          <a:noFill/>
        </p:spPr>
        <p:txBody>
          <a:bodyPr wrap="none" lIns="0" tIns="0" rIns="0" bIns="0" rtlCol="0" anchor="t"/>
          <a:lstStyle/>
          <a:p>
            <a:pPr algn="ctr" latinLnBrk="1">
              <a:lnSpc>
                <a:spcPts val="40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契</a:t>
            </a:r>
            <a:endParaRPr lang="en-US" altLang="zh-CN" sz="2400" dirty="0"/>
          </a:p>
        </p:txBody>
      </p:sp>
      <p:sp>
        <p:nvSpPr>
          <p:cNvPr id="6" name="QB_6_AN.6_1#bd0d6831a.bracket?vcp=1&amp;pid=6e8070d41&amp;color=0,0,0&amp;vpa=2&amp;vtp=1&amp;bbb=1"/>
          <p:cNvSpPr/>
          <p:nvPr/>
        </p:nvSpPr>
        <p:spPr>
          <a:xfrm>
            <a:off x="2008791" y="1586773"/>
            <a:ext cx="812800" cy="584200"/>
          </a:xfrm>
          <a:prstGeom prst="rect">
            <a:avLst/>
          </a:prstGeom>
          <a:noFill/>
        </p:spPr>
        <p:txBody>
          <a:bodyPr wrap="none" lIns="0" tIns="0" rIns="0" bIns="0" rtlCol="0" anchor="t"/>
          <a:lstStyle/>
          <a:p>
            <a:pPr algn="ctr" latinLnBrk="1">
              <a:lnSpc>
                <a:spcPts val="4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qǐnɡ</a:t>
            </a:r>
            <a:endParaRPr lang="en-US" altLang="zh-CN" sz="2400" dirty="0"/>
          </a:p>
        </p:txBody>
      </p:sp>
      <p:sp>
        <p:nvSpPr>
          <p:cNvPr id="7" name="QC_5_BD.7_1#86f2c6cfa?vcp=1&amp;pid=b0f7f11f3&amp;color=0,0,0&amp;vtp=1&amp;bbb=1"/>
          <p:cNvSpPr/>
          <p:nvPr/>
        </p:nvSpPr>
        <p:spPr>
          <a:xfrm>
            <a:off x="576072" y="2089449"/>
            <a:ext cx="10954512" cy="508000"/>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2.第②段横线处需要填入一个成语，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下列最恰当的一项是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9" name="QC_5_BD.7_2#86f2c6cfa.choices?vcp=1&amp;pid=b0f7f11f3&amp;color=0,0,0&amp;vtp=1&amp;bbb=1"/>
          <p:cNvSpPr/>
          <p:nvPr/>
        </p:nvSpPr>
        <p:spPr>
          <a:xfrm>
            <a:off x="576072" y="2593448"/>
            <a:ext cx="10954512" cy="508000"/>
          </a:xfrm>
          <a:prstGeom prst="rect">
            <a:avLst/>
          </a:prstGeom>
          <a:noFill/>
        </p:spPr>
        <p:txBody>
          <a:bodyPr wrap="none" lIns="0" tIns="0" rIns="0" bIns="0" rtlCol="0" anchor="t"/>
          <a:lstStyle/>
          <a:p>
            <a:pPr marL="0" marR="0" lvl="0" indent="0" defTabSz="914400" eaLnBrk="1" fontAlgn="auto" latinLnBrk="1" hangingPunct="1">
              <a:lnSpc>
                <a:spcPts val="40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呼之欲出</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跃然纸上</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绘声绘色</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.栩栩如生</a:t>
            </a:r>
            <a:endParaRPr lang="en-US" altLang="zh-CN" sz="2400" dirty="0"/>
          </a:p>
        </p:txBody>
      </p:sp>
      <p:sp>
        <p:nvSpPr>
          <p:cNvPr id="10" name="QC_5_BD.9_1#609e090d1?vcp=1&amp;pid=b0f7f11f3&amp;color=0,0,0&amp;vtp=1&amp;bbb=1"/>
          <p:cNvSpPr/>
          <p:nvPr/>
        </p:nvSpPr>
        <p:spPr>
          <a:xfrm>
            <a:off x="576072" y="3105120"/>
            <a:ext cx="10954512" cy="508000"/>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下列句子中标点符号使用有误的一项是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12" name="QC_5_BD.9_2#609e090d1.choices?vcp=1&amp;pid=b0f7f11f3&amp;color=0,0,0&amp;vtp=1&amp;bbb=1&amp;hb=1"/>
          <p:cNvSpPr/>
          <p:nvPr/>
        </p:nvSpPr>
        <p:spPr>
          <a:xfrm>
            <a:off x="576072" y="3609119"/>
            <a:ext cx="10954512" cy="26670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A.此外，《咬文嚼字》、《语言文字周报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编辑部也分别选出年度十大流行语和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十大网络流行语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2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.广袤苍茫的“阿勒泰”不仅是地名，更成为了人们心灵的寄托。</a:t>
            </a:r>
            <a:endParaRPr lang="en-US" altLang="zh-CN" sz="2400" dirty="0"/>
          </a:p>
          <a:p>
            <a:pPr latinLnBrk="1">
              <a:lnSpc>
                <a:spcPts val="42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.“北京中轴线”包容万千气象，是中国理想城市建设的杰出代表。</a:t>
            </a:r>
            <a:endParaRPr lang="en-US" altLang="zh-CN" sz="2400" dirty="0"/>
          </a:p>
          <a:p>
            <a:pPr latinLnBrk="1">
              <a:lnSpc>
                <a:spcPts val="42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.语言就像社会发展的多棱镜，反映世间百态，折射时代光影。</a:t>
            </a:r>
            <a:endParaRPr lang="en-US" altLang="zh-CN" sz="2400" dirty="0"/>
          </a:p>
        </p:txBody>
      </p:sp>
      <p:sp>
        <p:nvSpPr>
          <p:cNvPr id="13" name="QC_5_AN.8_1#86f2c6cfa.bracket?vcp=1&amp;pid=b0f7f11f3&amp;color=0,0,0&amp;vpa=3&amp;vtp=1&amp;answeroption=D"/>
          <p:cNvSpPr txBox="1"/>
          <p:nvPr/>
        </p:nvSpPr>
        <p:spPr>
          <a:xfrm>
            <a:off x="8815197" y="260106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4" name="QC_5_AN.10_1#609e090d1.bracket?vcp=1&amp;pid=b0f7f11f3&amp;color=0,0,0&amp;vpa=4&amp;vtp=1&amp;answeroption=A"/>
          <p:cNvSpPr txBox="1"/>
          <p:nvPr/>
        </p:nvSpPr>
        <p:spPr>
          <a:xfrm>
            <a:off x="449072" y="3642139"/>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5" name="QB_6_BD.3_1#bd0d6831a?vcp=1&amp;pid=6e8070d41&amp;color=0,0,0&amp;vtp=1&amp;bbb=1&amp;zzd= 2"/>
          <p:cNvSpPr/>
          <p:nvPr/>
        </p:nvSpPr>
        <p:spPr>
          <a:xfrm>
            <a:off x="1475423" y="2135222"/>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animEffect transition="in" filter="wipe(left)">
                                      <p:cBhvr>
                                        <p:cTn id="23" dur="500"/>
                                        <p:tgtEl>
                                          <p:spTgt spid="1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Effect transition="in" filter="wipe(left)">
                                      <p:cBhvr>
                                        <p:cTn id="2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13" grpId="0" build="p"/>
      <p:bldP spid="1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1_1#341016d91?sp=1&amp;vcp=1&amp;pid=b0f7f11f3&amp;color=0,0,0&amp;vtp=1&amp;bt=1&amp;bbb=1&amp;hb=1"/>
          <p:cNvSpPr/>
          <p:nvPr/>
        </p:nvSpPr>
        <p:spPr>
          <a:xfrm>
            <a:off x="576072" y="633100"/>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4.语段列举了2024年度热词热语中的一些典型现象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请你从下面提供的热词中选择</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两个</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（填写序号），仿照A、B语句再写两个句子，与上下文构成排比。（4分）</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龙年国潮</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②尔滨</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③人工智能</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④Cityw</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lk（城市漫步）</a:t>
            </a:r>
            <a:endParaRPr lang="en-US" altLang="zh-CN" sz="2400" dirty="0"/>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仿写</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A句：选____</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仿写：</a:t>
            </a:r>
            <a:r>
              <a:rPr lang="en-US" altLang="zh-CN" sz="2400" b="1" i="0" u="sng"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endParaRPr lang="en-US" altLang="zh-CN" sz="2400" b="1" i="0" u="sng"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仿写</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B句：选____</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仿写：</a:t>
            </a:r>
            <a:r>
              <a:rPr lang="en-US" altLang="zh-CN" sz="2400" b="1" i="0" u="sng"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endParaRPr lang="en-US" altLang="zh-CN" sz="2400" b="1" i="0" u="sng"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p:txBody>
      </p:sp>
      <p:sp>
        <p:nvSpPr>
          <p:cNvPr id="3" name="QO_5_AN.12_1#341016d91?vcp=1&amp;pid=b0f7f11f3&amp;color=0,0,0&amp;vtp=1&amp;bbb=1&amp;hb=1"/>
          <p:cNvSpPr/>
          <p:nvPr/>
        </p:nvSpPr>
        <p:spPr>
          <a:xfrm>
            <a:off x="576072" y="342613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示例一：②</a:t>
            </a: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活力无限的“尔滨”不仅是城市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更变成了人们共享欢乐的游乐场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  ①   “龙年国潮”让众多传统民俗在岁月流转中迎来了新发展。（2</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例二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：④    时尚惬意的“Cityw</a:t>
            </a: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lk”不仅是生活方式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更体现了人们深度体验城市</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文化的生活态度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  ③    “人工智能”</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让日新月异的科技在时代浪潮中日臻</a:t>
            </a:r>
            <a:endPar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成熟</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3_1#e87a3b8c1?vcp=1&amp;pid=b0f7f11f3&amp;color=0,0,0&amp;vtp=1&amp;bt=1&amp;bbb=1"/>
          <p:cNvSpPr/>
          <p:nvPr/>
        </p:nvSpPr>
        <p:spPr>
          <a:xfrm>
            <a:off x="576072" y="2573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5.第③段画波浪线的句子有语病，请指出病因并修改。（2分）</a:t>
            </a:r>
            <a:endParaRPr lang="en-US" altLang="zh-CN" sz="2400" dirty="0"/>
          </a:p>
        </p:txBody>
      </p:sp>
      <p:sp>
        <p:nvSpPr>
          <p:cNvPr id="3" name="QO_5_AN.14_1#e87a3b8c1?vcp=1&amp;pid=b0f7f11f3&amp;color=0,0,0&amp;vtp=1&amp;bbb=1&amp;hb=1"/>
          <p:cNvSpPr/>
          <p:nvPr/>
        </p:nvSpPr>
        <p:spPr>
          <a:xfrm>
            <a:off x="576072" y="30955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语序不当。句子应改为：年度热词不仅承载着个体的情感记忆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还烙刻着鲜明的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时代印记</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8926</Words>
  <Application>WPS 演示</Application>
  <PresentationFormat>自定义</PresentationFormat>
  <Paragraphs>454</Paragraphs>
  <Slides>47</Slides>
  <Notes>45</Notes>
  <HiddenSlides>0</HiddenSlides>
  <MMClips>0</MMClips>
  <ScaleCrop>false</ScaleCrop>
  <HeadingPairs>
    <vt:vector size="6" baseType="variant">
      <vt:variant>
        <vt:lpstr>已用的字体</vt:lpstr>
      </vt:variant>
      <vt:variant>
        <vt:i4>50</vt:i4>
      </vt:variant>
      <vt:variant>
        <vt:lpstr>主题</vt:lpstr>
      </vt:variant>
      <vt:variant>
        <vt:i4>1</vt:i4>
      </vt:variant>
      <vt:variant>
        <vt:lpstr>幻灯片标题</vt:lpstr>
      </vt:variant>
      <vt:variant>
        <vt:i4>47</vt:i4>
      </vt:variant>
    </vt:vector>
  </HeadingPairs>
  <TitlesOfParts>
    <vt:vector size="98" baseType="lpstr">
      <vt:lpstr>Arial</vt:lpstr>
      <vt:lpstr>宋体</vt:lpstr>
      <vt:lpstr>Wingdings</vt:lpstr>
      <vt:lpstr>微软雅黑</vt:lpstr>
      <vt:lpstr>微软雅黑</vt:lpstr>
      <vt:lpstr>SimHei</vt:lpstr>
      <vt:lpstr>SimHei</vt:lpstr>
      <vt:lpstr>Times New Roman</vt:lpstr>
      <vt:lpstr>SimSun</vt:lpstr>
      <vt:lpstr>Times New Roman</vt:lpstr>
      <vt:lpstr>SimSun</vt:lpstr>
      <vt:lpstr>KaiTi</vt:lpstr>
      <vt:lpstr>Arial Unicode MS</vt:lpstr>
      <vt:lpstr>等线</vt:lpstr>
      <vt:lpstr>Calibri</vt:lpstr>
      <vt:lpstr>华文细黑</vt:lpstr>
      <vt:lpstr>Cambria Math</vt:lpstr>
      <vt:lpstr>Microsoft PhagsPa</vt:lpstr>
      <vt:lpstr>Ubuntu Condensed</vt:lpstr>
      <vt:lpstr>Yu Gothic Medium</vt:lpstr>
      <vt:lpstr>Yu Gothic UI Semibold</vt:lpstr>
      <vt:lpstr>Yu Gothic UI Semilight</vt:lpstr>
      <vt:lpstr>URW Gothic</vt:lpstr>
      <vt:lpstr>chs_boot</vt:lpstr>
      <vt:lpstr>Ubuntu Mono</vt:lpstr>
      <vt:lpstr>Ubuntu</vt:lpstr>
      <vt:lpstr>Symbol</vt:lpstr>
      <vt:lpstr>Segoe UI Light</vt:lpstr>
      <vt:lpstr>Segoe UI Semibold</vt:lpstr>
      <vt:lpstr>Segoe UI Semilight</vt:lpstr>
      <vt:lpstr>Segoe UI Symbol</vt:lpstr>
      <vt:lpstr>SimSun-ExtB</vt:lpstr>
      <vt:lpstr>Segoe UI Variable</vt:lpstr>
      <vt:lpstr>Sitka Text</vt:lpstr>
      <vt:lpstr>SimSun-ExtG</vt:lpstr>
      <vt:lpstr>Trebuchet MS</vt:lpstr>
      <vt:lpstr>Tahoma</vt:lpstr>
      <vt:lpstr>Sylfaen</vt:lpstr>
      <vt:lpstr>Verdana</vt:lpstr>
      <vt:lpstr>Ubuntu Thin</vt:lpstr>
      <vt:lpstr>华文中宋</vt:lpstr>
      <vt:lpstr>华文仿宋</vt:lpstr>
      <vt:lpstr>华文宋体</vt:lpstr>
      <vt:lpstr>仿宋</vt:lpstr>
      <vt:lpstr>国标小标宋</vt:lpstr>
      <vt:lpstr>国标宋体-超大字符集</vt:lpstr>
      <vt:lpstr>国标楷体</vt:lpstr>
      <vt:lpstr>新宋体</vt:lpstr>
      <vt:lpstr>方正小标宋简体</vt:lpstr>
      <vt:lpstr>等线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陈冬洁</cp:lastModifiedBy>
  <cp:revision>3</cp:revision>
  <dcterms:created xsi:type="dcterms:W3CDTF">2025-04-11T10:29:05Z</dcterms:created>
  <dcterms:modified xsi:type="dcterms:W3CDTF">2025-04-11T10:29:05Z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1BD8F9996F4DF8BDF1EEF86759E3A21E_42</vt:lpwstr>
  </property>
  <property fmtid="{D5CDD505-2E9C-101B-9397-08002B2CF9AE}" pid="3" name="KSOProductBuildVer">
    <vt:lpwstr>2052-12.8.2.15283</vt:lpwstr>
  </property>
</Properties>
</file>