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7f34cd03e41e8d6aeec2c03#tid=67f790cf5932700009ac067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1.png"/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9.png"/><Relationship Id="rId1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image" Target="../media/image8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5.pn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9.png"/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image" Target="../media/image86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image" Target="../media/image9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image" Target="../media/image93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7.png"/><Relationship Id="rId1" Type="http://schemas.openxmlformats.org/officeDocument/2006/relationships/image" Target="../media/image96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9.png"/><Relationship Id="rId1" Type="http://schemas.openxmlformats.org/officeDocument/2006/relationships/image" Target="../media/image98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image" Target="../media/image100.png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6.png"/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image" Target="../media/image10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9_1#3412293a2?iti=7&amp;htil=6&amp;vcp=1&amp;pid=d5feb5eee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8668" y="654943"/>
            <a:ext cx="1755648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9_2#3412293a2?iti=7&amp;htil=6&amp;vcp=1&amp;pid=d5feb5eee&amp;color=0,0,0&amp;vtp=1&amp;bbb=1"/>
          <p:cNvSpPr/>
          <p:nvPr/>
        </p:nvSpPr>
        <p:spPr>
          <a:xfrm>
            <a:off x="10322967" y="2080391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图7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9_3#3412293a2?htil=6&amp;sp=1&amp;vcp=1&amp;pid=d5feb5eee&amp;color=0,0,0&amp;vtp=1&amp;bt=1&amp;bbb=1&amp;hb=1&amp;hs=1"/>
              <p:cNvSpPr/>
              <p:nvPr/>
            </p:nvSpPr>
            <p:spPr>
              <a:xfrm>
                <a:off x="576072" y="600080"/>
                <a:ext cx="9061704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10.如图7，在一块长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、宽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的矩形花园基地上修建两横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一纵三条等宽的道路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，剩余空地种植花苗，设道路的宽为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若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种植花苗的面积为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𝟏𝟏𝟐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依题意可列方程为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9_3#3412293a2?htil=6&amp;sp=1&amp;vcp=1&amp;pid=d5feb5eee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600080"/>
                <a:ext cx="9061704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1" r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9_4#3412293a2.choices?vcp=1&amp;pid=d5feb5eee&amp;color=0,0,0&amp;vtp=1&amp;bbb=1&amp;hs=1"/>
              <p:cNvSpPr/>
              <p:nvPr/>
            </p:nvSpPr>
            <p:spPr>
              <a:xfrm>
                <a:off x="576072" y="2681917"/>
                <a:ext cx="10954512" cy="113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55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𝟏𝟏𝟐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𝟏𝟏𝟐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555" algn="l"/>
                  </a:tabLst>
                  <a:defRPr/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𝟏𝟏𝟐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𝟏𝟏𝟐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19_4#3412293a2.choices?vcp=1&amp;pid=d5feb5eee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681917"/>
                <a:ext cx="10954512" cy="1130300"/>
              </a:xfrm>
              <a:prstGeom prst="rect">
                <a:avLst/>
              </a:prstGeom>
              <a:blipFill rotWithShape="1">
                <a:blip r:embed="rId3"/>
                <a:stretch>
                  <a:fillRect l="-1" t="-28" r="-2108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21_1#10655c091?vcp=1&amp;pid=d5feb5eee&amp;color=0,0,0&amp;vtp=1&amp;bbb=1"/>
              <p:cNvSpPr/>
              <p:nvPr/>
            </p:nvSpPr>
            <p:spPr>
              <a:xfrm>
                <a:off x="576072" y="3804543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11.如果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那么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BD.21_1#10655c091?vcp=1&amp;pid=d5feb5e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804543"/>
                <a:ext cx="10954512" cy="584200"/>
              </a:xfrm>
              <a:prstGeom prst="rect">
                <a:avLst/>
              </a:prstGeom>
              <a:blipFill rotWithShape="1">
                <a:blip r:embed="rId4"/>
                <a:stretch>
                  <a:fillRect l="-1" t="-44" r="2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BD.21_2#10655c091.choices?vcp=1&amp;pid=d5feb5eee&amp;color=0,0,0&amp;vtp=1&amp;bbb=1"/>
              <p:cNvSpPr/>
              <p:nvPr/>
            </p:nvSpPr>
            <p:spPr>
              <a:xfrm>
                <a:off x="576072" y="4361238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699385" algn="l"/>
                    <a:tab pos="5780405" algn="l"/>
                    <a:tab pos="8467725" algn="l"/>
                  </a:tabLst>
                  <a:defRPr/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A.4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C.6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D.8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9" name="QC_4_BD.21_2#10655c091.choices?vcp=1&amp;pid=d5feb5e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361238"/>
                <a:ext cx="10954512" cy="584200"/>
              </a:xfrm>
              <a:prstGeom prst="rect">
                <a:avLst/>
              </a:prstGeom>
              <a:blipFill rotWithShape="1">
                <a:blip r:embed="rId5"/>
                <a:stretch>
                  <a:fillRect l="-1" t="-10" r="2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4_BD.23_1#336cbbbc1?vcp=1&amp;pid=d5feb5eee&amp;color=0,0,0&amp;vtp=1&amp;bbb=1"/>
              <p:cNvSpPr/>
              <p:nvPr/>
            </p:nvSpPr>
            <p:spPr>
              <a:xfrm>
                <a:off x="576072" y="4889885"/>
                <a:ext cx="10954512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12.当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时，二次函数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的最小值为6，则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10" name="QC_4_BD.23_1#336cbbbc1?vcp=1&amp;pid=d5feb5e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889885"/>
                <a:ext cx="10954512" cy="558800"/>
              </a:xfrm>
              <a:prstGeom prst="rect">
                <a:avLst/>
              </a:prstGeom>
              <a:blipFill rotWithShape="1">
                <a:blip r:embed="rId6"/>
                <a:stretch>
                  <a:fillRect l="-1" t="-69" r="2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QC_4_BD.23_2#336cbbbc1.choices?vcp=1&amp;pid=d5feb5eee&amp;color=0,0,0&amp;vtp=1&amp;bbb=1"/>
              <p:cNvSpPr/>
              <p:nvPr/>
            </p:nvSpPr>
            <p:spPr>
              <a:xfrm>
                <a:off x="576072" y="5441436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3093085" algn="l"/>
                    <a:tab pos="5704205" algn="l"/>
                    <a:tab pos="878522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D.1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12" name="QC_4_BD.23_2#336cbbbc1.choices?vcp=1&amp;pid=d5feb5e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441436"/>
                <a:ext cx="10954512" cy="533400"/>
              </a:xfrm>
              <a:prstGeom prst="rect">
                <a:avLst/>
              </a:prstGeom>
              <a:blipFill rotWithShape="1">
                <a:blip r:embed="rId7"/>
                <a:stretch>
                  <a:fillRect l="-1" t="-23" r="2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QC_4_AN.20_1#3412293a2.bracket?vcp=1&amp;pid=d5feb5eee&amp;color=0,0,0&amp;vpa=10&amp;vtp=1&amp;answeroption=C"/>
          <p:cNvSpPr txBox="1"/>
          <p:nvPr/>
        </p:nvSpPr>
        <p:spPr>
          <a:xfrm>
            <a:off x="449072" y="332453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4_AN.22_1#10655c091.bracket?vcp=1&amp;pid=d5feb5eee&amp;color=0,0,0&amp;vpa=11&amp;vtp=1&amp;answeroption=D"/>
          <p:cNvSpPr txBox="1"/>
          <p:nvPr/>
        </p:nvSpPr>
        <p:spPr>
          <a:xfrm>
            <a:off x="8916797" y="444505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5" name="QC_4_AN.24_1#336cbbbc1.bracket?vcp=1&amp;pid=d5feb5eee&amp;color=0,0,0&amp;vpa=12&amp;vtp=1&amp;answeroption=B"/>
          <p:cNvSpPr txBox="1"/>
          <p:nvPr/>
        </p:nvSpPr>
        <p:spPr>
          <a:xfrm>
            <a:off x="3542792" y="547445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746d8bdd?vcp=1&amp;pid=b619f52f1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二、填空题（本大题共4小题，每小题3分，共12分）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pic>
        <p:nvPicPr>
          <p:cNvPr id="3" name="QB_4_BD.25_1#83875fe3f?iti=8&amp;htil=7&amp;vcp=1&amp;pid=c746d8bd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80500" y="1162808"/>
            <a:ext cx="1938528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4_BD.25_2#83875fe3f?iti=8&amp;htil=7&amp;vcp=1&amp;pid=c746d8bdd&amp;color=0,0,0&amp;vtp=1&amp;bbb=1"/>
          <p:cNvSpPr/>
          <p:nvPr/>
        </p:nvSpPr>
        <p:spPr>
          <a:xfrm>
            <a:off x="10086239" y="2697984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图8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BD.25_3#83875fe3f?htil=7&amp;sp=1&amp;vcp=1&amp;pid=c746d8bdd&amp;color=0,0,0&amp;vtp=1&amp;bbb=1&amp;hb=1"/>
              <p:cNvSpPr/>
              <p:nvPr/>
            </p:nvSpPr>
            <p:spPr>
              <a:xfrm>
                <a:off x="576072" y="1117088"/>
                <a:ext cx="8878824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13.如图8，在一束平行光线中插入一张对边平行的纸板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若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BD.25_3#83875fe3f?htil=7&amp;sp=1&amp;vcp=1&amp;pid=c746d8bd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7088"/>
                <a:ext cx="8878824" cy="1117600"/>
              </a:xfrm>
              <a:prstGeom prst="rect">
                <a:avLst/>
              </a:prstGeom>
              <a:blipFill rotWithShape="1">
                <a:blip r:embed="rId2"/>
                <a:stretch>
                  <a:fillRect l="-1" t="-11" r="4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N.26_1#83875fe3f.blank?vcp=1&amp;pid=c746d8bdd&amp;color=0,0,0&amp;vpa=13&amp;vtp=1&amp;bbb=1"/>
              <p:cNvSpPr/>
              <p:nvPr/>
            </p:nvSpPr>
            <p:spPr>
              <a:xfrm>
                <a:off x="3341370" y="1756936"/>
                <a:ext cx="814324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𝟏𝟎𝟕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4_AN.26_1#83875fe3f.blank?vcp=1&amp;pid=c746d8bdd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1370" y="1756936"/>
                <a:ext cx="814324" cy="381000"/>
              </a:xfrm>
              <a:prstGeom prst="rect">
                <a:avLst/>
              </a:prstGeom>
              <a:blipFill rotWithShape="1">
                <a:blip r:embed="rId3"/>
                <a:stretch>
                  <a:fillRect t="-138" r="31" b="1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QB_4_BD.27_1#6dcea6f12?iti=9&amp;htil=8&amp;vcp=1&amp;pid=c746d8bd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9059" y="3343393"/>
            <a:ext cx="2121408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B_4_BD.27_2#6dcea6f12?iti=9&amp;htil=8&amp;vcp=1&amp;pid=c746d8bdd&amp;color=0,0,0&amp;vtp=1&amp;bbb=1"/>
          <p:cNvSpPr/>
          <p:nvPr/>
        </p:nvSpPr>
        <p:spPr>
          <a:xfrm>
            <a:off x="10086239" y="4960865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图9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4_BD.27_3#6dcea6f12?htil=8&amp;sp=1&amp;vcp=1&amp;pid=c746d8bdd&amp;color=0,0,0&amp;vtp=1&amp;bbb=1&amp;hb=1"/>
              <p:cNvSpPr/>
              <p:nvPr/>
            </p:nvSpPr>
            <p:spPr>
              <a:xfrm>
                <a:off x="576072" y="3297673"/>
                <a:ext cx="8695944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14.在平面直角坐标系中，一次函数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𝒌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𝒃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𝒌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𝒃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均为常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数，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𝒌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的图象与正比例函数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𝒌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𝒌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为常数，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𝒌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图象如图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9所示，则关于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的方程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𝒌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𝒃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𝒌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的解为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9" name="QB_4_BD.27_3#6dcea6f12?htil=8&amp;sp=1&amp;vcp=1&amp;pid=c746d8bd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297673"/>
                <a:ext cx="8695944" cy="1676400"/>
              </a:xfrm>
              <a:prstGeom prst="rect">
                <a:avLst/>
              </a:prstGeom>
              <a:blipFill rotWithShape="1">
                <a:blip r:embed="rId5"/>
                <a:stretch>
                  <a:fillRect l="-1" t="-7" r="-639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B_4_AN.28_1#6dcea6f12.blank?vcp=1&amp;pid=c746d8bdd&amp;color=0,0,0&amp;vpa=14&amp;vtp=1&amp;bbb=1"/>
              <p:cNvSpPr/>
              <p:nvPr/>
            </p:nvSpPr>
            <p:spPr>
              <a:xfrm>
                <a:off x="7816532" y="4496470"/>
                <a:ext cx="1137666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0" name="QB_4_AN.28_1#6dcea6f12.blank?vcp=1&amp;pid=c746d8bdd&amp;color=0,0,0&amp;vpa=1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6532" y="4496470"/>
                <a:ext cx="1137666" cy="381000"/>
              </a:xfrm>
              <a:prstGeom prst="rect">
                <a:avLst/>
              </a:prstGeom>
              <a:blipFill rotWithShape="1">
                <a:blip r:embed="rId6"/>
                <a:stretch>
                  <a:fillRect l="-28" t="-9" r="6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10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9_1#ce9d0919c?sp=1&amp;vcp=1&amp;pid=c746d8bdd&amp;color=0,0,0&amp;vtp=1&amp;bt=1&amp;bbb=1&amp;hb=1"/>
              <p:cNvSpPr/>
              <p:nvPr/>
            </p:nvSpPr>
            <p:spPr>
              <a:xfrm>
                <a:off x="576072" y="539986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15.图10是我国古建筑上采用的八角形空窗，轮廓是正八边形，其示意图如图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11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所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示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，则它的外角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9_1#ce9d0919c?sp=1&amp;vcp=1&amp;pid=c746d8b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21" r="-3035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30_1#ce9d0919c.blank?vcp=1&amp;pid=c746d8bdd&amp;color=0,0,0&amp;vpa=15&amp;vtp=1&amp;bbb=1"/>
              <p:cNvSpPr/>
              <p:nvPr/>
            </p:nvSpPr>
            <p:spPr>
              <a:xfrm>
                <a:off x="3489642" y="1180562"/>
                <a:ext cx="631762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30_1#ce9d0919c.blank?vcp=1&amp;pid=c746d8bdd&amp;color=0,0,0&amp;vpa=1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9642" y="1180562"/>
                <a:ext cx="631762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50" t="-25" r="40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4_BD.29_3#ce9d0919c?iti=10&amp;htil=1&amp;vcp=1&amp;pid=c746d8bd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2576" y="1775950"/>
            <a:ext cx="1984248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B_4_BD.29_4#ce9d0919c?iti=11&amp;htil=1&amp;vcp=1&amp;pid=c746d8bd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39003" y="1940034"/>
            <a:ext cx="1353312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4_BD.29_5#ce9d0919c?iti=10&amp;htil=1&amp;vcp=1&amp;pid=c746d8bdd&amp;color=0,0,0&amp;vtp=1&amp;bbb=1"/>
          <p:cNvSpPr/>
          <p:nvPr/>
        </p:nvSpPr>
        <p:spPr>
          <a:xfrm>
            <a:off x="2974975" y="3823190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图10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7" name="QB_4_BD.29_6#ce9d0919c?iti=11&amp;htil=1&amp;vcp=1&amp;pid=c746d8bdd&amp;color=0,0,0&amp;vtp=1&amp;bbb=1"/>
          <p:cNvSpPr/>
          <p:nvPr/>
        </p:nvSpPr>
        <p:spPr>
          <a:xfrm>
            <a:off x="6050058" y="3696190"/>
            <a:ext cx="66262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图11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pic>
        <p:nvPicPr>
          <p:cNvPr id="8" name="QB_4_BD.31_1#4167f083c?iti=12&amp;htil=10&amp;vcp=1&amp;pid=c746d8bdd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0471" y="2050323"/>
            <a:ext cx="169164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B_4_BD.31_2#4167f083c?iti=12&amp;htil=10&amp;vcp=1&amp;pid=c746d8bdd&amp;color=0,0,0&amp;vtp=1&amp;bbb=1"/>
          <p:cNvSpPr/>
          <p:nvPr/>
        </p:nvSpPr>
        <p:spPr>
          <a:xfrm>
            <a:off x="9353861" y="3696243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图12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B_4_BD.31_3#4167f083c?htil=10&amp;sp=1&amp;vcp=1&amp;pid=c746d8bdd&amp;color=0,0,0&amp;vtp=1&amp;bbb=1&amp;hb=1"/>
              <p:cNvSpPr/>
              <p:nvPr/>
            </p:nvSpPr>
            <p:spPr>
              <a:xfrm>
                <a:off x="576072" y="4425224"/>
                <a:ext cx="9125712" cy="1714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16.如图12，四边形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是菱形，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边在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轴正半轴上，点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正半轴上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在第一象限，反比例函数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𝒌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den>
                    </m:f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的图象经过点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，菱形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的面积是18，则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𝒌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的值是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0" name="QB_4_BD.31_3#4167f083c?htil=10&amp;sp=1&amp;vcp=1&amp;pid=c746d8bd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425224"/>
                <a:ext cx="9125712" cy="1714500"/>
              </a:xfrm>
              <a:prstGeom prst="rect">
                <a:avLst/>
              </a:prstGeom>
              <a:blipFill rotWithShape="1">
                <a:blip r:embed="rId6"/>
                <a:stretch>
                  <a:fillRect l="-1" t="-32" r="-9927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QB_4_AN.32_1#4167f083c.blank?vcp=1&amp;pid=c746d8bdd&amp;color=0,0,0&amp;vpa=16&amp;vtp=1"/>
          <p:cNvSpPr/>
          <p:nvPr/>
        </p:nvSpPr>
        <p:spPr>
          <a:xfrm>
            <a:off x="7593045" y="5552984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6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11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d89539a2?vcp=1&amp;pid=b619f52f1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三、解答题（本大题共7小题，共72分.解答应写出文字说明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、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证明过程或演</a:t>
            </a:r>
            <a:endParaRPr lang="en-US" altLang="zh-CN" sz="26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算步骤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O_4_BD.33_1#cb0e2c92a?vcp=1&amp;pid=4d89539a2&amp;color=0,0,0&amp;vtp=1&amp;bbb=1"/>
          <p:cNvSpPr/>
          <p:nvPr/>
        </p:nvSpPr>
        <p:spPr>
          <a:xfrm>
            <a:off x="576072" y="17894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17.（本题满分8分）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4_1#9612b1dfa?vcp=1&amp;pid=cb0e2c92a&amp;color=0,0,0&amp;vtp=1&amp;bbb=1"/>
              <p:cNvSpPr/>
              <p:nvPr/>
            </p:nvSpPr>
            <p:spPr>
              <a:xfrm>
                <a:off x="576072" y="2321233"/>
                <a:ext cx="10954512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（1）计算：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÷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34_1#9612b1dfa?vcp=1&amp;pid=cb0e2c92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21233"/>
                <a:ext cx="10954512" cy="558800"/>
              </a:xfrm>
              <a:prstGeom prst="rect">
                <a:avLst/>
              </a:prstGeom>
              <a:blipFill rotWithShape="1">
                <a:blip r:embed="rId1"/>
                <a:stretch>
                  <a:fillRect l="-1" t="-55" r="2" b="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5_1#9612b1dfa?vcp=1&amp;pid=cb0e2c92a&amp;color=0,0,0&amp;vtp=1&amp;bbb=1"/>
              <p:cNvSpPr/>
              <p:nvPr/>
            </p:nvSpPr>
            <p:spPr>
              <a:xfrm>
                <a:off x="576072" y="2865110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解：原式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+(−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+(−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35_1#9612b1dfa?vcp=1&amp;pid=cb0e2c92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65110"/>
                <a:ext cx="10954512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1" t="-117" r="2" b="1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BD.36_1#062a74e13?vcp=1&amp;pid=cb0e2c92a&amp;color=0,0,0&amp;vtp=1&amp;bbb=1"/>
              <p:cNvSpPr/>
              <p:nvPr/>
            </p:nvSpPr>
            <p:spPr>
              <a:xfrm>
                <a:off x="576072" y="3387969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（2）解不等式：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)&gt;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O_5_BD.36_1#062a74e13?vcp=1&amp;pid=cb0e2c92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387969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46" r="2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37_1#062a74e13?vcp=1&amp;pid=cb0e2c92a&amp;color=0,0,0&amp;vtp=1&amp;bbb=1"/>
              <p:cNvSpPr/>
              <p:nvPr/>
            </p:nvSpPr>
            <p:spPr>
              <a:xfrm>
                <a:off x="576072" y="391082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去括号，得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&gt;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.（8分）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O_5_AN.37_1#062a74e13?vcp=1&amp;pid=cb0e2c92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910828"/>
                <a:ext cx="10954512" cy="533400"/>
              </a:xfrm>
              <a:prstGeom prst="rect">
                <a:avLst/>
              </a:prstGeom>
              <a:blipFill rotWithShape="1">
                <a:blip r:embed="rId4"/>
                <a:stretch>
                  <a:fillRect l="-1" t="-93" r="2" b="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38_1#f9b1733fb?iti=13&amp;htil=11&amp;vcp=1&amp;pid=4d89539a2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1314" y="1251844"/>
            <a:ext cx="2926080" cy="223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38_2#f9b1733fb?iti=13&amp;htil=11&amp;vcp=1&amp;pid=4d89539a2&amp;color=0,0,0&amp;vtp=1&amp;bbb=1"/>
          <p:cNvSpPr/>
          <p:nvPr/>
        </p:nvSpPr>
        <p:spPr>
          <a:xfrm>
            <a:off x="9654629" y="3609980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图13</a:t>
            </a:r>
            <a:endParaRPr lang="en-US" altLang="zh-CN" sz="2400" dirty="0"/>
          </a:p>
        </p:txBody>
      </p:sp>
      <p:sp>
        <p:nvSpPr>
          <p:cNvPr id="4" name="QO_4_BD.38_3#f9b1733fb?htil=11&amp;sp=1&amp;vcp=1&amp;pid=4d89539a2&amp;color=0,0,0&amp;vtp=1&amp;bt=1&amp;bbb=1&amp;hb=1&amp;hs=1"/>
          <p:cNvSpPr/>
          <p:nvPr/>
        </p:nvSpPr>
        <p:spPr>
          <a:xfrm>
            <a:off x="576072" y="1196980"/>
            <a:ext cx="789127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18.（本题满分10分）中华文化源远流长，文学方面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西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游记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》《三国演义》《水浒传》《红楼梦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》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是我国古代长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篇小说中的典型代表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，被称为“四大古典名著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”.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某中学为了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解学生对四大古典名著的阅读情况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，就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四大古典名著你读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完了几部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？”的问题在全校学生中进行了抽样调查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并根据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调查结果绘制成统计图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（如图13）.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请你根据提供的信息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解答下列问题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5" name="QB_5_BD.39_1#c8c55d837?vcp=1&amp;pid=f9b1733fb&amp;color=0,0,0&amp;vtp=1&amp;bbb=1&amp;hs=1"/>
          <p:cNvSpPr/>
          <p:nvPr/>
        </p:nvSpPr>
        <p:spPr>
          <a:xfrm>
            <a:off x="576072" y="50949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（1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本次调查所得数据的众数是</a:t>
            </a:r>
            <a:r>
              <a:rPr lang="en-US" altLang="zh-CN" sz="2400" i="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部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中位数是</a:t>
            </a:r>
            <a:r>
              <a:rPr lang="en-US" altLang="zh-CN" sz="2400" i="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B_5_AN.40_1#c8c55d837.blank?vcp=1&amp;pid=f9b1733fb&amp;color=0,0,0&amp;vpa=17&amp;vtp=1"/>
          <p:cNvSpPr/>
          <p:nvPr/>
        </p:nvSpPr>
        <p:spPr>
          <a:xfrm>
            <a:off x="5034565" y="5056818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</a:t>
            </a:r>
            <a:endParaRPr lang="en-US" altLang="zh-CN" sz="2400" dirty="0"/>
          </a:p>
        </p:txBody>
      </p:sp>
      <p:sp>
        <p:nvSpPr>
          <p:cNvPr id="7" name="QB_5_AN.41_1#c8c55d837.blank?vcp=1&amp;pid=f9b1733fb&amp;color=0,0,0&amp;vpa=18&amp;vtp=1"/>
          <p:cNvSpPr/>
          <p:nvPr/>
        </p:nvSpPr>
        <p:spPr>
          <a:xfrm>
            <a:off x="7330090" y="5056818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2_1#f64a7405e?vcp=1&amp;pid=f9b1733fb&amp;color=0,0,0&amp;mp=1&amp;vtp=1&amp;bt=1&amp;bbb=1"/>
          <p:cNvSpPr/>
          <p:nvPr/>
        </p:nvSpPr>
        <p:spPr>
          <a:xfrm>
            <a:off x="576072" y="258029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（2）若该校共有2</a:t>
            </a:r>
            <a:r>
              <a:rPr lang="en-US" altLang="zh-CN" sz="2400" b="1" i="0" spc="-10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000名学生，请你估计该校四大名著一部都没有读过的学生有多少.</a:t>
            </a:r>
            <a:endParaRPr lang="en-US" altLang="zh-CN" sz="2400" spc="-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3_1#f64a7405e?vcp=1&amp;pid=f9b1733fb&amp;color=0,0,0&amp;vtp=1&amp;bbb=1&amp;hb=1"/>
              <p:cNvSpPr/>
              <p:nvPr/>
            </p:nvSpPr>
            <p:spPr>
              <a:xfrm>
                <a:off x="576072" y="3056414"/>
                <a:ext cx="10954512" cy="114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（名）.（4分）答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估计该校四大名著一部都没有读过的学生大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约有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100名.（5分）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3_1#f64a7405e?vcp=1&amp;pid=f9b1733f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056414"/>
                <a:ext cx="10954512" cy="1143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4" r="-548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4_1#a8f4554b8?vcp=1&amp;pid=f9b1733fb&amp;color=0,0,0&amp;vtp=1&amp;bt=1&amp;bbb=1&amp;hb=1"/>
          <p:cNvSpPr/>
          <p:nvPr/>
        </p:nvSpPr>
        <p:spPr>
          <a:xfrm>
            <a:off x="576072" y="62703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（3）没有读过四大名著的两名学生从四大名著中各自随机选择一部阅读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求他们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恰好选中同一名著的概率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5_1#a8f4554b8?vcp=1&amp;pid=f9b1733fb&amp;color=0,0,0&amp;vtp=1&amp;bbb=1&amp;hb=1"/>
              <p:cNvSpPr/>
              <p:nvPr/>
            </p:nvSpPr>
            <p:spPr>
              <a:xfrm>
                <a:off x="576072" y="1781769"/>
                <a:ext cx="10954512" cy="170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将《西游记》《三国演义》《水浒传》《红楼梦》分别记作A，B，C，D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画树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状图如答图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17所示.（8分）共有16种等可能的结果，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其中选中同一名著的结果有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4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，（9分）故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（选中同一名著）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𝟏𝟔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45_1#a8f4554b8?vcp=1&amp;pid=f9b1733f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81769"/>
                <a:ext cx="10954512" cy="1701800"/>
              </a:xfrm>
              <a:prstGeom prst="rect">
                <a:avLst/>
              </a:prstGeom>
              <a:blipFill rotWithShape="1">
                <a:blip r:embed="rId1"/>
                <a:stretch>
                  <a:fillRect l="-1" t="-35" r="-3035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AN.45_2#a8f4554b8?iti=14&amp;vcp=1&amp;pid=f9b1733f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336" y="3590195"/>
            <a:ext cx="4443984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45_3#a8f4554b8?iti=14&amp;vcp=1&amp;pid=f9b1733fb&amp;color=0,0,0&amp;vtp=1&amp;bbb=1"/>
          <p:cNvSpPr/>
          <p:nvPr/>
        </p:nvSpPr>
        <p:spPr>
          <a:xfrm>
            <a:off x="5560409" y="5664867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答图17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6_1#f9748dc64?sp=1&amp;vcp=1&amp;pid=4d89539a2&amp;color=0,0,0&amp;vtp=1&amp;bt=1&amp;bbb=1&amp;hb=1"/>
              <p:cNvSpPr/>
              <p:nvPr/>
            </p:nvSpPr>
            <p:spPr>
              <a:xfrm>
                <a:off x="576072" y="539986"/>
                <a:ext cx="10954512" cy="345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19.（本题满分10分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我们在物理学科中学过光线从空气射入水中会发生折射现象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如图14），我们把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𝐬𝐢𝐧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𝜶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𝐬𝐢𝐧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𝜷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称为折射率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代表入射角，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𝜷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代表折射角）.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观察实验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：为了观察光线的折射现象，设计了图15所示的实验，即通过细管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𝑲𝑳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可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以看见水底的物块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，但其不在细管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𝑲𝑳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所在直线上.图16是该实验的示意图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𝑨𝑩𝑭𝑬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为矩形，点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在同一直线上，测得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参考数据：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𝐜𝐨𝐬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46_1#f9748dc64?sp=1&amp;vcp=1&amp;pid=4d89539a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34544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934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46_3#f9748dc64?iti=15&amp;htil=1&amp;vcp=1&amp;pid=4d89539a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5296" y="4087350"/>
            <a:ext cx="2340864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46_4#f9748dc64?iti=16&amp;htil=1&amp;vcp=1&amp;pid=4d89539a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6632" y="4160502"/>
            <a:ext cx="1984248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4_BD.46_5#f9748dc64?iti=17&amp;htil=1&amp;vcp=1&amp;pid=4d89539a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41664" y="4133070"/>
            <a:ext cx="1911096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4_BD.46_6#f9748dc64?iti=15&amp;htil=1&amp;vcp=1&amp;pid=4d89539a2&amp;color=0,0,0&amp;vtp=1&amp;bbb=1"/>
          <p:cNvSpPr/>
          <p:nvPr/>
        </p:nvSpPr>
        <p:spPr>
          <a:xfrm>
            <a:off x="2056003" y="5915134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图14</a:t>
            </a:r>
            <a:endParaRPr lang="en-US" altLang="zh-CN" sz="2400" dirty="0"/>
          </a:p>
        </p:txBody>
      </p:sp>
      <p:sp>
        <p:nvSpPr>
          <p:cNvPr id="7" name="QO_4_BD.46_7#f9748dc64?iti=16&amp;htil=1&amp;vcp=1&amp;pid=4d89539a2&amp;color=0,0,0&amp;vtp=1&amp;bbb=1"/>
          <p:cNvSpPr/>
          <p:nvPr/>
        </p:nvSpPr>
        <p:spPr>
          <a:xfrm>
            <a:off x="5709031" y="5915134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图15</a:t>
            </a:r>
            <a:endParaRPr lang="en-US" altLang="zh-CN" sz="2400" dirty="0"/>
          </a:p>
        </p:txBody>
      </p:sp>
      <p:sp>
        <p:nvSpPr>
          <p:cNvPr id="8" name="QO_4_BD.46_8#f9748dc64?iti=17&amp;htil=1&amp;vcp=1&amp;pid=4d89539a2&amp;color=0,0,0&amp;vtp=1&amp;bbb=1"/>
          <p:cNvSpPr/>
          <p:nvPr/>
        </p:nvSpPr>
        <p:spPr>
          <a:xfrm>
            <a:off x="9357487" y="5915134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图16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7_1#7e648e26c?vcp=1&amp;pid=f9748dc64&amp;color=0,0,0&amp;vtp=1&amp;bt=1&amp;bbb=1"/>
              <p:cNvSpPr/>
              <p:nvPr/>
            </p:nvSpPr>
            <p:spPr>
              <a:xfrm>
                <a:off x="576072" y="1327536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（1）求入射角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的度数.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47_1#7e648e26c?vcp=1&amp;pid=f9748dc6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27536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72" r="2" b="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AN.48_1#7e648e26c?iti=18&amp;htil=13&amp;vcp=1&amp;pid=f9748dc64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35485" y="1803659"/>
            <a:ext cx="2331720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AN.48_2#7e648e26c?iti=18&amp;htil=13&amp;vcp=1&amp;pid=f9748dc64&amp;color=0,0,0&amp;vtp=1&amp;bbb=1"/>
          <p:cNvSpPr/>
          <p:nvPr/>
        </p:nvSpPr>
        <p:spPr>
          <a:xfrm>
            <a:off x="9808427" y="3520825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答图18</a:t>
            </a:r>
            <a:endParaRPr lang="en-US" altLang="zh-CN" sz="2400" dirty="0"/>
          </a:p>
        </p:txBody>
      </p:sp>
      <p:sp>
        <p:nvSpPr>
          <p:cNvPr id="5" name="QO_5_AN.48_3#7e648e26c?htil=13&amp;vcp=1&amp;pid=f9748dc64&amp;color=0,0,0&amp;vtp=1&amp;bbb=1"/>
          <p:cNvSpPr/>
          <p:nvPr/>
        </p:nvSpPr>
        <p:spPr>
          <a:xfrm>
            <a:off x="576072" y="1803659"/>
            <a:ext cx="848563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解：如答图18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48_4#7e648e26c?htil=13&amp;vcp=1&amp;pid=f9748dc64&amp;color=0,0,0&amp;vtp=1&amp;bbb=1&amp;hb=1"/>
              <p:cNvSpPr/>
              <p:nvPr/>
            </p:nvSpPr>
            <p:spPr>
              <a:xfrm>
                <a:off x="576072" y="2334192"/>
                <a:ext cx="8485632" cy="2819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设法线为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𝑴𝑵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𝑴𝑵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𝑫𝑩𝑭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𝑷𝑫𝑴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𝑫𝑩𝑭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𝑫𝑭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𝑩𝑭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𝟑𝟐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𝟐𝟒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3分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𝑫𝑩𝑭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.（4分）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𝑷𝑫𝑴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Cambria Math" panose="02040503050406030204" pitchFamily="18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入</a:t>
                </a:r>
                <a:r>
                  <a:rPr lang="en-US" altLang="zh-CN" sz="2400" b="1" i="0" dirty="0" err="1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射角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𝜶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的度数约为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.（5分）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O_5_AN.48_4#7e648e26c?htil=13&amp;vcp=1&amp;pid=f9748dc6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34192"/>
                <a:ext cx="8485632" cy="2819400"/>
              </a:xfrm>
              <a:prstGeom prst="rect">
                <a:avLst/>
              </a:prstGeom>
              <a:blipFill rotWithShape="1">
                <a:blip r:embed="rId3"/>
                <a:stretch>
                  <a:fillRect l="-1" t="-20" r="-14260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9_1#9129be0ce?vcp=1&amp;pid=f9748dc64&amp;color=0,0,0&amp;vtp=1&amp;bt=1&amp;bbb=1"/>
              <p:cNvSpPr/>
              <p:nvPr/>
            </p:nvSpPr>
            <p:spPr>
              <a:xfrm>
                <a:off x="576072" y="740764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，求光线从空气射入水中的折射率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49_1#9129be0ce?vcp=1&amp;pid=f9748dc6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40764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66" r="2" b="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0_1#9129be0ce?vcp=1&amp;pid=f9748dc64&amp;color=0,0,0&amp;vtp=1&amp;bbb=1&amp;hb=1"/>
              <p:cNvSpPr/>
              <p:nvPr/>
            </p:nvSpPr>
            <p:spPr>
              <a:xfrm>
                <a:off x="576072" y="1262661"/>
                <a:ext cx="10954512" cy="482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𝑫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𝟑𝟐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𝟐𝟒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（6分）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𝑫𝑵𝑪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𝑵𝑪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𝑫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𝑵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𝑵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𝟐𝟒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𝟏𝟖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（7分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𝑷𝑫𝑴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𝑩𝑵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𝑩𝑫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𝟑𝟐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𝑵𝑫𝑪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𝑵𝑪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𝑫𝑪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𝟏𝟖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</m:oMath>
                </a14:m>
                <a:endParaRPr lang="en-US" altLang="zh-CN" sz="2400" b="1" i="0" dirty="0" smtClean="0">
                  <a:solidFill>
                    <a:srgbClr val="A00021"/>
                  </a:solidFill>
                  <a:latin typeface="Cambria Math" panose="02040503050406030204" pitchFamily="18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光</a:t>
                </a:r>
                <a:r>
                  <a:rPr lang="en-US" altLang="zh-CN" sz="2400" b="1" i="0" dirty="0" err="1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线从空气射入水中的折射率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𝐬𝐢𝐧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𝑷𝑫𝑴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𝐬𝐢𝐧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𝑵𝑫𝑪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𝟓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𝟓</m:t>
                            </m:r>
                          </m:den>
                        </m:f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答</a:t>
                </a:r>
                <a:r>
                  <a:rPr lang="en-US" altLang="zh-CN" sz="2400" b="1" i="0" dirty="0" err="1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:r>
                  <a:rPr lang="en-US" altLang="zh-CN" sz="2400" b="1" i="0" dirty="0" err="1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光线从空气射入水中的折射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率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50_1#9129be0ce?vcp=1&amp;pid=f9748dc6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62661"/>
                <a:ext cx="10954512" cy="4826000"/>
              </a:xfrm>
              <a:prstGeom prst="rect">
                <a:avLst/>
              </a:prstGeom>
              <a:blipFill rotWithShape="1">
                <a:blip r:embed="rId2"/>
                <a:stretch>
                  <a:fillRect l="-1" t="-6" r="-14994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1_1#1507e61f7?sp=1&amp;vcp=1&amp;pid=4d89539a2&amp;color=0,0,0&amp;vtp=1&amp;bt=1&amp;bbb=1"/>
              <p:cNvSpPr/>
              <p:nvPr/>
            </p:nvSpPr>
            <p:spPr>
              <a:xfrm>
                <a:off x="576072" y="2044351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20.（本题满分10分）如图17，线段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是矩形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的对角线.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51_1#1507e61f7?sp=1&amp;vcp=1&amp;pid=4d89539a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044351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54" r="2" b="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51_2#1507e61f7?iti=19&amp;vcp=1&amp;pid=4d89539a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6632" y="2647474"/>
            <a:ext cx="1975104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51_3#1507e61f7?iti=19&amp;vcp=1&amp;pid=4d89539a2&amp;color=0,0,0&amp;vtp=1&amp;bbb=1"/>
          <p:cNvSpPr/>
          <p:nvPr/>
        </p:nvSpPr>
        <p:spPr>
          <a:xfrm>
            <a:off x="5704459" y="4173506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图17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2_1#4a39e2fa0?vcp=1&amp;pid=1507e61f7&amp;color=0,0,0&amp;vtp=1&amp;bt=1&amp;bbb=1&amp;hb=1"/>
              <p:cNvSpPr/>
              <p:nvPr/>
            </p:nvSpPr>
            <p:spPr>
              <a:xfrm>
                <a:off x="576072" y="1448975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（1）实践与操作：利用尺规法作线段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的垂直平分线，垂足为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.（要求：保留作图痕迹，不写作法，需标明字母）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52_1#4a39e2fa0?vcp=1&amp;pid=1507e61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48975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48" r="-5476" b="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AN.53_1#4a39e2fa0?vcp=1&amp;pid=1507e61f7&amp;color=0,0,0&amp;vtp=1&amp;bbb=1"/>
          <p:cNvSpPr/>
          <p:nvPr/>
        </p:nvSpPr>
        <p:spPr>
          <a:xfrm>
            <a:off x="576072" y="255793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解：作图如答图19所示.（4分）</a:t>
            </a:r>
            <a:endParaRPr lang="en-US" altLang="zh-CN" sz="2400" dirty="0"/>
          </a:p>
        </p:txBody>
      </p:sp>
      <p:pic>
        <p:nvPicPr>
          <p:cNvPr id="4" name="QO_5_AN.53_2#4a39e2fa0?iti=20&amp;vcp=1&amp;pid=1507e61f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3169698"/>
            <a:ext cx="191109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53_3#4a39e2fa0?iti=20&amp;vcp=1&amp;pid=1507e61f7&amp;color=0,0,0&amp;vtp=1&amp;bbb=1"/>
          <p:cNvSpPr/>
          <p:nvPr/>
        </p:nvSpPr>
        <p:spPr>
          <a:xfrm>
            <a:off x="1038702" y="4768882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答图19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4_1#85b6466d9?vcp=1&amp;pid=1507e61f7&amp;color=0,0,0&amp;vtp=1&amp;bt=1&amp;bbb=1"/>
              <p:cNvSpPr/>
              <p:nvPr/>
            </p:nvSpPr>
            <p:spPr>
              <a:xfrm>
                <a:off x="576072" y="1382781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（2）猜想与证明：试猜想四边形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𝑨𝑬𝑪𝑭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的形状，并加以证明.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54_1#85b6466d9?vcp=1&amp;pid=1507e61f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82781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72" r="2" b="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5_1#85b6466d9?vcp=1&amp;pid=1507e61f7&amp;color=0,0,0&amp;vtp=1&amp;bbb=1&amp;hb=1"/>
              <p:cNvSpPr/>
              <p:nvPr/>
            </p:nvSpPr>
            <p:spPr>
              <a:xfrm>
                <a:off x="576072" y="1904678"/>
                <a:ext cx="10954512" cy="3530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𝑨𝑬𝑪𝑭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是菱形.（5分）证明：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是矩形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10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𝑪𝑶𝑭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𝑨𝑶𝑬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&amp;∠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𝑶𝑪𝑭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=∠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𝑶𝑨𝑬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𝑶𝑪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𝑶𝑨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&amp;∠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𝑪𝑶𝑭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=∠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𝑨𝑶𝑬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7分）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𝑪𝑶𝑭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≌△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𝑨𝑶𝑬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𝐀𝐒𝐀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（8分）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𝑨𝑬𝑪𝑭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是平行四边形.（9分）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是线段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的垂直平分线，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𝑨𝑬𝑪𝑭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是菱形.（10分）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55_1#85b6466d9?vcp=1&amp;pid=1507e61f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904678"/>
                <a:ext cx="10954512" cy="3530600"/>
              </a:xfrm>
              <a:prstGeom prst="rect">
                <a:avLst/>
              </a:prstGeom>
              <a:blipFill rotWithShape="1">
                <a:blip r:embed="rId2"/>
                <a:stretch>
                  <a:fillRect l="-1" t="-9" r="-16530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56_1#a2f192f67?iti=21&amp;htil=14&amp;vcp=1&amp;pid=4d89539a2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1512" y="1063784"/>
            <a:ext cx="1691640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56_2#a2f192f67?iti=21&amp;htil=14&amp;vcp=1&amp;pid=4d89539a2&amp;color=0,0,0&amp;vtp=1&amp;bbb=1"/>
          <p:cNvSpPr/>
          <p:nvPr/>
        </p:nvSpPr>
        <p:spPr>
          <a:xfrm>
            <a:off x="10317607" y="2744565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图18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56_3#a2f192f67?htil=14&amp;sp=1&amp;vcp=1&amp;pid=4d89539a2&amp;color=0,0,0&amp;vtp=1&amp;bt=1&amp;bbb=1&amp;hb=1&amp;hs=1"/>
              <p:cNvSpPr/>
              <p:nvPr/>
            </p:nvSpPr>
            <p:spPr>
              <a:xfrm>
                <a:off x="576072" y="1008920"/>
                <a:ext cx="91257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21.（本题满分10分）如图18，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的直径，点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𝑩𝑫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𝑬𝑯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𝑴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BD.56_3#a2f192f67?htil=14&amp;sp=1&amp;vcp=1&amp;pid=4d89539a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08920"/>
                <a:ext cx="9125712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1" t="-32" r="-13483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57_1#cd95e3e5f?htil=14&amp;vcp=1&amp;pid=a2f192f67&amp;color=0,0,0&amp;vtp=1&amp;bbb=1"/>
              <p:cNvSpPr/>
              <p:nvPr/>
            </p:nvSpPr>
            <p:spPr>
              <a:xfrm>
                <a:off x="576072" y="2733443"/>
                <a:ext cx="91257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（1）求证：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的切线.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BD.57_1#cd95e3e5f?htil=14&amp;vcp=1&amp;pid=a2f192f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733443"/>
                <a:ext cx="91257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76" r="3" b="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O_5_AN.58_1#cd95e3e5f?iti=22&amp;htil=15&amp;vcp=1&amp;pid=a2f192f67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58984" y="3269002"/>
            <a:ext cx="1325880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5_AN.58_2#cd95e3e5f?iti=22&amp;htil=15&amp;vcp=1&amp;pid=a2f192f67&amp;color=0,0,0&amp;vtp=1&amp;bbb=1"/>
          <p:cNvSpPr/>
          <p:nvPr/>
        </p:nvSpPr>
        <p:spPr>
          <a:xfrm>
            <a:off x="10329005" y="4894729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答图20</a:t>
            </a:r>
            <a:endParaRPr lang="en-US" altLang="zh-CN" sz="2400" dirty="0"/>
          </a:p>
        </p:txBody>
      </p:sp>
      <p:sp>
        <p:nvSpPr>
          <p:cNvPr id="8" name="QO_5_AN.58_3#cd95e3e5f?htil=15&amp;vcp=1&amp;pid=a2f192f67&amp;color=0,0,0&amp;vtp=1&amp;bbb=1&amp;hs=1"/>
          <p:cNvSpPr/>
          <p:nvPr/>
        </p:nvSpPr>
        <p:spPr>
          <a:xfrm>
            <a:off x="576072" y="3269002"/>
            <a:ext cx="949147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证明：如答图20，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O_5_AN.58_4#cd95e3e5f?htil=15&amp;vcp=1&amp;pid=a2f192f67&amp;color=0,0,0&amp;vtp=1&amp;bbb=1&amp;hb=1"/>
              <p:cNvSpPr/>
              <p:nvPr/>
            </p:nvSpPr>
            <p:spPr>
              <a:xfrm>
                <a:off x="576072" y="3746087"/>
                <a:ext cx="949147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𝑩𝑫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的中点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𝑪𝑫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𝑩𝑪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𝑶𝑪𝑨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.（2分）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的半径，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的切线.（3分）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9" name="QO_5_AN.58_4#cd95e3e5f?htil=15&amp;vcp=1&amp;pid=a2f192f6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746087"/>
                <a:ext cx="9491472" cy="1676400"/>
              </a:xfrm>
              <a:prstGeom prst="rect">
                <a:avLst/>
              </a:prstGeom>
              <a:blipFill rotWithShape="1">
                <a:blip r:embed="rId5"/>
                <a:stretch>
                  <a:fillRect l="-1" t="-13" r="-22102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9_1#dd09584a4?vcp=1&amp;pid=a2f192f67&amp;color=0,0,0&amp;vtp=1&amp;bt=1&amp;bbb=1"/>
              <p:cNvSpPr/>
              <p:nvPr/>
            </p:nvSpPr>
            <p:spPr>
              <a:xfrm>
                <a:off x="576072" y="1656937"/>
                <a:ext cx="10954512" cy="66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𝑬𝑪𝑮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𝑮𝑯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𝑮𝑪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59_1#dd09584a4?vcp=1&amp;pid=a2f192f6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56937"/>
                <a:ext cx="10954512" cy="660400"/>
              </a:xfrm>
              <a:prstGeom prst="rect">
                <a:avLst/>
              </a:prstGeom>
              <a:blipFill rotWithShape="1">
                <a:blip r:embed="rId1"/>
                <a:stretch>
                  <a:fillRect l="-1" t="-34" r="2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0_1#dd09584a4?vcp=1&amp;pid=a2f192f67&amp;color=0,0,0&amp;vtp=1&amp;bbb=1&amp;hb=1"/>
              <p:cNvSpPr/>
              <p:nvPr/>
            </p:nvSpPr>
            <p:spPr>
              <a:xfrm>
                <a:off x="576072" y="2307939"/>
                <a:ext cx="10954512" cy="2908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的切线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.（5分）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𝑬𝑯𝑨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𝑮𝑯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𝑬𝑮𝑪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𝑬𝑮𝑪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为等边三角形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𝑮𝑯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𝑮𝑪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𝑮𝑯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𝑨𝑮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6分）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60_1#dd09584a4?vcp=1&amp;pid=a2f192f6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07939"/>
                <a:ext cx="10954512" cy="2908300"/>
              </a:xfrm>
              <a:prstGeom prst="rect">
                <a:avLst/>
              </a:prstGeom>
              <a:blipFill rotWithShape="1">
                <a:blip r:embed="rId2"/>
                <a:stretch>
                  <a:fillRect l="-1" t="-12" r="-17643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1_1#d8bef8c8c?vcp=1&amp;pid=a2f192f67&amp;color=0,0,0&amp;vtp=1&amp;bt=1&amp;bbb=1"/>
              <p:cNvSpPr/>
              <p:nvPr/>
            </p:nvSpPr>
            <p:spPr>
              <a:xfrm>
                <a:off x="576072" y="730953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（3）在（2）的条件下，若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的半径为4，求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61_1#d8bef8c8c?vcp=1&amp;pid=a2f192f6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30953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3" r="2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2_1#d8bef8c8c?vcp=1&amp;pid=a2f192f67&amp;color=0,0,0&amp;vtp=1&amp;bbb=1&amp;hb=1"/>
              <p:cNvSpPr/>
              <p:nvPr/>
            </p:nvSpPr>
            <p:spPr>
              <a:xfrm>
                <a:off x="576072" y="1252850"/>
                <a:ext cx="10954512" cy="483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解：如答图20，连接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的直径，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（7分）在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𝟖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又由（2）知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𝑮𝑯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8分）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𝑨𝑮𝑯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𝑮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𝑮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𝑯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400" b="1" i="1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400" b="1" i="0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  <m:t>𝟑</m:t>
                                </m:r>
                              </m:e>
                            </m:rad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400" b="1" i="1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400" b="1" i="0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  <m:t>𝟑</m:t>
                                </m:r>
                              </m:e>
                            </m:rad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.（9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𝑭𝑯𝑶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𝑶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𝑭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𝑶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𝑯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𝟏𝟓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.由垂径定理得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𝟏𝟓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62_1#d8bef8c8c?vcp=1&amp;pid=a2f192f6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52850"/>
                <a:ext cx="10954512" cy="4838700"/>
              </a:xfrm>
              <a:prstGeom prst="rect">
                <a:avLst/>
              </a:prstGeom>
              <a:blipFill rotWithShape="1">
                <a:blip r:embed="rId2"/>
                <a:stretch>
                  <a:fillRect l="-1" t="-13" r="-2116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63_1#9e13d5fd9?iti=23&amp;htil=16&amp;vcp=1&amp;pid=4d89539a2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95961" y="594850"/>
            <a:ext cx="1563624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63_2#9e13d5fd9?iti=23&amp;htil=16&amp;vcp=1&amp;pid=4d89539a2&amp;color=0,0,0&amp;vtp=1&amp;bbb=1"/>
          <p:cNvSpPr/>
          <p:nvPr/>
        </p:nvSpPr>
        <p:spPr>
          <a:xfrm>
            <a:off x="10338048" y="2312906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图19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63_3#9e13d5fd9?htil=16&amp;sp=1&amp;vcp=1&amp;pid=4d89539a2&amp;color=0,0,0&amp;vtp=1&amp;bt=1&amp;bbb=1&amp;hb=1&amp;hs=1"/>
              <p:cNvSpPr/>
              <p:nvPr/>
            </p:nvSpPr>
            <p:spPr>
              <a:xfrm>
                <a:off x="576072" y="539986"/>
                <a:ext cx="9253728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22.（本题满分12分）【问题情境】“综合与实践”课上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老师提出如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下问题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：如图19，将边长为4的正方形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绕点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按逆时针方向旋转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到正方形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𝑬𝑩𝑭𝑮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的位置，且点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落在对角线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𝑩𝑮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相交于点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.请判断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𝑮𝑯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𝑫𝑯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的数量关系，并说明理由.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BD.63_3#9e13d5fd9?htil=16&amp;sp=1&amp;vcp=1&amp;pid=4d89539a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9253728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1" t="-11" r="-870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BD.63_4#9e13d5fd9?htil=16&amp;vcp=1&amp;pid=4d89539a2&amp;color=0,0,0&amp;vtp=1&amp;bbb=1"/>
          <p:cNvSpPr/>
          <p:nvPr/>
        </p:nvSpPr>
        <p:spPr>
          <a:xfrm>
            <a:off x="576072" y="2741150"/>
            <a:ext cx="925372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【数学思考】</a:t>
            </a:r>
            <a:endParaRPr lang="en-US" altLang="zh-CN" sz="2400" dirty="0"/>
          </a:p>
        </p:txBody>
      </p:sp>
      <p:sp>
        <p:nvSpPr>
          <p:cNvPr id="6" name="QO_5_BD.64_1#81469b9b7?vcp=1&amp;pid=9e13d5fd9&amp;color=0,0,0&amp;vtp=1&amp;bbb=1&amp;hs=1"/>
          <p:cNvSpPr/>
          <p:nvPr/>
        </p:nvSpPr>
        <p:spPr>
          <a:xfrm>
            <a:off x="576072" y="327168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（1）请你解答老师提出的问题.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65_1#81469b9b7?vcp=1&amp;pid=9e13d5fd9&amp;color=0,0,0&amp;vtp=1&amp;bbb=1&amp;hb=1"/>
              <p:cNvSpPr/>
              <p:nvPr/>
            </p:nvSpPr>
            <p:spPr>
              <a:xfrm>
                <a:off x="576072" y="3794542"/>
                <a:ext cx="10954512" cy="2501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𝑫𝑯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正方形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𝑬𝑩𝑭𝑮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的边长为4，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对角线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𝑩𝑮𝑭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400" b="1" i="1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400" b="1" i="0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  <m:t>𝟐</m:t>
                                </m:r>
                              </m:e>
                            </m:rad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400" b="1" i="1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400" b="1" i="0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  <m:t>𝟐</m:t>
                                </m:r>
                              </m:e>
                            </m:rad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3分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endParaRPr lang="en-US" altLang="zh-CN" sz="2400" b="1" i="0" smtClean="0">
                  <a:solidFill>
                    <a:srgbClr val="A00021"/>
                  </a:solidFill>
                  <a:latin typeface="宋体" pitchFamily="34" charset="0"/>
                  <a:ea typeface="宋体" pitchFamily="34" charset="-122"/>
                  <a:cs typeface="宋体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𝑫𝑯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O_5_AN.65_1#81469b9b7?vcp=1&amp;pid=9e13d5fd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794542"/>
                <a:ext cx="10954512" cy="2501900"/>
              </a:xfrm>
              <a:prstGeom prst="rect">
                <a:avLst/>
              </a:prstGeom>
              <a:blipFill rotWithShape="1">
                <a:blip r:embed="rId3"/>
                <a:stretch>
                  <a:fillRect l="-1" t="-17" r="-2232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27ab29f6?vcp=1&amp;pid=9e13d5fd9&amp;color=0,0,0&amp;vtp=1&amp;bt=1&amp;bbb=1"/>
          <p:cNvSpPr/>
          <p:nvPr/>
        </p:nvSpPr>
        <p:spPr>
          <a:xfrm>
            <a:off x="576072" y="129851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【深入探究】</a:t>
            </a:r>
            <a:endParaRPr lang="en-US" altLang="zh-CN" sz="2400" dirty="0"/>
          </a:p>
        </p:txBody>
      </p:sp>
      <p:sp>
        <p:nvSpPr>
          <p:cNvPr id="3" name="QO_5_BD.66_1#3d58d804b?vcp=1&amp;pid=9e13d5fd9&amp;color=0,0,0&amp;vtp=1&amp;bbb=1&amp;hb=1"/>
          <p:cNvSpPr/>
          <p:nvPr/>
        </p:nvSpPr>
        <p:spPr>
          <a:xfrm>
            <a:off x="576072" y="182295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（2）“善思小组”提出问题：请求出旋转后的图形与原图形重叠部分（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阴影部分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的面积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67_1#3d58d804b?vcp=1&amp;pid=9e13d5fd9&amp;color=0,0,0&amp;vtp=1&amp;bbb=1&amp;hb=1"/>
              <p:cNvSpPr/>
              <p:nvPr/>
            </p:nvSpPr>
            <p:spPr>
              <a:xfrm>
                <a:off x="576072" y="2978653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𝑩𝑯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.由旋转的性质和正方形的性质知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𝑯𝑭𝑩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5分）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𝑩𝑯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𝑩𝑨𝑯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≌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𝑩𝑭𝑯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𝐇𝐋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（7分）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由（1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知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旋转后的图形与原图形重叠部分的面积为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𝟏𝟔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.（8分）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67_1#3d58d804b?vcp=1&amp;pid=9e13d5fd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978653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23" r="-8641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68_1#008016cee?iti=24&amp;htil=17&amp;vcp=1&amp;pid=9e13d5fd9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38925" y="1367414"/>
            <a:ext cx="1261872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68_2#008016cee?iti=24&amp;htil=17&amp;vcp=1&amp;pid=9e13d5fd9&amp;color=0,0,0&amp;vtp=1&amp;bbb=1"/>
          <p:cNvSpPr/>
          <p:nvPr/>
        </p:nvSpPr>
        <p:spPr>
          <a:xfrm>
            <a:off x="10530136" y="2655702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图20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68_3#008016cee?htil=17&amp;sp=1&amp;vcp=1&amp;pid=9e13d5fd9&amp;color=0,0,0&amp;vtp=1&amp;bt=1&amp;bbb=1&amp;hb=1"/>
              <p:cNvSpPr/>
              <p:nvPr/>
            </p:nvSpPr>
            <p:spPr>
              <a:xfrm>
                <a:off x="576072" y="1312550"/>
                <a:ext cx="9564624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（3）“奋进小组”提出问题：如图20，在正方形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上分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别取中点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为正方形的边，构造正方形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𝑨𝑬𝑭𝑮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为正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内一点.若将正方形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𝑨𝑬𝑭𝑮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绕点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旋转，当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三点共线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，请求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𝑩𝑮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68_3#008016cee?htil=17&amp;sp=1&amp;vcp=1&amp;pid=9e13d5f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12550"/>
                <a:ext cx="9564624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1" r="-11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5_AN.69_1#008016cee?iti=25&amp;htil=18&amp;vcp=1&amp;pid=9e13d5fd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58984" y="3572187"/>
            <a:ext cx="1325880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AN.69_2#008016cee?iti=25&amp;htil=18&amp;vcp=1&amp;pid=9e13d5fd9&amp;color=0,0,0&amp;vtp=1&amp;bbb=1"/>
          <p:cNvSpPr/>
          <p:nvPr/>
        </p:nvSpPr>
        <p:spPr>
          <a:xfrm>
            <a:off x="10329005" y="4979348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答图21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69_3#008016cee?htil=18&amp;vcp=1&amp;pid=9e13d5fd9&amp;color=0,0,0&amp;vtp=1&amp;bbb=1&amp;hb=1"/>
              <p:cNvSpPr/>
              <p:nvPr/>
            </p:nvSpPr>
            <p:spPr>
              <a:xfrm>
                <a:off x="576072" y="3559487"/>
                <a:ext cx="9491472" cy="1168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𝑬𝑮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正方形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𝑨𝑬𝑭𝑮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的边长为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9分）如答图21，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O_5_AN.69_3#008016cee?htil=18&amp;vcp=1&amp;pid=9e13d5fd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559487"/>
                <a:ext cx="9491472" cy="1168400"/>
              </a:xfrm>
              <a:prstGeom prst="rect">
                <a:avLst/>
              </a:prstGeom>
              <a:blipFill rotWithShape="1">
                <a:blip r:embed="rId4"/>
                <a:stretch>
                  <a:fillRect l="-1" t="-27" r="-3664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69_4#008016cee?iti=26&amp;htil=19&amp;vcp=1&amp;pid=9e13d5fd9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9418" y="1173670"/>
            <a:ext cx="1755648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AN.69_5#008016cee?iti=26&amp;htil=19&amp;vcp=1&amp;pid=9e13d5fd9&amp;color=0,0,0&amp;vtp=1&amp;bbb=1"/>
          <p:cNvSpPr/>
          <p:nvPr/>
        </p:nvSpPr>
        <p:spPr>
          <a:xfrm>
            <a:off x="8984323" y="2617406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答图22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69_6#008016cee?htil=19&amp;vcp=1&amp;pid=9e13d5fd9&amp;color=0,0,0&amp;vtp=1&amp;bt=1&amp;bbb=1&amp;hb=1"/>
              <p:cNvSpPr/>
              <p:nvPr/>
            </p:nvSpPr>
            <p:spPr>
              <a:xfrm>
                <a:off x="576072" y="1173670"/>
                <a:ext cx="9061704" cy="194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三点共线时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𝑶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400" b="1" i="1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400" b="1" i="0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  <m:t>𝟐</m:t>
                                </m:r>
                              </m:e>
                            </m:rad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𝟏𝟒</m:t>
                        </m:r>
                      </m:e>
                    </m:rad>
                  </m:oMath>
                </a14:m>
                <a:r>
                  <a:rPr lang="zh-CN" altLang="en-US" sz="2400" b="1" i="0" kern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𝟏𝟒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10分）如答图22，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69_6#008016cee?htil=19&amp;vcp=1&amp;pid=9e13d5f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73670"/>
                <a:ext cx="9061704" cy="1943100"/>
              </a:xfrm>
              <a:prstGeom prst="rect">
                <a:avLst/>
              </a:prstGeom>
              <a:blipFill rotWithShape="1">
                <a:blip r:embed="rId2"/>
                <a:stretch>
                  <a:fillRect l="-1" t="-10" r="4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69_7#008016cee?htil=19&amp;vcp=1&amp;pid=9e13d5fd9&amp;color=0,0,0&amp;vtp=1&amp;bbb=1&amp;hb=1"/>
              <p:cNvSpPr/>
              <p:nvPr/>
            </p:nvSpPr>
            <p:spPr>
              <a:xfrm>
                <a:off x="576072" y="3122421"/>
                <a:ext cx="9061704" cy="2501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三点共线时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𝑶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400" b="1" i="1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400" b="1" i="0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  <m:t>𝟐</m:t>
                                </m:r>
                              </m:e>
                            </m:rad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𝟏𝟒</m:t>
                        </m:r>
                      </m:e>
                    </m:rad>
                  </m:oMath>
                </a14:m>
                <a:r>
                  <a:rPr lang="zh-CN" altLang="en-US" sz="2400" b="1" i="0" kern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𝟏𝟒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11分）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综上，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𝑩𝑮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𝟏𝟒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69_7#008016cee?htil=19&amp;vcp=1&amp;pid=9e13d5fd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122421"/>
                <a:ext cx="9061704" cy="2501900"/>
              </a:xfrm>
              <a:prstGeom prst="rect">
                <a:avLst/>
              </a:prstGeom>
              <a:blipFill rotWithShape="1">
                <a:blip r:embed="rId3"/>
                <a:stretch>
                  <a:fillRect l="-1" t="-5" r="-16358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1773caf61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2025年初中学业水平考试模拟测试卷（五）</a:t>
            </a:r>
            <a:endParaRPr lang="en-US" altLang="zh-CN" sz="4800" dirty="0"/>
          </a:p>
        </p:txBody>
      </p:sp>
      <p:sp>
        <p:nvSpPr>
          <p:cNvPr id="3" name="C_1#1773caf61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数</a:t>
            </a:r>
            <a:r>
              <a:rPr lang="en-US" altLang="zh-CN" sz="40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学</a:t>
            </a:r>
            <a:endParaRPr lang="en-US" altLang="zh-CN" sz="4000" dirty="0"/>
          </a:p>
        </p:txBody>
      </p:sp>
      <p:sp>
        <p:nvSpPr>
          <p:cNvPr id="4" name="C_1#1773caf61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考试时间：120分钟）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0_1#6b0829e11?sp=1&amp;vcp=1&amp;pid=4d89539a2&amp;color=0,0,0&amp;vtp=1&amp;bt=1&amp;bbb=1&amp;hb=1"/>
              <p:cNvSpPr/>
              <p:nvPr/>
            </p:nvSpPr>
            <p:spPr>
              <a:xfrm>
                <a:off x="576072" y="705009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23.（本题满分12分）如图21，抛物线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轴交于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两点（点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的左侧），与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轴交于点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.若点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上运动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不与点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重合），过点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轴的垂线，交抛物线于点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轴于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.设点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的横坐标为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70_1#6b0829e11?sp=1&amp;vcp=1&amp;pid=4d89539a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05009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9446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70_3#6b0829e11?iti=27&amp;htil=1&amp;vcp=1&amp;pid=4d89539a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6272" y="3045873"/>
            <a:ext cx="2276856" cy="241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70_4#6b0829e11?iti=28&amp;htil=1&amp;vcp=1&amp;pid=4d89539a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35824" y="3164745"/>
            <a:ext cx="2103120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70_5#6b0829e11?iti=27&amp;htil=1&amp;vcp=1&amp;pid=4d89539a2&amp;color=0,0,0&amp;vtp=1&amp;bbb=1"/>
          <p:cNvSpPr/>
          <p:nvPr/>
        </p:nvSpPr>
        <p:spPr>
          <a:xfrm>
            <a:off x="2974975" y="5586888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图21</a:t>
            </a:r>
            <a:endParaRPr lang="en-US" altLang="zh-CN" sz="2400" dirty="0"/>
          </a:p>
        </p:txBody>
      </p:sp>
      <p:sp>
        <p:nvSpPr>
          <p:cNvPr id="6" name="QO_4_BD.70_6#6b0829e11?iti=28&amp;htil=1&amp;vcp=1&amp;pid=4d89539a2&amp;color=0,0,0&amp;vtp=1&amp;bbb=1"/>
          <p:cNvSpPr/>
          <p:nvPr/>
        </p:nvSpPr>
        <p:spPr>
          <a:xfrm>
            <a:off x="8293671" y="5586888"/>
            <a:ext cx="987425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备用图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1_1#2384bdcb2?vcp=1&amp;pid=6b0829e11&amp;color=0,0,0&amp;vtp=1&amp;bt=1&amp;bbb=1"/>
              <p:cNvSpPr/>
              <p:nvPr/>
            </p:nvSpPr>
            <p:spPr>
              <a:xfrm>
                <a:off x="576072" y="284178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（1）直接写出抛物线和直线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的解析式.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71_1#2384bdcb2?vcp=1&amp;pid=6b0829e1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41788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31" r="2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2_1#2384bdcb2?vcp=1&amp;pid=6b0829e11&amp;color=0,0,0&amp;vtp=1&amp;bbb=1"/>
              <p:cNvSpPr/>
              <p:nvPr/>
            </p:nvSpPr>
            <p:spPr>
              <a:xfrm>
                <a:off x="576072" y="3363685"/>
                <a:ext cx="10954512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2400" b="1" i="0" spc="-10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：抛物线的解析式为</a:t>
                </a:r>
                <a14:m>
                  <m:oMath xmlns:m="http://schemas.openxmlformats.org/officeDocument/2006/math"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spc="-10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spc="-10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spc="-10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spc="-10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.（2分）</a:t>
                </a:r>
                <a:r>
                  <a:rPr lang="en-US" altLang="zh-CN" sz="2400" b="1" i="0" spc="-10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pc="-10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spc="-10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的解析式为</a:t>
                </a:r>
                <a14:m>
                  <m:oMath xmlns:m="http://schemas.openxmlformats.org/officeDocument/2006/math"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spc="-10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pc="-10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.（4分）</a:t>
                </a:r>
                <a:endParaRPr lang="en-US" altLang="zh-CN" sz="2400" spc="-100" dirty="0"/>
              </a:p>
            </p:txBody>
          </p:sp>
        </mc:Choice>
        <mc:Fallback>
          <p:sp>
            <p:nvSpPr>
              <p:cNvPr id="3" name="QO_5_AN.72_1#2384bdcb2?vcp=1&amp;pid=6b0829e1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363685"/>
                <a:ext cx="10954512" cy="558800"/>
              </a:xfrm>
              <a:prstGeom prst="rect">
                <a:avLst/>
              </a:prstGeom>
              <a:blipFill rotWithShape="1">
                <a:blip r:embed="rId2"/>
                <a:stretch>
                  <a:fillRect l="-1" t="-16" r="-8913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3_1#31f6a3af1?vcp=1&amp;pid=6b0829e11&amp;color=0,0,0&amp;mp=1&amp;vtp=1&amp;bt=1&amp;bbb=1"/>
              <p:cNvSpPr/>
              <p:nvPr/>
            </p:nvSpPr>
            <p:spPr>
              <a:xfrm>
                <a:off x="576072" y="935995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是线段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的三等分点，求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73_1#31f6a3af1?vcp=1&amp;pid=6b0829e11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35995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" r="2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4_1#31f6a3af1?vcp=1&amp;pid=6b0829e11&amp;color=0,0,0&amp;vtp=1&amp;bbb=1&amp;hb=1"/>
              <p:cNvSpPr/>
              <p:nvPr/>
            </p:nvSpPr>
            <p:spPr>
              <a:xfrm>
                <a:off x="576072" y="1457892"/>
                <a:ext cx="10954512" cy="4445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的横坐标为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.（5分）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是线段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的三等分点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.（6分）①当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整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理得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（不合题意，舍去）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7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解得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（不合题意，舍去）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.综上所述，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.（8分）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74_1#31f6a3af1?vcp=1&amp;pid=6b0829e1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57892"/>
                <a:ext cx="10954512" cy="4445000"/>
              </a:xfrm>
              <a:prstGeom prst="rect">
                <a:avLst/>
              </a:prstGeom>
              <a:blipFill rotWithShape="1">
                <a:blip r:embed="rId2"/>
                <a:stretch>
                  <a:fillRect l="-1" t="-13" r="-15817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5_1#d1622e00e?vcp=1&amp;pid=6b0829e11&amp;color=0,0,0&amp;vtp=1&amp;bt=1&amp;bbb=1&amp;hb=1"/>
              <p:cNvSpPr/>
              <p:nvPr/>
            </p:nvSpPr>
            <p:spPr>
              <a:xfrm>
                <a:off x="576072" y="1465108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（3）在点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的运动过程中，是否存在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𝑪𝑷𝑬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为等腰直角三角形？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若存在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请求出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的值；若不存在，请说明理由.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75_1#d1622e00e?vcp=1&amp;pid=6b0829e1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65108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15" r="-3029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AN.76_1#d1622e00e?iti=29&amp;htil=21&amp;vcp=1&amp;pid=6b0829e11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98069" y="2632546"/>
            <a:ext cx="1444752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AN.76_2#d1622e00e?iti=29&amp;htil=21&amp;vcp=1&amp;pid=6b0829e11&amp;color=0,0,0&amp;vtp=1&amp;bbb=1"/>
          <p:cNvSpPr/>
          <p:nvPr/>
        </p:nvSpPr>
        <p:spPr>
          <a:xfrm>
            <a:off x="10227526" y="4442042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答图23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76_3#d1622e00e?htil=21&amp;vcp=1&amp;pid=6b0829e11&amp;color=0,0,0&amp;vtp=1&amp;bbb=1&amp;hb=1"/>
              <p:cNvSpPr/>
              <p:nvPr/>
            </p:nvSpPr>
            <p:spPr>
              <a:xfrm>
                <a:off x="576072" y="2619846"/>
                <a:ext cx="9372600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由（2）知点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𝑷𝑭𝑩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𝑭𝑷𝑩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𝑪𝑷𝑬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.（9分）若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𝑪𝑷𝑬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是等腰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直角三角形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，则分以下2种情况.①当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时，如答图23，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76_3#d1622e00e?htil=21&amp;vcp=1&amp;pid=6b0829e1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619846"/>
                <a:ext cx="9372600" cy="2794000"/>
              </a:xfrm>
              <a:prstGeom prst="rect">
                <a:avLst/>
              </a:prstGeom>
              <a:blipFill rotWithShape="1">
                <a:blip r:embed="rId3"/>
                <a:stretch>
                  <a:fillRect l="-1" t="-17" r="-14416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76_4#d1622e00e?iti=30&amp;htil=22&amp;vcp=1&amp;pid=6b0829e11&amp;color=0,0,0&amp;tib=255,255,255&amp;vtp=1&amp;bt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70123" y="539496"/>
            <a:ext cx="1508760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AN.76_5#d1622e00e?iti=30&amp;htil=22&amp;vcp=1&amp;pid=6b0829e11&amp;color=0,0,0&amp;vtp=1&amp;bbb=1"/>
          <p:cNvSpPr/>
          <p:nvPr/>
        </p:nvSpPr>
        <p:spPr>
          <a:xfrm>
            <a:off x="9931584" y="2385568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答图24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76_6#d1622e00e?htil=22&amp;vcp=1&amp;pid=6b0829e11&amp;color=0,0,0&amp;vtp=1&amp;bbb=1&amp;hb=1&amp;hs=1"/>
              <p:cNvSpPr/>
              <p:nvPr/>
            </p:nvSpPr>
            <p:spPr>
              <a:xfrm>
                <a:off x="576072" y="526796"/>
                <a:ext cx="9317736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𝑪𝑷𝑬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𝑭𝑩𝑷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∴−(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（不合题意，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舍去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②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时，如答图24，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76_6#d1622e00e?htil=22&amp;vcp=1&amp;pid=6b0829e11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26796"/>
                <a:ext cx="9317736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1" t="-17" r="-996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76_7#d1622e00e?htil=22&amp;vcp=1&amp;pid=6b0829e11&amp;color=0,0,0&amp;vtp=1&amp;bbb=1&amp;hb=1&amp;hs=1"/>
              <p:cNvSpPr/>
              <p:nvPr/>
            </p:nvSpPr>
            <p:spPr>
              <a:xfrm>
                <a:off x="576072" y="2743200"/>
                <a:ext cx="9317736" cy="787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76_7#d1622e00e?htil=22&amp;vcp=1&amp;pid=6b0829e11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743200"/>
                <a:ext cx="9317736" cy="787400"/>
              </a:xfrm>
              <a:prstGeom prst="rect">
                <a:avLst/>
              </a:prstGeom>
              <a:blipFill rotWithShape="1">
                <a:blip r:embed="rId3"/>
                <a:stretch>
                  <a:fillRect l="-1" r="-185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76_7#d1622e00e?htil=22&amp;vcp=1&amp;pid=6b0829e11&amp;color=0,0,0&amp;vtp=1&amp;bbb=1&amp;hb=1&amp;hs=1"/>
              <p:cNvSpPr/>
              <p:nvPr/>
            </p:nvSpPr>
            <p:spPr>
              <a:xfrm>
                <a:off x="576072" y="3475609"/>
                <a:ext cx="10951947" cy="2959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3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</m:oMath>
                </a14:m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𝑭𝑷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（不符合题意，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舍去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）. 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11分）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𝑪𝑷𝑬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为等腰直角三角形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O_5_AN.76_7#d1622e00e?htil=22&amp;vcp=1&amp;pid=6b0829e11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475609"/>
                <a:ext cx="10951947" cy="2959100"/>
              </a:xfrm>
              <a:prstGeom prst="rect">
                <a:avLst/>
              </a:prstGeom>
              <a:blipFill rotWithShape="1">
                <a:blip r:embed="rId4"/>
                <a:stretch>
                  <a:fillRect l="-1" t="-9" r="-10017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5d6d552c6?vcp=1&amp;pid=b619f52f1&amp;color=0,0,0&amp;vtp=1&amp;bt=1&amp;bbb=1&amp;hb=1"/>
          <p:cNvSpPr/>
          <p:nvPr/>
        </p:nvSpPr>
        <p:spPr>
          <a:xfrm>
            <a:off x="576072" y="23102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注意事项：1.答题前，考生务必将姓名、准考证号填写在试卷和答题卡上.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.考生作答时，请在答题卡上作答（答题注意事项见答题卡），在本试卷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草稿纸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上作答无效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.不能使用计算器.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5feb5eee?vcp=1&amp;pid=b619f52f1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一、单项选择题（本大题共12小题，每小题3分，共36分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在每小题给出的四</a:t>
            </a:r>
            <a:endParaRPr lang="en-US" altLang="zh-CN" sz="26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个选项中只有一项是符合要求的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1#8db445482?vcp=1&amp;pid=d5feb5eee&amp;color=0,0,0&amp;vtp=1&amp;bbb=1&amp;hb=1"/>
              <p:cNvSpPr/>
              <p:nvPr/>
            </p:nvSpPr>
            <p:spPr>
              <a:xfrm>
                <a:off x="576072" y="1789489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1.2025年1月1日，某地记录到四个时刻的气温分别为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℃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其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中最低的气温是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C_4_BD.1_1#8db445482?vcp=1&amp;pid=d5feb5ee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89489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5" r="-9417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2#8db445482.choices?vcp=1&amp;pid=d5feb5eee&amp;color=0,0,0&amp;vtp=1&amp;bbb=1"/>
              <p:cNvSpPr/>
              <p:nvPr/>
            </p:nvSpPr>
            <p:spPr>
              <a:xfrm>
                <a:off x="576072" y="2941374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972435" algn="l"/>
                    <a:tab pos="5691505" algn="l"/>
                    <a:tab pos="842327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℃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℃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1_2#8db445482.choices?vcp=1&amp;pid=d5feb5e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941374"/>
                <a:ext cx="10954512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1" t="-10" r="2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BD.3_1#e886505ae?sp=1&amp;vcp=1&amp;pid=d5feb5eee&amp;color=0,0,0&amp;vtp=1&amp;bbb=1"/>
          <p:cNvSpPr/>
          <p:nvPr/>
        </p:nvSpPr>
        <p:spPr>
          <a:xfrm>
            <a:off x="576072" y="341166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2.下列图形中，能由图1所示的“笑脸”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图形经过平移得到的是</a:t>
            </a:r>
            <a:endParaRPr lang="en-US" altLang="zh-CN" sz="2400" dirty="0"/>
          </a:p>
        </p:txBody>
      </p:sp>
      <p:pic>
        <p:nvPicPr>
          <p:cNvPr id="8" name="QC_4_BD.3_2#e886505ae?iti=1&amp;htil=1&amp;vcp=1&amp;pid=d5feb5ee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60234" y="4023424"/>
            <a:ext cx="886968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BD.3_3#e886505ae?iti=1&amp;htil=1&amp;vcp=1&amp;pid=d5feb5eee&amp;color=0,0,0&amp;vtp=1&amp;bbb=1"/>
          <p:cNvSpPr/>
          <p:nvPr/>
        </p:nvSpPr>
        <p:spPr>
          <a:xfrm>
            <a:off x="10740192" y="5183696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</a:t>
            </a:r>
            <a:endParaRPr lang="en-US" altLang="zh-CN" sz="2400" dirty="0"/>
          </a:p>
        </p:txBody>
      </p:sp>
      <p:sp>
        <p:nvSpPr>
          <p:cNvPr id="10" name="QC_4_BD.3_4#e886505ae.choices?htil=1&amp;vcp=1&amp;pid=d5feb5eee&amp;color=0,0,0&amp;vtp=1&amp;bbb=1"/>
          <p:cNvSpPr/>
          <p:nvPr/>
        </p:nvSpPr>
        <p:spPr>
          <a:xfrm>
            <a:off x="576072" y="3896424"/>
            <a:ext cx="9930384" cy="181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43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44140" algn="l"/>
                <a:tab pos="5149215" algn="l"/>
                <a:tab pos="78949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70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B.</a:t>
            </a:r>
            <a:r>
              <a:rPr lang="en-US" altLang="zh-CN" sz="70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C.</a:t>
            </a:r>
            <a:r>
              <a:rPr lang="en-US" altLang="zh-CN" sz="70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D.</a:t>
            </a:r>
            <a:r>
              <a:rPr lang="en-US" altLang="zh-CN" sz="80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</a:t>
            </a:r>
            <a:endParaRPr lang="en-US" altLang="zh-CN" sz="900" dirty="0">
              <a:latin typeface="宋体" pitchFamily="34" charset="-122"/>
            </a:endParaRPr>
          </a:p>
        </p:txBody>
      </p:sp>
      <p:pic>
        <p:nvPicPr>
          <p:cNvPr id="11" name="QC_4_BD.3_4#e886505ae.choice_image?htil=1&amp;vcp=1&amp;pid=d5feb5eee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4109" y="4115880"/>
            <a:ext cx="2112264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2" name="QC_4_BD.3_4#e886505ae.choice_image?htil=1&amp;vcp=1&amp;pid=d5feb5eee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8280" y="4115880"/>
            <a:ext cx="1984248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3" name="QC_4_BD.3_4#e886505ae.choice_image?htil=1&amp;vcp=1&amp;pid=d5feb5eee&amp;color=0,0,0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3899" y="4115880"/>
            <a:ext cx="2185416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4" name="QC_4_BD.3_4#e886505ae.choice_image?htil=1&amp;vcp=1&amp;pid=d5feb5eee&amp;color=0,0,0&amp;tib=255,255,255&amp;iip=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5415" y="4115880"/>
            <a:ext cx="1700784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5" name="QC_4_AN.2_1#8db445482.bracket?vcp=1&amp;pid=d5feb5eee&amp;color=0,0,0&amp;vpa=1&amp;vtp=1&amp;answeroption=A"/>
          <p:cNvSpPr txBox="1"/>
          <p:nvPr/>
        </p:nvSpPr>
        <p:spPr>
          <a:xfrm>
            <a:off x="449072" y="29743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6" name="QC_4_AN.4_1#e886505ae.bracket?vcp=1&amp;pid=d5feb5eee&amp;color=0,0,0&amp;vpa=2&amp;vtp=1&amp;answeroption=B"/>
          <p:cNvSpPr txBox="1"/>
          <p:nvPr/>
        </p:nvSpPr>
        <p:spPr>
          <a:xfrm>
            <a:off x="3093847" y="521214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4fc43514b?sp=1&amp;vcp=1&amp;pid=d5feb5eee&amp;color=0,0,0&amp;vtp=1&amp;bt=1&amp;bbb=1"/>
          <p:cNvSpPr/>
          <p:nvPr/>
        </p:nvSpPr>
        <p:spPr>
          <a:xfrm>
            <a:off x="576072" y="58865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3.四个大小相同的正方体搭成的几何体如图2所示，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其主视图是</a:t>
            </a:r>
            <a:endParaRPr lang="en-US" altLang="zh-CN" sz="2400" dirty="0"/>
          </a:p>
        </p:txBody>
      </p:sp>
      <p:pic>
        <p:nvPicPr>
          <p:cNvPr id="4" name="QC_4_BD.5_2#4fc43514b?iti=2&amp;htil=2&amp;vcp=1&amp;pid=d5feb5eee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51206" y="1194313"/>
            <a:ext cx="1508760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5_3#4fc43514b?iti=2&amp;htil=2&amp;vcp=1&amp;pid=d5feb5eee&amp;color=0,0,0&amp;vtp=1&amp;bbb=1"/>
          <p:cNvSpPr/>
          <p:nvPr/>
        </p:nvSpPr>
        <p:spPr>
          <a:xfrm>
            <a:off x="10442061" y="2548641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图2</a:t>
            </a:r>
            <a:endParaRPr lang="en-US" altLang="zh-CN" sz="2400" dirty="0"/>
          </a:p>
        </p:txBody>
      </p:sp>
      <p:sp>
        <p:nvSpPr>
          <p:cNvPr id="6" name="QC_4_BD.5_4#4fc43514b.choices?htil=2&amp;vcp=1&amp;pid=d5feb5eee&amp;color=0,0,0&amp;vtp=1&amp;bbb=1&amp;hs=1"/>
          <p:cNvSpPr/>
          <p:nvPr/>
        </p:nvSpPr>
        <p:spPr>
          <a:xfrm>
            <a:off x="576072" y="1067313"/>
            <a:ext cx="9317736" cy="152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354580" algn="l"/>
                <a:tab pos="4963160" algn="l"/>
                <a:tab pos="724217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59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B.</a:t>
            </a:r>
            <a:r>
              <a:rPr lang="en-US" altLang="zh-CN" sz="24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C.</a:t>
            </a:r>
            <a:r>
              <a:rPr lang="en-US" altLang="zh-CN" sz="24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D.</a:t>
            </a:r>
            <a:r>
              <a:rPr lang="en-US" altLang="zh-CN" sz="67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</a:t>
            </a:r>
            <a:endParaRPr lang="en-US" altLang="zh-CN" sz="900" dirty="0">
              <a:latin typeface="宋体" pitchFamily="34" charset="-122"/>
            </a:endParaRPr>
          </a:p>
        </p:txBody>
      </p:sp>
      <p:pic>
        <p:nvPicPr>
          <p:cNvPr id="7" name="QC_4_BD.5_4#4fc43514b.choice_image?htil=2&amp;vcp=1&amp;pid=d5feb5eee&amp;color=0,0,0&amp;tib=255,255,255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399" y="1257051"/>
            <a:ext cx="1773936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5_4#4fc43514b.choice_image?htil=2&amp;vcp=1&amp;pid=d5feb5eee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5799" y="1257051"/>
            <a:ext cx="2103120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4_BD.5_4#4fc43514b.choice_image?htil=2&amp;vcp=1&amp;pid=d5feb5eee&amp;color=0,0,0&amp;tib=255,255,255&amp;iip=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8479" y="1257051"/>
            <a:ext cx="1728216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C_4_BD.5_4#4fc43514b.choice_image?htil=2&amp;vcp=1&amp;pid=d5feb5eee&amp;color=0,0,0&amp;tib=255,255,255&amp;iip=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7715" y="1257051"/>
            <a:ext cx="1746504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4_BD.7_1#a26df5b7b?vcp=1&amp;pid=d5feb5eee&amp;color=0,0,0&amp;vtp=1&amp;bbb=1&amp;hs=1"/>
          <p:cNvSpPr/>
          <p:nvPr/>
        </p:nvSpPr>
        <p:spPr>
          <a:xfrm>
            <a:off x="576072" y="314915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4.下列调查中，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适宜采用全面调查方式的是</a:t>
            </a:r>
            <a:endParaRPr lang="en-US" altLang="zh-CN" sz="2400" dirty="0"/>
          </a:p>
        </p:txBody>
      </p:sp>
      <p:sp>
        <p:nvSpPr>
          <p:cNvPr id="13" name="QC_4_BD.7_2#a26df5b7b.choices?vcp=1&amp;pid=d5feb5eee&amp;color=0,0,0&amp;vtp=1&amp;bbb=1"/>
          <p:cNvSpPr/>
          <p:nvPr/>
        </p:nvSpPr>
        <p:spPr>
          <a:xfrm>
            <a:off x="576072" y="367201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A.调查汽车的抗撞力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.了解全市学生的身高情况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.调查春晚的收视率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.选出某校九年级短跑最快的学生参加全市比赛</a:t>
            </a:r>
            <a:endParaRPr lang="en-US" altLang="zh-CN" sz="2400" dirty="0"/>
          </a:p>
        </p:txBody>
      </p:sp>
      <p:sp>
        <p:nvSpPr>
          <p:cNvPr id="14" name="QC_4_AN.6_1#4fc43514b.bracket?vcp=1&amp;pid=d5feb5eee&amp;color=0,0,0&amp;vpa=3&amp;vtp=1&amp;answeroption=D"/>
          <p:cNvSpPr txBox="1"/>
          <p:nvPr/>
        </p:nvSpPr>
        <p:spPr>
          <a:xfrm>
            <a:off x="7691247" y="209093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5" name="QC_4_AN.8_1#a26df5b7b.bracket?vcp=1&amp;pid=d5feb5eee&amp;color=0,0,0&amp;vpa=4&amp;vtp=1&amp;answeroption=D"/>
          <p:cNvSpPr txBox="1"/>
          <p:nvPr/>
        </p:nvSpPr>
        <p:spPr>
          <a:xfrm>
            <a:off x="449072" y="544493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2b23ae2bc?vcp=1&amp;pid=d5feb5eee&amp;color=0,0,0&amp;mp=1&amp;vtp=1&amp;bt=1&amp;bbb=1"/>
          <p:cNvSpPr/>
          <p:nvPr/>
        </p:nvSpPr>
        <p:spPr>
          <a:xfrm>
            <a:off x="576072" y="14179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5.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下列计算正确的是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9_2#2b23ae2bc.choices?vcp=1&amp;pid=d5feb5eee&amp;color=0,0,0&amp;vtp=1&amp;bbb=1"/>
              <p:cNvSpPr/>
              <p:nvPr/>
            </p:nvSpPr>
            <p:spPr>
              <a:xfrm>
                <a:off x="576072" y="1942397"/>
                <a:ext cx="10954512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908935" algn="l"/>
                    <a:tab pos="5716905" algn="l"/>
                    <a:tab pos="832167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𝟖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÷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𝒙𝒚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9_2#2b23ae2bc.choices?vcp=1&amp;pid=d5feb5e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942397"/>
                <a:ext cx="10954512" cy="546100"/>
              </a:xfrm>
              <a:prstGeom prst="rect">
                <a:avLst/>
              </a:prstGeom>
              <a:blipFill rotWithShape="1">
                <a:blip r:embed="rId1"/>
                <a:stretch>
                  <a:fillRect l="-1" t="-104" r="2" b="1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4_BD.11_1#7b46b07e7?iti=3&amp;htil=3&amp;vcp=1&amp;pid=d5feb5ee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628" y="3995733"/>
            <a:ext cx="1444752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11_2#7b46b07e7?iti=3&amp;htil=3&amp;vcp=1&amp;pid=d5feb5eee&amp;color=0,0,0&amp;vtp=1&amp;bbb=1"/>
          <p:cNvSpPr/>
          <p:nvPr/>
        </p:nvSpPr>
        <p:spPr>
          <a:xfrm>
            <a:off x="9051290" y="5806440"/>
            <a:ext cx="527050" cy="5683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图3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1_3#7b46b07e7?htil=3&amp;sp=1&amp;vcp=1&amp;pid=d5feb5eee&amp;color=0,0,0&amp;vtp=1&amp;bbb=1&amp;hb=1"/>
              <p:cNvSpPr/>
              <p:nvPr/>
            </p:nvSpPr>
            <p:spPr>
              <a:xfrm>
                <a:off x="576072" y="2469828"/>
                <a:ext cx="9372600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6.图3是一个平分角的仪器，其中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.将点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放在一个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角的顶点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沿着这个角的两边放下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利用全等三角形的性质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就能说明射线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是这个角的平分线，这里判定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是全等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三角形的依据是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BD.11_3#7b46b07e7?htil=3&amp;sp=1&amp;vcp=1&amp;pid=d5feb5ee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469828"/>
                <a:ext cx="9372600" cy="2235200"/>
              </a:xfrm>
              <a:prstGeom prst="rect">
                <a:avLst/>
              </a:prstGeom>
              <a:blipFill rotWithShape="1">
                <a:blip r:embed="rId3"/>
                <a:stretch>
                  <a:fillRect l="-1" t="-14" r="-10480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BD.11_4#7b46b07e7.choices?htil=3&amp;vcp=1&amp;pid=d5feb5eee&amp;color=0,0,0&amp;vtp=1&amp;bbb=1"/>
              <p:cNvSpPr/>
              <p:nvPr/>
            </p:nvSpPr>
            <p:spPr>
              <a:xfrm>
                <a:off x="576072" y="4717728"/>
                <a:ext cx="9372600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352675" algn="l"/>
                    <a:tab pos="4768850" algn="l"/>
                    <a:tab pos="714692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𝐒𝐒𝐒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𝐀𝐒𝐀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endParaRPr lang="en-US" altLang="zh-CN" sz="2400" b="1" i="0" spc="-10300" smtClean="0">
                  <a:solidFill>
                    <a:srgbClr val="000000"/>
                  </a:solidFill>
                  <a:latin typeface="宋体" pitchFamily="34" charset="0"/>
                  <a:ea typeface="宋体" pitchFamily="34" charset="-122"/>
                  <a:cs typeface="宋体" pitchFamily="34" charset="-120"/>
                </a:endParaRPr>
              </a:p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352675" algn="l"/>
                    <a:tab pos="4768850" algn="l"/>
                    <a:tab pos="7146925" algn="l"/>
                  </a:tabLst>
                  <a:defRPr/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𝐒𝐀𝐒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𝐀𝐀𝐒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9" name="QC_4_BD.11_4#7b46b07e7.choices?htil=3&amp;vcp=1&amp;pid=d5feb5e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717728"/>
                <a:ext cx="9372600" cy="533400"/>
              </a:xfrm>
              <a:prstGeom prst="rect">
                <a:avLst/>
              </a:prstGeom>
              <a:blipFill rotWithShape="1">
                <a:blip r:embed="rId4"/>
                <a:stretch>
                  <a:fillRect l="-1" t="-59" r="1" b="-999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C_4_AN.10_1#2b23ae2bc.bracket?vcp=1&amp;pid=d5feb5eee&amp;color=0,0,0&amp;mp=1&amp;vpa=5&amp;vtp=1&amp;answeroption=C"/>
          <p:cNvSpPr txBox="1"/>
          <p:nvPr/>
        </p:nvSpPr>
        <p:spPr>
          <a:xfrm>
            <a:off x="6166612" y="198811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4_AN.12_1#7b46b07e7.bracket?vcp=1&amp;pid=d5feb5eee&amp;color=0,0,0&amp;vpa=6&amp;vtp=1&amp;answeroption=A"/>
          <p:cNvSpPr txBox="1"/>
          <p:nvPr/>
        </p:nvSpPr>
        <p:spPr>
          <a:xfrm>
            <a:off x="449072" y="47507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ca3198b30?vcp=1&amp;pid=d5feb5eee&amp;color=0,0,0&amp;mp=1&amp;vtp=1&amp;bt=1&amp;bbb=1"/>
              <p:cNvSpPr/>
              <p:nvPr/>
            </p:nvSpPr>
            <p:spPr>
              <a:xfrm>
                <a:off x="576072" y="1697360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7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若分式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有意义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的取值范围是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13_1#ca3198b30?vcp=1&amp;pid=d5feb5eee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97360"/>
                <a:ext cx="10954512" cy="584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" r="2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ca3198b30.choices?vcp=1&amp;pid=d5feb5eee&amp;color=0,0,0&amp;vtp=1&amp;bbb=1"/>
              <p:cNvSpPr/>
              <p:nvPr/>
            </p:nvSpPr>
            <p:spPr>
              <a:xfrm>
                <a:off x="576072" y="2288164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743835" algn="l"/>
                    <a:tab pos="5691505" algn="l"/>
                    <a:tab pos="842327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≠−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3_2#ca3198b30.choices?vcp=1&amp;pid=d5feb5e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288164"/>
                <a:ext cx="10954512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1" t="-49" r="2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4_BD.15_1#2c6b1415e?iti=4&amp;htil=4&amp;vcp=1&amp;pid=d5feb5ee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4767" y="2857623"/>
            <a:ext cx="2304288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15_2#2c6b1415e?iti=4&amp;htil=4&amp;vcp=1&amp;pid=d5feb5eee&amp;color=0,0,0&amp;vtp=1&amp;bbb=1"/>
          <p:cNvSpPr/>
          <p:nvPr/>
        </p:nvSpPr>
        <p:spPr>
          <a:xfrm>
            <a:off x="9873386" y="4319647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图4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5_3#2c6b1415e?htil=4&amp;sp=1&amp;vcp=1&amp;pid=d5feb5eee&amp;color=0,0,0&amp;vtp=1&amp;bbb=1&amp;hb=1"/>
              <p:cNvSpPr/>
              <p:nvPr/>
            </p:nvSpPr>
            <p:spPr>
              <a:xfrm>
                <a:off x="576072" y="2811903"/>
                <a:ext cx="8513064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8.如图4，在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边上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将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𝑪𝑩𝑫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折叠，使点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恰好落在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边上的点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若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的度数为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BD.15_3#2c6b1415e?htil=4&amp;sp=1&amp;vcp=1&amp;pid=d5feb5ee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11903"/>
                <a:ext cx="8513064" cy="1676400"/>
              </a:xfrm>
              <a:prstGeom prst="rect">
                <a:avLst/>
              </a:prstGeom>
              <a:blipFill rotWithShape="1">
                <a:blip r:embed="rId4"/>
                <a:stretch>
                  <a:fillRect l="-1" t="-7" r="-10244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BD.15_4#2c6b1415e.choices?htil=4&amp;vcp=1&amp;pid=d5feb5eee&amp;color=0,0,0&amp;vtp=1&amp;bbb=1"/>
              <p:cNvSpPr/>
              <p:nvPr/>
            </p:nvSpPr>
            <p:spPr>
              <a:xfrm>
                <a:off x="576072" y="4513703"/>
                <a:ext cx="851306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191385" algn="l"/>
                    <a:tab pos="4358005" algn="l"/>
                    <a:tab pos="6536690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9" name="QC_4_BD.15_4#2c6b1415e.choices?htil=4&amp;vcp=1&amp;pid=d5feb5e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513703"/>
                <a:ext cx="8513064" cy="533400"/>
              </a:xfrm>
              <a:prstGeom prst="rect">
                <a:avLst/>
              </a:prstGeom>
              <a:blipFill rotWithShape="1">
                <a:blip r:embed="rId5"/>
                <a:stretch>
                  <a:fillRect l="-1" t="-23" r="4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C_4_AN.14_1#ca3198b30.bracket?vcp=1&amp;pid=d5feb5eee&amp;color=0,0,0&amp;mp=1&amp;vpa=7&amp;vtp=1&amp;answeroption=A"/>
          <p:cNvSpPr txBox="1"/>
          <p:nvPr/>
        </p:nvSpPr>
        <p:spPr>
          <a:xfrm>
            <a:off x="449072" y="232118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4_AN.16_1#2c6b1415e.bracket?vcp=1&amp;pid=d5feb5eee&amp;color=0,0,0&amp;vpa=8&amp;vtp=1&amp;answeroption=C"/>
          <p:cNvSpPr txBox="1"/>
          <p:nvPr/>
        </p:nvSpPr>
        <p:spPr>
          <a:xfrm>
            <a:off x="4807077" y="454672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7_1#54f36aaa7?sp=1&amp;vcp=1&amp;pid=d5feb5eee&amp;color=0,0,0&amp;vtp=1&amp;bt=1&amp;bbb=1&amp;hb=1"/>
              <p:cNvSpPr/>
              <p:nvPr/>
            </p:nvSpPr>
            <p:spPr>
              <a:xfrm>
                <a:off x="576072" y="1101730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9.图5是某游乐场摩天轮，图6是其示意图，点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是圆上的两点，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表示两个轿厢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是圆心，半径为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𝑨𝑶𝑩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𝟏𝟐𝟎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的长为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7_1#54f36aaa7?sp=1&amp;vcp=1&amp;pid=d5feb5e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01730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r="-54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17_3#54f36aaa7?iti=5&amp;htil=1&amp;vcp=1&amp;pid=d5feb5ee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584" y="2349632"/>
            <a:ext cx="1847088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17_4#54f36aaa7?iti=6&amp;htil=1&amp;vcp=1&amp;pid=d5feb5ee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4728" y="3011937"/>
            <a:ext cx="1545336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17_5#54f36aaa7?iti=5&amp;htil=1&amp;vcp=1&amp;pid=d5feb5eee&amp;color=0,0,0&amp;vtp=1&amp;bbb=1"/>
          <p:cNvSpPr/>
          <p:nvPr/>
        </p:nvSpPr>
        <p:spPr>
          <a:xfrm>
            <a:off x="3046603" y="4442592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图5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7" name="QC_4_BD.17_6#54f36aaa7?iti=6&amp;htil=1&amp;vcp=1&amp;pid=d5feb5eee&amp;color=0,0,0&amp;vtp=1&amp;bbb=1"/>
          <p:cNvSpPr/>
          <p:nvPr/>
        </p:nvSpPr>
        <p:spPr>
          <a:xfrm>
            <a:off x="6333236" y="4315592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图6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17_7#54f36aaa7.choices?vcp=1&amp;pid=d5feb5eee&amp;color=0,0,0&amp;vtp=1&amp;bbb=1"/>
              <p:cNvSpPr/>
              <p:nvPr/>
            </p:nvSpPr>
            <p:spPr>
              <a:xfrm>
                <a:off x="576072" y="5049706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712085" algn="l"/>
                    <a:tab pos="5399405" algn="l"/>
                    <a:tab pos="827722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𝛑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𝛑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𝛑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𝛑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8" name="QC_4_BD.17_7#54f36aaa7.choices?vcp=1&amp;pid=d5feb5e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049706"/>
                <a:ext cx="10954512" cy="533400"/>
              </a:xfrm>
              <a:prstGeom prst="rect">
                <a:avLst/>
              </a:prstGeom>
              <a:blipFill rotWithShape="1">
                <a:blip r:embed="rId4"/>
                <a:stretch>
                  <a:fillRect l="-1" t="-35" r="2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C_4_AN.18_1#54f36aaa7.bracket?vcp=1&amp;pid=d5feb5eee&amp;color=0,0,0&amp;vpa=9&amp;vtp=1&amp;answeroption=B"/>
          <p:cNvSpPr txBox="1"/>
          <p:nvPr/>
        </p:nvSpPr>
        <p:spPr>
          <a:xfrm>
            <a:off x="3161792" y="508272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8462</Words>
  <Application>WPS 演示</Application>
  <PresentationFormat>自定义</PresentationFormat>
  <Paragraphs>376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61" baseType="lpstr">
      <vt:lpstr>Arial</vt:lpstr>
      <vt:lpstr>宋体</vt:lpstr>
      <vt:lpstr>Wingdings</vt:lpstr>
      <vt:lpstr>DejaVu Sans</vt:lpstr>
      <vt:lpstr>微软雅黑</vt:lpstr>
      <vt:lpstr>方正黑体_GBK</vt:lpstr>
      <vt:lpstr>微软雅黑</vt:lpstr>
      <vt:lpstr>微软雅黑</vt:lpstr>
      <vt:lpstr>SimHei</vt:lpstr>
      <vt:lpstr>SimHei</vt:lpstr>
      <vt:lpstr>SimHei</vt:lpstr>
      <vt:lpstr>Times New Roman</vt:lpstr>
      <vt:lpstr>宋体</vt:lpstr>
      <vt:lpstr>Times New Roman</vt:lpstr>
      <vt:lpstr>宋体</vt:lpstr>
      <vt:lpstr>宋体</vt:lpstr>
      <vt:lpstr>Cambria Math</vt:lpstr>
      <vt:lpstr>华文细黑</vt:lpstr>
      <vt:lpstr>Arial Unicode MS</vt:lpstr>
      <vt:lpstr>等线</vt:lpstr>
      <vt:lpstr>C059</vt:lpstr>
      <vt:lpstr>方正书宋_GBK</vt:lpstr>
      <vt:lpstr>Calibri</vt:lpstr>
      <vt:lpstr>DejaVu Math TeX Gyre</vt:lpstr>
      <vt:lpstr>Noto Sans Symbols2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尹方虎</cp:lastModifiedBy>
  <cp:revision>4</cp:revision>
  <dcterms:created xsi:type="dcterms:W3CDTF">2025-04-11T02:39:43Z</dcterms:created>
  <dcterms:modified xsi:type="dcterms:W3CDTF">2025-04-11T02:39:43Z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03433256FC198E98ED80F867478A1174_42</vt:lpwstr>
  </property>
  <property fmtid="{D5CDD505-2E9C-101B-9397-08002B2CF9AE}" pid="3" name="KSOProductBuildVer">
    <vt:lpwstr>2052-12.8.2.15283</vt:lpwstr>
  </property>
</Properties>
</file>