
<file path=[Content_Types].xml><?xml version="1.0" encoding="utf-8"?>
<Types xmlns="http://schemas.openxmlformats.org/package/2006/content-types">
  <Default Extension="png" ContentType="image/png"/>
  <Default Extension="jpeg" ContentType="image/jpeg"/>
  <Default Extension="JPG" ContentType="image/.jp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notesMasterIdLst>
    <p:notesMasterId r:id="rId4"/>
  </p:notesMasterIdLst>
  <p:sldIdLst>
    <p:sldId id="256" r:id="rId3"/>
    <p:sldId id="257" r:id="rId5"/>
    <p:sldId id="258" r:id="rId6"/>
    <p:sldId id="259" r:id="rId7"/>
    <p:sldId id="260" r:id="rId8"/>
    <p:sldId id="261" r:id="rId9"/>
    <p:sldId id="262" r:id="rId10"/>
    <p:sldId id="263" r:id="rId11"/>
    <p:sldId id="264" r:id="rId12"/>
    <p:sldId id="265" r:id="rId13"/>
    <p:sldId id="266" r:id="rId14"/>
    <p:sldId id="267" r:id="rId15"/>
    <p:sldId id="268" r:id="rId16"/>
    <p:sldId id="269" r:id="rId17"/>
    <p:sldId id="270" r:id="rId18"/>
    <p:sldId id="271" r:id="rId19"/>
    <p:sldId id="272" r:id="rId20"/>
    <p:sldId id="273" r:id="rId21"/>
    <p:sldId id="274" r:id="rId22"/>
    <p:sldId id="275" r:id="rId23"/>
    <p:sldId id="276" r:id="rId24"/>
    <p:sldId id="277" r:id="rId25"/>
    <p:sldId id="278" r:id="rId26"/>
    <p:sldId id="279" r:id="rId27"/>
    <p:sldId id="280" r:id="rId28"/>
    <p:sldId id="281" r:id="rId29"/>
    <p:sldId id="282" r:id="rId30"/>
    <p:sldId id="283" r:id="rId31"/>
    <p:sldId id="284" r:id="rId32"/>
    <p:sldId id="285" r:id="rId33"/>
    <p:sldId id="286" r:id="rId34"/>
    <p:sldId id="287" r:id="rId35"/>
    <p:sldId id="288" r:id="rId36"/>
    <p:sldId id="289" r:id="rId37"/>
    <p:sldId id="290" r:id="rId38"/>
    <p:sldId id="291" r:id="rId39"/>
    <p:sldId id="292" r:id="rId40"/>
    <p:sldId id="293" r:id="rId41"/>
    <p:sldId id="294" r:id="rId42"/>
    <p:sldId id="295" r:id="rId43"/>
    <p:sldId id="296" r:id="rId44"/>
    <p:sldId id="297" r:id="rId45"/>
    <p:sldId id="298" r:id="rId46"/>
    <p:sldId id="299" r:id="rId47"/>
    <p:sldId id="300" r:id="rId48"/>
    <p:sldId id="301" r:id="rId49"/>
  </p:sldIdLst>
  <p:sldSz cx="12096750" cy="6840220"/>
  <p:notesSz cx="6840220" cy="12096750"/>
  <p:defaultTextStyle>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11"/>
    <p:restoredTop sz="94610"/>
  </p:normalViewPr>
  <p:slideViewPr>
    <p:cSldViewPr snapToGrid="0" snapToObjects="1">
      <p:cViewPr varScale="1">
        <p:scale>
          <a:sx n="65" d="100"/>
          <a:sy n="65" d="100"/>
        </p:scale>
        <p:origin x="96" y="39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2" Type="http://schemas.openxmlformats.org/officeDocument/2006/relationships/tableStyles" Target="tableStyles.xml"/><Relationship Id="rId51" Type="http://schemas.openxmlformats.org/officeDocument/2006/relationships/viewProps" Target="viewProps.xml"/><Relationship Id="rId50" Type="http://schemas.openxmlformats.org/officeDocument/2006/relationships/presProps" Target="presProps.xml"/><Relationship Id="rId5" Type="http://schemas.openxmlformats.org/officeDocument/2006/relationships/slide" Target="slides/slide2.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4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4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4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4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4.xml"/></Relationships>
</file>

<file path=ppt/notesSlides/_rels/notesSlide4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5.xml"/></Relationships>
</file>

<file path=ppt/notesSlides/_rels/notesSlide4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6.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DEFAULT">
    <p:bg>
      <p:bgRef idx="1001">
        <a:schemeClr val="bg1"/>
      </p:bgRef>
    </p:bg>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hexin?subject=chemistry#pid=67f34f3b3e41e8d6aeec2c06#tid=67f7597e18be2f000a99e4a8#sourcefrom=">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Cover1">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097512" cy="6839712"/>
          </a:xfrm>
          <a:prstGeom prst="rect">
            <a:avLst/>
          </a:prstGeom>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Cover">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097512" cy="6839712"/>
          </a:xfrm>
          <a:prstGeom prst="rect">
            <a:avLst/>
          </a:prstGeom>
        </p:spPr>
      </p:pic>
      <p:sp>
        <p:nvSpPr>
          <p:cNvPr id="3" name="MasterShapeName"/>
          <p:cNvSpPr/>
          <p:nvPr/>
        </p:nvSpPr>
        <p:spPr>
          <a:xfrm>
            <a:off x="6556248" y="4069080"/>
            <a:ext cx="3602736" cy="832104"/>
          </a:xfrm>
          <a:prstGeom prst="rect">
            <a:avLst/>
          </a:prstGeom>
          <a:noFill/>
        </p:spPr>
        <p:txBody>
          <a:bodyPr wrap="square" lIns="0" tIns="0" rIns="0" bIns="0" rtlCol="0" anchor="ctr"/>
          <a:lstStyle/>
          <a:p>
            <a:pPr algn="r">
              <a:lnSpc>
                <a:spcPct val="100000"/>
              </a:lnSpc>
            </a:pPr>
            <a:r>
              <a:rPr lang="en-US" sz="48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化学  A版</a:t>
            </a:r>
            <a:endParaRPr lang="en-US" sz="4800"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目录">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097512" cy="6839712"/>
          </a:xfrm>
          <a:prstGeom prst="rect">
            <a:avLst/>
          </a:prstGeom>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标题">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097512" cy="6839712"/>
          </a:xfrm>
          <a:prstGeom prst="rect">
            <a:avLst/>
          </a:prstGeom>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内容">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097512" cy="6839712"/>
          </a:xfrm>
          <a:prstGeom prst="rect">
            <a:avLst/>
          </a:prstGeom>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BackCover">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097512" cy="6839712"/>
          </a:xfrm>
          <a:prstGeom prst="rect">
            <a:avLst/>
          </a:prstGeom>
        </p:spPr>
      </p:pic>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theme" Target="../theme/theme1.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Lst>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4" Type="http://schemas.openxmlformats.org/officeDocument/2006/relationships/notesSlide" Target="../notesSlides/notesSlide10.xml"/><Relationship Id="rId3" Type="http://schemas.openxmlformats.org/officeDocument/2006/relationships/slideLayout" Target="../slideLayouts/slideLayout7.xml"/><Relationship Id="rId2" Type="http://schemas.openxmlformats.org/officeDocument/2006/relationships/image" Target="../media/image17.png"/><Relationship Id="rId1" Type="http://schemas.openxmlformats.org/officeDocument/2006/relationships/image" Target="../media/image16.pn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7.xml"/><Relationship Id="rId1" Type="http://schemas.openxmlformats.org/officeDocument/2006/relationships/image" Target="../media/image18.png"/></Relationships>
</file>

<file path=ppt/slides/_rels/slide12.xml.rels><?xml version="1.0" encoding="UTF-8" standalone="yes"?>
<Relationships xmlns="http://schemas.openxmlformats.org/package/2006/relationships"><Relationship Id="rId5" Type="http://schemas.openxmlformats.org/officeDocument/2006/relationships/notesSlide" Target="../notesSlides/notesSlide12.xml"/><Relationship Id="rId4" Type="http://schemas.openxmlformats.org/officeDocument/2006/relationships/slideLayout" Target="../slideLayouts/slideLayout7.xml"/><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image" Target="../media/image19.jpeg"/></Relationships>
</file>

<file path=ppt/slides/_rels/slide13.xml.rels><?xml version="1.0" encoding="UTF-8" standalone="yes"?>
<Relationships xmlns="http://schemas.openxmlformats.org/package/2006/relationships"><Relationship Id="rId5" Type="http://schemas.openxmlformats.org/officeDocument/2006/relationships/notesSlide" Target="../notesSlides/notesSlide13.xml"/><Relationship Id="rId4" Type="http://schemas.openxmlformats.org/officeDocument/2006/relationships/slideLayout" Target="../slideLayouts/slideLayout7.xml"/><Relationship Id="rId3" Type="http://schemas.openxmlformats.org/officeDocument/2006/relationships/image" Target="../media/image24.png"/><Relationship Id="rId2" Type="http://schemas.openxmlformats.org/officeDocument/2006/relationships/image" Target="../media/image23.jpeg"/><Relationship Id="rId1" Type="http://schemas.openxmlformats.org/officeDocument/2006/relationships/image" Target="../media/image22.png"/></Relationships>
</file>

<file path=ppt/slides/_rels/slide14.xml.rels><?xml version="1.0" encoding="UTF-8" standalone="yes"?>
<Relationships xmlns="http://schemas.openxmlformats.org/package/2006/relationships"><Relationship Id="rId4" Type="http://schemas.openxmlformats.org/officeDocument/2006/relationships/notesSlide" Target="../notesSlides/notesSlide14.xml"/><Relationship Id="rId3" Type="http://schemas.openxmlformats.org/officeDocument/2006/relationships/slideLayout" Target="../slideLayouts/slideLayout7.xml"/><Relationship Id="rId2" Type="http://schemas.openxmlformats.org/officeDocument/2006/relationships/image" Target="../media/image26.png"/><Relationship Id="rId1" Type="http://schemas.openxmlformats.org/officeDocument/2006/relationships/image" Target="../media/image25.png"/></Relationships>
</file>

<file path=ppt/slides/_rels/slide15.xml.rels><?xml version="1.0" encoding="UTF-8" standalone="yes"?>
<Relationships xmlns="http://schemas.openxmlformats.org/package/2006/relationships"><Relationship Id="rId4" Type="http://schemas.openxmlformats.org/officeDocument/2006/relationships/notesSlide" Target="../notesSlides/notesSlide15.xml"/><Relationship Id="rId3" Type="http://schemas.openxmlformats.org/officeDocument/2006/relationships/slideLayout" Target="../slideLayouts/slideLayout7.xml"/><Relationship Id="rId2" Type="http://schemas.openxmlformats.org/officeDocument/2006/relationships/image" Target="../media/image28.png"/><Relationship Id="rId1" Type="http://schemas.openxmlformats.org/officeDocument/2006/relationships/image" Target="../media/image27.jpeg"/></Relationships>
</file>

<file path=ppt/slides/_rels/slide16.xml.rels><?xml version="1.0" encoding="UTF-8" standalone="yes"?>
<Relationships xmlns="http://schemas.openxmlformats.org/package/2006/relationships"><Relationship Id="rId6" Type="http://schemas.openxmlformats.org/officeDocument/2006/relationships/notesSlide" Target="../notesSlides/notesSlide16.xml"/><Relationship Id="rId5" Type="http://schemas.openxmlformats.org/officeDocument/2006/relationships/slideLayout" Target="../slideLayouts/slideLayout7.xml"/><Relationship Id="rId4" Type="http://schemas.openxmlformats.org/officeDocument/2006/relationships/image" Target="../media/image32.jpeg"/><Relationship Id="rId3" Type="http://schemas.openxmlformats.org/officeDocument/2006/relationships/image" Target="../media/image31.jpeg"/><Relationship Id="rId2" Type="http://schemas.openxmlformats.org/officeDocument/2006/relationships/image" Target="../media/image30.jpeg"/><Relationship Id="rId1" Type="http://schemas.openxmlformats.org/officeDocument/2006/relationships/image" Target="../media/image29.jpeg"/></Relationships>
</file>

<file path=ppt/slides/_rels/slide17.xml.rels><?xml version="1.0" encoding="UTF-8" standalone="yes"?>
<Relationships xmlns="http://schemas.openxmlformats.org/package/2006/relationships"><Relationship Id="rId5" Type="http://schemas.openxmlformats.org/officeDocument/2006/relationships/notesSlide" Target="../notesSlides/notesSlide17.xml"/><Relationship Id="rId4" Type="http://schemas.openxmlformats.org/officeDocument/2006/relationships/slideLayout" Target="../slideLayouts/slideLayout7.xml"/><Relationship Id="rId3" Type="http://schemas.openxmlformats.org/officeDocument/2006/relationships/image" Target="../media/image35.png"/><Relationship Id="rId2" Type="http://schemas.openxmlformats.org/officeDocument/2006/relationships/image" Target="../media/image34.jpeg"/><Relationship Id="rId1" Type="http://schemas.openxmlformats.org/officeDocument/2006/relationships/image" Target="../media/image33.pn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4" Type="http://schemas.openxmlformats.org/officeDocument/2006/relationships/notesSlide" Target="../notesSlides/notesSlide19.xml"/><Relationship Id="rId3" Type="http://schemas.openxmlformats.org/officeDocument/2006/relationships/slideLayout" Target="../slideLayouts/slideLayout7.xml"/><Relationship Id="rId2" Type="http://schemas.openxmlformats.org/officeDocument/2006/relationships/image" Target="../media/image37.png"/><Relationship Id="rId1" Type="http://schemas.openxmlformats.org/officeDocument/2006/relationships/image" Target="../media/image36.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7" Type="http://schemas.openxmlformats.org/officeDocument/2006/relationships/notesSlide" Target="../notesSlides/notesSlide20.xml"/><Relationship Id="rId6" Type="http://schemas.openxmlformats.org/officeDocument/2006/relationships/slideLayout" Target="../slideLayouts/slideLayout7.xml"/><Relationship Id="rId5" Type="http://schemas.openxmlformats.org/officeDocument/2006/relationships/image" Target="../media/image42.png"/><Relationship Id="rId4" Type="http://schemas.openxmlformats.org/officeDocument/2006/relationships/image" Target="../media/image41.jpeg"/><Relationship Id="rId3" Type="http://schemas.openxmlformats.org/officeDocument/2006/relationships/image" Target="../media/image40.png"/><Relationship Id="rId2" Type="http://schemas.openxmlformats.org/officeDocument/2006/relationships/image" Target="../media/image39.png"/><Relationship Id="rId1" Type="http://schemas.openxmlformats.org/officeDocument/2006/relationships/image" Target="../media/image38.png"/></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7.xml"/><Relationship Id="rId1" Type="http://schemas.openxmlformats.org/officeDocument/2006/relationships/image" Target="../media/image43.png"/></Relationships>
</file>

<file path=ppt/slides/_rels/slide22.xml.rels><?xml version="1.0" encoding="UTF-8" standalone="yes"?>
<Relationships xmlns="http://schemas.openxmlformats.org/package/2006/relationships"><Relationship Id="rId5" Type="http://schemas.openxmlformats.org/officeDocument/2006/relationships/notesSlide" Target="../notesSlides/notesSlide22.xml"/><Relationship Id="rId4" Type="http://schemas.openxmlformats.org/officeDocument/2006/relationships/slideLayout" Target="../slideLayouts/slideLayout7.xml"/><Relationship Id="rId3" Type="http://schemas.openxmlformats.org/officeDocument/2006/relationships/image" Target="../media/image46.png"/><Relationship Id="rId2" Type="http://schemas.openxmlformats.org/officeDocument/2006/relationships/image" Target="../media/image45.png"/><Relationship Id="rId1" Type="http://schemas.openxmlformats.org/officeDocument/2006/relationships/image" Target="../media/image44.png"/></Relationships>
</file>

<file path=ppt/slides/_rels/slide23.xml.rels><?xml version="1.0" encoding="UTF-8" standalone="yes"?>
<Relationships xmlns="http://schemas.openxmlformats.org/package/2006/relationships"><Relationship Id="rId4" Type="http://schemas.openxmlformats.org/officeDocument/2006/relationships/notesSlide" Target="../notesSlides/notesSlide23.xml"/><Relationship Id="rId3" Type="http://schemas.openxmlformats.org/officeDocument/2006/relationships/slideLayout" Target="../slideLayouts/slideLayout7.xml"/><Relationship Id="rId2" Type="http://schemas.openxmlformats.org/officeDocument/2006/relationships/image" Target="../media/image48.png"/><Relationship Id="rId1" Type="http://schemas.openxmlformats.org/officeDocument/2006/relationships/image" Target="../media/image47.png"/></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7.xml"/><Relationship Id="rId1" Type="http://schemas.openxmlformats.org/officeDocument/2006/relationships/image" Target="../media/image49.png"/></Relationships>
</file>

<file path=ppt/slides/_rels/slide25.xml.rels><?xml version="1.0" encoding="UTF-8" standalone="yes"?>
<Relationships xmlns="http://schemas.openxmlformats.org/package/2006/relationships"><Relationship Id="rId6" Type="http://schemas.openxmlformats.org/officeDocument/2006/relationships/notesSlide" Target="../notesSlides/notesSlide25.xml"/><Relationship Id="rId5" Type="http://schemas.openxmlformats.org/officeDocument/2006/relationships/slideLayout" Target="../slideLayouts/slideLayout7.xml"/><Relationship Id="rId4" Type="http://schemas.openxmlformats.org/officeDocument/2006/relationships/image" Target="../media/image53.png"/><Relationship Id="rId3" Type="http://schemas.openxmlformats.org/officeDocument/2006/relationships/image" Target="../media/image52.png"/><Relationship Id="rId2" Type="http://schemas.openxmlformats.org/officeDocument/2006/relationships/image" Target="../media/image51.jpeg"/><Relationship Id="rId1" Type="http://schemas.openxmlformats.org/officeDocument/2006/relationships/image" Target="../media/image50.png"/></Relationships>
</file>

<file path=ppt/slides/_rels/slide26.xml.rels><?xml version="1.0" encoding="UTF-8" standalone="yes"?>
<Relationships xmlns="http://schemas.openxmlformats.org/package/2006/relationships"><Relationship Id="rId5" Type="http://schemas.openxmlformats.org/officeDocument/2006/relationships/notesSlide" Target="../notesSlides/notesSlide26.xml"/><Relationship Id="rId4" Type="http://schemas.openxmlformats.org/officeDocument/2006/relationships/slideLayout" Target="../slideLayouts/slideLayout7.xml"/><Relationship Id="rId3" Type="http://schemas.openxmlformats.org/officeDocument/2006/relationships/image" Target="../media/image56.jpeg"/><Relationship Id="rId2" Type="http://schemas.openxmlformats.org/officeDocument/2006/relationships/image" Target="../media/image55.png"/><Relationship Id="rId1" Type="http://schemas.openxmlformats.org/officeDocument/2006/relationships/image" Target="../media/image54.png"/></Relationships>
</file>

<file path=ppt/slides/_rels/slide27.xml.rels><?xml version="1.0" encoding="UTF-8" standalone="yes"?>
<Relationships xmlns="http://schemas.openxmlformats.org/package/2006/relationships"><Relationship Id="rId4" Type="http://schemas.openxmlformats.org/officeDocument/2006/relationships/notesSlide" Target="../notesSlides/notesSlide27.xml"/><Relationship Id="rId3" Type="http://schemas.openxmlformats.org/officeDocument/2006/relationships/slideLayout" Target="../slideLayouts/slideLayout7.xml"/><Relationship Id="rId2" Type="http://schemas.openxmlformats.org/officeDocument/2006/relationships/image" Target="../media/image58.png"/><Relationship Id="rId1" Type="http://schemas.openxmlformats.org/officeDocument/2006/relationships/image" Target="../media/image57.png"/></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7.xml"/><Relationship Id="rId1" Type="http://schemas.openxmlformats.org/officeDocument/2006/relationships/image" Target="../media/image59.png"/></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7.xml"/><Relationship Id="rId1" Type="http://schemas.openxmlformats.org/officeDocument/2006/relationships/image" Target="../media/image60.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5" Type="http://schemas.openxmlformats.org/officeDocument/2006/relationships/notesSlide" Target="../notesSlides/notesSlide30.xml"/><Relationship Id="rId4" Type="http://schemas.openxmlformats.org/officeDocument/2006/relationships/slideLayout" Target="../slideLayouts/slideLayout7.xml"/><Relationship Id="rId3" Type="http://schemas.openxmlformats.org/officeDocument/2006/relationships/image" Target="../media/image63.png"/><Relationship Id="rId2" Type="http://schemas.openxmlformats.org/officeDocument/2006/relationships/image" Target="../media/image62.png"/><Relationship Id="rId1" Type="http://schemas.openxmlformats.org/officeDocument/2006/relationships/image" Target="../media/image61.jpeg"/></Relationships>
</file>

<file path=ppt/slides/_rels/slide31.xml.rels><?xml version="1.0" encoding="UTF-8" standalone="yes"?>
<Relationships xmlns="http://schemas.openxmlformats.org/package/2006/relationships"><Relationship Id="rId6" Type="http://schemas.openxmlformats.org/officeDocument/2006/relationships/notesSlide" Target="../notesSlides/notesSlide31.xml"/><Relationship Id="rId5" Type="http://schemas.openxmlformats.org/officeDocument/2006/relationships/slideLayout" Target="../slideLayouts/slideLayout7.xml"/><Relationship Id="rId4" Type="http://schemas.openxmlformats.org/officeDocument/2006/relationships/image" Target="../media/image67.png"/><Relationship Id="rId3" Type="http://schemas.openxmlformats.org/officeDocument/2006/relationships/image" Target="../media/image66.png"/><Relationship Id="rId2" Type="http://schemas.openxmlformats.org/officeDocument/2006/relationships/image" Target="../media/image65.png"/><Relationship Id="rId1" Type="http://schemas.openxmlformats.org/officeDocument/2006/relationships/image" Target="../media/image64.png"/></Relationships>
</file>

<file path=ppt/slides/_rels/slide32.xml.rels><?xml version="1.0" encoding="UTF-8" standalone="yes"?>
<Relationships xmlns="http://schemas.openxmlformats.org/package/2006/relationships"><Relationship Id="rId4" Type="http://schemas.openxmlformats.org/officeDocument/2006/relationships/notesSlide" Target="../notesSlides/notesSlide32.xml"/><Relationship Id="rId3" Type="http://schemas.openxmlformats.org/officeDocument/2006/relationships/slideLayout" Target="../slideLayouts/slideLayout7.xml"/><Relationship Id="rId2" Type="http://schemas.openxmlformats.org/officeDocument/2006/relationships/image" Target="../media/image69.png"/><Relationship Id="rId1" Type="http://schemas.openxmlformats.org/officeDocument/2006/relationships/image" Target="../media/image68.png"/></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7.xml"/><Relationship Id="rId1" Type="http://schemas.openxmlformats.org/officeDocument/2006/relationships/image" Target="../media/image70.jpeg"/></Relationships>
</file>

<file path=ppt/slides/_rels/slide34.xml.rels><?xml version="1.0" encoding="UTF-8" standalone="yes"?>
<Relationships xmlns="http://schemas.openxmlformats.org/package/2006/relationships"><Relationship Id="rId5" Type="http://schemas.openxmlformats.org/officeDocument/2006/relationships/notesSlide" Target="../notesSlides/notesSlide34.xml"/><Relationship Id="rId4" Type="http://schemas.openxmlformats.org/officeDocument/2006/relationships/slideLayout" Target="../slideLayouts/slideLayout7.xml"/><Relationship Id="rId3" Type="http://schemas.openxmlformats.org/officeDocument/2006/relationships/image" Target="../media/image73.png"/><Relationship Id="rId2" Type="http://schemas.openxmlformats.org/officeDocument/2006/relationships/image" Target="../media/image72.jpeg"/><Relationship Id="rId1" Type="http://schemas.openxmlformats.org/officeDocument/2006/relationships/image" Target="../media/image71.png"/></Relationships>
</file>

<file path=ppt/slides/_rels/slide35.xml.rels><?xml version="1.0" encoding="UTF-8" standalone="yes"?>
<Relationships xmlns="http://schemas.openxmlformats.org/package/2006/relationships"><Relationship Id="rId5" Type="http://schemas.openxmlformats.org/officeDocument/2006/relationships/notesSlide" Target="../notesSlides/notesSlide35.xml"/><Relationship Id="rId4" Type="http://schemas.openxmlformats.org/officeDocument/2006/relationships/slideLayout" Target="../slideLayouts/slideLayout7.xml"/><Relationship Id="rId3" Type="http://schemas.openxmlformats.org/officeDocument/2006/relationships/image" Target="../media/image76.png"/><Relationship Id="rId2" Type="http://schemas.openxmlformats.org/officeDocument/2006/relationships/image" Target="../media/image75.jpeg"/><Relationship Id="rId1" Type="http://schemas.openxmlformats.org/officeDocument/2006/relationships/image" Target="../media/image74.png"/></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4" Type="http://schemas.openxmlformats.org/officeDocument/2006/relationships/notesSlide" Target="../notesSlides/notesSlide37.xml"/><Relationship Id="rId3" Type="http://schemas.openxmlformats.org/officeDocument/2006/relationships/slideLayout" Target="../slideLayouts/slideLayout7.xml"/><Relationship Id="rId2" Type="http://schemas.openxmlformats.org/officeDocument/2006/relationships/image" Target="../media/image78.png"/><Relationship Id="rId1" Type="http://schemas.openxmlformats.org/officeDocument/2006/relationships/image" Target="../media/image77.png"/></Relationships>
</file>

<file path=ppt/slides/_rels/slide38.xml.rels><?xml version="1.0" encoding="UTF-8" standalone="yes"?>
<Relationships xmlns="http://schemas.openxmlformats.org/package/2006/relationships"><Relationship Id="rId7" Type="http://schemas.openxmlformats.org/officeDocument/2006/relationships/notesSlide" Target="../notesSlides/notesSlide38.xml"/><Relationship Id="rId6" Type="http://schemas.openxmlformats.org/officeDocument/2006/relationships/slideLayout" Target="../slideLayouts/slideLayout7.xml"/><Relationship Id="rId5" Type="http://schemas.openxmlformats.org/officeDocument/2006/relationships/image" Target="../media/image83.png"/><Relationship Id="rId4" Type="http://schemas.openxmlformats.org/officeDocument/2006/relationships/image" Target="../media/image82.png"/><Relationship Id="rId3" Type="http://schemas.openxmlformats.org/officeDocument/2006/relationships/image" Target="../media/image81.png"/><Relationship Id="rId2" Type="http://schemas.openxmlformats.org/officeDocument/2006/relationships/image" Target="../media/image80.png"/><Relationship Id="rId1" Type="http://schemas.openxmlformats.org/officeDocument/2006/relationships/image" Target="../media/image79.png"/></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39.xml"/><Relationship Id="rId2" Type="http://schemas.openxmlformats.org/officeDocument/2006/relationships/slideLayout" Target="../slideLayouts/slideLayout7.xml"/><Relationship Id="rId1" Type="http://schemas.openxmlformats.org/officeDocument/2006/relationships/image" Target="../media/image84.pn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7.xml"/><Relationship Id="rId1" Type="http://schemas.openxmlformats.org/officeDocument/2006/relationships/image" Target="../media/image6.png"/></Relationships>
</file>

<file path=ppt/slides/_rels/slide40.xml.rels><?xml version="1.0" encoding="UTF-8" standalone="yes"?>
<Relationships xmlns="http://schemas.openxmlformats.org/package/2006/relationships"><Relationship Id="rId4" Type="http://schemas.openxmlformats.org/officeDocument/2006/relationships/notesSlide" Target="../notesSlides/notesSlide40.xml"/><Relationship Id="rId3" Type="http://schemas.openxmlformats.org/officeDocument/2006/relationships/slideLayout" Target="../slideLayouts/slideLayout7.xml"/><Relationship Id="rId2" Type="http://schemas.openxmlformats.org/officeDocument/2006/relationships/image" Target="../media/image86.png"/><Relationship Id="rId1" Type="http://schemas.openxmlformats.org/officeDocument/2006/relationships/image" Target="../media/image85.png"/></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41.xml"/><Relationship Id="rId2" Type="http://schemas.openxmlformats.org/officeDocument/2006/relationships/slideLayout" Target="../slideLayouts/slideLayout7.xml"/><Relationship Id="rId1" Type="http://schemas.openxmlformats.org/officeDocument/2006/relationships/image" Target="../media/image87.png"/></Relationships>
</file>

<file path=ppt/slides/_rels/slide42.xml.rels><?xml version="1.0" encoding="UTF-8" standalone="yes"?>
<Relationships xmlns="http://schemas.openxmlformats.org/package/2006/relationships"><Relationship Id="rId4" Type="http://schemas.openxmlformats.org/officeDocument/2006/relationships/notesSlide" Target="../notesSlides/notesSlide42.xml"/><Relationship Id="rId3" Type="http://schemas.openxmlformats.org/officeDocument/2006/relationships/slideLayout" Target="../slideLayouts/slideLayout7.xml"/><Relationship Id="rId2" Type="http://schemas.openxmlformats.org/officeDocument/2006/relationships/image" Target="../media/image89.jpeg"/><Relationship Id="rId1" Type="http://schemas.openxmlformats.org/officeDocument/2006/relationships/image" Target="../media/image88.png"/></Relationships>
</file>

<file path=ppt/slides/_rels/slide43.xml.rels><?xml version="1.0" encoding="UTF-8" standalone="yes"?>
<Relationships xmlns="http://schemas.openxmlformats.org/package/2006/relationships"><Relationship Id="rId3" Type="http://schemas.openxmlformats.org/officeDocument/2006/relationships/notesSlide" Target="../notesSlides/notesSlide43.xml"/><Relationship Id="rId2" Type="http://schemas.openxmlformats.org/officeDocument/2006/relationships/slideLayout" Target="../slideLayouts/slideLayout7.xml"/><Relationship Id="rId1" Type="http://schemas.openxmlformats.org/officeDocument/2006/relationships/image" Target="../media/image90.png"/></Relationships>
</file>

<file path=ppt/slides/_rels/slide44.xml.rels><?xml version="1.0" encoding="UTF-8" standalone="yes"?>
<Relationships xmlns="http://schemas.openxmlformats.org/package/2006/relationships"><Relationship Id="rId4" Type="http://schemas.openxmlformats.org/officeDocument/2006/relationships/notesSlide" Target="../notesSlides/notesSlide44.xml"/><Relationship Id="rId3" Type="http://schemas.openxmlformats.org/officeDocument/2006/relationships/slideLayout" Target="../slideLayouts/slideLayout7.xml"/><Relationship Id="rId2" Type="http://schemas.openxmlformats.org/officeDocument/2006/relationships/image" Target="../media/image92.png"/><Relationship Id="rId1" Type="http://schemas.openxmlformats.org/officeDocument/2006/relationships/image" Target="../media/image91.jpeg"/></Relationships>
</file>

<file path=ppt/slides/_rels/slide45.xml.rels><?xml version="1.0" encoding="UTF-8" standalone="yes"?>
<Relationships xmlns="http://schemas.openxmlformats.org/package/2006/relationships"><Relationship Id="rId3" Type="http://schemas.openxmlformats.org/officeDocument/2006/relationships/notesSlide" Target="../notesSlides/notesSlide45.xml"/><Relationship Id="rId2" Type="http://schemas.openxmlformats.org/officeDocument/2006/relationships/slideLayout" Target="../slideLayouts/slideLayout7.xml"/><Relationship Id="rId1" Type="http://schemas.openxmlformats.org/officeDocument/2006/relationships/image" Target="../media/image93.png"/></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7.xml"/><Relationship Id="rId1" Type="http://schemas.openxmlformats.org/officeDocument/2006/relationships/image" Target="../media/image7.png"/></Relationships>
</file>

<file path=ppt/slides/_rels/slide6.xml.rels><?xml version="1.0" encoding="UTF-8" standalone="yes"?>
<Relationships xmlns="http://schemas.openxmlformats.org/package/2006/relationships"><Relationship Id="rId6" Type="http://schemas.openxmlformats.org/officeDocument/2006/relationships/notesSlide" Target="../notesSlides/notesSlide6.xml"/><Relationship Id="rId5" Type="http://schemas.openxmlformats.org/officeDocument/2006/relationships/slideLayout" Target="../slideLayouts/slideLayout7.xml"/><Relationship Id="rId4" Type="http://schemas.openxmlformats.org/officeDocument/2006/relationships/image" Target="../media/image11.jpeg"/><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image" Target="../media/image8.jpeg"/></Relationships>
</file>

<file path=ppt/slides/_rels/slide7.xml.rels><?xml version="1.0" encoding="UTF-8" standalone="yes"?>
<Relationships xmlns="http://schemas.openxmlformats.org/package/2006/relationships"><Relationship Id="rId4" Type="http://schemas.openxmlformats.org/officeDocument/2006/relationships/notesSlide" Target="../notesSlides/notesSlide7.xml"/><Relationship Id="rId3" Type="http://schemas.openxmlformats.org/officeDocument/2006/relationships/slideLayout" Target="../slideLayouts/slideLayout7.xml"/><Relationship Id="rId2" Type="http://schemas.openxmlformats.org/officeDocument/2006/relationships/image" Target="../media/image13.png"/><Relationship Id="rId1" Type="http://schemas.openxmlformats.org/officeDocument/2006/relationships/image" Target="../media/image12.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4" Type="http://schemas.openxmlformats.org/officeDocument/2006/relationships/notesSlide" Target="../notesSlides/notesSlide9.xml"/><Relationship Id="rId3" Type="http://schemas.openxmlformats.org/officeDocument/2006/relationships/slideLayout" Target="../slideLayouts/slideLayout7.xml"/><Relationship Id="rId2" Type="http://schemas.openxmlformats.org/officeDocument/2006/relationships/image" Target="../media/image15.png"/><Relationship Id="rId1" Type="http://schemas.openxmlformats.org/officeDocument/2006/relationships/image" Target="../media/image14.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transition>
    <p:split dir="in"/>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4_BD.23_1#b4f3ea163?vcp=1&amp;pid=c8d452dec&amp;color=0,0,0&amp;vtp=1&amp;bt=1&amp;bbb=1&amp;hb=1"/>
          <p:cNvSpPr/>
          <p:nvPr/>
        </p:nvSpPr>
        <p:spPr>
          <a:xfrm>
            <a:off x="576072" y="873982"/>
            <a:ext cx="10954512" cy="1117600"/>
          </a:xfrm>
          <a:prstGeom prst="rect">
            <a:avLst/>
          </a:prstGeom>
          <a:noFill/>
        </p:spPr>
        <p:txBody>
          <a:bodyPr wrap="none" lIns="0" tIns="0" rIns="0" bIns="0" rtlCol="0" anchor="t"/>
          <a:lstStyle/>
          <a:p>
            <a:pPr algn="l" latinLnBrk="1">
              <a:lnSpc>
                <a:spcPts val="4400"/>
              </a:lnSpc>
            </a:pP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12.实验室许多药品需要密封保存。下列药品需密封保存的原因</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r>
              <a:rPr lang="en-US" altLang="zh-CN" sz="2400" b="1" i="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解释错误的是</a:t>
            </a:r>
            <a:endParaRPr lang="en-US" altLang="zh-CN" sz="2400" b="1" i="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endParaRPr>
          </a:p>
          <a:p>
            <a:pPr latinLnBrk="1">
              <a:lnSpc>
                <a:spcPts val="4400"/>
              </a:lnSpc>
            </a:pPr>
            <a:r>
              <a:rPr lang="en-US" altLang="zh-CN" sz="2400" b="1" i="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r>
              <a:rPr lang="en-US" altLang="zh-CN" sz="2400" b="1" i="0" smtClean="0">
                <a:solidFill>
                  <a:srgbClr val="000000"/>
                </a:solidFill>
                <a:latin typeface="SimSun" panose="02010600030101010101" pitchFamily="34" charset="-122"/>
                <a:ea typeface="SimSun" panose="02010600030101010101" pitchFamily="34" charset="-122"/>
                <a:cs typeface="SimSun" panose="02010600030101010101" pitchFamily="34" charset="-120"/>
              </a:rPr>
              <a:t>     </a:t>
            </a:r>
            <a:r>
              <a:rPr lang="en-US" altLang="zh-CN" sz="2400" b="1" i="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endParaRPr lang="en-US" altLang="zh-CN" sz="2400" dirty="0"/>
          </a:p>
        </p:txBody>
      </p:sp>
      <mc:AlternateContent xmlns:mc="http://schemas.openxmlformats.org/markup-compatibility/2006">
        <mc:Choice xmlns:a14="http://schemas.microsoft.com/office/drawing/2010/main" Requires="a14">
          <p:sp>
            <p:nvSpPr>
              <p:cNvPr id="4" name="QC_4_BD.23_2#b4f3ea163.choices?vcp=1&amp;pid=c8d452dec&amp;color=0,0,0&amp;vtp=1&amp;bbb=1"/>
              <p:cNvSpPr/>
              <p:nvPr/>
            </p:nvSpPr>
            <p:spPr>
              <a:xfrm>
                <a:off x="576072" y="2018560"/>
                <a:ext cx="10954512" cy="1117600"/>
              </a:xfrm>
              <a:prstGeom prst="rect">
                <a:avLst/>
              </a:prstGeom>
              <a:noFill/>
            </p:spPr>
            <p:txBody>
              <a:bodyPr wrap="none" lIns="0" tIns="0" rIns="0" bIns="0" rtlCol="0" anchor="t"/>
              <a:lstStyle/>
              <a:p>
                <a:pPr marL="0" marR="0" lvl="0" indent="0" defTabSz="914400" eaLnBrk="1" fontAlgn="auto" latinLnBrk="1" hangingPunct="1">
                  <a:lnSpc>
                    <a:spcPts val="4400"/>
                  </a:lnSpc>
                  <a:spcBef>
                    <a:spcPts val="0"/>
                  </a:spcBef>
                  <a:spcAft>
                    <a:spcPts val="0"/>
                  </a:spcAft>
                  <a:buClrTx/>
                  <a:buSzTx/>
                  <a:buNone/>
                  <a:tabLst>
                    <a:tab pos="5583555" algn="l"/>
                  </a:tabLst>
                  <a:defRPr/>
                </a:pP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A.浓盐酸</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r>
                  <a:rPr lang="en-US" altLang="zh-CN" sz="2400" b="1" i="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防止挥发</a:t>
                </a:r>
                <a:r>
                  <a:rPr lang="en-US" altLang="zh-CN" sz="2400" b="1" i="0" spc="-10300" smtClean="0">
                    <a:solidFill>
                      <a:srgbClr val="000000"/>
                    </a:solidFill>
                    <a:latin typeface="SimSun" panose="02010600030101010101" pitchFamily="34" charset="-122"/>
                    <a:ea typeface="SimSun" panose="02010600030101010101" pitchFamily="34" charset="-122"/>
                    <a:cs typeface="SimSun" panose="02010600030101010101" pitchFamily="34" charset="-120"/>
                  </a:rPr>
                  <a:t>	</a:t>
                </a:r>
                <a:r>
                  <a:rPr lang="en-US" altLang="zh-CN" sz="2400" b="1" i="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B</a:t>
                </a: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.熟石灰——防止与水反应</a:t>
                </a:r>
                <a:endParaRPr lang="en-US" altLang="zh-CN" sz="2400" dirty="0"/>
              </a:p>
              <a:p>
                <a:pPr marL="0" marR="0" lvl="0" indent="0" defTabSz="914400" eaLnBrk="1" fontAlgn="auto" latinLnBrk="1" hangingPunct="1">
                  <a:lnSpc>
                    <a:spcPts val="4400"/>
                  </a:lnSpc>
                  <a:spcBef>
                    <a:spcPts val="0"/>
                  </a:spcBef>
                  <a:spcAft>
                    <a:spcPts val="0"/>
                  </a:spcAft>
                  <a:buClrTx/>
                  <a:buSzTx/>
                  <a:buNone/>
                  <a:tabLst>
                    <a:tab pos="5583555" algn="l"/>
                  </a:tabLst>
                  <a:defRPr/>
                </a:pPr>
                <a:r>
                  <a:rPr lang="en-US" altLang="zh-CN" sz="2400" b="1" i="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C</a:t>
                </a: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.浓硫酸</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r>
                  <a:rPr lang="en-US" altLang="zh-CN" sz="2400" b="1" i="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防止吸水</a:t>
                </a:r>
                <a:r>
                  <a:rPr lang="en-US" altLang="zh-CN" sz="2400" b="1" i="0" spc="-10300" smtClean="0">
                    <a:solidFill>
                      <a:srgbClr val="000000"/>
                    </a:solidFill>
                    <a:latin typeface="SimSun" panose="02010600030101010101" pitchFamily="34" charset="-122"/>
                    <a:ea typeface="SimSun" panose="02010600030101010101" pitchFamily="34" charset="-122"/>
                    <a:cs typeface="SimSun" panose="02010600030101010101" pitchFamily="34" charset="-120"/>
                  </a:rPr>
                  <a:t>	</a:t>
                </a:r>
                <a:r>
                  <a:rPr lang="en-US" altLang="zh-CN" sz="2400" b="1" i="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D</a:t>
                </a: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.烧碱溶液</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r>
                  <a:rPr lang="en-US" altLang="zh-CN" sz="2400" b="1" i="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防止与</a:t>
                </a:r>
                <a14:m>
                  <m:oMath xmlns:m="http://schemas.openxmlformats.org/officeDocument/2006/math">
                    <m:sSub>
                      <m:sSubPr>
                        <m:ctrlPr>
                          <a:rPr lang="en-US" altLang="zh-CN" sz="2400" b="1" i="1"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ctrlPr>
                      </m:sSubPr>
                      <m:e>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𝐂𝐎</m:t>
                        </m:r>
                      </m:e>
                      <m:sub>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𝟐</m:t>
                        </m:r>
                      </m:sub>
                    </m:sSub>
                  </m:oMath>
                </a14:m>
                <a:r>
                  <a:rPr lang="en-US" altLang="zh-CN" sz="100" b="1" i="0" kern="0" spc="-99900" dirty="0" smtClean="0">
                    <a:solidFill>
                      <a:srgbClr val="FFFFFF"/>
                    </a:solidFill>
                    <a:latin typeface="Times New Roman" panose="02020603050405020304" pitchFamily="34" charset="0"/>
                    <a:ea typeface="SimSun" panose="02010600030101010101" pitchFamily="34" charset="-122"/>
                    <a:cs typeface="Times New Roman" panose="02020603050405020304" pitchFamily="34" charset="-120"/>
                  </a:rPr>
                  <a:t> </a:t>
                </a:r>
                <a:r>
                  <a:rPr lang="en-US" altLang="zh-CN" sz="2400" b="1" i="0" dirty="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反应</a:t>
                </a:r>
                <a:endParaRPr lang="en-US" altLang="zh-CN" sz="2400" dirty="0"/>
              </a:p>
            </p:txBody>
          </p:sp>
        </mc:Choice>
        <mc:Fallback>
          <p:sp>
            <p:nvSpPr>
              <p:cNvPr id="4" name="QC_4_BD.23_2#b4f3ea163.choices?vcp=1&amp;pid=c8d452dec&amp;color=0,0,0&amp;vtp=1&amp;bbb=1"/>
              <p:cNvSpPr>
                <a:spLocks noRot="1" noChangeAspect="1" noMove="1" noResize="1" noEditPoints="1" noAdjustHandles="1" noChangeArrowheads="1" noChangeShapeType="1" noTextEdit="1"/>
              </p:cNvSpPr>
              <p:nvPr/>
            </p:nvSpPr>
            <p:spPr>
              <a:xfrm>
                <a:off x="576072" y="2018560"/>
                <a:ext cx="10954512" cy="1117600"/>
              </a:xfrm>
              <a:prstGeom prst="rect">
                <a:avLst/>
              </a:prstGeom>
              <a:blipFill rotWithShape="1">
                <a:blip r:embed="rId1"/>
                <a:stretch>
                  <a:fillRect l="-1" t="-47" r="2" b="47"/>
                </a:stretch>
              </a:blipFill>
            </p:spPr>
            <p:txBody>
              <a:bodyPr/>
              <a:lstStyle/>
              <a:p>
                <a:r>
                  <a:rPr lang="zh-CN" altLang="en-US">
                    <a:noFill/>
                  </a:rPr>
                  <a:t> </a:t>
                </a:r>
              </a:p>
            </p:txBody>
          </p:sp>
        </mc:Fallback>
      </mc:AlternateContent>
      <p:sp>
        <p:nvSpPr>
          <p:cNvPr id="5" name="QC_4_BD.25_1#816dc4827?vcp=1&amp;pid=c8d452dec&amp;color=0,0,0&amp;vtp=1&amp;bbb=1"/>
          <p:cNvSpPr/>
          <p:nvPr/>
        </p:nvSpPr>
        <p:spPr>
          <a:xfrm>
            <a:off x="576072" y="3128486"/>
            <a:ext cx="10954512" cy="533400"/>
          </a:xfrm>
          <a:prstGeom prst="rect">
            <a:avLst/>
          </a:prstGeom>
          <a:noFill/>
        </p:spPr>
        <p:txBody>
          <a:bodyPr wrap="none" lIns="0" tIns="0" rIns="0" bIns="0" rtlCol="0" anchor="t"/>
          <a:lstStyle/>
          <a:p>
            <a:pPr algn="l" latinLnBrk="1">
              <a:lnSpc>
                <a:spcPts val="4200"/>
              </a:lnSpc>
            </a:pP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13.硫酸是实验室常用的化学试剂。下列有关硫酸的说法，</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正确的是</a:t>
            </a:r>
            <a:r>
              <a:rPr lang="en-US" altLang="zh-CN" sz="2400" b="1" i="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r>
              <a:rPr lang="en-US" altLang="zh-CN" sz="2400" b="1" i="0" smtClean="0">
                <a:solidFill>
                  <a:srgbClr val="000000"/>
                </a:solidFill>
                <a:latin typeface="SimSun" panose="02010600030101010101" pitchFamily="34" charset="-122"/>
                <a:ea typeface="SimSun" panose="02010600030101010101" pitchFamily="34" charset="-122"/>
                <a:cs typeface="SimSun" panose="02010600030101010101" pitchFamily="34" charset="-120"/>
              </a:rPr>
              <a:t>     </a:t>
            </a:r>
            <a:r>
              <a:rPr lang="en-US" altLang="zh-CN" sz="2400" b="1" i="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endParaRPr lang="en-US" altLang="zh-CN" sz="2400" dirty="0"/>
          </a:p>
        </p:txBody>
      </p:sp>
      <mc:AlternateContent xmlns:mc="http://schemas.openxmlformats.org/markup-compatibility/2006">
        <mc:Choice xmlns:a14="http://schemas.microsoft.com/office/drawing/2010/main" Requires="a14">
          <p:sp>
            <p:nvSpPr>
              <p:cNvPr id="7" name="QC_4_BD.25_2#816dc4827.choices?vcp=1&amp;pid=c8d452dec&amp;color=0,0,0&amp;vtp=1&amp;bbb=1"/>
              <p:cNvSpPr/>
              <p:nvPr/>
            </p:nvSpPr>
            <p:spPr>
              <a:xfrm>
                <a:off x="576072" y="3613245"/>
                <a:ext cx="10954512" cy="2235200"/>
              </a:xfrm>
              <a:prstGeom prst="rect">
                <a:avLst/>
              </a:prstGeom>
              <a:noFill/>
            </p:spPr>
            <p:txBody>
              <a:bodyPr wrap="none" lIns="0" tIns="0" rIns="0" bIns="0" rtlCol="0" anchor="t"/>
              <a:lstStyle/>
              <a:p>
                <a:pPr algn="l" latinLnBrk="1">
                  <a:lnSpc>
                    <a:spcPts val="4400"/>
                  </a:lnSpc>
                </a:pP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r>
                  <a:rPr lang="en-US" altLang="zh-CN" sz="2400" b="1" i="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硫酸溶液中</a:t>
                </a:r>
                <a14:m>
                  <m:oMath xmlns:m="http://schemas.openxmlformats.org/officeDocument/2006/math">
                    <m:sSup>
                      <m:sSupPr>
                        <m:ctrlPr>
                          <a:rPr lang="en-US" altLang="zh-CN" sz="2400" b="1" i="1"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ctrlPr>
                      </m:sSupPr>
                      <m:e>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𝐇</m:t>
                        </m:r>
                      </m:e>
                      <m:sup>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m:t>
                        </m:r>
                      </m:sup>
                    </m:sSup>
                  </m:oMath>
                </a14:m>
                <a:r>
                  <a:rPr lang="en-US" altLang="zh-CN" sz="2400" b="1" i="0" dirty="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和</a:t>
                </a:r>
                <a14:m>
                  <m:oMath xmlns:m="http://schemas.openxmlformats.org/officeDocument/2006/math">
                    <m:sSubSup>
                      <m:sSubSupPr>
                        <m:ctrlPr>
                          <a:rPr lang="en-US" altLang="zh-CN" sz="2400" b="1"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ctrlPr>
                      </m:sSubSupPr>
                      <m:e>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𝐒𝐎</m:t>
                        </m:r>
                      </m:e>
                      <m:sub>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𝟒</m:t>
                        </m:r>
                      </m:sub>
                      <m:sup>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𝟐</m:t>
                        </m:r>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m:t>
                        </m:r>
                      </m:sup>
                    </m:sSubSup>
                  </m:oMath>
                </a14:m>
                <a:r>
                  <a:rPr lang="en-US" altLang="zh-CN" sz="100" b="1" i="0" kern="0" spc="-99900" dirty="0" smtClean="0">
                    <a:solidFill>
                      <a:srgbClr val="FFFFFF"/>
                    </a:solidFill>
                    <a:latin typeface="Times New Roman" panose="02020603050405020304" pitchFamily="34" charset="0"/>
                    <a:ea typeface="SimSun" panose="02010600030101010101" pitchFamily="34" charset="-122"/>
                    <a:cs typeface="Times New Roman" panose="02020603050405020304" pitchFamily="34" charset="-120"/>
                  </a:rPr>
                  <a:t> </a:t>
                </a:r>
                <a:r>
                  <a:rPr lang="en-US" altLang="zh-CN" sz="2400" b="1" i="0" dirty="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的数目相等</a:t>
                </a:r>
                <a:endParaRPr lang="en-US" altLang="zh-CN" sz="2400" dirty="0"/>
              </a:p>
              <a:p>
                <a:pPr latinLnBrk="1">
                  <a:lnSpc>
                    <a:spcPts val="4400"/>
                  </a:lnSpc>
                </a:pPr>
                <a:r>
                  <a:rPr lang="en-US" altLang="zh-CN" sz="2400" b="1" i="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B</a:t>
                </a: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.打开浓硫酸的试剂瓶瓶塞，瓶口产生白雾</a:t>
                </a:r>
                <a:endParaRPr lang="en-US" altLang="zh-CN" sz="2400" dirty="0"/>
              </a:p>
              <a:p>
                <a:pPr latinLnBrk="1">
                  <a:lnSpc>
                    <a:spcPts val="4400"/>
                  </a:lnSpc>
                </a:pPr>
                <a:r>
                  <a:rPr lang="en-US" altLang="zh-CN" sz="2400" b="1" i="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C</a:t>
                </a: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.将浓硫酸敞口放置一段时间，溶液的溶质质量分数减小</a:t>
                </a:r>
                <a:endParaRPr lang="en-US" altLang="zh-CN" sz="2400" dirty="0"/>
              </a:p>
              <a:p>
                <a:pPr latinLnBrk="1">
                  <a:lnSpc>
                    <a:spcPts val="4400"/>
                  </a:lnSpc>
                </a:pPr>
                <a:r>
                  <a:rPr lang="en-US" altLang="zh-CN" sz="2400" b="1" i="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D</a:t>
                </a: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.稀释浓硫酸时，应将水倒入浓硫酸中，并用玻璃棒不断搅拌</a:t>
                </a:r>
                <a:endParaRPr lang="en-US" altLang="zh-CN" sz="2400" dirty="0"/>
              </a:p>
            </p:txBody>
          </p:sp>
        </mc:Choice>
        <mc:Fallback>
          <p:sp>
            <p:nvSpPr>
              <p:cNvPr id="7" name="QC_4_BD.25_2#816dc4827.choices?vcp=1&amp;pid=c8d452dec&amp;color=0,0,0&amp;vtp=1&amp;bbb=1"/>
              <p:cNvSpPr>
                <a:spLocks noRot="1" noChangeAspect="1" noMove="1" noResize="1" noEditPoints="1" noAdjustHandles="1" noChangeArrowheads="1" noChangeShapeType="1" noTextEdit="1"/>
              </p:cNvSpPr>
              <p:nvPr/>
            </p:nvSpPr>
            <p:spPr>
              <a:xfrm>
                <a:off x="576072" y="3613245"/>
                <a:ext cx="10954512" cy="2235200"/>
              </a:xfrm>
              <a:prstGeom prst="rect">
                <a:avLst/>
              </a:prstGeom>
              <a:blipFill rotWithShape="1">
                <a:blip r:embed="rId2"/>
                <a:stretch>
                  <a:fillRect l="-1" t="-4" r="2" b="4"/>
                </a:stretch>
              </a:blipFill>
            </p:spPr>
            <p:txBody>
              <a:bodyPr/>
              <a:lstStyle/>
              <a:p>
                <a:r>
                  <a:rPr lang="zh-CN" altLang="en-US">
                    <a:noFill/>
                  </a:rPr>
                  <a:t> </a:t>
                </a:r>
              </a:p>
            </p:txBody>
          </p:sp>
        </mc:Fallback>
      </mc:AlternateContent>
      <p:sp>
        <p:nvSpPr>
          <p:cNvPr id="8" name="QC_4_AN.24_1#b4f3ea163.bracket?vcp=1&amp;pid=c8d452dec&amp;color=0,0,0&amp;vpa=12&amp;vtp=1&amp;answeroption=B"/>
          <p:cNvSpPr txBox="1"/>
          <p:nvPr/>
        </p:nvSpPr>
        <p:spPr>
          <a:xfrm>
            <a:off x="6033262" y="2076980"/>
            <a:ext cx="474489" cy="569387"/>
          </a:xfrm>
          <a:prstGeom prst="rect">
            <a:avLst/>
          </a:prstGeom>
          <a:noFill/>
        </p:spPr>
        <p:txBody>
          <a:bodyPr vert="horz" wrap="none" lIns="0" tIns="0" rIns="0" bIns="0" rtlCol="0">
            <a:spAutoFit/>
          </a:bodyPr>
          <a:lstStyle/>
          <a:p>
            <a:r>
              <a:rPr lang="zh-CN" altLang="en-US" sz="3700" b="1" smtClean="0">
                <a:solidFill>
                  <a:srgbClr val="A00021"/>
                </a:solidFill>
                <a:latin typeface="华文细黑" panose="02010600040101010101" pitchFamily="2" charset="-122"/>
              </a:rPr>
              <a:t>√</a:t>
            </a:r>
            <a:endParaRPr lang="zh-CN" altLang="en-US" sz="3700" b="1">
              <a:solidFill>
                <a:srgbClr val="A00021"/>
              </a:solidFill>
              <a:latin typeface="华文细黑" panose="02010600040101010101" pitchFamily="2" charset="-122"/>
            </a:endParaRPr>
          </a:p>
        </p:txBody>
      </p:sp>
      <p:sp>
        <p:nvSpPr>
          <p:cNvPr id="9" name="QC_4_AN.26_1#816dc4827.bracket?vcp=1&amp;pid=c8d452dec&amp;color=0,0,0&amp;vpa=13&amp;vtp=1&amp;answeroption=C"/>
          <p:cNvSpPr txBox="1"/>
          <p:nvPr/>
        </p:nvSpPr>
        <p:spPr>
          <a:xfrm>
            <a:off x="449072" y="4814665"/>
            <a:ext cx="474489" cy="569387"/>
          </a:xfrm>
          <a:prstGeom prst="rect">
            <a:avLst/>
          </a:prstGeom>
          <a:noFill/>
        </p:spPr>
        <p:txBody>
          <a:bodyPr vert="horz" wrap="none" lIns="0" tIns="0" rIns="0" bIns="0" rtlCol="0">
            <a:spAutoFit/>
          </a:bodyPr>
          <a:lstStyle/>
          <a:p>
            <a:r>
              <a:rPr lang="zh-CN" altLang="en-US" sz="3700" b="1" smtClean="0">
                <a:solidFill>
                  <a:srgbClr val="A00021"/>
                </a:solidFill>
                <a:latin typeface="华文细黑" panose="02010600040101010101" pitchFamily="2" charset="-122"/>
              </a:rPr>
              <a:t>√</a:t>
            </a:r>
            <a:endParaRPr lang="zh-CN" altLang="en-US" sz="3700" b="1">
              <a:solidFill>
                <a:srgbClr val="A00021"/>
              </a:solidFill>
              <a:latin typeface="华文细黑" panose="02010600040101010101" pitchFamily="2" charset="-122"/>
            </a:endParaRPr>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wipe(left)">
                                      <p:cBhvr>
                                        <p:cTn id="7" dur="500"/>
                                        <p:tgtEl>
                                          <p:spTgt spid="8">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9">
                                            <p:txEl>
                                              <p:pRg st="0" end="0"/>
                                            </p:txEl>
                                          </p:spTgt>
                                        </p:tgtEl>
                                        <p:attrNameLst>
                                          <p:attrName>style.visibility</p:attrName>
                                        </p:attrNameLst>
                                      </p:cBhvr>
                                      <p:to>
                                        <p:strVal val="visible"/>
                                      </p:to>
                                    </p:set>
                                    <p:animEffect transition="in" filter="wipe(left)">
                                      <p:cBhvr>
                                        <p:cTn id="12" dur="500"/>
                                        <p:tgtEl>
                                          <p:spTgt spid="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bldP spid="9"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4_BD.27_1#1173e10f0?vcp=1&amp;pid=c8d452dec&amp;color=0,0,0&amp;vtp=1&amp;bt=1&amp;bbb=1"/>
          <p:cNvSpPr/>
          <p:nvPr/>
        </p:nvSpPr>
        <p:spPr>
          <a:xfrm>
            <a:off x="576072" y="1911064"/>
            <a:ext cx="10954512" cy="533400"/>
          </a:xfrm>
          <a:prstGeom prst="rect">
            <a:avLst/>
          </a:prstGeom>
          <a:noFill/>
        </p:spPr>
        <p:txBody>
          <a:bodyPr wrap="none" lIns="0" tIns="0" rIns="0" bIns="0" rtlCol="0" anchor="t"/>
          <a:lstStyle/>
          <a:p>
            <a:pPr algn="l" latinLnBrk="1">
              <a:lnSpc>
                <a:spcPts val="4200"/>
              </a:lnSpc>
            </a:pP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14.</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下列有关叙述对应的化学方程式错误的是</a:t>
            </a:r>
            <a:r>
              <a:rPr lang="en-US" altLang="zh-CN" sz="2400" b="1" i="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r>
              <a:rPr lang="en-US" altLang="zh-CN" sz="2400" b="1" i="0" smtClean="0">
                <a:solidFill>
                  <a:srgbClr val="000000"/>
                </a:solidFill>
                <a:latin typeface="SimSun" panose="02010600030101010101" pitchFamily="34" charset="-122"/>
                <a:ea typeface="SimSun" panose="02010600030101010101" pitchFamily="34" charset="-122"/>
                <a:cs typeface="SimSun" panose="02010600030101010101" pitchFamily="34" charset="-120"/>
              </a:rPr>
              <a:t>     </a:t>
            </a:r>
            <a:r>
              <a:rPr lang="en-US" altLang="zh-CN" sz="2400" b="1" i="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endParaRPr lang="en-US" altLang="zh-CN" sz="2400" dirty="0"/>
          </a:p>
        </p:txBody>
      </p:sp>
      <mc:AlternateContent xmlns:mc="http://schemas.openxmlformats.org/markup-compatibility/2006">
        <mc:Choice xmlns:a14="http://schemas.microsoft.com/office/drawing/2010/main" Requires="a14">
          <p:sp>
            <p:nvSpPr>
              <p:cNvPr id="4" name="QC_4_BD.27_2#1173e10f0.choices?vcp=1&amp;pid=c8d452dec&amp;color=0,0,0&amp;vtp=1&amp;bbb=1"/>
              <p:cNvSpPr/>
              <p:nvPr/>
            </p:nvSpPr>
            <p:spPr>
              <a:xfrm>
                <a:off x="576072" y="2389727"/>
                <a:ext cx="10954512" cy="2451100"/>
              </a:xfrm>
              <a:prstGeom prst="rect">
                <a:avLst/>
              </a:prstGeom>
              <a:noFill/>
            </p:spPr>
            <p:txBody>
              <a:bodyPr wrap="none" lIns="0" tIns="0" rIns="0" bIns="0" rtlCol="0" anchor="t"/>
              <a:lstStyle/>
              <a:p>
                <a:pPr algn="l" latinLnBrk="1">
                  <a:lnSpc>
                    <a:spcPts val="4800"/>
                  </a:lnSpc>
                </a:pP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酸雨显酸性的原因</a:t>
                </a:r>
                <a:r>
                  <a:rPr lang="en-US" altLang="zh-CN" sz="2400" b="1" i="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14:m>
                  <m:oMath xmlns:m="http://schemas.openxmlformats.org/officeDocument/2006/math">
                    <m:sSub>
                      <m:sSubPr>
                        <m:ctrlPr>
                          <a:rPr lang="en-US" altLang="zh-CN" sz="2400" b="1" i="1"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ctrlPr>
                      </m:sSubPr>
                      <m:e>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𝐂𝐎</m:t>
                        </m:r>
                      </m:e>
                      <m:sub>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𝟐</m:t>
                        </m:r>
                      </m:sub>
                    </m:sSub>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m:t>
                    </m:r>
                    <m:sSub>
                      <m:sSubPr>
                        <m:ctrlPr>
                          <a:rPr lang="en-US" altLang="zh-CN" sz="2400" b="1" i="1"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ctrlPr>
                      </m:sSubPr>
                      <m:e>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𝐇</m:t>
                        </m:r>
                      </m:e>
                      <m:sub>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𝟐</m:t>
                        </m:r>
                      </m:sub>
                    </m:sSub>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𝐎</m:t>
                    </m:r>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 </m:t>
                    </m:r>
                    <m:m>
                      <m:mPr>
                        <m:mcs>
                          <m:mc>
                            <m:mcPr>
                              <m:count m:val="1"/>
                              <m:mcJc m:val="center"/>
                            </m:mcPr>
                          </m:mc>
                        </m:mcs>
                        <m:ctrlPr>
                          <a:rPr lang="en-US" altLang="zh-CN" i="1" baseline="-30000">
                            <a:solidFill>
                              <a:srgbClr val="000000"/>
                            </a:solidFill>
                            <a:latin typeface="Cambria Math" panose="02040503050406030204" pitchFamily="18" charset="0"/>
                          </a:rPr>
                        </m:ctrlPr>
                      </m:mPr>
                      <m:mr>
                        <m:e>
                          <m:bar>
                            <m:barPr>
                              <m:ctrlPr>
                                <a:rPr lang="en-US" altLang="zh-CN" sz="2400" b="1" i="1" baseline="-2000">
                                  <a:solidFill>
                                    <a:srgbClr val="000000"/>
                                  </a:solidFill>
                                  <a:latin typeface="Cambria Math" panose="02040503050406030204" pitchFamily="18" charset="0"/>
                                </a:rPr>
                              </m:ctrlPr>
                            </m:barPr>
                            <m:e>
                              <m:bar>
                                <m:barPr>
                                  <m:ctrlPr>
                                    <a:rPr lang="en-US" altLang="zh-CN" sz="2400" b="1" i="1" baseline="-8000">
                                      <a:solidFill>
                                        <a:srgbClr val="000000"/>
                                      </a:solidFill>
                                      <a:latin typeface="Cambria Math" panose="02040503050406030204" pitchFamily="18" charset="0"/>
                                    </a:rPr>
                                  </m:ctrlPr>
                                </m:barPr>
                                <m:e>
                                  <m:r>
                                    <a:rPr lang="en-US" altLang="zh-CN" sz="2400" b="1" baseline="-12000">
                                      <a:solidFill>
                                        <a:srgbClr val="000000"/>
                                      </a:solidFill>
                                      <a:latin typeface="Cambria Math" panose="02040503050406030204" pitchFamily="18" charset="0"/>
                                    </a:rPr>
                                    <m:t>         </m:t>
                                  </m:r>
                                </m:e>
                              </m:bar>
                            </m:e>
                          </m:bar>
                        </m:e>
                      </m:mr>
                      <m:mr>
                        <m:e>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 </m:t>
                          </m:r>
                        </m:e>
                      </m:mr>
                    </m:m>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 </m:t>
                    </m:r>
                    <m:sSub>
                      <m:sSubPr>
                        <m:ctrlPr>
                          <a:rPr lang="en-US" altLang="zh-CN" sz="2400" b="1" i="1"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ctrlPr>
                      </m:sSubPr>
                      <m:e>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𝐇</m:t>
                        </m:r>
                      </m:e>
                      <m:sub>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𝟐</m:t>
                        </m:r>
                      </m:sub>
                    </m:sSub>
                    <m:sSub>
                      <m:sSubPr>
                        <m:ctrlPr>
                          <a:rPr lang="en-US" altLang="zh-CN" sz="2400" b="1" i="1"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ctrlPr>
                      </m:sSubPr>
                      <m:e>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𝐂𝐎</m:t>
                        </m:r>
                      </m:e>
                      <m:sub>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𝟑</m:t>
                        </m:r>
                      </m:sub>
                    </m:sSub>
                  </m:oMath>
                </a14:m>
                <a:r>
                  <a:rPr lang="en-US" altLang="zh-CN" sz="100" b="1" i="0" kern="0" spc="-99900" dirty="0" smtClean="0">
                    <a:solidFill>
                      <a:srgbClr val="FFFFFF"/>
                    </a:solidFill>
                    <a:latin typeface="Times New Roman" panose="02020603050405020304" pitchFamily="34" charset="0"/>
                    <a:ea typeface="SimSun" panose="02010600030101010101" pitchFamily="34" charset="-122"/>
                    <a:cs typeface="Times New Roman" panose="02020603050405020304" pitchFamily="34" charset="-120"/>
                  </a:rPr>
                  <a:t> </a:t>
                </a:r>
                <a:endParaRPr lang="en-US" altLang="zh-CN" sz="2400" dirty="0"/>
              </a:p>
              <a:p>
                <a:pPr latinLnBrk="1">
                  <a:lnSpc>
                    <a:spcPts val="4900"/>
                  </a:lnSpc>
                </a:pPr>
                <a:r>
                  <a:rPr lang="en-US" altLang="zh-CN" sz="2400" b="1" i="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B</a:t>
                </a: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工业炼铁原理</a:t>
                </a:r>
                <a:r>
                  <a:rPr lang="en-US" altLang="zh-CN" sz="2400" b="1" i="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14:m>
                  <m:oMath xmlns:m="http://schemas.openxmlformats.org/officeDocument/2006/math">
                    <m:sSub>
                      <m:sSubPr>
                        <m:ctrlPr>
                          <a:rPr lang="en-US" altLang="zh-CN" sz="2400" b="1" i="1"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ctrlPr>
                      </m:sSubPr>
                      <m:e>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𝐅𝐞</m:t>
                        </m:r>
                      </m:e>
                      <m:sub>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𝟐</m:t>
                        </m:r>
                      </m:sub>
                    </m:sSub>
                    <m:sSub>
                      <m:sSubPr>
                        <m:ctrlPr>
                          <a:rPr lang="en-US" altLang="zh-CN" sz="2400" b="1" i="1"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ctrlPr>
                      </m:sSubPr>
                      <m:e>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𝐎</m:t>
                        </m:r>
                      </m:e>
                      <m:sub>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𝟑</m:t>
                        </m:r>
                      </m:sub>
                    </m:sSub>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m:t>
                    </m:r>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𝟑𝐂𝐎</m:t>
                    </m:r>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 </m:t>
                    </m:r>
                    <m:m>
                      <m:mPr>
                        <m:mcs>
                          <m:mc>
                            <m:mcPr>
                              <m:count m:val="1"/>
                              <m:mcJc m:val="center"/>
                            </m:mcPr>
                          </m:mc>
                        </m:mcs>
                        <m:ctrlPr>
                          <a:rPr lang="en-US" altLang="zh-CN" i="1" baseline="30000">
                            <a:solidFill>
                              <a:srgbClr val="000000"/>
                            </a:solidFill>
                            <a:latin typeface="Cambria Math" panose="02040503050406030204" pitchFamily="18" charset="0"/>
                          </a:rPr>
                        </m:ctrlPr>
                      </m:mPr>
                      <m:mr>
                        <m:e>
                          <m:bar>
                            <m:barPr>
                              <m:ctrlPr>
                                <a:rPr lang="en-US" altLang="zh-CN" sz="2400" b="1" i="1" baseline="-2000">
                                  <a:solidFill>
                                    <a:srgbClr val="000000"/>
                                  </a:solidFill>
                                  <a:latin typeface="Cambria Math" panose="02040503050406030204" pitchFamily="18" charset="0"/>
                                </a:rPr>
                              </m:ctrlPr>
                            </m:barPr>
                            <m:e>
                              <m:bar>
                                <m:barPr>
                                  <m:ctrlPr>
                                    <a:rPr lang="en-US" altLang="zh-CN" sz="2400" b="1" i="1" baseline="-8000">
                                      <a:solidFill>
                                        <a:srgbClr val="000000"/>
                                      </a:solidFill>
                                      <a:latin typeface="Cambria Math" panose="02040503050406030204" pitchFamily="18" charset="0"/>
                                    </a:rPr>
                                  </m:ctrlPr>
                                </m:barPr>
                                <m:e>
                                  <m:r>
                                    <a:rPr lang="en-US" altLang="zh-CN" sz="2400" b="1" baseline="-2000">
                                      <a:solidFill>
                                        <a:srgbClr val="000000"/>
                                      </a:solidFill>
                                      <a:latin typeface="Cambria Math" panose="02040503050406030204" pitchFamily="18" charset="0"/>
                                    </a:rPr>
                                    <m:t>高温</m:t>
                                  </m:r>
                                </m:e>
                              </m:bar>
                            </m:e>
                          </m:bar>
                        </m:e>
                      </m:mr>
                      <m:mr>
                        <m:e>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 </m:t>
                          </m:r>
                        </m:e>
                      </m:mr>
                    </m:m>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 </m:t>
                    </m:r>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𝟐𝐅𝐞</m:t>
                    </m:r>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m:t>
                    </m:r>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𝟑</m:t>
                    </m:r>
                    <m:sSub>
                      <m:sSubPr>
                        <m:ctrlPr>
                          <a:rPr lang="en-US" altLang="zh-CN" sz="2400" b="1" i="1"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ctrlPr>
                      </m:sSubPr>
                      <m:e>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𝐂𝐎</m:t>
                        </m:r>
                      </m:e>
                      <m:sub>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𝟐</m:t>
                        </m:r>
                      </m:sub>
                    </m:sSub>
                  </m:oMath>
                </a14:m>
                <a:r>
                  <a:rPr lang="en-US" altLang="zh-CN" sz="100" b="1" i="0" kern="0" spc="-99900" dirty="0" smtClean="0">
                    <a:solidFill>
                      <a:srgbClr val="FFFFFF"/>
                    </a:solidFill>
                    <a:latin typeface="Times New Roman" panose="02020603050405020304" pitchFamily="34" charset="0"/>
                    <a:ea typeface="SimSun" panose="02010600030101010101" pitchFamily="34" charset="-122"/>
                    <a:cs typeface="Times New Roman" panose="02020603050405020304" pitchFamily="34" charset="-120"/>
                  </a:rPr>
                  <a:t> </a:t>
                </a:r>
                <a:endParaRPr lang="en-US" altLang="zh-CN" sz="2400" dirty="0"/>
              </a:p>
              <a:p>
                <a:pPr latinLnBrk="1">
                  <a:lnSpc>
                    <a:spcPts val="4800"/>
                  </a:lnSpc>
                </a:pPr>
                <a:r>
                  <a:rPr lang="en-US" altLang="zh-CN" sz="2400" b="1" i="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C</a:t>
                </a: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.自热盒饭加热原理：</a:t>
                </a:r>
                <a14:m>
                  <m:oMath xmlns:m="http://schemas.openxmlformats.org/officeDocument/2006/math">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𝐂𝐚𝐎</m:t>
                    </m:r>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m:t>
                    </m:r>
                    <m:sSub>
                      <m:sSubPr>
                        <m:ctrlPr>
                          <a:rPr lang="en-US" altLang="zh-CN" sz="2400" b="1" i="1"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ctrlPr>
                      </m:sSubPr>
                      <m:e>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𝐇</m:t>
                        </m:r>
                      </m:e>
                      <m:sub>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𝟐</m:t>
                        </m:r>
                      </m:sub>
                    </m:sSub>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𝐎</m:t>
                    </m:r>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 </m:t>
                    </m:r>
                    <m:m>
                      <m:mPr>
                        <m:mcs>
                          <m:mc>
                            <m:mcPr>
                              <m:count m:val="1"/>
                              <m:mcJc m:val="center"/>
                            </m:mcPr>
                          </m:mc>
                        </m:mcs>
                        <m:ctrlPr>
                          <a:rPr lang="en-US" altLang="zh-CN" i="1" baseline="-30000">
                            <a:solidFill>
                              <a:srgbClr val="000000"/>
                            </a:solidFill>
                            <a:latin typeface="Cambria Math" panose="02040503050406030204" pitchFamily="18" charset="0"/>
                          </a:rPr>
                        </m:ctrlPr>
                      </m:mPr>
                      <m:mr>
                        <m:e>
                          <m:bar>
                            <m:barPr>
                              <m:ctrlPr>
                                <a:rPr lang="en-US" altLang="zh-CN" sz="2400" b="1" i="1" baseline="-2000">
                                  <a:solidFill>
                                    <a:srgbClr val="000000"/>
                                  </a:solidFill>
                                  <a:latin typeface="Cambria Math" panose="02040503050406030204" pitchFamily="18" charset="0"/>
                                </a:rPr>
                              </m:ctrlPr>
                            </m:barPr>
                            <m:e>
                              <m:bar>
                                <m:barPr>
                                  <m:ctrlPr>
                                    <a:rPr lang="en-US" altLang="zh-CN" sz="2400" b="1" i="1" baseline="-8000">
                                      <a:solidFill>
                                        <a:srgbClr val="000000"/>
                                      </a:solidFill>
                                      <a:latin typeface="Cambria Math" panose="02040503050406030204" pitchFamily="18" charset="0"/>
                                    </a:rPr>
                                  </m:ctrlPr>
                                </m:barPr>
                                <m:e>
                                  <m:r>
                                    <a:rPr lang="en-US" altLang="zh-CN" sz="2400" b="1" baseline="-12000">
                                      <a:solidFill>
                                        <a:srgbClr val="000000"/>
                                      </a:solidFill>
                                      <a:latin typeface="Cambria Math" panose="02040503050406030204" pitchFamily="18" charset="0"/>
                                    </a:rPr>
                                    <m:t>         </m:t>
                                  </m:r>
                                </m:e>
                              </m:bar>
                            </m:e>
                          </m:bar>
                        </m:e>
                      </m:mr>
                      <m:mr>
                        <m:e>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 </m:t>
                          </m:r>
                        </m:e>
                      </m:mr>
                    </m:m>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 </m:t>
                    </m:r>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𝐂𝐚</m:t>
                    </m:r>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m:t>
                    </m:r>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𝐎𝐇</m:t>
                    </m:r>
                    <m:sSub>
                      <m:sSubPr>
                        <m:ctrlPr>
                          <a:rPr lang="en-US" altLang="zh-CN" sz="2400" b="1" i="1"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ctrlPr>
                      </m:sSubPr>
                      <m:e>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m:t>
                        </m:r>
                      </m:e>
                      <m:sub>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𝟐</m:t>
                        </m:r>
                      </m:sub>
                    </m:sSub>
                  </m:oMath>
                </a14:m>
                <a:r>
                  <a:rPr lang="en-US" altLang="zh-CN" sz="100" b="1" i="0" kern="0" spc="-99900" dirty="0" smtClean="0">
                    <a:solidFill>
                      <a:srgbClr val="FFFFFF"/>
                    </a:solidFill>
                    <a:latin typeface="Times New Roman" panose="02020603050405020304" pitchFamily="34" charset="0"/>
                    <a:ea typeface="SimSun" panose="02010600030101010101" pitchFamily="34" charset="-122"/>
                    <a:cs typeface="Times New Roman" panose="02020603050405020304" pitchFamily="34" charset="-120"/>
                  </a:rPr>
                  <a:t> </a:t>
                </a:r>
                <a:endParaRPr lang="en-US" altLang="zh-CN" sz="2400" dirty="0"/>
              </a:p>
              <a:p>
                <a:pPr latinLnBrk="1">
                  <a:lnSpc>
                    <a:spcPts val="4800"/>
                  </a:lnSpc>
                </a:pPr>
                <a:r>
                  <a:rPr lang="en-US" altLang="zh-CN" sz="2400" b="1" i="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D</a:t>
                </a: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.含氢氧化铝的药物治疗胃酸过多症：</a:t>
                </a:r>
                <a14:m>
                  <m:oMath xmlns:m="http://schemas.openxmlformats.org/officeDocument/2006/math">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𝐀𝐥</m:t>
                    </m:r>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m:t>
                    </m:r>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𝐎𝐇</m:t>
                    </m:r>
                    <m:sSub>
                      <m:sSubPr>
                        <m:ctrlPr>
                          <a:rPr lang="en-US" altLang="zh-CN" sz="2400" b="1" i="1"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ctrlPr>
                      </m:sSubPr>
                      <m:e>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m:t>
                        </m:r>
                      </m:e>
                      <m:sub>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𝟑</m:t>
                        </m:r>
                      </m:sub>
                    </m:sSub>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m:t>
                    </m:r>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𝟑𝐇𝐂𝐥</m:t>
                    </m:r>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 </m:t>
                    </m:r>
                    <m:m>
                      <m:mPr>
                        <m:mcs>
                          <m:mc>
                            <m:mcPr>
                              <m:count m:val="1"/>
                              <m:mcJc m:val="center"/>
                            </m:mcPr>
                          </m:mc>
                        </m:mcs>
                        <m:ctrlPr>
                          <a:rPr lang="en-US" altLang="zh-CN" i="1" baseline="-30000">
                            <a:solidFill>
                              <a:srgbClr val="000000"/>
                            </a:solidFill>
                            <a:latin typeface="Cambria Math" panose="02040503050406030204" pitchFamily="18" charset="0"/>
                          </a:rPr>
                        </m:ctrlPr>
                      </m:mPr>
                      <m:mr>
                        <m:e>
                          <m:bar>
                            <m:barPr>
                              <m:ctrlPr>
                                <a:rPr lang="en-US" altLang="zh-CN" sz="2400" b="1" i="1" baseline="-2000">
                                  <a:solidFill>
                                    <a:srgbClr val="000000"/>
                                  </a:solidFill>
                                  <a:latin typeface="Cambria Math" panose="02040503050406030204" pitchFamily="18" charset="0"/>
                                </a:rPr>
                              </m:ctrlPr>
                            </m:barPr>
                            <m:e>
                              <m:bar>
                                <m:barPr>
                                  <m:ctrlPr>
                                    <a:rPr lang="en-US" altLang="zh-CN" sz="2400" b="1" i="1" baseline="-8000">
                                      <a:solidFill>
                                        <a:srgbClr val="000000"/>
                                      </a:solidFill>
                                      <a:latin typeface="Cambria Math" panose="02040503050406030204" pitchFamily="18" charset="0"/>
                                    </a:rPr>
                                  </m:ctrlPr>
                                </m:barPr>
                                <m:e>
                                  <m:r>
                                    <a:rPr lang="en-US" altLang="zh-CN" sz="2400" b="1" baseline="-12000">
                                      <a:solidFill>
                                        <a:srgbClr val="000000"/>
                                      </a:solidFill>
                                      <a:latin typeface="Cambria Math" panose="02040503050406030204" pitchFamily="18" charset="0"/>
                                    </a:rPr>
                                    <m:t>         </m:t>
                                  </m:r>
                                </m:e>
                              </m:bar>
                            </m:e>
                          </m:bar>
                        </m:e>
                      </m:mr>
                      <m:mr>
                        <m:e>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 </m:t>
                          </m:r>
                        </m:e>
                      </m:mr>
                    </m:m>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 </m:t>
                    </m:r>
                    <m:sSub>
                      <m:sSubPr>
                        <m:ctrlPr>
                          <a:rPr lang="en-US" altLang="zh-CN" sz="2400" b="1" i="1"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ctrlPr>
                      </m:sSubPr>
                      <m:e>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𝐀𝐥𝐂𝐥</m:t>
                        </m:r>
                      </m:e>
                      <m:sub>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𝟑</m:t>
                        </m:r>
                      </m:sub>
                    </m:sSub>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m:t>
                    </m:r>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𝟑</m:t>
                    </m:r>
                    <m:sSub>
                      <m:sSubPr>
                        <m:ctrlPr>
                          <a:rPr lang="en-US" altLang="zh-CN" sz="2400" b="1" i="1"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ctrlPr>
                      </m:sSubPr>
                      <m:e>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𝐇</m:t>
                        </m:r>
                      </m:e>
                      <m:sub>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𝟐</m:t>
                        </m:r>
                      </m:sub>
                    </m:sSub>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𝐎</m:t>
                    </m:r>
                  </m:oMath>
                </a14:m>
                <a:r>
                  <a:rPr lang="en-US" altLang="zh-CN" sz="100" b="1" i="0" kern="0" spc="-99900" dirty="0" smtClean="0">
                    <a:solidFill>
                      <a:srgbClr val="FFFFFF"/>
                    </a:solidFill>
                    <a:latin typeface="Times New Roman" panose="02020603050405020304" pitchFamily="34" charset="0"/>
                    <a:ea typeface="SimSun" panose="02010600030101010101" pitchFamily="34" charset="-122"/>
                    <a:cs typeface="Times New Roman" panose="02020603050405020304" pitchFamily="34" charset="-120"/>
                  </a:rPr>
                  <a:t> </a:t>
                </a:r>
                <a:endParaRPr lang="en-US" altLang="zh-CN" sz="2400" dirty="0"/>
              </a:p>
            </p:txBody>
          </p:sp>
        </mc:Choice>
        <mc:Fallback>
          <p:sp>
            <p:nvSpPr>
              <p:cNvPr id="4" name="QC_4_BD.27_2#1173e10f0.choices?vcp=1&amp;pid=c8d452dec&amp;color=0,0,0&amp;vtp=1&amp;bbb=1"/>
              <p:cNvSpPr>
                <a:spLocks noRot="1" noChangeAspect="1" noMove="1" noResize="1" noEditPoints="1" noAdjustHandles="1" noChangeArrowheads="1" noChangeShapeType="1" noTextEdit="1"/>
              </p:cNvSpPr>
              <p:nvPr/>
            </p:nvSpPr>
            <p:spPr>
              <a:xfrm>
                <a:off x="576072" y="2389727"/>
                <a:ext cx="10954512" cy="2451100"/>
              </a:xfrm>
              <a:prstGeom prst="rect">
                <a:avLst/>
              </a:prstGeom>
              <a:blipFill rotWithShape="1">
                <a:blip r:embed="rId1"/>
                <a:stretch>
                  <a:fillRect l="-1" t="-139" r="2" b="-2297"/>
                </a:stretch>
              </a:blipFill>
            </p:spPr>
            <p:txBody>
              <a:bodyPr/>
              <a:lstStyle/>
              <a:p>
                <a:r>
                  <a:rPr lang="zh-CN" altLang="en-US">
                    <a:noFill/>
                  </a:rPr>
                  <a:t> </a:t>
                </a:r>
              </a:p>
            </p:txBody>
          </p:sp>
        </mc:Fallback>
      </mc:AlternateContent>
      <p:sp>
        <p:nvSpPr>
          <p:cNvPr id="5" name="QC_4_AN.28_1#1173e10f0.bracket?vcp=1&amp;pid=c8d452dec&amp;color=0,0,0&amp;vpa=14&amp;vtp=1&amp;answeroption=A"/>
          <p:cNvSpPr txBox="1"/>
          <p:nvPr/>
        </p:nvSpPr>
        <p:spPr>
          <a:xfrm>
            <a:off x="449072" y="2498947"/>
            <a:ext cx="474489" cy="569387"/>
          </a:xfrm>
          <a:prstGeom prst="rect">
            <a:avLst/>
          </a:prstGeom>
          <a:noFill/>
        </p:spPr>
        <p:txBody>
          <a:bodyPr vert="horz" wrap="none" lIns="0" tIns="0" rIns="0" bIns="0" rtlCol="0">
            <a:spAutoFit/>
          </a:bodyPr>
          <a:lstStyle/>
          <a:p>
            <a:r>
              <a:rPr lang="zh-CN" altLang="en-US" sz="3700" b="1" smtClean="0">
                <a:solidFill>
                  <a:srgbClr val="A00021"/>
                </a:solidFill>
                <a:latin typeface="华文细黑" panose="02010600040101010101" pitchFamily="2" charset="-122"/>
              </a:rPr>
              <a:t>√</a:t>
            </a:r>
            <a:endParaRPr lang="zh-CN" altLang="en-US" sz="3700" b="1">
              <a:solidFill>
                <a:srgbClr val="A00021"/>
              </a:solidFill>
              <a:latin typeface="华文细黑" panose="02010600040101010101" pitchFamily="2" charset="-122"/>
            </a:endParaRPr>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wipe(left)">
                                      <p:cBhvr>
                                        <p:cTn id="7"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QC_4_BD.29_1#fdbdc2fa2?iti=2&amp;htil=2&amp;vcp=1&amp;pid=c8d452dec&amp;color=0,0,0&amp;tib=255,255,255&amp;vtp=1&amp;hs=1" descr="preencoded.png"/>
          <p:cNvPicPr>
            <a:picLocks noChangeAspect="1"/>
          </p:cNvPicPr>
          <p:nvPr/>
        </p:nvPicPr>
        <p:blipFill>
          <a:blip r:embed="rId1">
            <a:clrChange>
              <a:clrFrom>
                <a:srgbClr val="FFFFFF"/>
              </a:clrFrom>
              <a:clrTo>
                <a:srgbClr val="FFFFFF">
                  <a:alpha val="0"/>
                </a:srgbClr>
              </a:clrTo>
            </a:clrChange>
          </a:blip>
          <a:stretch>
            <a:fillRect/>
          </a:stretch>
        </p:blipFill>
        <p:spPr>
          <a:xfrm>
            <a:off x="7620089" y="1238636"/>
            <a:ext cx="3840480" cy="1060704"/>
          </a:xfrm>
          <a:prstGeom prst="rect">
            <a:avLst/>
          </a:prstGeom>
          <a:noFill/>
          <a:extLst>
            <a:ext uri="{909E8E84-426E-40DD-AFC4-6F175D3DCCD1}">
              <a14:hiddenFill xmlns:a14="http://schemas.microsoft.com/office/drawing/2010/main">
                <a:solidFill>
                  <a:scrgbClr r="0" g="0" b="0">
                    <a:alpha val="0"/>
                  </a:scrgbClr>
                </a:solidFill>
              </a14:hiddenFill>
            </a:ext>
          </a:extLst>
        </p:spPr>
      </p:pic>
      <p:sp>
        <p:nvSpPr>
          <p:cNvPr id="3" name="QC_4_BD.29_2#fdbdc2fa2?iti=2&amp;htil=2&amp;vcp=1&amp;pid=c8d452dec&amp;color=0,0,0&amp;vtp=1&amp;bbb=1"/>
          <p:cNvSpPr/>
          <p:nvPr/>
        </p:nvSpPr>
        <p:spPr>
          <a:xfrm>
            <a:off x="9276804" y="2426340"/>
            <a:ext cx="527050" cy="895096"/>
          </a:xfrm>
          <a:prstGeom prst="rect">
            <a:avLst/>
          </a:prstGeom>
          <a:noFill/>
        </p:spPr>
        <p:txBody>
          <a:bodyPr wrap="none" lIns="0" tIns="0" rIns="0" bIns="0" rtlCol="0" anchor="t"/>
          <a:lstStyle/>
          <a:p>
            <a:pPr algn="ctr" latinLnBrk="1">
              <a:lnSpc>
                <a:spcPts val="4200"/>
              </a:lnSpc>
            </a:pP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图2</a:t>
            </a:r>
            <a:endParaRPr lang="en-US" altLang="zh-CN" sz="2400" dirty="0"/>
          </a:p>
        </p:txBody>
      </p:sp>
      <mc:AlternateContent xmlns:mc="http://schemas.openxmlformats.org/markup-compatibility/2006">
        <mc:Choice xmlns:a14="http://schemas.microsoft.com/office/drawing/2010/main" Requires="a14">
          <p:sp>
            <p:nvSpPr>
              <p:cNvPr id="4" name="QC_4_BD.29_3#fdbdc2fa2?htil=2&amp;sp=1&amp;vcp=1&amp;pid=c8d452dec&amp;color=0,0,0&amp;vtp=1&amp;bt=1&amp;bbb=1&amp;hb=1&amp;hs=1"/>
              <p:cNvSpPr/>
              <p:nvPr/>
            </p:nvSpPr>
            <p:spPr>
              <a:xfrm>
                <a:off x="576072" y="1183772"/>
                <a:ext cx="6976872" cy="2235200"/>
              </a:xfrm>
              <a:prstGeom prst="rect">
                <a:avLst/>
              </a:prstGeom>
              <a:noFill/>
            </p:spPr>
            <p:txBody>
              <a:bodyPr wrap="none" lIns="0" tIns="0" rIns="0" bIns="0" rtlCol="0" anchor="t"/>
              <a:lstStyle/>
              <a:p>
                <a:pPr algn="l" latinLnBrk="1">
                  <a:lnSpc>
                    <a:spcPts val="4400"/>
                  </a:lnSpc>
                </a:pP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15.我国科学家在</a:t>
                </a:r>
                <a14:m>
                  <m:oMath xmlns:m="http://schemas.openxmlformats.org/officeDocument/2006/math">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𝐂𝐎</m:t>
                    </m:r>
                  </m:oMath>
                </a14:m>
                <a:r>
                  <a:rPr lang="en-US" altLang="zh-CN" sz="100" b="1" i="0" kern="0" spc="-99900" dirty="0" smtClean="0">
                    <a:solidFill>
                      <a:srgbClr val="FFFFFF"/>
                    </a:solidFill>
                    <a:latin typeface="Times New Roman" panose="02020603050405020304" pitchFamily="34" charset="0"/>
                    <a:ea typeface="SimSun" panose="02010600030101010101" pitchFamily="34" charset="-122"/>
                    <a:cs typeface="Times New Roman" panose="02020603050405020304" pitchFamily="34" charset="-120"/>
                  </a:rPr>
                  <a:t> </a:t>
                </a:r>
                <a:r>
                  <a:rPr lang="en-US" altLang="zh-CN" sz="2400" b="1" i="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低温氧化的研究上取得了突破性</a:t>
                </a:r>
                <a:endParaRPr lang="en-US" altLang="zh-CN" sz="2400" b="1" i="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endParaRPr>
              </a:p>
              <a:p>
                <a:pPr latinLnBrk="1">
                  <a:lnSpc>
                    <a:spcPts val="4400"/>
                  </a:lnSpc>
                </a:pPr>
                <a:r>
                  <a:rPr lang="en-US" altLang="zh-CN" sz="2400" b="1" i="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进展</a:t>
                </a: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。如图2所示利用四氧化三钴纳米棒</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r>
                  <a:rPr lang="en-US" altLang="zh-CN" sz="2400" b="1" i="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可将汽车</a:t>
                </a:r>
                <a:endParaRPr lang="en-US" altLang="zh-CN" sz="2400" b="1" i="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endParaRPr>
              </a:p>
              <a:p>
                <a:pPr latinLnBrk="1">
                  <a:lnSpc>
                    <a:spcPts val="4400"/>
                  </a:lnSpc>
                </a:pPr>
                <a:r>
                  <a:rPr lang="en-US" altLang="zh-CN" sz="2400" b="1" i="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尾气中的</a:t>
                </a:r>
                <a14:m>
                  <m:oMath xmlns:m="http://schemas.openxmlformats.org/officeDocument/2006/math">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𝐂𝐎</m:t>
                    </m:r>
                  </m:oMath>
                </a14:m>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在低温下与</a:t>
                </a:r>
                <a14:m>
                  <m:oMath xmlns:m="http://schemas.openxmlformats.org/officeDocument/2006/math">
                    <m:sSub>
                      <m:sSubPr>
                        <m:ctrlPr>
                          <a:rPr lang="en-US" altLang="zh-CN" sz="2400" b="1" i="1"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ctrlPr>
                      </m:sSubPr>
                      <m:e>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𝐎</m:t>
                        </m:r>
                      </m:e>
                      <m:sub>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𝟐</m:t>
                        </m:r>
                      </m:sub>
                    </m:sSub>
                  </m:oMath>
                </a14:m>
                <a:r>
                  <a:rPr lang="en-US" altLang="zh-CN" sz="2400" b="1" i="0" dirty="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反应转化为</a:t>
                </a:r>
                <a14:m>
                  <m:oMath xmlns:m="http://schemas.openxmlformats.org/officeDocument/2006/math">
                    <m:sSub>
                      <m:sSubPr>
                        <m:ctrlPr>
                          <a:rPr lang="en-US" altLang="zh-CN" sz="2400" b="1" i="1"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ctrlPr>
                      </m:sSubPr>
                      <m:e>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𝐂𝐎</m:t>
                        </m:r>
                      </m:e>
                      <m:sub>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𝟐</m:t>
                        </m:r>
                      </m:sub>
                    </m:sSub>
                  </m:oMath>
                </a14:m>
                <a:r>
                  <a:rPr lang="en-US" altLang="zh-CN" sz="100" b="1" i="0" kern="0" spc="-99900" dirty="0" smtClean="0">
                    <a:solidFill>
                      <a:srgbClr val="FFFFFF"/>
                    </a:solidFill>
                    <a:latin typeface="Times New Roman" panose="02020603050405020304" pitchFamily="34" charset="0"/>
                    <a:ea typeface="SimSun" panose="02010600030101010101" pitchFamily="34" charset="-122"/>
                    <a:cs typeface="Times New Roman" panose="02020603050405020304" pitchFamily="34" charset="-120"/>
                  </a:rPr>
                  <a:t> </a:t>
                </a:r>
                <a:r>
                  <a:rPr lang="en-US" altLang="zh-CN" sz="2400" b="1" i="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。下列关</a:t>
                </a:r>
                <a:endParaRPr lang="en-US" altLang="zh-CN" sz="2400" b="1" i="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endParaRPr>
              </a:p>
              <a:p>
                <a:pPr latinLnBrk="1">
                  <a:lnSpc>
                    <a:spcPts val="4400"/>
                  </a:lnSpc>
                </a:pPr>
                <a:r>
                  <a:rPr lang="en-US" altLang="zh-CN" sz="2400" b="1" i="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于该转化的说法正确的是(</a:t>
                </a:r>
                <a:r>
                  <a:rPr lang="en-US" altLang="zh-CN" sz="2400" b="1" i="0" smtClean="0">
                    <a:solidFill>
                      <a:srgbClr val="000000"/>
                    </a:solidFill>
                    <a:latin typeface="SimSun" panose="02010600030101010101" pitchFamily="34" charset="-122"/>
                    <a:ea typeface="SimSun" panose="02010600030101010101" pitchFamily="34" charset="-122"/>
                    <a:cs typeface="SimSun" panose="02010600030101010101" pitchFamily="34" charset="-120"/>
                  </a:rPr>
                  <a:t>     </a:t>
                </a:r>
                <a:r>
                  <a:rPr lang="en-US" altLang="zh-CN" sz="2400" b="1" i="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endParaRPr lang="en-US" altLang="zh-CN" sz="2400" dirty="0"/>
              </a:p>
            </p:txBody>
          </p:sp>
        </mc:Choice>
        <mc:Fallback>
          <p:sp>
            <p:nvSpPr>
              <p:cNvPr id="4" name="QC_4_BD.29_3#fdbdc2fa2?htil=2&amp;sp=1&amp;vcp=1&amp;pid=c8d452dec&amp;color=0,0,0&amp;vtp=1&amp;bt=1&amp;bbb=1&amp;hb=1&amp;hs=1"/>
              <p:cNvSpPr>
                <a:spLocks noRot="1" noChangeAspect="1" noMove="1" noResize="1" noEditPoints="1" noAdjustHandles="1" noChangeArrowheads="1" noChangeShapeType="1" noTextEdit="1"/>
              </p:cNvSpPr>
              <p:nvPr/>
            </p:nvSpPr>
            <p:spPr>
              <a:xfrm>
                <a:off x="576072" y="1183772"/>
                <a:ext cx="6976872" cy="2235200"/>
              </a:xfrm>
              <a:prstGeom prst="rect">
                <a:avLst/>
              </a:prstGeom>
              <a:blipFill rotWithShape="1">
                <a:blip r:embed="rId2"/>
                <a:stretch>
                  <a:fillRect l="-2" t="-6" r="4" b="6"/>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6" name="QC_4_BD.29_4#fdbdc2fa2.choices?htil=2&amp;vcp=1&amp;pid=c8d452dec&amp;color=0,0,0&amp;vtp=1&amp;bbb=1&amp;hs=1"/>
              <p:cNvSpPr/>
              <p:nvPr/>
            </p:nvSpPr>
            <p:spPr>
              <a:xfrm>
                <a:off x="576072" y="3424106"/>
                <a:ext cx="10954512" cy="2235200"/>
              </a:xfrm>
              <a:prstGeom prst="rect">
                <a:avLst/>
              </a:prstGeom>
              <a:noFill/>
            </p:spPr>
            <p:txBody>
              <a:bodyPr wrap="none" lIns="0" tIns="0" rIns="0" bIns="0" rtlCol="0" anchor="t"/>
              <a:lstStyle/>
              <a:p>
                <a:pPr algn="l" latinLnBrk="1">
                  <a:lnSpc>
                    <a:spcPts val="4400"/>
                  </a:lnSpc>
                </a:pP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A.反应前后氧原子数发生变化</a:t>
                </a:r>
                <a:endParaRPr lang="en-US" altLang="zh-CN" sz="2400" dirty="0"/>
              </a:p>
              <a:p>
                <a:pPr latinLnBrk="1">
                  <a:lnSpc>
                    <a:spcPts val="4400"/>
                  </a:lnSpc>
                </a:pPr>
                <a:r>
                  <a:rPr lang="en-US" altLang="zh-CN" sz="2400" b="1" i="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B</a:t>
                </a: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.反应中</a:t>
                </a:r>
                <a14:m>
                  <m:oMath xmlns:m="http://schemas.openxmlformats.org/officeDocument/2006/math">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𝐂𝐎</m:t>
                    </m:r>
                  </m:oMath>
                </a14:m>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与</a:t>
                </a:r>
                <a14:m>
                  <m:oMath xmlns:m="http://schemas.openxmlformats.org/officeDocument/2006/math">
                    <m:sSub>
                      <m:sSubPr>
                        <m:ctrlPr>
                          <a:rPr lang="en-US" altLang="zh-CN" sz="2400" b="1" i="1"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ctrlPr>
                      </m:sSubPr>
                      <m:e>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𝐎</m:t>
                        </m:r>
                      </m:e>
                      <m:sub>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𝟐</m:t>
                        </m:r>
                      </m:sub>
                    </m:sSub>
                  </m:oMath>
                </a14:m>
                <a:r>
                  <a:rPr lang="en-US" altLang="zh-CN" sz="2400" b="1" i="0" dirty="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的质量比为</a:t>
                </a:r>
                <a14:m>
                  <m:oMath xmlns:m="http://schemas.openxmlformats.org/officeDocument/2006/math">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𝟕</m:t>
                    </m:r>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m:t>
                    </m:r>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𝟒</m:t>
                    </m:r>
                  </m:oMath>
                </a14:m>
                <a:r>
                  <a:rPr lang="en-US" altLang="zh-CN" sz="100" b="1" i="0" kern="0" spc="-99900" dirty="0" smtClean="0">
                    <a:solidFill>
                      <a:srgbClr val="FFFFFF"/>
                    </a:solidFill>
                    <a:latin typeface="Times New Roman" panose="02020603050405020304" pitchFamily="34" charset="0"/>
                    <a:ea typeface="SimSun" panose="02010600030101010101" pitchFamily="34" charset="-122"/>
                    <a:cs typeface="Times New Roman" panose="02020603050405020304" pitchFamily="34" charset="-120"/>
                  </a:rPr>
                  <a:t> </a:t>
                </a:r>
                <a:endParaRPr lang="en-US" altLang="zh-CN" sz="2400" dirty="0"/>
              </a:p>
              <a:p>
                <a:pPr latinLnBrk="1">
                  <a:lnSpc>
                    <a:spcPts val="4400"/>
                  </a:lnSpc>
                </a:pPr>
                <a:r>
                  <a:rPr lang="en-US" altLang="zh-CN" sz="2400" b="1" i="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C</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r>
                  <a:rPr lang="en-US" altLang="zh-CN" sz="2400" b="1" i="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反应前后</a:t>
                </a:r>
                <a14:m>
                  <m:oMath xmlns:m="http://schemas.openxmlformats.org/officeDocument/2006/math">
                    <m:sSub>
                      <m:sSubPr>
                        <m:ctrlPr>
                          <a:rPr lang="en-US" altLang="zh-CN" sz="2400" b="1" i="1"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ctrlPr>
                      </m:sSubPr>
                      <m:e>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𝐂𝐨</m:t>
                        </m:r>
                      </m:e>
                      <m:sub>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𝟑</m:t>
                        </m:r>
                      </m:sub>
                    </m:sSub>
                    <m:sSub>
                      <m:sSubPr>
                        <m:ctrlPr>
                          <a:rPr lang="en-US" altLang="zh-CN" sz="2400" b="1" i="1"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ctrlPr>
                      </m:sSubPr>
                      <m:e>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𝐎</m:t>
                        </m:r>
                      </m:e>
                      <m:sub>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𝟒</m:t>
                        </m:r>
                      </m:sub>
                    </m:sSub>
                  </m:oMath>
                </a14:m>
                <a:r>
                  <a:rPr lang="en-US" altLang="zh-CN" sz="100" b="1" i="0" kern="0" spc="-99900" dirty="0" smtClean="0">
                    <a:solidFill>
                      <a:srgbClr val="FFFFFF"/>
                    </a:solidFill>
                    <a:latin typeface="Times New Roman" panose="02020603050405020304" pitchFamily="34" charset="0"/>
                    <a:ea typeface="SimSun" panose="02010600030101010101" pitchFamily="34" charset="-122"/>
                    <a:cs typeface="Times New Roman" panose="02020603050405020304" pitchFamily="34" charset="-120"/>
                  </a:rPr>
                  <a:t> </a:t>
                </a:r>
                <a:r>
                  <a:rPr lang="en-US" altLang="zh-CN" sz="2400" b="1" i="0" dirty="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的化学性质发生变化</a:t>
                </a:r>
                <a:endParaRPr lang="en-US" altLang="zh-CN" sz="2400" dirty="0"/>
              </a:p>
              <a:p>
                <a:pPr latinLnBrk="1">
                  <a:lnSpc>
                    <a:spcPts val="4400"/>
                  </a:lnSpc>
                </a:pPr>
                <a:r>
                  <a:rPr lang="en-US" altLang="zh-CN" sz="2400" b="1" i="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D</a:t>
                </a: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.反应前后分子的种类一定发生改变，但分子的数目没有发生改变</a:t>
                </a:r>
                <a:endParaRPr lang="en-US" altLang="zh-CN" sz="2400" dirty="0"/>
              </a:p>
            </p:txBody>
          </p:sp>
        </mc:Choice>
        <mc:Fallback>
          <p:sp>
            <p:nvSpPr>
              <p:cNvPr id="6" name="QC_4_BD.29_4#fdbdc2fa2.choices?htil=2&amp;vcp=1&amp;pid=c8d452dec&amp;color=0,0,0&amp;vtp=1&amp;bbb=1&amp;hs=1"/>
              <p:cNvSpPr>
                <a:spLocks noRot="1" noChangeAspect="1" noMove="1" noResize="1" noEditPoints="1" noAdjustHandles="1" noChangeArrowheads="1" noChangeShapeType="1" noTextEdit="1"/>
              </p:cNvSpPr>
              <p:nvPr/>
            </p:nvSpPr>
            <p:spPr>
              <a:xfrm>
                <a:off x="576072" y="3424106"/>
                <a:ext cx="10954512" cy="2235200"/>
              </a:xfrm>
              <a:prstGeom prst="rect">
                <a:avLst/>
              </a:prstGeom>
              <a:blipFill rotWithShape="1">
                <a:blip r:embed="rId3"/>
                <a:stretch>
                  <a:fillRect l="-1" t="-8" r="2" b="8"/>
                </a:stretch>
              </a:blipFill>
            </p:spPr>
            <p:txBody>
              <a:bodyPr/>
              <a:lstStyle/>
              <a:p>
                <a:r>
                  <a:rPr lang="zh-CN" altLang="en-US">
                    <a:noFill/>
                  </a:rPr>
                  <a:t> </a:t>
                </a:r>
              </a:p>
            </p:txBody>
          </p:sp>
        </mc:Fallback>
      </mc:AlternateContent>
      <p:sp>
        <p:nvSpPr>
          <p:cNvPr id="7" name="QC_4_AN.30_1#fdbdc2fa2.bracket?vcp=1&amp;pid=c8d452dec&amp;color=0,0,0&amp;vpa=15&amp;vtp=1&amp;answeroption=B"/>
          <p:cNvSpPr txBox="1"/>
          <p:nvPr/>
        </p:nvSpPr>
        <p:spPr>
          <a:xfrm>
            <a:off x="449072" y="4054026"/>
            <a:ext cx="474489" cy="569387"/>
          </a:xfrm>
          <a:prstGeom prst="rect">
            <a:avLst/>
          </a:prstGeom>
          <a:noFill/>
        </p:spPr>
        <p:txBody>
          <a:bodyPr vert="horz" wrap="none" lIns="0" tIns="0" rIns="0" bIns="0" rtlCol="0">
            <a:spAutoFit/>
          </a:bodyPr>
          <a:lstStyle/>
          <a:p>
            <a:r>
              <a:rPr lang="zh-CN" altLang="en-US" sz="3700" b="1" smtClean="0">
                <a:solidFill>
                  <a:srgbClr val="A00021"/>
                </a:solidFill>
                <a:latin typeface="华文细黑" panose="02010600040101010101" pitchFamily="2" charset="-122"/>
              </a:rPr>
              <a:t>√</a:t>
            </a:r>
            <a:endParaRPr lang="zh-CN" altLang="en-US" sz="3700" b="1">
              <a:solidFill>
                <a:srgbClr val="A00021"/>
              </a:solidFill>
              <a:latin typeface="华文细黑" panose="02010600040101010101" pitchFamily="2" charset="-122"/>
            </a:endParaRPr>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wipe(left)">
                                      <p:cBhvr>
                                        <p:cTn id="7" dur="500"/>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4_BD.31_1#73af721c2?sp=1&amp;vcp=1&amp;pid=c8d452dec&amp;color=0,0,0&amp;vtp=1&amp;bt=1&amp;bbb=1"/>
              <p:cNvSpPr/>
              <p:nvPr/>
            </p:nvSpPr>
            <p:spPr>
              <a:xfrm>
                <a:off x="576072" y="539496"/>
                <a:ext cx="10954512" cy="533400"/>
              </a:xfrm>
              <a:prstGeom prst="rect">
                <a:avLst/>
              </a:prstGeom>
              <a:noFill/>
            </p:spPr>
            <p:txBody>
              <a:bodyPr wrap="none" lIns="0" tIns="0" rIns="0" bIns="0" rtlCol="0" anchor="t"/>
              <a:lstStyle/>
              <a:p>
                <a:pPr algn="l" latinLnBrk="1">
                  <a:lnSpc>
                    <a:spcPts val="4200"/>
                  </a:lnSpc>
                </a:pP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16.图</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3</a:t>
                </a:r>
                <a:r>
                  <a:rPr lang="en-US" altLang="zh-CN" sz="2400" b="1" i="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为验证</a:t>
                </a:r>
                <a14:m>
                  <m:oMath xmlns:m="http://schemas.openxmlformats.org/officeDocument/2006/math">
                    <m:sSub>
                      <m:sSubPr>
                        <m:ctrlPr>
                          <a:rPr lang="en-US" altLang="zh-CN" sz="2400" b="1" i="1"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ctrlPr>
                      </m:sSubPr>
                      <m:e>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𝐂𝐎</m:t>
                        </m:r>
                      </m:e>
                      <m:sub>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𝟐</m:t>
                        </m:r>
                      </m:sub>
                    </m:sSub>
                  </m:oMath>
                </a14:m>
                <a:r>
                  <a:rPr lang="en-US" altLang="zh-CN" sz="100" b="1" i="0" kern="0" spc="-99900" dirty="0" smtClean="0">
                    <a:solidFill>
                      <a:srgbClr val="FFFFFF"/>
                    </a:solidFill>
                    <a:latin typeface="Times New Roman" panose="02020603050405020304" pitchFamily="34" charset="0"/>
                    <a:ea typeface="SimSun" panose="02010600030101010101" pitchFamily="34" charset="-122"/>
                    <a:cs typeface="Times New Roman" panose="02020603050405020304" pitchFamily="34" charset="-120"/>
                  </a:rPr>
                  <a:t> </a:t>
                </a:r>
                <a:r>
                  <a:rPr lang="en-US" altLang="zh-CN" sz="2400" b="1" i="0" dirty="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的性质的实验装置</a:t>
                </a: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下列说法错误的是</a:t>
                </a:r>
                <a:r>
                  <a:rPr lang="en-US" altLang="zh-CN" sz="2400" b="1" i="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r>
                  <a:rPr lang="en-US" altLang="zh-CN" sz="2400" b="1" i="0" smtClean="0">
                    <a:solidFill>
                      <a:srgbClr val="000000"/>
                    </a:solidFill>
                    <a:latin typeface="SimSun" panose="02010600030101010101" pitchFamily="34" charset="-122"/>
                    <a:ea typeface="SimSun" panose="02010600030101010101" pitchFamily="34" charset="-122"/>
                    <a:cs typeface="SimSun" panose="02010600030101010101" pitchFamily="34" charset="-120"/>
                  </a:rPr>
                  <a:t>     </a:t>
                </a:r>
                <a:r>
                  <a:rPr lang="en-US" altLang="zh-CN" sz="2400" b="1" i="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endParaRPr lang="en-US" altLang="zh-CN" sz="2400" dirty="0"/>
              </a:p>
            </p:txBody>
          </p:sp>
        </mc:Choice>
        <mc:Fallback>
          <p:sp>
            <p:nvSpPr>
              <p:cNvPr id="2" name="QC_4_BD.31_1#73af721c2?sp=1&amp;vcp=1&amp;pid=c8d452dec&amp;color=0,0,0&amp;vtp=1&amp;bt=1&amp;bbb=1"/>
              <p:cNvSpPr>
                <a:spLocks noRot="1" noChangeAspect="1" noMove="1" noResize="1" noEditPoints="1" noAdjustHandles="1" noChangeArrowheads="1" noChangeShapeType="1" noTextEdit="1"/>
              </p:cNvSpPr>
              <p:nvPr/>
            </p:nvSpPr>
            <p:spPr>
              <a:xfrm>
                <a:off x="576072" y="539496"/>
                <a:ext cx="10954512" cy="533400"/>
              </a:xfrm>
              <a:prstGeom prst="rect">
                <a:avLst/>
              </a:prstGeom>
              <a:blipFill rotWithShape="1">
                <a:blip r:embed="rId1"/>
                <a:stretch>
                  <a:fillRect l="-1" t="-71" r="2" b="71"/>
                </a:stretch>
              </a:blipFill>
            </p:spPr>
            <p:txBody>
              <a:bodyPr/>
              <a:lstStyle/>
              <a:p>
                <a:r>
                  <a:rPr lang="zh-CN" altLang="en-US">
                    <a:noFill/>
                  </a:rPr>
                  <a:t> </a:t>
                </a:r>
              </a:p>
            </p:txBody>
          </p:sp>
        </mc:Fallback>
      </mc:AlternateContent>
      <p:pic>
        <p:nvPicPr>
          <p:cNvPr id="3" name="QC_4_BD.31_2#73af721c2?iti=3&amp;vcp=1&amp;pid=c8d452dec&amp;color=0,0,0&amp;tib=255,255,255&amp;vtp=1" descr="preencoded.png"/>
          <p:cNvPicPr>
            <a:picLocks noChangeAspect="1"/>
          </p:cNvPicPr>
          <p:nvPr/>
        </p:nvPicPr>
        <p:blipFill>
          <a:blip r:embed="rId2">
            <a:clrChange>
              <a:clrFrom>
                <a:srgbClr val="FFFFFF"/>
              </a:clrFrom>
              <a:clrTo>
                <a:srgbClr val="FFFFFF">
                  <a:alpha val="0"/>
                </a:srgbClr>
              </a:clrTo>
            </a:clrChange>
          </a:blip>
          <a:stretch>
            <a:fillRect/>
          </a:stretch>
        </p:blipFill>
        <p:spPr>
          <a:xfrm>
            <a:off x="4379976" y="1145159"/>
            <a:ext cx="3346704" cy="1828800"/>
          </a:xfrm>
          <a:prstGeom prst="rect">
            <a:avLst/>
          </a:prstGeom>
          <a:noFill/>
          <a:extLst>
            <a:ext uri="{909E8E84-426E-40DD-AFC4-6F175D3DCCD1}">
              <a14:hiddenFill xmlns:a14="http://schemas.microsoft.com/office/drawing/2010/main">
                <a:solidFill>
                  <a:scrgbClr r="0" g="0" b="0">
                    <a:alpha val="0"/>
                  </a:scrgbClr>
                </a:solidFill>
              </a14:hiddenFill>
            </a:ext>
          </a:extLst>
        </p:spPr>
      </p:pic>
      <p:sp>
        <p:nvSpPr>
          <p:cNvPr id="4" name="QC_4_BD.31_3#73af721c2?iti=3&amp;vcp=1&amp;pid=c8d452dec&amp;color=0,0,0&amp;vtp=1&amp;bbb=1"/>
          <p:cNvSpPr/>
          <p:nvPr/>
        </p:nvSpPr>
        <p:spPr>
          <a:xfrm>
            <a:off x="5789803" y="3100959"/>
            <a:ext cx="527050" cy="895096"/>
          </a:xfrm>
          <a:prstGeom prst="rect">
            <a:avLst/>
          </a:prstGeom>
          <a:noFill/>
        </p:spPr>
        <p:txBody>
          <a:bodyPr wrap="none" lIns="0" tIns="0" rIns="0" bIns="0" rtlCol="0" anchor="t"/>
          <a:lstStyle/>
          <a:p>
            <a:pPr algn="ctr" latinLnBrk="1">
              <a:lnSpc>
                <a:spcPts val="4200"/>
              </a:lnSpc>
            </a:pP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图3</a:t>
            </a:r>
            <a:endParaRPr lang="en-US" altLang="zh-CN" sz="2400" dirty="0"/>
          </a:p>
        </p:txBody>
      </p:sp>
      <mc:AlternateContent xmlns:mc="http://schemas.openxmlformats.org/markup-compatibility/2006">
        <mc:Choice xmlns:a14="http://schemas.microsoft.com/office/drawing/2010/main" Requires="a14">
          <p:sp>
            <p:nvSpPr>
              <p:cNvPr id="6" name="QC_4_BD.31_4#73af721c2.choices?vcp=1&amp;pid=c8d452dec&amp;color=0,0,0&amp;vtp=1&amp;bbb=1&amp;hb=1"/>
              <p:cNvSpPr/>
              <p:nvPr/>
            </p:nvSpPr>
            <p:spPr>
              <a:xfrm>
                <a:off x="576072" y="3705533"/>
                <a:ext cx="10954512" cy="2794000"/>
              </a:xfrm>
              <a:prstGeom prst="rect">
                <a:avLst/>
              </a:prstGeom>
              <a:noFill/>
            </p:spPr>
            <p:txBody>
              <a:bodyPr wrap="none" lIns="0" tIns="0" rIns="0" bIns="0" rtlCol="0" anchor="t"/>
              <a:lstStyle/>
              <a:p>
                <a:pPr algn="l" latinLnBrk="1">
                  <a:lnSpc>
                    <a:spcPts val="4400"/>
                  </a:lnSpc>
                </a:pP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A.实验中，观察到塑料瓶内下层纸花变红色，而上层纸花不变色</a:t>
                </a:r>
                <a:endParaRPr lang="en-US" altLang="zh-CN" sz="2400" dirty="0"/>
              </a:p>
              <a:p>
                <a:pPr latinLnBrk="1">
                  <a:lnSpc>
                    <a:spcPts val="4400"/>
                  </a:lnSpc>
                </a:pPr>
                <a:r>
                  <a:rPr lang="en-US" altLang="zh-CN" sz="2400" b="1" i="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B</a:t>
                </a: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.观察到短蜡烛熄灭后，关闭</a:t>
                </a:r>
                <a14:m>
                  <m:oMath xmlns:m="http://schemas.openxmlformats.org/officeDocument/2006/math">
                    <m:r>
                      <a:rPr lang="en-US" altLang="zh-CN" sz="2400" b="1" i="0" spc="-10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𝐊</m:t>
                    </m:r>
                  </m:oMath>
                </a14:m>
                <a:r>
                  <a:rPr lang="en-US" altLang="zh-CN" sz="100" b="1" i="0" kern="0" spc="-99900" dirty="0" smtClean="0">
                    <a:solidFill>
                      <a:srgbClr val="FFFFFF"/>
                    </a:solidFill>
                    <a:latin typeface="Times New Roman" panose="02020603050405020304" pitchFamily="34" charset="0"/>
                    <a:ea typeface="SimSun" panose="02010600030101010101" pitchFamily="34" charset="-122"/>
                    <a:cs typeface="Times New Roman" panose="02020603050405020304" pitchFamily="34" charset="-120"/>
                  </a:rPr>
                  <a:t> </a:t>
                </a:r>
                <a:r>
                  <a:rPr lang="en-US" altLang="zh-CN" sz="2400" b="1" i="0" spc="-10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，片刻后长蜡烛熄灭，说明二氧化碳的密度比空气大</a:t>
                </a:r>
                <a:endParaRPr lang="en-US" altLang="zh-CN" sz="2400" spc="-100" dirty="0"/>
              </a:p>
              <a:p>
                <a:pPr latinLnBrk="1">
                  <a:lnSpc>
                    <a:spcPts val="4400"/>
                  </a:lnSpc>
                </a:pPr>
                <a:r>
                  <a:rPr lang="en-US" altLang="zh-CN" sz="2400" b="1" i="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C</a:t>
                </a: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.此实验装置既能验证二氧化碳的物理性质，也能验证二氧化碳的化学性质</a:t>
                </a:r>
                <a:endParaRPr lang="en-US" altLang="zh-CN" sz="2400" dirty="0"/>
              </a:p>
              <a:p>
                <a:pPr latinLnBrk="1">
                  <a:lnSpc>
                    <a:spcPts val="4400"/>
                  </a:lnSpc>
                </a:pPr>
                <a:r>
                  <a:rPr lang="en-US" altLang="zh-CN" sz="2400" b="1" i="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D</a:t>
                </a: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.实验后向去顶部的塑料瓶中注入澄清石灰水，振荡，观察到石灰水变浑浊</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r>
                  <a:rPr lang="en-US" altLang="zh-CN" sz="2400" b="1" i="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说</a:t>
                </a:r>
                <a:endParaRPr lang="en-US" altLang="zh-CN" sz="2400" b="1" i="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endParaRPr>
              </a:p>
              <a:p>
                <a:pPr latinLnBrk="1">
                  <a:lnSpc>
                    <a:spcPts val="4400"/>
                  </a:lnSpc>
                </a:pPr>
                <a:r>
                  <a:rPr lang="en-US" altLang="zh-CN" sz="2400" b="1" i="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明蜡烛燃烧生成二氧化碳</a:t>
                </a:r>
                <a:endParaRPr lang="en-US" altLang="zh-CN" sz="2400" dirty="0"/>
              </a:p>
            </p:txBody>
          </p:sp>
        </mc:Choice>
        <mc:Fallback>
          <p:sp>
            <p:nvSpPr>
              <p:cNvPr id="6" name="QC_4_BD.31_4#73af721c2.choices?vcp=1&amp;pid=c8d452dec&amp;color=0,0,0&amp;vtp=1&amp;bbb=1&amp;hb=1"/>
              <p:cNvSpPr>
                <a:spLocks noRot="1" noChangeAspect="1" noMove="1" noResize="1" noEditPoints="1" noAdjustHandles="1" noChangeArrowheads="1" noChangeShapeType="1" noTextEdit="1"/>
              </p:cNvSpPr>
              <p:nvPr/>
            </p:nvSpPr>
            <p:spPr>
              <a:xfrm>
                <a:off x="576072" y="3705533"/>
                <a:ext cx="10954512" cy="2794000"/>
              </a:xfrm>
              <a:prstGeom prst="rect">
                <a:avLst/>
              </a:prstGeom>
              <a:blipFill rotWithShape="1">
                <a:blip r:embed="rId3"/>
                <a:stretch>
                  <a:fillRect l="-1" t="-11" r="2" b="11"/>
                </a:stretch>
              </a:blipFill>
            </p:spPr>
            <p:txBody>
              <a:bodyPr/>
              <a:lstStyle/>
              <a:p>
                <a:r>
                  <a:rPr lang="zh-CN" altLang="en-US">
                    <a:noFill/>
                  </a:rPr>
                  <a:t> </a:t>
                </a:r>
              </a:p>
            </p:txBody>
          </p:sp>
        </mc:Fallback>
      </mc:AlternateContent>
      <p:sp>
        <p:nvSpPr>
          <p:cNvPr id="7" name="QC_4_AN.32_1#73af721c2.bracket?vcp=1&amp;pid=c8d452dec&amp;color=0,0,0&amp;vpa=16&amp;vtp=1&amp;answeroption=D"/>
          <p:cNvSpPr txBox="1"/>
          <p:nvPr/>
        </p:nvSpPr>
        <p:spPr>
          <a:xfrm>
            <a:off x="449072" y="5478453"/>
            <a:ext cx="474489" cy="569387"/>
          </a:xfrm>
          <a:prstGeom prst="rect">
            <a:avLst/>
          </a:prstGeom>
          <a:noFill/>
        </p:spPr>
        <p:txBody>
          <a:bodyPr vert="horz" wrap="none" lIns="0" tIns="0" rIns="0" bIns="0" rtlCol="0">
            <a:spAutoFit/>
          </a:bodyPr>
          <a:lstStyle/>
          <a:p>
            <a:r>
              <a:rPr lang="zh-CN" altLang="en-US" sz="3700" b="1" smtClean="0">
                <a:solidFill>
                  <a:srgbClr val="A00021"/>
                </a:solidFill>
                <a:latin typeface="华文细黑" panose="02010600040101010101" pitchFamily="2" charset="-122"/>
              </a:rPr>
              <a:t>√</a:t>
            </a:r>
            <a:endParaRPr lang="zh-CN" altLang="en-US" sz="3700" b="1">
              <a:solidFill>
                <a:srgbClr val="A00021"/>
              </a:solidFill>
              <a:latin typeface="华文细黑" panose="02010600040101010101" pitchFamily="2" charset="-122"/>
            </a:endParaRPr>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wipe(left)">
                                      <p:cBhvr>
                                        <p:cTn id="7" dur="500"/>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4_BD.33_1#f54017adc?vcp=1&amp;pid=c8d452dec&amp;color=0,0,0&amp;vtp=1&amp;bt=1&amp;bbb=1&amp;hb=1"/>
              <p:cNvSpPr/>
              <p:nvPr/>
            </p:nvSpPr>
            <p:spPr>
              <a:xfrm>
                <a:off x="576072" y="1453520"/>
                <a:ext cx="10954512" cy="1676400"/>
              </a:xfrm>
              <a:prstGeom prst="rect">
                <a:avLst/>
              </a:prstGeom>
              <a:noFill/>
            </p:spPr>
            <p:txBody>
              <a:bodyPr wrap="none" lIns="0" tIns="0" rIns="0" bIns="0" rtlCol="0" anchor="t"/>
              <a:lstStyle/>
              <a:p>
                <a:pPr algn="l" latinLnBrk="1">
                  <a:lnSpc>
                    <a:spcPts val="4400"/>
                  </a:lnSpc>
                </a:pP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17.据报道</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r>
                  <a:rPr lang="en-US" altLang="zh-CN" sz="2400" b="1" i="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北京大学药学院天然药物及仿生药物国家重点实验室焦宁研究团队首</a:t>
                </a:r>
                <a:endParaRPr lang="en-US" altLang="zh-CN" sz="2400" b="1" i="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endParaRPr>
              </a:p>
              <a:p>
                <a:pPr latinLnBrk="1">
                  <a:lnSpc>
                    <a:spcPts val="4400"/>
                  </a:lnSpc>
                </a:pPr>
                <a:r>
                  <a:rPr lang="en-US" altLang="zh-CN" sz="2400" b="1" i="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次利用硝基甲烷</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r>
                  <a:rPr lang="en-US" altLang="zh-CN" sz="2400" b="1" i="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化学式为</a:t>
                </a:r>
                <a14:m>
                  <m:oMath xmlns:m="http://schemas.openxmlformats.org/officeDocument/2006/math">
                    <m:sSub>
                      <m:sSubPr>
                        <m:ctrlPr>
                          <a:rPr lang="en-US" altLang="zh-CN" sz="2400" b="1" i="1"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ctrlPr>
                      </m:sSubPr>
                      <m:e>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𝐂𝐇</m:t>
                        </m:r>
                      </m:e>
                      <m:sub>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𝟑</m:t>
                        </m:r>
                      </m:sub>
                    </m:sSub>
                    <m:sSub>
                      <m:sSubPr>
                        <m:ctrlPr>
                          <a:rPr lang="en-US" altLang="zh-CN" sz="2400" b="1" i="1"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ctrlPr>
                      </m:sSubPr>
                      <m:e>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𝐍𝐎</m:t>
                        </m:r>
                      </m:e>
                      <m:sub>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𝟐</m:t>
                        </m:r>
                      </m:sub>
                    </m:sSub>
                  </m:oMath>
                </a14:m>
                <a:r>
                  <a:rPr lang="en-US" altLang="zh-CN" sz="100" b="1" i="0" kern="0" spc="-99900" dirty="0" smtClean="0">
                    <a:solidFill>
                      <a:srgbClr val="FFFFFF"/>
                    </a:solidFill>
                    <a:latin typeface="Times New Roman" panose="02020603050405020304" pitchFamily="34" charset="0"/>
                    <a:ea typeface="SimSun" panose="02010600030101010101" pitchFamily="34" charset="-122"/>
                    <a:cs typeface="Times New Roman" panose="02020603050405020304" pitchFamily="34" charset="-120"/>
                  </a:rPr>
                  <a:t> </a:t>
                </a:r>
                <a:r>
                  <a:rPr lang="en-US" altLang="zh-CN" sz="2400" b="1" i="0" dirty="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作为含氮试剂</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r>
                  <a:rPr lang="en-US" altLang="zh-CN" sz="2400" b="1" i="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在重要化合物酰胺及腈的合</a:t>
                </a:r>
                <a:endParaRPr lang="en-US" altLang="zh-CN" sz="2400" b="1" i="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endParaRPr>
              </a:p>
              <a:p>
                <a:pPr latinLnBrk="1">
                  <a:lnSpc>
                    <a:spcPts val="4400"/>
                  </a:lnSpc>
                </a:pPr>
                <a:r>
                  <a:rPr lang="en-US" altLang="zh-CN" sz="2400" b="1" i="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成领域取得了重大进展</a:t>
                </a: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下列关于硝基甲烷的说法正确的是</a:t>
                </a:r>
                <a:r>
                  <a:rPr lang="en-US" altLang="zh-CN" sz="2400" b="1" i="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r>
                  <a:rPr lang="en-US" altLang="zh-CN" sz="2400" b="1" i="0" smtClean="0">
                    <a:solidFill>
                      <a:srgbClr val="000000"/>
                    </a:solidFill>
                    <a:latin typeface="SimSun" panose="02010600030101010101" pitchFamily="34" charset="-122"/>
                    <a:ea typeface="SimSun" panose="02010600030101010101" pitchFamily="34" charset="-122"/>
                    <a:cs typeface="SimSun" panose="02010600030101010101" pitchFamily="34" charset="-120"/>
                  </a:rPr>
                  <a:t>     </a:t>
                </a:r>
                <a:r>
                  <a:rPr lang="en-US" altLang="zh-CN" sz="2400" b="1" i="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endParaRPr lang="en-US" altLang="zh-CN" sz="2400" dirty="0"/>
              </a:p>
            </p:txBody>
          </p:sp>
        </mc:Choice>
        <mc:Fallback>
          <p:sp>
            <p:nvSpPr>
              <p:cNvPr id="2" name="QC_4_BD.33_1#f54017adc?vcp=1&amp;pid=c8d452dec&amp;color=0,0,0&amp;vtp=1&amp;bt=1&amp;bbb=1&amp;hb=1"/>
              <p:cNvSpPr>
                <a:spLocks noRot="1" noChangeAspect="1" noMove="1" noResize="1" noEditPoints="1" noAdjustHandles="1" noChangeArrowheads="1" noChangeShapeType="1" noTextEdit="1"/>
              </p:cNvSpPr>
              <p:nvPr/>
            </p:nvSpPr>
            <p:spPr>
              <a:xfrm>
                <a:off x="576072" y="1453520"/>
                <a:ext cx="10954512" cy="1676400"/>
              </a:xfrm>
              <a:prstGeom prst="rect">
                <a:avLst/>
              </a:prstGeom>
              <a:blipFill rotWithShape="1">
                <a:blip r:embed="rId1"/>
                <a:stretch>
                  <a:fillRect l="-1" r="-38"/>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4" name="QC_4_BD.33_2#f54017adc.choices?vcp=1&amp;pid=c8d452dec&amp;color=0,0,0&amp;vtp=1&amp;bbb=1"/>
              <p:cNvSpPr/>
              <p:nvPr/>
            </p:nvSpPr>
            <p:spPr>
              <a:xfrm>
                <a:off x="576072" y="3154358"/>
                <a:ext cx="10954512" cy="2235200"/>
              </a:xfrm>
              <a:prstGeom prst="rect">
                <a:avLst/>
              </a:prstGeom>
              <a:noFill/>
            </p:spPr>
            <p:txBody>
              <a:bodyPr wrap="none" lIns="0" tIns="0" rIns="0" bIns="0" rtlCol="0" anchor="t"/>
              <a:lstStyle/>
              <a:p>
                <a:pPr algn="l" latinLnBrk="1">
                  <a:lnSpc>
                    <a:spcPts val="4400"/>
                  </a:lnSpc>
                </a:pP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A.硝基甲烷属于有机化合物</a:t>
                </a:r>
                <a:endParaRPr lang="en-US" altLang="zh-CN" sz="2400" dirty="0"/>
              </a:p>
              <a:p>
                <a:pPr latinLnBrk="1">
                  <a:lnSpc>
                    <a:spcPts val="4400"/>
                  </a:lnSpc>
                </a:pPr>
                <a:r>
                  <a:rPr lang="en-US" altLang="zh-CN" sz="2400" b="1" i="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B</a:t>
                </a: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.硝基甲烷由四种非金属原子构成</a:t>
                </a:r>
                <a:endParaRPr lang="en-US" altLang="zh-CN" sz="2400" dirty="0"/>
              </a:p>
              <a:p>
                <a:pPr latinLnBrk="1">
                  <a:lnSpc>
                    <a:spcPts val="4400"/>
                  </a:lnSpc>
                </a:pPr>
                <a:r>
                  <a:rPr lang="en-US" altLang="zh-CN" sz="2400" b="1" i="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C</a:t>
                </a: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.硝基甲烷中氢元素的质量分数最大</a:t>
                </a:r>
                <a:endParaRPr lang="en-US" altLang="zh-CN" sz="2400" dirty="0"/>
              </a:p>
              <a:p>
                <a:pPr latinLnBrk="1">
                  <a:lnSpc>
                    <a:spcPts val="4400"/>
                  </a:lnSpc>
                </a:pPr>
                <a:r>
                  <a:rPr lang="en-US" altLang="zh-CN" sz="2400" b="1" i="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D</a:t>
                </a: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.硝基甲烷中C、</a:t>
                </a:r>
                <a14:m>
                  <m:oMath xmlns:m="http://schemas.openxmlformats.org/officeDocument/2006/math">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𝐎</m:t>
                    </m:r>
                  </m:oMath>
                </a14:m>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两种元素的质量比为</a:t>
                </a:r>
                <a14:m>
                  <m:oMath xmlns:m="http://schemas.openxmlformats.org/officeDocument/2006/math">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𝟏</m:t>
                    </m:r>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m:t>
                    </m:r>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𝟐</m:t>
                    </m:r>
                  </m:oMath>
                </a14:m>
                <a:r>
                  <a:rPr lang="en-US" altLang="zh-CN" sz="100" b="1" i="0" kern="0" spc="-99900" dirty="0" smtClean="0">
                    <a:solidFill>
                      <a:srgbClr val="FFFFFF"/>
                    </a:solidFill>
                    <a:latin typeface="Times New Roman" panose="02020603050405020304" pitchFamily="34" charset="0"/>
                    <a:ea typeface="SimSun" panose="02010600030101010101" pitchFamily="34" charset="-122"/>
                    <a:cs typeface="Times New Roman" panose="02020603050405020304" pitchFamily="34" charset="-120"/>
                  </a:rPr>
                  <a:t> </a:t>
                </a:r>
                <a:endParaRPr lang="en-US" altLang="zh-CN" sz="2400" dirty="0"/>
              </a:p>
            </p:txBody>
          </p:sp>
        </mc:Choice>
        <mc:Fallback>
          <p:sp>
            <p:nvSpPr>
              <p:cNvPr id="4" name="QC_4_BD.33_2#f54017adc.choices?vcp=1&amp;pid=c8d452dec&amp;color=0,0,0&amp;vtp=1&amp;bbb=1"/>
              <p:cNvSpPr>
                <a:spLocks noRot="1" noChangeAspect="1" noMove="1" noResize="1" noEditPoints="1" noAdjustHandles="1" noChangeArrowheads="1" noChangeShapeType="1" noTextEdit="1"/>
              </p:cNvSpPr>
              <p:nvPr/>
            </p:nvSpPr>
            <p:spPr>
              <a:xfrm>
                <a:off x="576072" y="3154358"/>
                <a:ext cx="10954512" cy="2235200"/>
              </a:xfrm>
              <a:prstGeom prst="rect">
                <a:avLst/>
              </a:prstGeom>
              <a:blipFill rotWithShape="1">
                <a:blip r:embed="rId2"/>
                <a:stretch>
                  <a:fillRect l="-1" t="-14" r="2" b="14"/>
                </a:stretch>
              </a:blipFill>
            </p:spPr>
            <p:txBody>
              <a:bodyPr/>
              <a:lstStyle/>
              <a:p>
                <a:r>
                  <a:rPr lang="zh-CN" altLang="en-US">
                    <a:noFill/>
                  </a:rPr>
                  <a:t> </a:t>
                </a:r>
              </a:p>
            </p:txBody>
          </p:sp>
        </mc:Fallback>
      </mc:AlternateContent>
      <p:sp>
        <p:nvSpPr>
          <p:cNvPr id="5" name="QC_4_AN.34_1#f54017adc.bracket?vcp=1&amp;pid=c8d452dec&amp;color=0,0,0&amp;vpa=17&amp;vtp=1&amp;answeroption=A"/>
          <p:cNvSpPr txBox="1"/>
          <p:nvPr/>
        </p:nvSpPr>
        <p:spPr>
          <a:xfrm>
            <a:off x="449072" y="3212778"/>
            <a:ext cx="474489" cy="569387"/>
          </a:xfrm>
          <a:prstGeom prst="rect">
            <a:avLst/>
          </a:prstGeom>
          <a:noFill/>
        </p:spPr>
        <p:txBody>
          <a:bodyPr vert="horz" wrap="none" lIns="0" tIns="0" rIns="0" bIns="0" rtlCol="0">
            <a:spAutoFit/>
          </a:bodyPr>
          <a:lstStyle/>
          <a:p>
            <a:r>
              <a:rPr lang="zh-CN" altLang="en-US" sz="3700" b="1" smtClean="0">
                <a:solidFill>
                  <a:srgbClr val="A00021"/>
                </a:solidFill>
                <a:latin typeface="华文细黑" panose="02010600040101010101" pitchFamily="2" charset="-122"/>
              </a:rPr>
              <a:t>√</a:t>
            </a:r>
            <a:endParaRPr lang="zh-CN" altLang="en-US" sz="3700" b="1">
              <a:solidFill>
                <a:srgbClr val="A00021"/>
              </a:solidFill>
              <a:latin typeface="华文细黑" panose="02010600040101010101" pitchFamily="2" charset="-122"/>
            </a:endParaRPr>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wipe(left)">
                                      <p:cBhvr>
                                        <p:cTn id="7"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4_BD.35_1#40e0b2d4b?sp=1&amp;vcp=1&amp;pid=c8d452dec&amp;color=0,0,0&amp;vtp=1&amp;bt=1&amp;bbb=1"/>
          <p:cNvSpPr/>
          <p:nvPr/>
        </p:nvSpPr>
        <p:spPr>
          <a:xfrm>
            <a:off x="576072" y="1670690"/>
            <a:ext cx="11149013" cy="533400"/>
          </a:xfrm>
          <a:prstGeom prst="rect">
            <a:avLst/>
          </a:prstGeom>
          <a:noFill/>
        </p:spPr>
        <p:txBody>
          <a:bodyPr wrap="none" lIns="0" tIns="0" rIns="0" bIns="0" rtlCol="0" anchor="t"/>
          <a:lstStyle/>
          <a:p>
            <a:pPr algn="l" latinLnBrk="1">
              <a:lnSpc>
                <a:spcPts val="4200"/>
              </a:lnSpc>
            </a:pP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18.图4是工业生产硫酸过程中某一步反应的微观示意图，</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下列说法正确的是</a:t>
            </a:r>
            <a:r>
              <a:rPr lang="en-US" altLang="zh-CN" sz="2400" b="1" i="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r>
              <a:rPr lang="en-US" altLang="zh-CN" sz="2400" b="1" i="0" smtClean="0">
                <a:solidFill>
                  <a:srgbClr val="000000"/>
                </a:solidFill>
                <a:latin typeface="SimSun" panose="02010600030101010101" pitchFamily="34" charset="-122"/>
                <a:ea typeface="SimSun" panose="02010600030101010101" pitchFamily="34" charset="-122"/>
                <a:cs typeface="SimSun" panose="02010600030101010101" pitchFamily="34" charset="-120"/>
              </a:rPr>
              <a:t>     </a:t>
            </a:r>
            <a:r>
              <a:rPr lang="en-US" altLang="zh-CN" sz="2400" b="1" i="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endParaRPr lang="en-US" altLang="zh-CN" sz="2400" dirty="0"/>
          </a:p>
        </p:txBody>
      </p:sp>
      <p:pic>
        <p:nvPicPr>
          <p:cNvPr id="3" name="QC_4_BD.35_2#40e0b2d4b?iti=4&amp;vcp=1&amp;pid=c8d452dec&amp;color=0,0,0&amp;tib=255,255,255&amp;vtp=1" descr="preencoded.png"/>
          <p:cNvPicPr>
            <a:picLocks noChangeAspect="1"/>
          </p:cNvPicPr>
          <p:nvPr/>
        </p:nvPicPr>
        <p:blipFill>
          <a:blip r:embed="rId1">
            <a:clrChange>
              <a:clrFrom>
                <a:srgbClr val="FFFFFF"/>
              </a:clrFrom>
              <a:clrTo>
                <a:srgbClr val="FFFFFF">
                  <a:alpha val="0"/>
                </a:srgbClr>
              </a:clrTo>
            </a:clrChange>
          </a:blip>
          <a:stretch>
            <a:fillRect/>
          </a:stretch>
        </p:blipFill>
        <p:spPr>
          <a:xfrm>
            <a:off x="3227832" y="2276353"/>
            <a:ext cx="5641848" cy="987552"/>
          </a:xfrm>
          <a:prstGeom prst="rect">
            <a:avLst/>
          </a:prstGeom>
          <a:noFill/>
          <a:extLst>
            <a:ext uri="{909E8E84-426E-40DD-AFC4-6F175D3DCCD1}">
              <a14:hiddenFill xmlns:a14="http://schemas.microsoft.com/office/drawing/2010/main">
                <a:solidFill>
                  <a:scrgbClr r="0" g="0" b="0">
                    <a:alpha val="0"/>
                  </a:scrgbClr>
                </a:solidFill>
              </a14:hiddenFill>
            </a:ext>
          </a:extLst>
        </p:spPr>
      </p:pic>
      <p:sp>
        <p:nvSpPr>
          <p:cNvPr id="4" name="QC_4_BD.35_3#40e0b2d4b?iti=4&amp;vcp=1&amp;pid=c8d452dec&amp;color=0,0,0&amp;vtp=1&amp;bbb=1"/>
          <p:cNvSpPr/>
          <p:nvPr/>
        </p:nvSpPr>
        <p:spPr>
          <a:xfrm>
            <a:off x="5785231" y="3390905"/>
            <a:ext cx="527050" cy="895096"/>
          </a:xfrm>
          <a:prstGeom prst="rect">
            <a:avLst/>
          </a:prstGeom>
          <a:noFill/>
        </p:spPr>
        <p:txBody>
          <a:bodyPr wrap="none" lIns="0" tIns="0" rIns="0" bIns="0" rtlCol="0" anchor="t"/>
          <a:lstStyle/>
          <a:p>
            <a:pPr algn="ctr" latinLnBrk="1">
              <a:lnSpc>
                <a:spcPts val="4200"/>
              </a:lnSpc>
            </a:pP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图4</a:t>
            </a:r>
            <a:endParaRPr lang="en-US" altLang="zh-CN" sz="2400" dirty="0"/>
          </a:p>
        </p:txBody>
      </p:sp>
      <mc:AlternateContent xmlns:mc="http://schemas.openxmlformats.org/markup-compatibility/2006">
        <mc:Choice xmlns:a14="http://schemas.microsoft.com/office/drawing/2010/main" Requires="a14">
          <p:sp>
            <p:nvSpPr>
              <p:cNvPr id="6" name="QC_4_BD.35_4#40e0b2d4b.choices?vcp=1&amp;pid=c8d452dec&amp;color=0,0,0&amp;vtp=1&amp;bbb=1"/>
              <p:cNvSpPr/>
              <p:nvPr/>
            </p:nvSpPr>
            <p:spPr>
              <a:xfrm>
                <a:off x="576072" y="3985827"/>
                <a:ext cx="10954512" cy="1117600"/>
              </a:xfrm>
              <a:prstGeom prst="rect">
                <a:avLst/>
              </a:prstGeom>
              <a:noFill/>
            </p:spPr>
            <p:txBody>
              <a:bodyPr wrap="none" lIns="0" tIns="0" rIns="0" bIns="0" rtlCol="0" anchor="t"/>
              <a:lstStyle/>
              <a:p>
                <a:pPr marL="0" marR="0" lvl="0" indent="0" defTabSz="914400" eaLnBrk="1" fontAlgn="auto" latinLnBrk="1" hangingPunct="1">
                  <a:lnSpc>
                    <a:spcPts val="4400"/>
                  </a:lnSpc>
                  <a:spcBef>
                    <a:spcPts val="0"/>
                  </a:spcBef>
                  <a:spcAft>
                    <a:spcPts val="0"/>
                  </a:spcAft>
                  <a:buClrTx/>
                  <a:buSzTx/>
                  <a:buNone/>
                  <a:tabLst>
                    <a:tab pos="5583555" algn="l"/>
                  </a:tabLst>
                  <a:defRPr/>
                </a:pP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r>
                  <a:rPr lang="en-US" altLang="zh-CN" sz="2400" b="1" i="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该反应为置换反应</a:t>
                </a:r>
                <a:r>
                  <a:rPr lang="en-US" altLang="zh-CN" sz="2400" b="1" i="0" spc="-10300" smtClean="0">
                    <a:solidFill>
                      <a:srgbClr val="000000"/>
                    </a:solidFill>
                    <a:latin typeface="SimSun" panose="02010600030101010101" pitchFamily="34" charset="-122"/>
                    <a:ea typeface="SimSun" panose="02010600030101010101" pitchFamily="34" charset="-122"/>
                    <a:cs typeface="SimSun" panose="02010600030101010101" pitchFamily="34" charset="-120"/>
                  </a:rPr>
                  <a:t>	</a:t>
                </a:r>
                <a:r>
                  <a:rPr lang="en-US" altLang="zh-CN" sz="2400" b="1" i="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B</a:t>
                </a: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.反应前后分子数目不变</a:t>
                </a:r>
                <a:endParaRPr lang="en-US" altLang="zh-CN" sz="2400" dirty="0"/>
              </a:p>
              <a:p>
                <a:pPr marL="0" marR="0" lvl="0" indent="0" defTabSz="914400" eaLnBrk="1" fontAlgn="auto" latinLnBrk="1" hangingPunct="1">
                  <a:lnSpc>
                    <a:spcPts val="4400"/>
                  </a:lnSpc>
                  <a:spcBef>
                    <a:spcPts val="0"/>
                  </a:spcBef>
                  <a:spcAft>
                    <a:spcPts val="0"/>
                  </a:spcAft>
                  <a:buClrTx/>
                  <a:buSzTx/>
                  <a:buNone/>
                  <a:tabLst>
                    <a:tab pos="5583555" algn="l"/>
                  </a:tabLst>
                  <a:defRPr/>
                </a:pPr>
                <a:r>
                  <a:rPr lang="en-US" altLang="zh-CN" sz="2400" b="1" i="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C.1</a:t>
                </a: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个生成物分子中含有</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4</a:t>
                </a:r>
                <a:r>
                  <a:rPr lang="en-US" altLang="zh-CN" sz="2400" b="1" i="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个原子</a:t>
                </a:r>
                <a:r>
                  <a:rPr lang="en-US" altLang="zh-CN" sz="2400" b="1" i="0" spc="-10300" smtClean="0">
                    <a:solidFill>
                      <a:srgbClr val="000000"/>
                    </a:solidFill>
                    <a:latin typeface="SimSun" panose="02010600030101010101" pitchFamily="34" charset="-122"/>
                    <a:ea typeface="SimSun" panose="02010600030101010101" pitchFamily="34" charset="-122"/>
                    <a:cs typeface="SimSun" panose="02010600030101010101" pitchFamily="34" charset="-120"/>
                  </a:rPr>
                  <a:t>	</a:t>
                </a:r>
                <a:r>
                  <a:rPr lang="en-US" altLang="zh-CN" sz="2400" b="1" i="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D</a:t>
                </a: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.参加反应的两种分子个数比为</a:t>
                </a:r>
                <a14:m>
                  <m:oMath xmlns:m="http://schemas.openxmlformats.org/officeDocument/2006/math">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𝟏</m:t>
                    </m:r>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m:t>
                    </m:r>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𝟏</m:t>
                    </m:r>
                  </m:oMath>
                </a14:m>
                <a:r>
                  <a:rPr lang="en-US" altLang="zh-CN" sz="100" b="1" i="0" kern="0" spc="-99900" dirty="0" smtClean="0">
                    <a:solidFill>
                      <a:srgbClr val="FFFFFF"/>
                    </a:solidFill>
                    <a:latin typeface="Times New Roman" panose="02020603050405020304" pitchFamily="34" charset="0"/>
                    <a:ea typeface="SimSun" panose="02010600030101010101" pitchFamily="34" charset="-122"/>
                    <a:cs typeface="Times New Roman" panose="02020603050405020304" pitchFamily="34" charset="-120"/>
                  </a:rPr>
                  <a:t> </a:t>
                </a:r>
                <a:endParaRPr lang="en-US" altLang="zh-CN" sz="2400" dirty="0"/>
              </a:p>
            </p:txBody>
          </p:sp>
        </mc:Choice>
        <mc:Fallback>
          <p:sp>
            <p:nvSpPr>
              <p:cNvPr id="6" name="QC_4_BD.35_4#40e0b2d4b.choices?vcp=1&amp;pid=c8d452dec&amp;color=0,0,0&amp;vtp=1&amp;bbb=1"/>
              <p:cNvSpPr>
                <a:spLocks noRot="1" noChangeAspect="1" noMove="1" noResize="1" noEditPoints="1" noAdjustHandles="1" noChangeArrowheads="1" noChangeShapeType="1" noTextEdit="1"/>
              </p:cNvSpPr>
              <p:nvPr/>
            </p:nvSpPr>
            <p:spPr>
              <a:xfrm>
                <a:off x="576072" y="3985827"/>
                <a:ext cx="10954512" cy="1117600"/>
              </a:xfrm>
              <a:prstGeom prst="rect">
                <a:avLst/>
              </a:prstGeom>
              <a:blipFill rotWithShape="1">
                <a:blip r:embed="rId2"/>
                <a:stretch>
                  <a:fillRect l="-1" t="-51" r="2" b="51"/>
                </a:stretch>
              </a:blipFill>
            </p:spPr>
            <p:txBody>
              <a:bodyPr/>
              <a:lstStyle/>
              <a:p>
                <a:r>
                  <a:rPr lang="zh-CN" altLang="en-US">
                    <a:noFill/>
                  </a:rPr>
                  <a:t> </a:t>
                </a:r>
              </a:p>
            </p:txBody>
          </p:sp>
        </mc:Fallback>
      </mc:AlternateContent>
      <p:sp>
        <p:nvSpPr>
          <p:cNvPr id="7" name="QC_4_AN.36_1#40e0b2d4b.bracket?vcp=1&amp;pid=c8d452dec&amp;color=0,0,0&amp;vpa=18&amp;vtp=1&amp;answeroption=C"/>
          <p:cNvSpPr txBox="1"/>
          <p:nvPr/>
        </p:nvSpPr>
        <p:spPr>
          <a:xfrm>
            <a:off x="449072" y="4615747"/>
            <a:ext cx="474489" cy="569387"/>
          </a:xfrm>
          <a:prstGeom prst="rect">
            <a:avLst/>
          </a:prstGeom>
          <a:noFill/>
        </p:spPr>
        <p:txBody>
          <a:bodyPr vert="horz" wrap="none" lIns="0" tIns="0" rIns="0" bIns="0" rtlCol="0">
            <a:spAutoFit/>
          </a:bodyPr>
          <a:lstStyle/>
          <a:p>
            <a:r>
              <a:rPr lang="zh-CN" altLang="en-US" sz="3700" b="1" smtClean="0">
                <a:solidFill>
                  <a:srgbClr val="A00021"/>
                </a:solidFill>
                <a:latin typeface="华文细黑" panose="02010600040101010101" pitchFamily="2" charset="-122"/>
              </a:rPr>
              <a:t>√</a:t>
            </a:r>
            <a:endParaRPr lang="zh-CN" altLang="en-US" sz="3700" b="1">
              <a:solidFill>
                <a:srgbClr val="A00021"/>
              </a:solidFill>
              <a:latin typeface="华文细黑" panose="02010600040101010101" pitchFamily="2" charset="-122"/>
            </a:endParaRPr>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wipe(left)">
                                      <p:cBhvr>
                                        <p:cTn id="7" dur="500"/>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O_4_BD.37_1#4f164c4b6?sp=1&amp;vcp=1&amp;pid=c8d452dec&amp;color=0,0,0&amp;vtp=1&amp;bt=1&amp;bbb=1"/>
          <p:cNvSpPr/>
          <p:nvPr/>
        </p:nvSpPr>
        <p:spPr>
          <a:xfrm>
            <a:off x="576072" y="1048417"/>
            <a:ext cx="10954512" cy="533400"/>
          </a:xfrm>
          <a:prstGeom prst="rect">
            <a:avLst/>
          </a:prstGeom>
          <a:noFill/>
        </p:spPr>
        <p:txBody>
          <a:bodyPr wrap="none" lIns="0" tIns="0" rIns="0" bIns="0" rtlCol="0" anchor="t"/>
          <a:lstStyle/>
          <a:p>
            <a:pPr algn="l" latinLnBrk="1">
              <a:lnSpc>
                <a:spcPts val="4200"/>
              </a:lnSpc>
            </a:pP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19.分析以下实验能达到预期效果和目的的是</a:t>
            </a:r>
            <a:endParaRPr lang="en-US" altLang="zh-CN" sz="2400" dirty="0"/>
          </a:p>
        </p:txBody>
      </p:sp>
      <p:graphicFrame>
        <p:nvGraphicFramePr>
          <p:cNvPr id="17" name="QO_4_BD.37_2#4f164c4b6?colgroup=2,7,6,7,9&amp;vcp=1&amp;pid=c8d452dec&amp;color=0,0,0&amp;vtp=1&amp;bbb=1&amp;hb=1"/>
          <p:cNvGraphicFramePr>
            <a:graphicFrameLocks noGrp="1"/>
          </p:cNvGraphicFramePr>
          <p:nvPr/>
        </p:nvGraphicFramePr>
        <p:xfrm>
          <a:off x="576072" y="1651540"/>
          <a:ext cx="10908792" cy="3381756"/>
        </p:xfrm>
        <a:graphic>
          <a:graphicData uri="http://schemas.openxmlformats.org/drawingml/2006/table">
            <a:tbl>
              <a:tblPr/>
              <a:tblGrid>
                <a:gridCol w="987552"/>
                <a:gridCol w="2304288"/>
                <a:gridCol w="2231136"/>
                <a:gridCol w="2340864"/>
                <a:gridCol w="3044952"/>
              </a:tblGrid>
              <a:tr h="1014476">
                <a:tc>
                  <a:txBody>
                    <a:bodyPr/>
                    <a:lstStyle/>
                    <a:p>
                      <a:pPr marL="0" indent="0" algn="ctr" latinLnBrk="1" hangingPunct="0">
                        <a:lnSpc>
                          <a:spcPts val="3800"/>
                        </a:lnSpc>
                      </a:pPr>
                      <a:r>
                        <a:rPr lang="en-US" altLang="zh-CN" sz="2400" b="1" i="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实验</a:t>
                      </a:r>
                      <a:endParaRPr lang="en-US" altLang="zh-CN" sz="2400" b="1" i="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endParaRPr>
                    </a:p>
                    <a:p>
                      <a:pPr marL="0" lvl="0" indent="0" algn="ctr" latinLnBrk="1" hangingPunct="0">
                        <a:lnSpc>
                          <a:spcPts val="3600"/>
                        </a:lnSpc>
                      </a:pPr>
                      <a:r>
                        <a:rPr lang="en-US" altLang="zh-CN" sz="2400" b="1" i="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编号</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700"/>
                        </a:lnSpc>
                      </a:pP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700"/>
                        </a:lnSpc>
                      </a:pP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B</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700"/>
                        </a:lnSpc>
                      </a:pP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C</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700"/>
                        </a:lnSpc>
                      </a:pP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D</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1352804">
                <a:tc>
                  <a:txBody>
                    <a:bodyPr/>
                    <a:lstStyle/>
                    <a:p>
                      <a:pPr marL="0" indent="0" algn="ctr" latinLnBrk="1" hangingPunct="0">
                        <a:lnSpc>
                          <a:spcPts val="3800"/>
                        </a:lnSpc>
                      </a:pPr>
                      <a:r>
                        <a:rPr lang="en-US" altLang="zh-CN" sz="2400" b="1" i="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实验</a:t>
                      </a:r>
                      <a:endParaRPr lang="en-US" altLang="zh-CN" sz="2400" b="1" i="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endParaRPr>
                    </a:p>
                    <a:p>
                      <a:pPr marL="0" lvl="0" indent="0" algn="ctr" latinLnBrk="1" hangingPunct="0">
                        <a:lnSpc>
                          <a:spcPts val="3600"/>
                        </a:lnSpc>
                      </a:pPr>
                      <a:r>
                        <a:rPr lang="en-US" altLang="zh-CN" sz="2400" b="1" i="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操作</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8300"/>
                        </a:lnSpc>
                      </a:pPr>
                      <a:r>
                        <a:rPr lang="en-US" altLang="zh-CN" sz="4700" b="1" i="0" kern="0" spc="-99900" smtClean="0">
                          <a:solidFill>
                            <a:srgbClr val="FFFFFF"/>
                          </a:solidFill>
                          <a:latin typeface="Times New Roman" panose="02020603050405020304" pitchFamily="34" charset="0"/>
                          <a:ea typeface="SimSun" panose="02010600030101010101" pitchFamily="34" charset="-122"/>
                          <a:cs typeface="Times New Roman" panose="02020603050405020304" pitchFamily="34" charset="-120"/>
                        </a:rPr>
                        <a:t>_</a:t>
                      </a:r>
                      <a:r>
                        <a:rPr lang="en-US" altLang="zh-CN" sz="900" b="1" i="0" kern="0" spc="0" smtClean="0">
                          <a:solidFill>
                            <a:srgbClr val="FFFFFF"/>
                          </a:solidFill>
                          <a:latin typeface="SimSun" panose="02010600030101010101" pitchFamily="34" charset="-122"/>
                          <a:ea typeface="SimSun" panose="02010600030101010101" pitchFamily="34" charset="-122"/>
                          <a:cs typeface="Times New Roman" panose="02020603050405020304" pitchFamily="34" charset="-120"/>
                        </a:rPr>
                        <a:t>____________________________</a:t>
                      </a:r>
                      <a:endParaRPr lang="en-US" altLang="zh-CN" sz="900" spc="0" dirty="0">
                        <a:latin typeface="SimSun" panose="02010600030101010101" pitchFamily="34" charset="-122"/>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9800"/>
                        </a:lnSpc>
                      </a:pPr>
                      <a:r>
                        <a:rPr lang="en-US" altLang="zh-CN" sz="5550" b="1" i="0" kern="0" spc="-99900" smtClean="0">
                          <a:solidFill>
                            <a:srgbClr val="FFFFFF"/>
                          </a:solidFill>
                          <a:latin typeface="Times New Roman" panose="02020603050405020304" pitchFamily="34" charset="0"/>
                          <a:ea typeface="SimSun" panose="02010600030101010101" pitchFamily="34" charset="-122"/>
                          <a:cs typeface="Times New Roman" panose="02020603050405020304" pitchFamily="34" charset="-120"/>
                        </a:rPr>
                        <a:t>_</a:t>
                      </a:r>
                      <a:r>
                        <a:rPr lang="en-US" altLang="zh-CN" sz="900" b="1" i="0" kern="0" spc="0" smtClean="0">
                          <a:solidFill>
                            <a:srgbClr val="FFFFFF"/>
                          </a:solidFill>
                          <a:latin typeface="SimSun" panose="02010600030101010101" pitchFamily="34" charset="-122"/>
                          <a:ea typeface="SimSun" panose="02010600030101010101" pitchFamily="34" charset="-122"/>
                          <a:cs typeface="Times New Roman" panose="02020603050405020304" pitchFamily="34" charset="-120"/>
                        </a:rPr>
                        <a:t>______________________________</a:t>
                      </a:r>
                      <a:endParaRPr lang="en-US" altLang="zh-CN" sz="900" spc="0" dirty="0">
                        <a:latin typeface="SimSun" panose="02010600030101010101" pitchFamily="34" charset="-122"/>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8100"/>
                        </a:lnSpc>
                      </a:pPr>
                      <a:r>
                        <a:rPr lang="en-US" altLang="zh-CN" sz="4600" b="1" i="0" kern="0" spc="-99900" smtClean="0">
                          <a:solidFill>
                            <a:srgbClr val="FFFFFF"/>
                          </a:solidFill>
                          <a:latin typeface="Times New Roman" panose="02020603050405020304" pitchFamily="34" charset="0"/>
                          <a:ea typeface="SimSun" panose="02010600030101010101" pitchFamily="34" charset="-122"/>
                          <a:cs typeface="Times New Roman" panose="02020603050405020304" pitchFamily="34" charset="-120"/>
                        </a:rPr>
                        <a:t>_</a:t>
                      </a:r>
                      <a:r>
                        <a:rPr lang="en-US" altLang="zh-CN" sz="900" b="1" i="0" kern="0" spc="0" smtClean="0">
                          <a:solidFill>
                            <a:srgbClr val="FFFFFF"/>
                          </a:solidFill>
                          <a:latin typeface="SimSun" panose="02010600030101010101" pitchFamily="34" charset="-122"/>
                          <a:ea typeface="SimSun" panose="02010600030101010101" pitchFamily="34" charset="-122"/>
                          <a:cs typeface="Times New Roman" panose="02020603050405020304" pitchFamily="34" charset="-120"/>
                        </a:rPr>
                        <a:t>______________________________</a:t>
                      </a:r>
                      <a:endParaRPr lang="en-US" altLang="zh-CN" sz="900" spc="0" dirty="0">
                        <a:latin typeface="SimSun" panose="02010600030101010101" pitchFamily="34" charset="-122"/>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8600"/>
                        </a:lnSpc>
                      </a:pPr>
                      <a:r>
                        <a:rPr lang="en-US" altLang="zh-CN" sz="4850" b="1" i="0" kern="0" spc="-99900" smtClean="0">
                          <a:solidFill>
                            <a:srgbClr val="FFFFFF"/>
                          </a:solidFill>
                          <a:latin typeface="Times New Roman" panose="02020603050405020304" pitchFamily="34" charset="0"/>
                          <a:ea typeface="SimSun" panose="02010600030101010101" pitchFamily="34" charset="-122"/>
                          <a:cs typeface="Times New Roman" panose="02020603050405020304" pitchFamily="34" charset="-120"/>
                        </a:rPr>
                        <a:t>_</a:t>
                      </a:r>
                      <a:r>
                        <a:rPr lang="en-US" altLang="zh-CN" sz="900" b="1" i="0" kern="0" spc="0" smtClean="0">
                          <a:solidFill>
                            <a:srgbClr val="FFFFFF"/>
                          </a:solidFill>
                          <a:latin typeface="SimSun" panose="02010600030101010101" pitchFamily="34" charset="-122"/>
                          <a:ea typeface="SimSun" panose="02010600030101010101" pitchFamily="34" charset="-122"/>
                          <a:cs typeface="Times New Roman" panose="02020603050405020304" pitchFamily="34" charset="-120"/>
                        </a:rPr>
                        <a:t>_________________________________</a:t>
                      </a:r>
                      <a:endParaRPr lang="en-US" altLang="zh-CN" sz="900" spc="0" dirty="0">
                        <a:latin typeface="SimSun" panose="02010600030101010101" pitchFamily="34" charset="-122"/>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1014476">
                <a:tc>
                  <a:txBody>
                    <a:bodyPr/>
                    <a:lstStyle/>
                    <a:p>
                      <a:pPr marL="0" indent="0" algn="ctr" latinLnBrk="1" hangingPunct="0">
                        <a:lnSpc>
                          <a:spcPts val="3800"/>
                        </a:lnSpc>
                      </a:pPr>
                      <a:r>
                        <a:rPr lang="en-US" altLang="zh-CN" sz="2400" b="1" i="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实验</a:t>
                      </a:r>
                      <a:endParaRPr lang="en-US" altLang="zh-CN" sz="2400" b="1" i="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endParaRPr>
                    </a:p>
                    <a:p>
                      <a:pPr marL="0" lvl="0" indent="0" algn="ctr" latinLnBrk="1" hangingPunct="0">
                        <a:lnSpc>
                          <a:spcPts val="3600"/>
                        </a:lnSpc>
                      </a:pPr>
                      <a:r>
                        <a:rPr lang="en-US" altLang="zh-CN" sz="2400" b="1" i="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目的</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ctr" latinLnBrk="1" hangingPunct="0">
                        <a:lnSpc>
                          <a:spcPts val="3800"/>
                        </a:lnSpc>
                      </a:pPr>
                      <a:r>
                        <a:rPr lang="en-US" altLang="zh-CN" sz="2400" b="1" i="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验证质量守恒定</a:t>
                      </a:r>
                      <a:endParaRPr lang="en-US" altLang="zh-CN" sz="2400" b="1" i="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endParaRPr>
                    </a:p>
                    <a:p>
                      <a:pPr marL="0" lvl="0" indent="0" algn="ctr" latinLnBrk="1" hangingPunct="0">
                        <a:lnSpc>
                          <a:spcPts val="3600"/>
                        </a:lnSpc>
                      </a:pPr>
                      <a:r>
                        <a:rPr lang="en-US" altLang="zh-CN" sz="2400" b="1" i="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律</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ctr" latinLnBrk="1" hangingPunct="0">
                        <a:lnSpc>
                          <a:spcPts val="3800"/>
                        </a:lnSpc>
                      </a:pPr>
                      <a:r>
                        <a:rPr lang="en-US" altLang="zh-CN" sz="2400" b="1" i="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验证甲烷含碳</a:t>
                      </a:r>
                      <a:endParaRPr lang="en-US" altLang="zh-CN" sz="2400" b="1" i="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endParaRPr>
                    </a:p>
                    <a:p>
                      <a:pPr marL="0" lvl="0" indent="0" algn="ctr" latinLnBrk="1" hangingPunct="0">
                        <a:lnSpc>
                          <a:spcPts val="3600"/>
                        </a:lnSpc>
                      </a:pPr>
                      <a:r>
                        <a:rPr lang="en-US" altLang="zh-CN" sz="2400" b="1" i="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元素</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ctr" latinLnBrk="1" hangingPunct="0">
                        <a:lnSpc>
                          <a:spcPts val="3800"/>
                        </a:lnSpc>
                      </a:pPr>
                      <a:r>
                        <a:rPr lang="en-US" altLang="zh-CN" sz="2400" b="1" i="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探究可燃物的燃</a:t>
                      </a:r>
                      <a:endParaRPr lang="en-US" altLang="zh-CN" sz="2400" b="1" i="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endParaRPr>
                    </a:p>
                    <a:p>
                      <a:pPr marL="0" lvl="0" indent="0" algn="ctr" latinLnBrk="1" hangingPunct="0">
                        <a:lnSpc>
                          <a:spcPts val="3600"/>
                        </a:lnSpc>
                      </a:pPr>
                      <a:r>
                        <a:rPr lang="en-US" altLang="zh-CN" sz="2400" b="1" i="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烧条件</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ctr" latinLnBrk="1" hangingPunct="0">
                        <a:lnSpc>
                          <a:spcPts val="3800"/>
                        </a:lnSpc>
                      </a:pPr>
                      <a:r>
                        <a:rPr lang="en-US" altLang="zh-CN" sz="2400" b="1" i="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探究影响物质溶解度</a:t>
                      </a:r>
                      <a:endParaRPr lang="en-US" altLang="zh-CN" sz="2400" b="1" i="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endParaRPr>
                    </a:p>
                    <a:p>
                      <a:pPr marL="0" lvl="0" indent="0" algn="ctr" latinLnBrk="1" hangingPunct="0">
                        <a:lnSpc>
                          <a:spcPts val="3600"/>
                        </a:lnSpc>
                      </a:pPr>
                      <a:r>
                        <a:rPr lang="en-US" altLang="zh-CN" sz="2400" b="1" i="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的因素</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bl>
          </a:graphicData>
        </a:graphic>
      </p:graphicFrame>
      <p:pic>
        <p:nvPicPr>
          <p:cNvPr id="4" name="QO_4_BD.37_3#4f164c4b6.table_image?tii=1&amp;vcp=1&amp;pid=c8d452dec&amp;color=0,0,0&amp;tib=255,255,255&amp;vtp=1" descr="preencoded.png"/>
          <p:cNvPicPr>
            <a:picLocks noChangeAspect="1"/>
          </p:cNvPicPr>
          <p:nvPr/>
        </p:nvPicPr>
        <p:blipFill>
          <a:blip r:embed="rId1">
            <a:clrChange>
              <a:clrFrom>
                <a:srgbClr val="FFFFFF"/>
              </a:clrFrom>
              <a:clrTo>
                <a:srgbClr val="FFFFFF">
                  <a:alpha val="0"/>
                </a:srgbClr>
              </a:clrTo>
            </a:clrChange>
          </a:blip>
          <a:stretch>
            <a:fillRect/>
          </a:stretch>
        </p:blipFill>
        <p:spPr>
          <a:xfrm>
            <a:off x="1965960" y="2871502"/>
            <a:ext cx="1499616" cy="941832"/>
          </a:xfrm>
          <a:prstGeom prst="rect">
            <a:avLst/>
          </a:prstGeom>
          <a:noFill/>
          <a:extLst>
            <a:ext uri="{909E8E84-426E-40DD-AFC4-6F175D3DCCD1}">
              <a14:hiddenFill xmlns:a14="http://schemas.microsoft.com/office/drawing/2010/main">
                <a:solidFill>
                  <a:scrgbClr r="0" g="0" b="0">
                    <a:alpha val="0"/>
                  </a:scrgbClr>
                </a:solidFill>
              </a14:hiddenFill>
            </a:ext>
          </a:extLst>
        </p:spPr>
      </p:pic>
      <p:pic>
        <p:nvPicPr>
          <p:cNvPr id="5" name="QO_4_BD.37_4#4f164c4b6.table_image?tii=2&amp;vcp=1&amp;pid=c8d452dec&amp;color=0,0,0&amp;tib=255,255,255&amp;vtp=1" descr="preencoded.png"/>
          <p:cNvPicPr>
            <a:picLocks noChangeAspect="1"/>
          </p:cNvPicPr>
          <p:nvPr/>
        </p:nvPicPr>
        <p:blipFill>
          <a:blip r:embed="rId2">
            <a:clrChange>
              <a:clrFrom>
                <a:srgbClr val="FFFFFF"/>
              </a:clrFrom>
              <a:clrTo>
                <a:srgbClr val="FFFFFF">
                  <a:alpha val="0"/>
                </a:srgbClr>
              </a:clrTo>
            </a:clrChange>
          </a:blip>
          <a:stretch>
            <a:fillRect/>
          </a:stretch>
        </p:blipFill>
        <p:spPr>
          <a:xfrm>
            <a:off x="4155948" y="2784634"/>
            <a:ext cx="1655064" cy="1115568"/>
          </a:xfrm>
          <a:prstGeom prst="rect">
            <a:avLst/>
          </a:prstGeom>
          <a:noFill/>
          <a:extLst>
            <a:ext uri="{909E8E84-426E-40DD-AFC4-6F175D3DCCD1}">
              <a14:hiddenFill xmlns:a14="http://schemas.microsoft.com/office/drawing/2010/main">
                <a:solidFill>
                  <a:scrgbClr r="0" g="0" b="0">
                    <a:alpha val="0"/>
                  </a:scrgbClr>
                </a:solidFill>
              </a14:hiddenFill>
            </a:ext>
          </a:extLst>
        </p:spPr>
      </p:pic>
      <p:pic>
        <p:nvPicPr>
          <p:cNvPr id="6" name="QO_4_BD.37_5#4f164c4b6.table_image?tii=3&amp;vcp=1&amp;pid=c8d452dec&amp;color=0,0,0&amp;tib=255,255,255&amp;vtp=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6446520" y="2880646"/>
            <a:ext cx="1645920" cy="923544"/>
          </a:xfrm>
          <a:prstGeom prst="rect">
            <a:avLst/>
          </a:prstGeom>
          <a:noFill/>
          <a:extLst>
            <a:ext uri="{909E8E84-426E-40DD-AFC4-6F175D3DCCD1}">
              <a14:hiddenFill xmlns:a14="http://schemas.microsoft.com/office/drawing/2010/main">
                <a:solidFill>
                  <a:scrgbClr r="0" g="0" b="0">
                    <a:alpha val="0"/>
                  </a:scrgbClr>
                </a:solidFill>
              </a14:hiddenFill>
            </a:ext>
          </a:extLst>
        </p:spPr>
      </p:pic>
      <p:pic>
        <p:nvPicPr>
          <p:cNvPr id="7" name="QO_4_BD.37_6#4f164c4b6.table_image?tii=4&amp;vcp=1&amp;pid=c8d452dec&amp;color=0,0,0&amp;tib=255,255,255&amp;vtp=1" descr="preencoded.png"/>
          <p:cNvPicPr>
            <a:picLocks noChangeAspect="1"/>
          </p:cNvPicPr>
          <p:nvPr/>
        </p:nvPicPr>
        <p:blipFill>
          <a:blip r:embed="rId4">
            <a:clrChange>
              <a:clrFrom>
                <a:srgbClr val="FFFFFF"/>
              </a:clrFrom>
              <a:clrTo>
                <a:srgbClr val="FFFFFF">
                  <a:alpha val="0"/>
                </a:srgbClr>
              </a:clrTo>
            </a:clrChange>
          </a:blip>
          <a:stretch>
            <a:fillRect/>
          </a:stretch>
        </p:blipFill>
        <p:spPr>
          <a:xfrm>
            <a:off x="9057132" y="2853214"/>
            <a:ext cx="1810512" cy="978408"/>
          </a:xfrm>
          <a:prstGeom prst="rect">
            <a:avLst/>
          </a:prstGeom>
          <a:noFill/>
          <a:extLst>
            <a:ext uri="{909E8E84-426E-40DD-AFC4-6F175D3DCCD1}">
              <a14:hiddenFill xmlns:a14="http://schemas.microsoft.com/office/drawing/2010/main">
                <a:solidFill>
                  <a:scrgbClr r="0" g="0" b="0">
                    <a:alpha val="0"/>
                  </a:scrgbClr>
                </a:solidFill>
              </a14:hiddenFill>
            </a:ext>
          </a:extLst>
        </p:spPr>
      </p:pic>
      <p:sp>
        <p:nvSpPr>
          <p:cNvPr id="3" name="QO_4_AN.38_1#4f164c4b6?vcp=1&amp;pid=c8d452dec&amp;color=0,0,0&amp;vtp=1&amp;answeroption=B"/>
          <p:cNvSpPr txBox="1"/>
          <p:nvPr/>
        </p:nvSpPr>
        <p:spPr>
          <a:xfrm>
            <a:off x="4754880" y="1873886"/>
            <a:ext cx="587375" cy="563880"/>
          </a:xfrm>
          <a:prstGeom prst="rect">
            <a:avLst/>
          </a:prstGeom>
          <a:noFill/>
        </p:spPr>
        <p:txBody>
          <a:bodyPr vert="horz" lIns="0" tIns="0" rIns="0" bIns="0" rtlCol="0">
            <a:spAutoFit/>
          </a:bodyPr>
          <a:lstStyle/>
          <a:p>
            <a:r>
              <a:rPr lang="zh-CN" altLang="en-US" sz="3700" b="1" smtClean="0">
                <a:solidFill>
                  <a:srgbClr val="A00021"/>
                </a:solidFill>
                <a:latin typeface="华文细黑" panose="02010600040101010101" pitchFamily="2" charset="-122"/>
              </a:rPr>
              <a:t>√</a:t>
            </a:r>
            <a:endParaRPr lang="zh-CN" altLang="en-US" sz="3700" b="1">
              <a:solidFill>
                <a:srgbClr val="A00021"/>
              </a:solidFill>
              <a:latin typeface="华文细黑" panose="02010600040101010101" pitchFamily="2" charset="-122"/>
            </a:endParaRPr>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left)">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4_BD.39_1#04af4a5d6?sp=1&amp;vcp=1&amp;pid=c8d452dec&amp;color=0,0,0&amp;vtp=1&amp;bt=1&amp;bbb=1&amp;hb=1"/>
              <p:cNvSpPr/>
              <p:nvPr/>
            </p:nvSpPr>
            <p:spPr>
              <a:xfrm>
                <a:off x="576072" y="848519"/>
                <a:ext cx="10954512" cy="2235200"/>
              </a:xfrm>
              <a:prstGeom prst="rect">
                <a:avLst/>
              </a:prstGeom>
              <a:noFill/>
            </p:spPr>
            <p:txBody>
              <a:bodyPr wrap="none" lIns="0" tIns="0" rIns="0" bIns="0" rtlCol="0" anchor="t"/>
              <a:lstStyle/>
              <a:p>
                <a:pPr algn="l" latinLnBrk="1">
                  <a:lnSpc>
                    <a:spcPts val="4400"/>
                  </a:lnSpc>
                </a:pP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20.实验室有一包白色固体</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r>
                  <a:rPr lang="en-US" altLang="zh-CN" sz="2400" b="1" i="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其中含有</a:t>
                </a:r>
                <a14:m>
                  <m:oMath xmlns:m="http://schemas.openxmlformats.org/officeDocument/2006/math">
                    <m:sSub>
                      <m:sSubPr>
                        <m:ctrlPr>
                          <a:rPr lang="en-US" altLang="zh-CN" sz="2400" b="1" i="1"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ctrlPr>
                      </m:sSubPr>
                      <m:e>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𝐍𝐚</m:t>
                        </m:r>
                      </m:e>
                      <m:sub>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𝟐</m:t>
                        </m:r>
                      </m:sub>
                    </m:sSub>
                    <m:sSub>
                      <m:sSubPr>
                        <m:ctrlPr>
                          <a:rPr lang="en-US" altLang="zh-CN" sz="2400" b="1" i="1"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ctrlPr>
                      </m:sSubPr>
                      <m:e>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𝐂𝐎</m:t>
                        </m:r>
                      </m:e>
                      <m:sub>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𝟑</m:t>
                        </m:r>
                      </m:sub>
                    </m:sSub>
                  </m:oMath>
                </a14:m>
                <a:r>
                  <a:rPr lang="en-US" altLang="zh-CN" sz="2400" b="1" i="0" dirty="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还可能含有</a:t>
                </a:r>
                <a14:m>
                  <m:oMath xmlns:m="http://schemas.openxmlformats.org/officeDocument/2006/math">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𝐁𝐚</m:t>
                    </m:r>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m:t>
                    </m:r>
                    <m:sSub>
                      <m:sSubPr>
                        <m:ctrlPr>
                          <a:rPr lang="en-US" altLang="zh-CN" sz="2400" b="1" i="1"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ctrlPr>
                      </m:sSubPr>
                      <m:e>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𝐍𝐎</m:t>
                        </m:r>
                      </m:e>
                      <m:sub>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𝟑</m:t>
                        </m:r>
                      </m:sub>
                    </m:sSub>
                    <m:sSub>
                      <m:sSubPr>
                        <m:ctrlPr>
                          <a:rPr lang="en-US" altLang="zh-CN" sz="2400" b="1" i="1"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ctrlPr>
                      </m:sSubPr>
                      <m:e>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m:t>
                        </m:r>
                      </m:e>
                      <m:sub>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𝟐</m:t>
                        </m:r>
                      </m:sub>
                    </m:sSub>
                  </m:oMath>
                </a14:m>
                <a:r>
                  <a:rPr lang="en-US" altLang="zh-CN" sz="2400" b="1" i="0" dirty="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14:m>
                  <m:oMath xmlns:m="http://schemas.openxmlformats.org/officeDocument/2006/math">
                    <m:sSub>
                      <m:sSubPr>
                        <m:ctrlPr>
                          <a:rPr lang="en-US" altLang="zh-CN" sz="2400" b="1" i="1"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ctrlPr>
                      </m:sSubPr>
                      <m:e>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𝐍𝐚</m:t>
                        </m:r>
                      </m:e>
                      <m:sub>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𝟐</m:t>
                        </m:r>
                      </m:sub>
                    </m:sSub>
                    <m:sSub>
                      <m:sSubPr>
                        <m:ctrlPr>
                          <a:rPr lang="en-US" altLang="zh-CN" sz="2400" b="1" i="1"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ctrlPr>
                      </m:sSubPr>
                      <m:e>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𝐒𝐎</m:t>
                        </m:r>
                      </m:e>
                      <m:sub>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𝟒</m:t>
                        </m:r>
                      </m:sub>
                    </m:sSub>
                  </m:oMath>
                </a14:m>
                <a:r>
                  <a:rPr lang="en-US" altLang="zh-CN" sz="100" b="1" i="0" kern="0" spc="-99900" dirty="0" smtClean="0">
                    <a:solidFill>
                      <a:srgbClr val="FFFFFF"/>
                    </a:solidFill>
                    <a:latin typeface="Times New Roman" panose="02020603050405020304" pitchFamily="34" charset="0"/>
                    <a:ea typeface="SimSun" panose="02010600030101010101" pitchFamily="34" charset="-122"/>
                    <a:cs typeface="Times New Roman" panose="02020603050405020304" pitchFamily="34" charset="-120"/>
                  </a:rPr>
                  <a:t> </a:t>
                </a:r>
                <a:r>
                  <a:rPr lang="en-US" altLang="zh-CN" sz="2400" b="1" i="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endParaRPr lang="en-US" altLang="zh-CN" sz="2400" b="1" i="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endParaRPr>
              </a:p>
              <a:p>
                <a:pPr latinLnBrk="1">
                  <a:lnSpc>
                    <a:spcPts val="4400"/>
                  </a:lnSpc>
                </a:pPr>
                <a14:m>
                  <m:oMath xmlns:m="http://schemas.openxmlformats.org/officeDocument/2006/math">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𝐍𝐚𝐎𝐇</m:t>
                    </m:r>
                  </m:oMath>
                </a14:m>
                <a:r>
                  <a:rPr lang="en-US" altLang="zh-CN" sz="100" b="1" i="0" kern="0" spc="-99900" dirty="0" smtClean="0">
                    <a:solidFill>
                      <a:srgbClr val="FFFFFF"/>
                    </a:solidFill>
                    <a:latin typeface="Times New Roman" panose="02020603050405020304" pitchFamily="34" charset="0"/>
                    <a:ea typeface="SimSun" panose="02010600030101010101" pitchFamily="34" charset="-122"/>
                    <a:cs typeface="Times New Roman" panose="02020603050405020304" pitchFamily="34" charset="-120"/>
                  </a:rPr>
                  <a:t> </a:t>
                </a: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中的一种或几种。取该固体进行以下实验：取少量固体于烧杯中</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r>
                  <a:rPr lang="en-US" altLang="zh-CN" sz="2400" b="1" i="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加入足量</a:t>
                </a:r>
                <a:endParaRPr lang="en-US" altLang="zh-CN" sz="2400" b="1" i="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endParaRPr>
              </a:p>
              <a:p>
                <a:pPr latinLnBrk="1">
                  <a:lnSpc>
                    <a:spcPts val="4400"/>
                  </a:lnSpc>
                </a:pPr>
                <a:r>
                  <a:rPr lang="en-US" altLang="zh-CN" sz="2400" b="1" i="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水并不断搅拌</a:t>
                </a: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，固体部分溶解，接着向烧杯中加入足量稀硝酸，变化如图5</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所示</a:t>
                </a:r>
                <a:r>
                  <a:rPr lang="en-US" altLang="zh-CN" sz="2400" b="1" i="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endParaRPr lang="en-US" altLang="zh-CN" sz="2400" b="1" i="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endParaRPr>
              </a:p>
              <a:p>
                <a:pPr latinLnBrk="1">
                  <a:lnSpc>
                    <a:spcPts val="4400"/>
                  </a:lnSpc>
                </a:pPr>
                <a:r>
                  <a:rPr lang="en-US" altLang="zh-CN" sz="2400" b="1" i="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下列说法错误的是(</a:t>
                </a:r>
                <a:r>
                  <a:rPr lang="en-US" altLang="zh-CN" sz="2400" b="1" i="0" smtClean="0">
                    <a:solidFill>
                      <a:srgbClr val="000000"/>
                    </a:solidFill>
                    <a:latin typeface="SimSun" panose="02010600030101010101" pitchFamily="34" charset="-122"/>
                    <a:ea typeface="SimSun" panose="02010600030101010101" pitchFamily="34" charset="-122"/>
                    <a:cs typeface="SimSun" panose="02010600030101010101" pitchFamily="34" charset="-120"/>
                  </a:rPr>
                  <a:t>     </a:t>
                </a:r>
                <a:r>
                  <a:rPr lang="en-US" altLang="zh-CN" sz="2400" b="1" i="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endParaRPr lang="en-US" altLang="zh-CN" sz="2400" dirty="0"/>
              </a:p>
            </p:txBody>
          </p:sp>
        </mc:Choice>
        <mc:Fallback>
          <p:sp>
            <p:nvSpPr>
              <p:cNvPr id="2" name="QC_4_BD.39_1#04af4a5d6?sp=1&amp;vcp=1&amp;pid=c8d452dec&amp;color=0,0,0&amp;vtp=1&amp;bt=1&amp;bbb=1&amp;hb=1"/>
              <p:cNvSpPr>
                <a:spLocks noRot="1" noChangeAspect="1" noMove="1" noResize="1" noEditPoints="1" noAdjustHandles="1" noChangeArrowheads="1" noChangeShapeType="1" noTextEdit="1"/>
              </p:cNvSpPr>
              <p:nvPr/>
            </p:nvSpPr>
            <p:spPr>
              <a:xfrm>
                <a:off x="576072" y="848519"/>
                <a:ext cx="10954512" cy="2235200"/>
              </a:xfrm>
              <a:prstGeom prst="rect">
                <a:avLst/>
              </a:prstGeom>
              <a:blipFill rotWithShape="1">
                <a:blip r:embed="rId1"/>
                <a:stretch>
                  <a:fillRect l="-1" t="-7" r="-73" b="7"/>
                </a:stretch>
              </a:blipFill>
            </p:spPr>
            <p:txBody>
              <a:bodyPr/>
              <a:lstStyle/>
              <a:p>
                <a:r>
                  <a:rPr lang="zh-CN" altLang="en-US">
                    <a:noFill/>
                  </a:rPr>
                  <a:t> </a:t>
                </a:r>
              </a:p>
            </p:txBody>
          </p:sp>
        </mc:Fallback>
      </mc:AlternateContent>
      <p:pic>
        <p:nvPicPr>
          <p:cNvPr id="4" name="QC_4_BD.39_2#04af4a5d6?iti=5&amp;htil=3&amp;vcp=1&amp;pid=c8d452dec&amp;color=0,0,0&amp;tib=255,255,255&amp;vtp=1" descr="preencoded.png"/>
          <p:cNvPicPr>
            <a:picLocks noChangeAspect="1"/>
          </p:cNvPicPr>
          <p:nvPr/>
        </p:nvPicPr>
        <p:blipFill>
          <a:blip r:embed="rId2">
            <a:clrChange>
              <a:clrFrom>
                <a:srgbClr val="FFFFFF"/>
              </a:clrFrom>
              <a:clrTo>
                <a:srgbClr val="FFFFFF">
                  <a:alpha val="0"/>
                </a:srgbClr>
              </a:clrTo>
            </a:clrChange>
          </a:blip>
          <a:stretch>
            <a:fillRect/>
          </a:stretch>
        </p:blipFill>
        <p:spPr>
          <a:xfrm>
            <a:off x="8473846" y="3176683"/>
            <a:ext cx="2734056" cy="2139696"/>
          </a:xfrm>
          <a:prstGeom prst="rect">
            <a:avLst/>
          </a:prstGeom>
          <a:noFill/>
          <a:extLst>
            <a:ext uri="{909E8E84-426E-40DD-AFC4-6F175D3DCCD1}">
              <a14:hiddenFill xmlns:a14="http://schemas.microsoft.com/office/drawing/2010/main">
                <a:solidFill>
                  <a:scrgbClr r="0" g="0" b="0">
                    <a:alpha val="0"/>
                  </a:scrgbClr>
                </a:solidFill>
              </a14:hiddenFill>
            </a:ext>
          </a:extLst>
        </p:spPr>
      </p:pic>
      <p:sp>
        <p:nvSpPr>
          <p:cNvPr id="5" name="QC_4_BD.39_3#04af4a5d6?iti=5&amp;htil=3&amp;vcp=1&amp;pid=c8d452dec&amp;color=0,0,0&amp;vtp=1&amp;bbb=1"/>
          <p:cNvSpPr/>
          <p:nvPr/>
        </p:nvSpPr>
        <p:spPr>
          <a:xfrm>
            <a:off x="9577350" y="5405279"/>
            <a:ext cx="527050" cy="895096"/>
          </a:xfrm>
          <a:prstGeom prst="rect">
            <a:avLst/>
          </a:prstGeom>
          <a:noFill/>
        </p:spPr>
        <p:txBody>
          <a:bodyPr wrap="none" lIns="0" tIns="0" rIns="0" bIns="0" rtlCol="0" anchor="t"/>
          <a:lstStyle/>
          <a:p>
            <a:pPr algn="ctr" latinLnBrk="1">
              <a:lnSpc>
                <a:spcPts val="4200"/>
              </a:lnSpc>
            </a:pP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图5</a:t>
            </a:r>
            <a:endParaRPr lang="en-US" altLang="zh-CN" sz="2400" dirty="0"/>
          </a:p>
        </p:txBody>
      </p:sp>
      <mc:AlternateContent xmlns:mc="http://schemas.openxmlformats.org/markup-compatibility/2006">
        <mc:Choice xmlns:a14="http://schemas.microsoft.com/office/drawing/2010/main" Requires="a14">
          <p:sp>
            <p:nvSpPr>
              <p:cNvPr id="6" name="QC_4_BD.39_4#04af4a5d6.choices?htil=3&amp;vcp=1&amp;pid=c8d452dec&amp;color=0,0,0&amp;vtp=1&amp;bbb=1"/>
              <p:cNvSpPr/>
              <p:nvPr/>
            </p:nvSpPr>
            <p:spPr>
              <a:xfrm>
                <a:off x="576072" y="3095457"/>
                <a:ext cx="8083296" cy="2235200"/>
              </a:xfrm>
              <a:prstGeom prst="rect">
                <a:avLst/>
              </a:prstGeom>
              <a:noFill/>
            </p:spPr>
            <p:txBody>
              <a:bodyPr wrap="none" lIns="0" tIns="0" rIns="0" bIns="0" rtlCol="0" anchor="t"/>
              <a:lstStyle/>
              <a:p>
                <a:pPr algn="l" latinLnBrk="1">
                  <a:lnSpc>
                    <a:spcPts val="4400"/>
                  </a:lnSpc>
                </a:pP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A.原白色固体中一定没有</a:t>
                </a:r>
                <a14:m>
                  <m:oMath xmlns:m="http://schemas.openxmlformats.org/officeDocument/2006/math">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𝐍𝐚𝐎𝐇</m:t>
                    </m:r>
                  </m:oMath>
                </a14:m>
                <a:r>
                  <a:rPr lang="en-US" altLang="zh-CN" sz="100" b="1" i="0" kern="0" spc="-99900" dirty="0" smtClean="0">
                    <a:solidFill>
                      <a:srgbClr val="FFFFFF"/>
                    </a:solidFill>
                    <a:latin typeface="Times New Roman" panose="02020603050405020304" pitchFamily="34" charset="0"/>
                    <a:ea typeface="SimSun" panose="02010600030101010101" pitchFamily="34" charset="-122"/>
                    <a:cs typeface="Times New Roman" panose="02020603050405020304" pitchFamily="34" charset="-120"/>
                  </a:rPr>
                  <a:t> </a:t>
                </a:r>
                <a:endParaRPr lang="en-US" altLang="zh-CN" sz="2400" dirty="0"/>
              </a:p>
              <a:p>
                <a:pPr latinLnBrk="1">
                  <a:lnSpc>
                    <a:spcPts val="4400"/>
                  </a:lnSpc>
                </a:pPr>
                <a:r>
                  <a:rPr lang="en-US" altLang="zh-CN" sz="2400" b="1" i="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B.</a:t>
                </a:r>
                <a14:m>
                  <m:oMath xmlns:m="http://schemas.openxmlformats.org/officeDocument/2006/math">
                    <m:d>
                      <m:dPr>
                        <m:begChr m:val=""/>
                        <m:endChr m:val=""/>
                        <m:ctrlPr>
                          <a:rPr lang="en-US" altLang="zh-CN" sz="2400" b="1" i="1"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ctrlPr>
                      </m:dPr>
                      <m:e>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𝒂</m:t>
                        </m:r>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m:t>
                        </m:r>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𝒃</m:t>
                        </m:r>
                      </m:e>
                    </m:d>
                  </m:oMath>
                </a14:m>
                <a:r>
                  <a:rPr lang="en-US" altLang="zh-CN" sz="100" b="1" i="0" kern="0" spc="-99900" dirty="0" smtClean="0">
                    <a:solidFill>
                      <a:srgbClr val="FFFFFF"/>
                    </a:solidFill>
                    <a:latin typeface="Times New Roman" panose="02020603050405020304" pitchFamily="34" charset="0"/>
                    <a:ea typeface="SimSun" panose="02010600030101010101" pitchFamily="34" charset="-122"/>
                    <a:cs typeface="Times New Roman" panose="02020603050405020304" pitchFamily="34" charset="-120"/>
                  </a:rPr>
                  <a:t> </a:t>
                </a:r>
                <a:r>
                  <a:rPr lang="en-US" altLang="zh-CN" sz="2400" b="1" i="0" dirty="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段对应的实验现象是固体部分溶解</a:t>
                </a: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，有气泡产生</a:t>
                </a:r>
                <a:endParaRPr lang="en-US" altLang="zh-CN" sz="2400" dirty="0"/>
              </a:p>
              <a:p>
                <a:pPr latinLnBrk="1">
                  <a:lnSpc>
                    <a:spcPts val="4400"/>
                  </a:lnSpc>
                </a:pPr>
                <a:r>
                  <a:rPr lang="en-US" altLang="zh-CN" sz="2400" b="1" i="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C.</a:t>
                </a:r>
                <a14:m>
                  <m:oMath xmlns:m="http://schemas.openxmlformats.org/officeDocument/2006/math">
                    <m:d>
                      <m:dPr>
                        <m:begChr m:val=""/>
                        <m:endChr m:val=""/>
                        <m:ctrlPr>
                          <a:rPr lang="en-US" altLang="zh-CN" sz="2400" b="1" i="1"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ctrlPr>
                      </m:dPr>
                      <m:e>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𝒃</m:t>
                        </m:r>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m:t>
                        </m:r>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𝒄</m:t>
                        </m:r>
                      </m:e>
                    </m:d>
                  </m:oMath>
                </a14:m>
                <a:r>
                  <a:rPr lang="en-US" altLang="zh-CN" sz="2400" b="1" i="0" dirty="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段对应的溶液</a:t>
                </a:r>
                <a14:m>
                  <m:oMath xmlns:m="http://schemas.openxmlformats.org/officeDocument/2006/math">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𝐩𝐇</m:t>
                    </m:r>
                  </m:oMath>
                </a14:m>
                <a:r>
                  <a:rPr lang="en-US" altLang="zh-CN" sz="100" b="1" i="0" kern="0" spc="-99900" dirty="0" smtClean="0">
                    <a:solidFill>
                      <a:srgbClr val="FFFFFF"/>
                    </a:solidFill>
                    <a:latin typeface="Times New Roman" panose="02020603050405020304" pitchFamily="34" charset="0"/>
                    <a:ea typeface="SimSun" panose="02010600030101010101" pitchFamily="34" charset="-122"/>
                    <a:cs typeface="Times New Roman" panose="02020603050405020304" pitchFamily="34" charset="-120"/>
                  </a:rPr>
                  <a:t> </a:t>
                </a: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逐渐减小</a:t>
                </a:r>
                <a:endParaRPr lang="en-US" altLang="zh-CN" sz="2400" dirty="0"/>
              </a:p>
              <a:p>
                <a:pPr latinLnBrk="1">
                  <a:lnSpc>
                    <a:spcPts val="4400"/>
                  </a:lnSpc>
                </a:pPr>
                <a:r>
                  <a:rPr lang="en-US" altLang="zh-CN" sz="2400" b="1" i="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D</a:t>
                </a: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14:m>
                  <m:oMath xmlns:m="http://schemas.openxmlformats.org/officeDocument/2006/math">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𝒄</m:t>
                    </m:r>
                  </m:oMath>
                </a14:m>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点对应的溶液中溶质是</a:t>
                </a:r>
                <a14:m>
                  <m:oMath xmlns:m="http://schemas.openxmlformats.org/officeDocument/2006/math">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𝐁𝐚</m:t>
                    </m:r>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m:t>
                    </m:r>
                    <m:sSub>
                      <m:sSubPr>
                        <m:ctrlPr>
                          <a:rPr lang="en-US" altLang="zh-CN" sz="2400" b="1" i="1"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ctrlPr>
                      </m:sSubPr>
                      <m:e>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𝐍𝐎</m:t>
                        </m:r>
                      </m:e>
                      <m:sub>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𝟑</m:t>
                        </m:r>
                      </m:sub>
                    </m:sSub>
                    <m:sSub>
                      <m:sSubPr>
                        <m:ctrlPr>
                          <a:rPr lang="en-US" altLang="zh-CN" sz="2400" b="1" i="1"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ctrlPr>
                      </m:sSubPr>
                      <m:e>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m:t>
                        </m:r>
                      </m:e>
                      <m:sub>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𝟐</m:t>
                        </m:r>
                      </m:sub>
                    </m:sSub>
                  </m:oMath>
                </a14:m>
                <a:r>
                  <a:rPr lang="en-US" altLang="zh-CN" sz="2400" b="1" i="0" dirty="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14:m>
                  <m:oMath xmlns:m="http://schemas.openxmlformats.org/officeDocument/2006/math">
                    <m:sSub>
                      <m:sSubPr>
                        <m:ctrlPr>
                          <a:rPr lang="en-US" altLang="zh-CN" sz="2400" b="1" i="1"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ctrlPr>
                      </m:sSubPr>
                      <m:e>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𝐇𝐍𝐎</m:t>
                        </m:r>
                      </m:e>
                      <m:sub>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𝟑</m:t>
                        </m:r>
                      </m:sub>
                    </m:sSub>
                  </m:oMath>
                </a14:m>
                <a:r>
                  <a:rPr lang="en-US" altLang="zh-CN" sz="100" b="1" i="0" kern="0" spc="-99900" dirty="0" smtClean="0">
                    <a:solidFill>
                      <a:srgbClr val="FFFFFF"/>
                    </a:solidFill>
                    <a:latin typeface="Times New Roman" panose="02020603050405020304" pitchFamily="34" charset="0"/>
                    <a:ea typeface="SimSun" panose="02010600030101010101" pitchFamily="34" charset="-122"/>
                    <a:cs typeface="Times New Roman" panose="02020603050405020304" pitchFamily="34" charset="-120"/>
                  </a:rPr>
                  <a:t> </a:t>
                </a:r>
                <a:endParaRPr lang="en-US" altLang="zh-CN" sz="2400" dirty="0"/>
              </a:p>
            </p:txBody>
          </p:sp>
        </mc:Choice>
        <mc:Fallback>
          <p:sp>
            <p:nvSpPr>
              <p:cNvPr id="6" name="QC_4_BD.39_4#04af4a5d6.choices?htil=3&amp;vcp=1&amp;pid=c8d452dec&amp;color=0,0,0&amp;vtp=1&amp;bbb=1"/>
              <p:cNvSpPr>
                <a:spLocks noRot="1" noChangeAspect="1" noMove="1" noResize="1" noEditPoints="1" noAdjustHandles="1" noChangeArrowheads="1" noChangeShapeType="1" noTextEdit="1"/>
              </p:cNvSpPr>
              <p:nvPr/>
            </p:nvSpPr>
            <p:spPr>
              <a:xfrm>
                <a:off x="576072" y="3095457"/>
                <a:ext cx="8083296" cy="2235200"/>
              </a:xfrm>
              <a:prstGeom prst="rect">
                <a:avLst/>
              </a:prstGeom>
              <a:blipFill rotWithShape="1">
                <a:blip r:embed="rId3"/>
                <a:stretch>
                  <a:fillRect l="-2" t="-21" r="6" b="21"/>
                </a:stretch>
              </a:blipFill>
            </p:spPr>
            <p:txBody>
              <a:bodyPr/>
              <a:lstStyle/>
              <a:p>
                <a:r>
                  <a:rPr lang="zh-CN" altLang="en-US">
                    <a:noFill/>
                  </a:rPr>
                  <a:t> </a:t>
                </a:r>
              </a:p>
            </p:txBody>
          </p:sp>
        </mc:Fallback>
      </mc:AlternateContent>
      <p:sp>
        <p:nvSpPr>
          <p:cNvPr id="7" name="QC_4_AN.40_1#04af4a5d6.bracket?vcp=1&amp;pid=c8d452dec&amp;color=0,0,0&amp;vpa=19&amp;vtp=1&amp;answeroption=D"/>
          <p:cNvSpPr txBox="1"/>
          <p:nvPr/>
        </p:nvSpPr>
        <p:spPr>
          <a:xfrm>
            <a:off x="449072" y="4868377"/>
            <a:ext cx="474489" cy="569387"/>
          </a:xfrm>
          <a:prstGeom prst="rect">
            <a:avLst/>
          </a:prstGeom>
          <a:noFill/>
        </p:spPr>
        <p:txBody>
          <a:bodyPr vert="horz" wrap="none" lIns="0" tIns="0" rIns="0" bIns="0" rtlCol="0">
            <a:spAutoFit/>
          </a:bodyPr>
          <a:lstStyle/>
          <a:p>
            <a:r>
              <a:rPr lang="zh-CN" altLang="en-US" sz="3700" b="1" smtClean="0">
                <a:solidFill>
                  <a:srgbClr val="A00021"/>
                </a:solidFill>
                <a:latin typeface="华文细黑" panose="02010600040101010101" pitchFamily="2" charset="-122"/>
              </a:rPr>
              <a:t>√</a:t>
            </a:r>
            <a:endParaRPr lang="zh-CN" altLang="en-US" sz="3700" b="1">
              <a:solidFill>
                <a:srgbClr val="A00021"/>
              </a:solidFill>
              <a:latin typeface="华文细黑" panose="02010600040101010101" pitchFamily="2" charset="-122"/>
            </a:endParaRPr>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wipe(left)">
                                      <p:cBhvr>
                                        <p:cTn id="7" dur="500"/>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_3_BD#47b4f0ba7?vcp=1&amp;pid=78c9af662&amp;color=0,0,0&amp;vtp=1&amp;bt=1&amp;bbb=1&amp;hb=1"/>
          <p:cNvSpPr/>
          <p:nvPr/>
        </p:nvSpPr>
        <p:spPr>
          <a:xfrm>
            <a:off x="576072" y="539497"/>
            <a:ext cx="10954512" cy="1143000"/>
          </a:xfrm>
          <a:prstGeom prst="rect">
            <a:avLst/>
          </a:prstGeom>
          <a:noFill/>
        </p:spPr>
        <p:txBody>
          <a:bodyPr wrap="none" lIns="0" tIns="0" rIns="0" bIns="0" rtlCol="0" anchor="t"/>
          <a:lstStyle/>
          <a:p>
            <a:pPr algn="l" latinLnBrk="1">
              <a:lnSpc>
                <a:spcPts val="4500"/>
              </a:lnSpc>
            </a:pPr>
            <a:r>
              <a:rPr lang="en-US" altLang="zh-CN" sz="26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二、填空与简答题（本大题共6小题，每个化学方程式2分，其余每空1</a:t>
            </a:r>
            <a:r>
              <a:rPr lang="en-US" altLang="zh-CN" sz="26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分</a:t>
            </a:r>
            <a:r>
              <a:rPr lang="en-US" altLang="zh-CN" sz="2600" b="1" i="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endParaRPr lang="en-US" altLang="zh-CN" sz="2600" b="1" i="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endParaRPr>
          </a:p>
          <a:p>
            <a:pPr latinLnBrk="1">
              <a:lnSpc>
                <a:spcPts val="4500"/>
              </a:lnSpc>
            </a:pPr>
            <a:r>
              <a:rPr lang="en-US" altLang="zh-CN" sz="2600" b="1" i="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共</a:t>
            </a:r>
            <a:r>
              <a:rPr lang="en-US" altLang="zh-CN" sz="26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38分）</a:t>
            </a:r>
            <a:endParaRPr lang="en-US" altLang="zh-CN" sz="2600" dirty="0"/>
          </a:p>
        </p:txBody>
      </p:sp>
      <p:sp>
        <p:nvSpPr>
          <p:cNvPr id="3" name="QO_4_BD.41_1#f435cc06d?sp=1&amp;vcp=1&amp;pid=47b4f0ba7&amp;color=0,0,0&amp;vtp=1&amp;bbb=1&amp;hb=1"/>
          <p:cNvSpPr/>
          <p:nvPr/>
        </p:nvSpPr>
        <p:spPr>
          <a:xfrm>
            <a:off x="576072" y="1725986"/>
            <a:ext cx="10954512" cy="1600200"/>
          </a:xfrm>
          <a:prstGeom prst="rect">
            <a:avLst/>
          </a:prstGeom>
          <a:noFill/>
        </p:spPr>
        <p:txBody>
          <a:bodyPr wrap="none" lIns="0" tIns="0" rIns="0" bIns="0" rtlCol="0" anchor="t"/>
          <a:lstStyle/>
          <a:p>
            <a:pPr algn="l" latinLnBrk="1">
              <a:lnSpc>
                <a:spcPts val="4200"/>
              </a:lnSpc>
            </a:pP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21.（6分）化学丰富了人类的生活。下列物质与人类的生产、生活密切相关</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r>
              <a:rPr lang="en-US" altLang="zh-CN" sz="2400" b="1" i="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请你</a:t>
            </a:r>
            <a:endParaRPr lang="en-US" altLang="zh-CN" sz="2400" b="1" i="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endParaRPr>
          </a:p>
          <a:p>
            <a:pPr latinLnBrk="1">
              <a:lnSpc>
                <a:spcPts val="4200"/>
              </a:lnSpc>
            </a:pPr>
            <a:r>
              <a:rPr lang="en-US" altLang="zh-CN" sz="2400" b="1" i="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选择相应物质的序号填空</a:t>
            </a: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endParaRPr lang="en-US" altLang="zh-CN" sz="2400" dirty="0"/>
          </a:p>
          <a:p>
            <a:pPr latinLnBrk="1">
              <a:lnSpc>
                <a:spcPts val="4200"/>
              </a:lnSpc>
            </a:pPr>
            <a:r>
              <a:rPr lang="en-US" altLang="zh-CN" sz="2400" b="1" i="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①</a:t>
            </a: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石墨</a:t>
            </a:r>
            <a:r>
              <a:rPr lang="en-US" altLang="zh-CN" sz="2400" b="1" i="0" dirty="0">
                <a:solidFill>
                  <a:srgbClr val="000000"/>
                </a:solidFill>
                <a:latin typeface="SimSun" panose="02010600030101010101" pitchFamily="34" charset="-122"/>
                <a:ea typeface="SimSun" panose="02010600030101010101" pitchFamily="34" charset="-122"/>
                <a:cs typeface="SimSun" panose="02010600030101010101" pitchFamily="34" charset="-120"/>
              </a:rPr>
              <a:t> </a:t>
            </a: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②消石灰</a:t>
            </a:r>
            <a:r>
              <a:rPr lang="en-US" altLang="zh-CN" sz="2400" b="1" i="0" dirty="0">
                <a:solidFill>
                  <a:srgbClr val="000000"/>
                </a:solidFill>
                <a:latin typeface="SimSun" panose="02010600030101010101" pitchFamily="34" charset="-122"/>
                <a:ea typeface="SimSun" panose="02010600030101010101" pitchFamily="34" charset="-122"/>
                <a:cs typeface="SimSun" panose="02010600030101010101" pitchFamily="34" charset="-120"/>
              </a:rPr>
              <a:t> </a:t>
            </a: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③金属镁</a:t>
            </a:r>
            <a:r>
              <a:rPr lang="en-US" altLang="zh-CN" sz="2400" b="1" i="0" dirty="0">
                <a:solidFill>
                  <a:srgbClr val="000000"/>
                </a:solidFill>
                <a:latin typeface="SimSun" panose="02010600030101010101" pitchFamily="34" charset="-122"/>
                <a:ea typeface="SimSun" panose="02010600030101010101" pitchFamily="34" charset="-122"/>
                <a:cs typeface="SimSun" panose="02010600030101010101" pitchFamily="34" charset="-120"/>
              </a:rPr>
              <a:t> </a:t>
            </a: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④碳酸钠</a:t>
            </a:r>
            <a:r>
              <a:rPr lang="en-US" altLang="zh-CN" sz="2400" b="1" i="0" dirty="0">
                <a:solidFill>
                  <a:srgbClr val="000000"/>
                </a:solidFill>
                <a:latin typeface="SimSun" panose="02010600030101010101" pitchFamily="34" charset="-122"/>
                <a:ea typeface="SimSun" panose="02010600030101010101" pitchFamily="34" charset="-122"/>
                <a:cs typeface="SimSun" panose="02010600030101010101" pitchFamily="34" charset="-120"/>
              </a:rPr>
              <a:t> </a:t>
            </a: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⑤硫酸铜</a:t>
            </a:r>
            <a:r>
              <a:rPr lang="en-US" altLang="zh-CN" sz="2400" b="1" i="0" dirty="0">
                <a:solidFill>
                  <a:srgbClr val="000000"/>
                </a:solidFill>
                <a:latin typeface="SimSun" panose="02010600030101010101" pitchFamily="34" charset="-122"/>
                <a:ea typeface="SimSun" panose="02010600030101010101" pitchFamily="34" charset="-122"/>
                <a:cs typeface="SimSun" panose="02010600030101010101" pitchFamily="34" charset="-120"/>
              </a:rPr>
              <a:t> </a:t>
            </a: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⑥碳酸氢钠</a:t>
            </a:r>
            <a:endParaRPr lang="en-US" altLang="zh-CN" sz="2400" dirty="0"/>
          </a:p>
        </p:txBody>
      </p:sp>
      <p:sp>
        <p:nvSpPr>
          <p:cNvPr id="4" name="QB_5_BD.42_1#3ae2076e4?vcp=1&amp;pid=f435cc06d&amp;color=0,0,0&amp;vtp=1&amp;bbb=1"/>
          <p:cNvSpPr/>
          <p:nvPr/>
        </p:nvSpPr>
        <p:spPr>
          <a:xfrm>
            <a:off x="576072" y="3347774"/>
            <a:ext cx="10954512" cy="3200400"/>
          </a:xfrm>
          <a:prstGeom prst="rect">
            <a:avLst/>
          </a:prstGeom>
          <a:noFill/>
        </p:spPr>
        <p:txBody>
          <a:bodyPr wrap="none" lIns="0" tIns="0" rIns="0" bIns="0" rtlCol="0" anchor="t"/>
          <a:lstStyle/>
          <a:p>
            <a:pPr algn="l" latinLnBrk="1">
              <a:lnSpc>
                <a:spcPts val="4200"/>
              </a:lnSpc>
            </a:pP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（1</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r>
              <a:rPr lang="en-US" altLang="zh-CN" sz="2400" b="1" i="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可用于制作照明弹的是</a:t>
            </a:r>
            <a:r>
              <a:rPr lang="en-US" altLang="zh-CN" sz="2400" i="0" smtClean="0">
                <a:solidFill>
                  <a:srgbClr val="000000"/>
                </a:solidFill>
                <a:latin typeface="SimSun" panose="02010600030101010101" pitchFamily="34" charset="-122"/>
                <a:ea typeface="SimSun" panose="02010600030101010101" pitchFamily="34" charset="-122"/>
                <a:cs typeface="SimSun" panose="02010600030101010101" pitchFamily="34" charset="-120"/>
              </a:rPr>
              <a:t>____</a:t>
            </a:r>
            <a:r>
              <a:rPr lang="en-US" altLang="zh-CN" sz="2400" b="1" i="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endParaRPr lang="en-US" altLang="zh-CN" sz="2400" b="1" i="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endParaRPr>
          </a:p>
          <a:p>
            <a:pPr lvl="0" latinLnBrk="1">
              <a:lnSpc>
                <a:spcPts val="4200"/>
              </a:lnSpc>
            </a:pPr>
            <a:r>
              <a:rPr lang="en-US" altLang="zh-CN" sz="2400" b="1">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（2）</a:t>
            </a:r>
            <a:r>
              <a:rPr lang="en-US" altLang="zh-CN" sz="2400" b="1">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可用于制作铅笔芯的是</a:t>
            </a:r>
            <a:r>
              <a:rPr lang="en-US" altLang="zh-CN" sz="2400" smtClean="0">
                <a:solidFill>
                  <a:srgbClr val="000000"/>
                </a:solidFill>
                <a:latin typeface="SimSun" panose="02010600030101010101" pitchFamily="34" charset="-122"/>
                <a:ea typeface="SimSun" panose="02010600030101010101" pitchFamily="34" charset="-122"/>
                <a:cs typeface="SimSun" panose="02010600030101010101" pitchFamily="34" charset="-120"/>
              </a:rPr>
              <a:t>____</a:t>
            </a:r>
            <a:r>
              <a:rPr lang="en-US" altLang="zh-CN" sz="2400" b="1"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endParaRPr lang="en-US" altLang="zh-CN" sz="2400">
              <a:solidFill>
                <a:prstClr val="black"/>
              </a:solidFill>
            </a:endParaRPr>
          </a:p>
          <a:p>
            <a:pPr lvl="0" latinLnBrk="1">
              <a:lnSpc>
                <a:spcPts val="4200"/>
              </a:lnSpc>
            </a:pPr>
            <a:r>
              <a:rPr lang="en-US" altLang="zh-CN" sz="2400" b="1">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（3）</a:t>
            </a:r>
            <a:r>
              <a:rPr lang="en-US" altLang="zh-CN" sz="2400" b="1">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可用于配制波尔多液的是</a:t>
            </a:r>
            <a:r>
              <a:rPr lang="en-US" altLang="zh-CN" sz="2400" smtClean="0">
                <a:solidFill>
                  <a:srgbClr val="000000"/>
                </a:solidFill>
                <a:latin typeface="SimSun" panose="02010600030101010101" pitchFamily="34" charset="-122"/>
                <a:ea typeface="SimSun" panose="02010600030101010101" pitchFamily="34" charset="-122"/>
                <a:cs typeface="SimSun" panose="02010600030101010101" pitchFamily="34" charset="-120"/>
              </a:rPr>
              <a:t>____</a:t>
            </a:r>
            <a:r>
              <a:rPr lang="en-US" altLang="zh-CN" sz="2400" b="1"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endParaRPr lang="en-US" altLang="zh-CN" sz="2400">
              <a:solidFill>
                <a:prstClr val="black"/>
              </a:solidFill>
            </a:endParaRPr>
          </a:p>
          <a:p>
            <a:pPr lvl="0" latinLnBrk="1">
              <a:lnSpc>
                <a:spcPts val="4200"/>
              </a:lnSpc>
            </a:pPr>
            <a:r>
              <a:rPr lang="en-US" altLang="zh-CN" sz="2400" b="1">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（4）</a:t>
            </a:r>
            <a:r>
              <a:rPr lang="en-US" altLang="zh-CN" sz="2400" b="1">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可用于治疗胃酸过多症的是</a:t>
            </a:r>
            <a:r>
              <a:rPr lang="en-US" altLang="zh-CN" sz="2400" smtClean="0">
                <a:solidFill>
                  <a:srgbClr val="000000"/>
                </a:solidFill>
                <a:latin typeface="SimSun" panose="02010600030101010101" pitchFamily="34" charset="-122"/>
                <a:ea typeface="SimSun" panose="02010600030101010101" pitchFamily="34" charset="-122"/>
                <a:cs typeface="SimSun" panose="02010600030101010101" pitchFamily="34" charset="-120"/>
              </a:rPr>
              <a:t>____</a:t>
            </a:r>
            <a:r>
              <a:rPr lang="en-US" altLang="zh-CN" sz="2400" b="1"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endParaRPr lang="en-US" altLang="zh-CN" sz="2400">
              <a:solidFill>
                <a:prstClr val="black"/>
              </a:solidFill>
            </a:endParaRPr>
          </a:p>
          <a:p>
            <a:pPr lvl="0" latinLnBrk="1">
              <a:lnSpc>
                <a:spcPts val="4200"/>
              </a:lnSpc>
            </a:pPr>
            <a:r>
              <a:rPr lang="en-US" altLang="zh-CN" sz="2400" b="1">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（5）</a:t>
            </a:r>
            <a:r>
              <a:rPr lang="en-US" altLang="zh-CN" sz="2400" b="1">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在农业上常用来改良酸性土壤的是</a:t>
            </a:r>
            <a:r>
              <a:rPr lang="en-US" altLang="zh-CN" sz="2400" smtClean="0">
                <a:solidFill>
                  <a:srgbClr val="000000"/>
                </a:solidFill>
                <a:latin typeface="SimSun" panose="02010600030101010101" pitchFamily="34" charset="-122"/>
                <a:ea typeface="SimSun" panose="02010600030101010101" pitchFamily="34" charset="-122"/>
                <a:cs typeface="SimSun" panose="02010600030101010101" pitchFamily="34" charset="-120"/>
              </a:rPr>
              <a:t>____</a:t>
            </a:r>
            <a:r>
              <a:rPr lang="en-US" altLang="zh-CN" sz="2400" b="1"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endParaRPr lang="en-US" altLang="zh-CN" sz="2400">
              <a:solidFill>
                <a:prstClr val="black"/>
              </a:solidFill>
            </a:endParaRPr>
          </a:p>
          <a:p>
            <a:pPr lvl="0" latinLnBrk="1">
              <a:lnSpc>
                <a:spcPts val="4200"/>
              </a:lnSpc>
            </a:pPr>
            <a:r>
              <a:rPr lang="en-US" altLang="zh-CN" sz="2400" b="1">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（6）用于玻璃、造纸、</a:t>
            </a:r>
            <a:r>
              <a:rPr lang="en-US" altLang="zh-CN" sz="2400" b="1">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纺织等行业和洗涤剂生产的是</a:t>
            </a:r>
            <a:r>
              <a:rPr lang="en-US" altLang="zh-CN" sz="2400" smtClean="0">
                <a:solidFill>
                  <a:srgbClr val="000000"/>
                </a:solidFill>
                <a:latin typeface="SimSun" panose="02010600030101010101" pitchFamily="34" charset="-122"/>
                <a:ea typeface="SimSun" panose="02010600030101010101" pitchFamily="34" charset="-122"/>
                <a:cs typeface="SimSun" panose="02010600030101010101" pitchFamily="34" charset="-120"/>
              </a:rPr>
              <a:t>____</a:t>
            </a:r>
            <a:r>
              <a:rPr lang="en-US" altLang="zh-CN" sz="2400" b="1"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endParaRPr lang="en-US" altLang="zh-CN" sz="2400" dirty="0"/>
          </a:p>
        </p:txBody>
      </p:sp>
      <p:sp>
        <p:nvSpPr>
          <p:cNvPr id="5" name="QB_5_AN.43_1#3ae2076e4.blank?vcp=1&amp;pid=f435cc06d&amp;color=0,0,0&amp;vpa=20&amp;vtp=1"/>
          <p:cNvSpPr/>
          <p:nvPr/>
        </p:nvSpPr>
        <p:spPr>
          <a:xfrm>
            <a:off x="4421790" y="3320024"/>
            <a:ext cx="527050" cy="508000"/>
          </a:xfrm>
          <a:prstGeom prst="rect">
            <a:avLst/>
          </a:prstGeom>
          <a:noFill/>
        </p:spPr>
        <p:txBody>
          <a:bodyPr wrap="none" lIns="0" tIns="0" rIns="0" bIns="0" rtlCol="0" anchor="t"/>
          <a:lstStyle/>
          <a:p>
            <a:pPr algn="ctr" latinLnBrk="1">
              <a:lnSpc>
                <a:spcPts val="4000"/>
              </a:lnSpc>
            </a:pPr>
            <a:r>
              <a:rPr lang="en-US" altLang="zh-CN" sz="2400" b="1" i="0" dirty="0">
                <a:solidFill>
                  <a:srgbClr val="A00021"/>
                </a:solidFill>
                <a:latin typeface="Times New Roman" panose="02020603050405020304" pitchFamily="34" charset="0"/>
                <a:ea typeface="SimSun" panose="02010600030101010101" pitchFamily="34" charset="-122"/>
                <a:cs typeface="Times New Roman" panose="02020603050405020304" pitchFamily="34" charset="-120"/>
              </a:rPr>
              <a:t>③</a:t>
            </a:r>
            <a:endParaRPr lang="en-US" altLang="zh-CN" sz="2400" dirty="0"/>
          </a:p>
        </p:txBody>
      </p:sp>
      <p:sp>
        <p:nvSpPr>
          <p:cNvPr id="7" name="QB_5_AN.45_1#3ae2076e4.blank?vcp=1&amp;pid=f435cc06d&amp;color=0,0,0&amp;vpa=21&amp;vtp=1"/>
          <p:cNvSpPr/>
          <p:nvPr/>
        </p:nvSpPr>
        <p:spPr>
          <a:xfrm>
            <a:off x="4421790" y="3853425"/>
            <a:ext cx="527050" cy="508000"/>
          </a:xfrm>
          <a:prstGeom prst="rect">
            <a:avLst/>
          </a:prstGeom>
          <a:noFill/>
        </p:spPr>
        <p:txBody>
          <a:bodyPr wrap="none" lIns="0" tIns="0" rIns="0" bIns="0" rtlCol="0" anchor="t"/>
          <a:lstStyle/>
          <a:p>
            <a:pPr algn="ctr" latinLnBrk="1">
              <a:lnSpc>
                <a:spcPts val="4000"/>
              </a:lnSpc>
            </a:pPr>
            <a:r>
              <a:rPr lang="en-US" altLang="zh-CN" sz="2400" b="1" i="0" dirty="0">
                <a:solidFill>
                  <a:srgbClr val="A00021"/>
                </a:solidFill>
                <a:latin typeface="Times New Roman" panose="02020603050405020304" pitchFamily="34" charset="0"/>
                <a:ea typeface="SimSun" panose="02010600030101010101" pitchFamily="34" charset="-122"/>
                <a:cs typeface="Times New Roman" panose="02020603050405020304" pitchFamily="34" charset="-120"/>
              </a:rPr>
              <a:t>①</a:t>
            </a:r>
            <a:endParaRPr lang="en-US" altLang="zh-CN" sz="2400" dirty="0"/>
          </a:p>
        </p:txBody>
      </p:sp>
      <p:sp>
        <p:nvSpPr>
          <p:cNvPr id="9" name="QB_5_AN.47_1#3ae2076e4.blank?vcp=1&amp;pid=f435cc06d&amp;color=0,0,0&amp;vpa=22&amp;vtp=1"/>
          <p:cNvSpPr/>
          <p:nvPr/>
        </p:nvSpPr>
        <p:spPr>
          <a:xfrm>
            <a:off x="4728179" y="4386824"/>
            <a:ext cx="527050" cy="508000"/>
          </a:xfrm>
          <a:prstGeom prst="rect">
            <a:avLst/>
          </a:prstGeom>
          <a:noFill/>
        </p:spPr>
        <p:txBody>
          <a:bodyPr wrap="none" lIns="0" tIns="0" rIns="0" bIns="0" rtlCol="0" anchor="t"/>
          <a:lstStyle/>
          <a:p>
            <a:pPr algn="ctr" latinLnBrk="1">
              <a:lnSpc>
                <a:spcPts val="4000"/>
              </a:lnSpc>
            </a:pPr>
            <a:r>
              <a:rPr lang="en-US" altLang="zh-CN" sz="2400" b="1" i="0" dirty="0">
                <a:solidFill>
                  <a:srgbClr val="A00021"/>
                </a:solidFill>
                <a:latin typeface="Times New Roman" panose="02020603050405020304" pitchFamily="34" charset="0"/>
                <a:ea typeface="SimSun" panose="02010600030101010101" pitchFamily="34" charset="-122"/>
                <a:cs typeface="Times New Roman" panose="02020603050405020304" pitchFamily="34" charset="-120"/>
              </a:rPr>
              <a:t>⑤</a:t>
            </a:r>
            <a:endParaRPr lang="en-US" altLang="zh-CN" sz="2400" dirty="0"/>
          </a:p>
        </p:txBody>
      </p:sp>
      <p:sp>
        <p:nvSpPr>
          <p:cNvPr id="11" name="QB_5_AN.49_1#3ae2076e4.blank?vcp=1&amp;pid=f435cc06d&amp;color=0,0,0&amp;vpa=23&amp;vtp=1"/>
          <p:cNvSpPr/>
          <p:nvPr/>
        </p:nvSpPr>
        <p:spPr>
          <a:xfrm>
            <a:off x="5034565" y="4920225"/>
            <a:ext cx="527050" cy="508000"/>
          </a:xfrm>
          <a:prstGeom prst="rect">
            <a:avLst/>
          </a:prstGeom>
          <a:noFill/>
        </p:spPr>
        <p:txBody>
          <a:bodyPr wrap="none" lIns="0" tIns="0" rIns="0" bIns="0" rtlCol="0" anchor="t"/>
          <a:lstStyle/>
          <a:p>
            <a:pPr algn="ctr" latinLnBrk="1">
              <a:lnSpc>
                <a:spcPts val="4000"/>
              </a:lnSpc>
            </a:pPr>
            <a:r>
              <a:rPr lang="en-US" altLang="zh-CN" sz="2400" b="1" i="0" dirty="0">
                <a:solidFill>
                  <a:srgbClr val="A00021"/>
                </a:solidFill>
                <a:latin typeface="Times New Roman" panose="02020603050405020304" pitchFamily="34" charset="0"/>
                <a:ea typeface="SimSun" panose="02010600030101010101" pitchFamily="34" charset="-122"/>
                <a:cs typeface="Times New Roman" panose="02020603050405020304" pitchFamily="34" charset="-120"/>
              </a:rPr>
              <a:t>⑥</a:t>
            </a:r>
            <a:endParaRPr lang="en-US" altLang="zh-CN" sz="2400" dirty="0"/>
          </a:p>
        </p:txBody>
      </p:sp>
      <p:sp>
        <p:nvSpPr>
          <p:cNvPr id="13" name="QB_5_AN.51_1#3ae2076e4.blank?vcp=1&amp;pid=f435cc06d&amp;color=0,0,0&amp;vpa=24&amp;vtp=1"/>
          <p:cNvSpPr/>
          <p:nvPr/>
        </p:nvSpPr>
        <p:spPr>
          <a:xfrm>
            <a:off x="5953729" y="5453624"/>
            <a:ext cx="527050" cy="508000"/>
          </a:xfrm>
          <a:prstGeom prst="rect">
            <a:avLst/>
          </a:prstGeom>
          <a:noFill/>
        </p:spPr>
        <p:txBody>
          <a:bodyPr wrap="none" lIns="0" tIns="0" rIns="0" bIns="0" rtlCol="0" anchor="t"/>
          <a:lstStyle/>
          <a:p>
            <a:pPr algn="ctr" latinLnBrk="1">
              <a:lnSpc>
                <a:spcPts val="4000"/>
              </a:lnSpc>
            </a:pPr>
            <a:r>
              <a:rPr lang="en-US" altLang="zh-CN" sz="2400" b="1" i="0" dirty="0">
                <a:solidFill>
                  <a:srgbClr val="A00021"/>
                </a:solidFill>
                <a:latin typeface="Times New Roman" panose="02020603050405020304" pitchFamily="34" charset="0"/>
                <a:ea typeface="SimSun" panose="02010600030101010101" pitchFamily="34" charset="-122"/>
                <a:cs typeface="Times New Roman" panose="02020603050405020304" pitchFamily="34" charset="-120"/>
              </a:rPr>
              <a:t>②</a:t>
            </a:r>
            <a:endParaRPr lang="en-US" altLang="zh-CN" sz="2400" dirty="0"/>
          </a:p>
        </p:txBody>
      </p:sp>
      <p:sp>
        <p:nvSpPr>
          <p:cNvPr id="15" name="QB_5_AN.53_1#3ae2076e4.blank?vcp=1&amp;pid=f435cc06d&amp;color=0,0,0&amp;vpa=25&amp;vtp=1"/>
          <p:cNvSpPr/>
          <p:nvPr/>
        </p:nvSpPr>
        <p:spPr>
          <a:xfrm>
            <a:off x="7792054" y="5987025"/>
            <a:ext cx="527050" cy="508000"/>
          </a:xfrm>
          <a:prstGeom prst="rect">
            <a:avLst/>
          </a:prstGeom>
          <a:noFill/>
        </p:spPr>
        <p:txBody>
          <a:bodyPr wrap="none" lIns="0" tIns="0" rIns="0" bIns="0" rtlCol="0" anchor="t"/>
          <a:lstStyle/>
          <a:p>
            <a:pPr algn="ctr" latinLnBrk="1">
              <a:lnSpc>
                <a:spcPts val="4000"/>
              </a:lnSpc>
            </a:pPr>
            <a:r>
              <a:rPr lang="en-US" altLang="zh-CN" sz="2400" b="1" i="0" dirty="0">
                <a:solidFill>
                  <a:srgbClr val="A00021"/>
                </a:solidFill>
                <a:latin typeface="Times New Roman" panose="02020603050405020304" pitchFamily="34" charset="0"/>
                <a:ea typeface="SimSun" panose="02010600030101010101" pitchFamily="34" charset="-122"/>
                <a:cs typeface="Times New Roman" panose="02020603050405020304" pitchFamily="34" charset="-120"/>
              </a:rPr>
              <a:t>④</a:t>
            </a:r>
            <a:endParaRPr lang="en-US" altLang="zh-CN" sz="24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
                                            <p:bg/>
                                          </p:spTgt>
                                        </p:tgtEl>
                                        <p:attrNameLst>
                                          <p:attrName>style.visibility</p:attrName>
                                        </p:attrNameLst>
                                      </p:cBhvr>
                                      <p:to>
                                        <p:strVal val="visible"/>
                                      </p:to>
                                    </p:set>
                                    <p:animEffect transition="in" filter="wipe(left)">
                                      <p:cBhvr>
                                        <p:cTn id="7" dur="500"/>
                                        <p:tgtEl>
                                          <p:spTgt spid="5">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5">
                                            <p:txEl>
                                              <p:pRg st="0" end="0"/>
                                            </p:txEl>
                                          </p:spTgt>
                                        </p:tgtEl>
                                        <p:attrNameLst>
                                          <p:attrName>style.visibility</p:attrName>
                                        </p:attrNameLst>
                                      </p:cBhvr>
                                      <p:to>
                                        <p:strVal val="visible"/>
                                      </p:to>
                                    </p:set>
                                    <p:animEffect transition="in" filter="wipe(left)">
                                      <p:cBhvr>
                                        <p:cTn id="10" dur="500"/>
                                        <p:tgtEl>
                                          <p:spTgt spid="5">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7">
                                            <p:bg/>
                                          </p:spTgt>
                                        </p:tgtEl>
                                        <p:attrNameLst>
                                          <p:attrName>style.visibility</p:attrName>
                                        </p:attrNameLst>
                                      </p:cBhvr>
                                      <p:to>
                                        <p:strVal val="visible"/>
                                      </p:to>
                                    </p:set>
                                    <p:animEffect transition="in" filter="wipe(left)">
                                      <p:cBhvr>
                                        <p:cTn id="15" dur="500"/>
                                        <p:tgtEl>
                                          <p:spTgt spid="7">
                                            <p:bg/>
                                          </p:spTgt>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7">
                                            <p:txEl>
                                              <p:pRg st="0" end="0"/>
                                            </p:txEl>
                                          </p:spTgt>
                                        </p:tgtEl>
                                        <p:attrNameLst>
                                          <p:attrName>style.visibility</p:attrName>
                                        </p:attrNameLst>
                                      </p:cBhvr>
                                      <p:to>
                                        <p:strVal val="visible"/>
                                      </p:to>
                                    </p:set>
                                    <p:animEffect transition="in" filter="wipe(left)">
                                      <p:cBhvr>
                                        <p:cTn id="18" dur="500"/>
                                        <p:tgtEl>
                                          <p:spTgt spid="7">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9">
                                            <p:bg/>
                                          </p:spTgt>
                                        </p:tgtEl>
                                        <p:attrNameLst>
                                          <p:attrName>style.visibility</p:attrName>
                                        </p:attrNameLst>
                                      </p:cBhvr>
                                      <p:to>
                                        <p:strVal val="visible"/>
                                      </p:to>
                                    </p:set>
                                    <p:animEffect transition="in" filter="wipe(left)">
                                      <p:cBhvr>
                                        <p:cTn id="23" dur="500"/>
                                        <p:tgtEl>
                                          <p:spTgt spid="9">
                                            <p:bg/>
                                          </p:spTgt>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9">
                                            <p:txEl>
                                              <p:pRg st="0" end="0"/>
                                            </p:txEl>
                                          </p:spTgt>
                                        </p:tgtEl>
                                        <p:attrNameLst>
                                          <p:attrName>style.visibility</p:attrName>
                                        </p:attrNameLst>
                                      </p:cBhvr>
                                      <p:to>
                                        <p:strVal val="visible"/>
                                      </p:to>
                                    </p:set>
                                    <p:animEffect transition="in" filter="wipe(left)">
                                      <p:cBhvr>
                                        <p:cTn id="26" dur="500"/>
                                        <p:tgtEl>
                                          <p:spTgt spid="9">
                                            <p:txEl>
                                              <p:pRg st="0" end="0"/>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grpId="0" nodeType="clickEffect">
                                  <p:stCondLst>
                                    <p:cond delay="0"/>
                                  </p:stCondLst>
                                  <p:childTnLst>
                                    <p:set>
                                      <p:cBhvr>
                                        <p:cTn id="30" dur="1" fill="hold">
                                          <p:stCondLst>
                                            <p:cond delay="0"/>
                                          </p:stCondLst>
                                        </p:cTn>
                                        <p:tgtEl>
                                          <p:spTgt spid="11">
                                            <p:bg/>
                                          </p:spTgt>
                                        </p:tgtEl>
                                        <p:attrNameLst>
                                          <p:attrName>style.visibility</p:attrName>
                                        </p:attrNameLst>
                                      </p:cBhvr>
                                      <p:to>
                                        <p:strVal val="visible"/>
                                      </p:to>
                                    </p:set>
                                    <p:animEffect transition="in" filter="wipe(left)">
                                      <p:cBhvr>
                                        <p:cTn id="31" dur="500"/>
                                        <p:tgtEl>
                                          <p:spTgt spid="11">
                                            <p:bg/>
                                          </p:spTgt>
                                        </p:tgtEl>
                                      </p:cBhvr>
                                    </p:animEffect>
                                  </p:childTnLst>
                                </p:cTn>
                              </p:par>
                              <p:par>
                                <p:cTn id="32" presetID="22" presetClass="entr" presetSubtype="8" fill="hold" grpId="0" nodeType="withEffect">
                                  <p:stCondLst>
                                    <p:cond delay="0"/>
                                  </p:stCondLst>
                                  <p:childTnLst>
                                    <p:set>
                                      <p:cBhvr>
                                        <p:cTn id="33" dur="1" fill="hold">
                                          <p:stCondLst>
                                            <p:cond delay="0"/>
                                          </p:stCondLst>
                                        </p:cTn>
                                        <p:tgtEl>
                                          <p:spTgt spid="11">
                                            <p:txEl>
                                              <p:pRg st="0" end="0"/>
                                            </p:txEl>
                                          </p:spTgt>
                                        </p:tgtEl>
                                        <p:attrNameLst>
                                          <p:attrName>style.visibility</p:attrName>
                                        </p:attrNameLst>
                                      </p:cBhvr>
                                      <p:to>
                                        <p:strVal val="visible"/>
                                      </p:to>
                                    </p:set>
                                    <p:animEffect transition="in" filter="wipe(left)">
                                      <p:cBhvr>
                                        <p:cTn id="34" dur="500"/>
                                        <p:tgtEl>
                                          <p:spTgt spid="11">
                                            <p:txEl>
                                              <p:pRg st="0" end="0"/>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8" fill="hold" grpId="0" nodeType="clickEffect">
                                  <p:stCondLst>
                                    <p:cond delay="0"/>
                                  </p:stCondLst>
                                  <p:childTnLst>
                                    <p:set>
                                      <p:cBhvr>
                                        <p:cTn id="38" dur="1" fill="hold">
                                          <p:stCondLst>
                                            <p:cond delay="0"/>
                                          </p:stCondLst>
                                        </p:cTn>
                                        <p:tgtEl>
                                          <p:spTgt spid="13">
                                            <p:bg/>
                                          </p:spTgt>
                                        </p:tgtEl>
                                        <p:attrNameLst>
                                          <p:attrName>style.visibility</p:attrName>
                                        </p:attrNameLst>
                                      </p:cBhvr>
                                      <p:to>
                                        <p:strVal val="visible"/>
                                      </p:to>
                                    </p:set>
                                    <p:animEffect transition="in" filter="wipe(left)">
                                      <p:cBhvr>
                                        <p:cTn id="39" dur="500"/>
                                        <p:tgtEl>
                                          <p:spTgt spid="13">
                                            <p:bg/>
                                          </p:spTgt>
                                        </p:tgtEl>
                                      </p:cBhvr>
                                    </p:animEffect>
                                  </p:childTnLst>
                                </p:cTn>
                              </p:par>
                              <p:par>
                                <p:cTn id="40" presetID="22" presetClass="entr" presetSubtype="8" fill="hold" grpId="0" nodeType="withEffect">
                                  <p:stCondLst>
                                    <p:cond delay="0"/>
                                  </p:stCondLst>
                                  <p:childTnLst>
                                    <p:set>
                                      <p:cBhvr>
                                        <p:cTn id="41" dur="1" fill="hold">
                                          <p:stCondLst>
                                            <p:cond delay="0"/>
                                          </p:stCondLst>
                                        </p:cTn>
                                        <p:tgtEl>
                                          <p:spTgt spid="13">
                                            <p:txEl>
                                              <p:pRg st="0" end="0"/>
                                            </p:txEl>
                                          </p:spTgt>
                                        </p:tgtEl>
                                        <p:attrNameLst>
                                          <p:attrName>style.visibility</p:attrName>
                                        </p:attrNameLst>
                                      </p:cBhvr>
                                      <p:to>
                                        <p:strVal val="visible"/>
                                      </p:to>
                                    </p:set>
                                    <p:animEffect transition="in" filter="wipe(left)">
                                      <p:cBhvr>
                                        <p:cTn id="42" dur="500"/>
                                        <p:tgtEl>
                                          <p:spTgt spid="13">
                                            <p:txEl>
                                              <p:pRg st="0" end="0"/>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15">
                                            <p:bg/>
                                          </p:spTgt>
                                        </p:tgtEl>
                                        <p:attrNameLst>
                                          <p:attrName>style.visibility</p:attrName>
                                        </p:attrNameLst>
                                      </p:cBhvr>
                                      <p:to>
                                        <p:strVal val="visible"/>
                                      </p:to>
                                    </p:set>
                                    <p:animEffect transition="in" filter="wipe(left)">
                                      <p:cBhvr>
                                        <p:cTn id="47" dur="500"/>
                                        <p:tgtEl>
                                          <p:spTgt spid="15">
                                            <p:bg/>
                                          </p:spTgt>
                                        </p:tgtEl>
                                      </p:cBhvr>
                                    </p:animEffect>
                                  </p:childTnLst>
                                </p:cTn>
                              </p:par>
                              <p:par>
                                <p:cTn id="48" presetID="22" presetClass="entr" presetSubtype="8" fill="hold" grpId="0" nodeType="withEffect">
                                  <p:stCondLst>
                                    <p:cond delay="0"/>
                                  </p:stCondLst>
                                  <p:childTnLst>
                                    <p:set>
                                      <p:cBhvr>
                                        <p:cTn id="49" dur="1" fill="hold">
                                          <p:stCondLst>
                                            <p:cond delay="0"/>
                                          </p:stCondLst>
                                        </p:cTn>
                                        <p:tgtEl>
                                          <p:spTgt spid="15">
                                            <p:txEl>
                                              <p:pRg st="0" end="0"/>
                                            </p:txEl>
                                          </p:spTgt>
                                        </p:tgtEl>
                                        <p:attrNameLst>
                                          <p:attrName>style.visibility</p:attrName>
                                        </p:attrNameLst>
                                      </p:cBhvr>
                                      <p:to>
                                        <p:strVal val="visible"/>
                                      </p:to>
                                    </p:set>
                                    <p:animEffect transition="in" filter="wipe(left)">
                                      <p:cBhvr>
                                        <p:cTn id="50" dur="500"/>
                                        <p:tgtEl>
                                          <p:spTgt spid="1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build="p"/>
      <p:bldP spid="7" grpId="0" animBg="1" build="p"/>
      <p:bldP spid="9" grpId="0" animBg="1" build="p"/>
      <p:bldP spid="11" grpId="0" animBg="1" build="p"/>
      <p:bldP spid="13" grpId="0" animBg="1" build="p"/>
      <p:bldP spid="15" grpId="0" animBg="1"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O_4_BD.54_1#780a8dc5a?vcp=1&amp;pid=47b4f0ba7&amp;color=0,0,0&amp;vtp=1&amp;bt=1&amp;bbb=1&amp;hb=1"/>
          <p:cNvSpPr/>
          <p:nvPr/>
        </p:nvSpPr>
        <p:spPr>
          <a:xfrm>
            <a:off x="576072" y="1199520"/>
            <a:ext cx="10954512" cy="2235200"/>
          </a:xfrm>
          <a:prstGeom prst="rect">
            <a:avLst/>
          </a:prstGeom>
          <a:noFill/>
        </p:spPr>
        <p:txBody>
          <a:bodyPr wrap="none" lIns="0" tIns="0" rIns="0" bIns="0" rtlCol="0" anchor="t"/>
          <a:lstStyle/>
          <a:p>
            <a:pPr algn="l" latinLnBrk="1">
              <a:lnSpc>
                <a:spcPts val="4400"/>
              </a:lnSpc>
            </a:pP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22.（6分）科技创新，引领未来。科技是人类进步的引擎</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r>
              <a:rPr lang="en-US" altLang="zh-CN" sz="2400" b="1" i="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它以独特的魅力和无限</a:t>
            </a:r>
            <a:endParaRPr lang="en-US" altLang="zh-CN" sz="2400" b="1" i="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endParaRPr>
          </a:p>
          <a:p>
            <a:pPr latinLnBrk="1">
              <a:lnSpc>
                <a:spcPts val="4400"/>
              </a:lnSpc>
            </a:pPr>
            <a:r>
              <a:rPr lang="en-US" altLang="zh-CN" sz="2400" b="1" i="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的可能性改变了我们的生活</a:t>
            </a: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。在这个充满创新和探索的时代</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r>
              <a:rPr lang="en-US" altLang="zh-CN" sz="2400" b="1" i="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让我们一同踏上一</a:t>
            </a:r>
            <a:endParaRPr lang="en-US" altLang="zh-CN" sz="2400" b="1" i="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endParaRPr>
          </a:p>
          <a:p>
            <a:pPr latinLnBrk="1">
              <a:lnSpc>
                <a:spcPts val="4400"/>
              </a:lnSpc>
            </a:pPr>
            <a:r>
              <a:rPr lang="en-US" altLang="zh-CN" sz="2400" b="1" i="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段令人惊叹的科技之旅</a:t>
            </a: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下面是我国科技领域中引起世界关注的一些典型事例</a:t>
            </a:r>
            <a:r>
              <a:rPr lang="en-US" altLang="zh-CN" sz="2400" b="1" i="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endParaRPr lang="en-US" altLang="zh-CN" sz="2400" b="1" i="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endParaRPr>
          </a:p>
          <a:p>
            <a:pPr latinLnBrk="1">
              <a:lnSpc>
                <a:spcPts val="4400"/>
              </a:lnSpc>
            </a:pPr>
            <a:r>
              <a:rPr lang="en-US" altLang="zh-CN" sz="2400" b="1" i="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请你运用所学化学知识</a:t>
            </a: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，分析题中信息，解答下列相关问题。</a:t>
            </a:r>
            <a:endParaRPr lang="en-US" altLang="zh-CN" sz="2400" dirty="0"/>
          </a:p>
        </p:txBody>
      </p:sp>
      <mc:AlternateContent xmlns:mc="http://schemas.openxmlformats.org/markup-compatibility/2006">
        <mc:Choice xmlns:a14="http://schemas.microsoft.com/office/drawing/2010/main" Requires="a14">
          <p:sp>
            <p:nvSpPr>
              <p:cNvPr id="3" name="QB_5_BD.55_1#ee3155df4?vcp=1&amp;pid=780a8dc5a&amp;color=0,0,0&amp;vtp=1&amp;bbb=1&amp;hb=1"/>
              <p:cNvSpPr/>
              <p:nvPr/>
            </p:nvSpPr>
            <p:spPr>
              <a:xfrm>
                <a:off x="576072" y="3446458"/>
                <a:ext cx="10954512" cy="2235200"/>
              </a:xfrm>
              <a:prstGeom prst="rect">
                <a:avLst/>
              </a:prstGeom>
              <a:noFill/>
            </p:spPr>
            <p:txBody>
              <a:bodyPr wrap="none" lIns="0" tIns="0" rIns="0" bIns="0" rtlCol="0" anchor="t"/>
              <a:lstStyle/>
              <a:p>
                <a:pPr algn="l" latinLnBrk="1">
                  <a:lnSpc>
                    <a:spcPts val="4400"/>
                  </a:lnSpc>
                </a:pP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（1）肼</a:t>
                </a:r>
                <a14:m>
                  <m:oMath xmlns:m="http://schemas.openxmlformats.org/officeDocument/2006/math">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m:t>
                    </m:r>
                    <m:sSub>
                      <m:sSubPr>
                        <m:ctrlPr>
                          <a:rPr lang="en-US" altLang="zh-CN" sz="2400" b="1" i="1"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ctrlPr>
                      </m:sSubPr>
                      <m:e>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𝐍</m:t>
                        </m:r>
                      </m:e>
                      <m:sub>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𝟐</m:t>
                        </m:r>
                      </m:sub>
                    </m:sSub>
                    <m:sSub>
                      <m:sSubPr>
                        <m:ctrlPr>
                          <a:rPr lang="en-US" altLang="zh-CN" sz="2400" b="1" i="1"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ctrlPr>
                      </m:sSubPr>
                      <m:e>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𝐇</m:t>
                        </m:r>
                      </m:e>
                      <m:sub>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𝟒</m:t>
                        </m:r>
                      </m:sub>
                    </m:sSub>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m:t>
                    </m:r>
                  </m:oMath>
                </a14:m>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又称联氨，常用作火箭燃料。肼的熔点为</a:t>
                </a:r>
                <a14:m>
                  <m:oMath xmlns:m="http://schemas.openxmlformats.org/officeDocument/2006/math">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𝟏</m:t>
                    </m:r>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m:t>
                    </m:r>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𝟒</m:t>
                    </m:r>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 ℃</m:t>
                    </m:r>
                  </m:oMath>
                </a14:m>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，沸点为</a:t>
                </a:r>
                <a14:m>
                  <m:oMath xmlns:m="http://schemas.openxmlformats.org/officeDocument/2006/math">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𝟏𝟏𝟑</m:t>
                    </m:r>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m:t>
                    </m:r>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𝟓</m:t>
                    </m:r>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 ℃</m:t>
                    </m:r>
                  </m:oMath>
                </a14:m>
                <a:r>
                  <a:rPr lang="en-US" altLang="zh-CN" sz="100" b="1" i="0" kern="0" spc="-99900" dirty="0" smtClean="0">
                    <a:solidFill>
                      <a:srgbClr val="FFFFFF"/>
                    </a:solidFill>
                    <a:latin typeface="Times New Roman" panose="02020603050405020304" pitchFamily="34" charset="0"/>
                    <a:ea typeface="SimSun" panose="02010600030101010101" pitchFamily="34" charset="-122"/>
                    <a:cs typeface="Times New Roman" panose="02020603050405020304" pitchFamily="34" charset="-120"/>
                  </a:rPr>
                  <a:t> </a:t>
                </a:r>
                <a:r>
                  <a:rPr lang="en-US" altLang="zh-CN" sz="2400" b="1" i="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endParaRPr lang="en-US" altLang="zh-CN" sz="2400" b="1" i="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endParaRPr>
              </a:p>
              <a:p>
                <a:pPr latinLnBrk="1">
                  <a:lnSpc>
                    <a:spcPts val="4400"/>
                  </a:lnSpc>
                </a:pPr>
                <a:r>
                  <a:rPr lang="en-US" altLang="zh-CN" sz="2400" b="1" i="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有强烈的吸水性</a:t>
                </a: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。肼能吸收空气中的二氧化碳</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r>
                  <a:rPr lang="en-US" altLang="zh-CN" sz="2400" b="1" i="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长期暴露在空气中或短时间受热</a:t>
                </a:r>
                <a:endParaRPr lang="en-US" altLang="zh-CN" sz="2400" b="1" i="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endParaRPr>
              </a:p>
              <a:p>
                <a:pPr latinLnBrk="1">
                  <a:lnSpc>
                    <a:spcPts val="4400"/>
                  </a:lnSpc>
                </a:pPr>
                <a:r>
                  <a:rPr lang="en-US" altLang="zh-CN" sz="2400" b="1" i="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时易发生分解</a:t>
                </a: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根据描述写出肼的一个物理性质</a:t>
                </a:r>
                <a:r>
                  <a:rPr lang="en-US" altLang="zh-CN" sz="2400" b="1" i="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r>
                  <a:rPr lang="en-US" altLang="zh-CN" sz="2400" i="0" smtClean="0">
                    <a:solidFill>
                      <a:srgbClr val="000000"/>
                    </a:solidFill>
                    <a:latin typeface="SimSun" panose="02010600030101010101" pitchFamily="34" charset="-122"/>
                    <a:ea typeface="SimSun" panose="02010600030101010101" pitchFamily="34" charset="-122"/>
                    <a:cs typeface="SimSun" panose="02010600030101010101" pitchFamily="34" charset="-120"/>
                  </a:rPr>
                  <a:t>___________________________</a:t>
                </a:r>
                <a:endParaRPr lang="en-US" altLang="zh-CN" sz="2400" i="0" smtClean="0">
                  <a:solidFill>
                    <a:srgbClr val="000000"/>
                  </a:solidFill>
                  <a:latin typeface="SimSun" panose="02010600030101010101" pitchFamily="34" charset="-122"/>
                  <a:ea typeface="SimSun" panose="02010600030101010101" pitchFamily="34" charset="-122"/>
                  <a:cs typeface="SimSun" panose="02010600030101010101" pitchFamily="34" charset="-120"/>
                </a:endParaRPr>
              </a:p>
              <a:p>
                <a:pPr latinLnBrk="1">
                  <a:lnSpc>
                    <a:spcPts val="4400"/>
                  </a:lnSpc>
                </a:pPr>
                <a:r>
                  <a:rPr lang="en-US" altLang="zh-CN" sz="2400" i="0" smtClean="0">
                    <a:solidFill>
                      <a:srgbClr val="000000"/>
                    </a:solidFill>
                    <a:latin typeface="SimSun" panose="02010600030101010101" pitchFamily="34" charset="-122"/>
                    <a:ea typeface="SimSun" panose="02010600030101010101" pitchFamily="34" charset="-122"/>
                    <a:cs typeface="SimSun" panose="02010600030101010101" pitchFamily="34" charset="-120"/>
                  </a:rPr>
                  <a:t>___________________________</a:t>
                </a:r>
                <a:r>
                  <a:rPr lang="en-US" altLang="zh-CN" sz="2400" b="1" i="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endParaRPr lang="en-US" altLang="zh-CN" sz="2400" dirty="0"/>
              </a:p>
            </p:txBody>
          </p:sp>
        </mc:Choice>
        <mc:Fallback>
          <p:sp>
            <p:nvSpPr>
              <p:cNvPr id="3" name="QB_5_BD.55_1#ee3155df4?vcp=1&amp;pid=780a8dc5a&amp;color=0,0,0&amp;vtp=1&amp;bbb=1&amp;hb=1"/>
              <p:cNvSpPr>
                <a:spLocks noRot="1" noChangeAspect="1" noMove="1" noResize="1" noEditPoints="1" noAdjustHandles="1" noChangeArrowheads="1" noChangeShapeType="1" noTextEdit="1"/>
              </p:cNvSpPr>
              <p:nvPr/>
            </p:nvSpPr>
            <p:spPr>
              <a:xfrm>
                <a:off x="576072" y="3446458"/>
                <a:ext cx="10954512" cy="2235200"/>
              </a:xfrm>
              <a:prstGeom prst="rect">
                <a:avLst/>
              </a:prstGeom>
              <a:blipFill rotWithShape="1">
                <a:blip r:embed="rId1"/>
                <a:stretch>
                  <a:fillRect l="-1" t="-14" r="-1760" b="14"/>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4" name="QB_5_AN.56_1#ee3155df4.blank?vcp=1&amp;pid=780a8dc5a&amp;color=0,0,0&amp;vpa=26&amp;vtp=1&amp;bbb=1&amp;hb=1"/>
              <p:cNvSpPr/>
              <p:nvPr/>
            </p:nvSpPr>
            <p:spPr>
              <a:xfrm>
                <a:off x="576073" y="4525958"/>
                <a:ext cx="10948277" cy="1117600"/>
              </a:xfrm>
              <a:prstGeom prst="rect">
                <a:avLst/>
              </a:prstGeom>
              <a:noFill/>
            </p:spPr>
            <p:txBody>
              <a:bodyPr wrap="square" lIns="0" tIns="0" rIns="0" bIns="0" rtlCol="0" anchor="t"/>
              <a:lstStyle/>
              <a:p>
                <a:pPr latinLnBrk="1">
                  <a:lnSpc>
                    <a:spcPts val="4350"/>
                  </a:lnSpc>
                </a:pPr>
                <a:r>
                  <a:rPr lang="en-US" altLang="zh-CN" sz="2400" b="1" i="0" smtClean="0">
                    <a:solidFill>
                      <a:srgbClr val="A00021"/>
                    </a:solidFill>
                    <a:latin typeface="SimSun" panose="02010600030101010101" pitchFamily="34" charset="-122"/>
                    <a:ea typeface="SimSun" panose="02010600030101010101" pitchFamily="34" charset="-122"/>
                    <a:cs typeface="Times New Roman" panose="02020603050405020304" pitchFamily="34" charset="-120"/>
                  </a:rPr>
                  <a:t>                                             </a:t>
                </a:r>
                <a:r>
                  <a:rPr lang="en-US" altLang="zh-CN" sz="2400" b="1" i="0" smtClean="0">
                    <a:solidFill>
                      <a:srgbClr val="A00021"/>
                    </a:solidFill>
                    <a:latin typeface="Times New Roman" panose="02020603050405020304" pitchFamily="34" charset="0"/>
                    <a:ea typeface="SimSun" panose="02010600030101010101" pitchFamily="34" charset="-122"/>
                    <a:cs typeface="Times New Roman" panose="02020603050405020304" pitchFamily="34" charset="-120"/>
                  </a:rPr>
                  <a:t>肼的熔点为</a:t>
                </a:r>
                <a14:m>
                  <m:oMath xmlns:m="http://schemas.openxmlformats.org/officeDocument/2006/math">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𝟏</m:t>
                    </m:r>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m:t>
                    </m:r>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𝟒</m:t>
                    </m:r>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 ℃</m:t>
                    </m:r>
                  </m:oMath>
                </a14:m>
                <a:r>
                  <a:rPr lang="en-US" altLang="zh-CN" sz="2400" b="1" i="0">
                    <a:solidFill>
                      <a:srgbClr val="A00021"/>
                    </a:solidFill>
                    <a:latin typeface="Times New Roman" panose="02020603050405020304" pitchFamily="34" charset="0"/>
                    <a:ea typeface="SimSun" panose="02010600030101010101" pitchFamily="34" charset="-122"/>
                    <a:cs typeface="Times New Roman" panose="02020603050405020304" pitchFamily="34" charset="-120"/>
                  </a:rPr>
                  <a:t>（</a:t>
                </a:r>
                <a:r>
                  <a:rPr lang="en-US" altLang="zh-CN" sz="2400" b="1" i="0" smtClean="0">
                    <a:solidFill>
                      <a:srgbClr val="A00021"/>
                    </a:solidFill>
                    <a:latin typeface="Times New Roman" panose="02020603050405020304" pitchFamily="34" charset="0"/>
                    <a:ea typeface="SimSun" panose="02010600030101010101" pitchFamily="34" charset="-122"/>
                    <a:cs typeface="Times New Roman" panose="02020603050405020304" pitchFamily="34" charset="-120"/>
                  </a:rPr>
                  <a:t>或沸点为</a:t>
                </a:r>
                <a14:m>
                  <m:oMath xmlns:m="http://schemas.openxmlformats.org/officeDocument/2006/math">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𝟏𝟏𝟑</m:t>
                    </m:r>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m:t>
                    </m:r>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𝟓</m:t>
                    </m:r>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 ℃</m:t>
                    </m:r>
                  </m:oMath>
                </a14:m>
                <a:r>
                  <a:rPr lang="en-US" altLang="zh-CN" sz="2400" b="1" i="0" dirty="0">
                    <a:solidFill>
                      <a:srgbClr val="A00021"/>
                    </a:solidFill>
                    <a:latin typeface="Times New Roman" panose="02020603050405020304" pitchFamily="34" charset="0"/>
                    <a:ea typeface="SimSun" panose="02010600030101010101" pitchFamily="34" charset="-122"/>
                    <a:cs typeface="Times New Roman" panose="02020603050405020304" pitchFamily="34" charset="-120"/>
                  </a:rPr>
                  <a:t>或有强烈的吸水性）</a:t>
                </a:r>
                <a:endParaRPr lang="en-US" altLang="zh-CN" sz="2400" dirty="0"/>
              </a:p>
            </p:txBody>
          </p:sp>
        </mc:Choice>
        <mc:Fallback>
          <p:sp>
            <p:nvSpPr>
              <p:cNvPr id="4" name="QB_5_AN.56_1#ee3155df4.blank?vcp=1&amp;pid=780a8dc5a&amp;color=0,0,0&amp;vpa=26&amp;vtp=1&amp;bbb=1&amp;hb=1"/>
              <p:cNvSpPr>
                <a:spLocks noRot="1" noChangeAspect="1" noMove="1" noResize="1" noEditPoints="1" noAdjustHandles="1" noChangeArrowheads="1" noChangeShapeType="1" noTextEdit="1"/>
              </p:cNvSpPr>
              <p:nvPr/>
            </p:nvSpPr>
            <p:spPr>
              <a:xfrm>
                <a:off x="576073" y="4525958"/>
                <a:ext cx="10948277" cy="1117600"/>
              </a:xfrm>
              <a:prstGeom prst="rect">
                <a:avLst/>
              </a:prstGeom>
              <a:blipFill rotWithShape="1">
                <a:blip r:embed="rId2"/>
                <a:stretch>
                  <a:fillRect l="-1" t="-28" r="3" b="28"/>
                </a:stretch>
              </a:blipFill>
            </p:spPr>
            <p:txBody>
              <a:bodyPr/>
              <a:lstStyle/>
              <a:p>
                <a:r>
                  <a:rPr lang="zh-CN" altLang="en-US">
                    <a:noFill/>
                  </a:rPr>
                  <a:t> </a:t>
                </a:r>
              </a:p>
            </p:txBody>
          </p:sp>
        </mc:Fallback>
      </mc:AlternateContent>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Effect transition="in" filter="wipe(left)">
                                      <p:cBhvr>
                                        <p:cTn id="7" dur="500"/>
                                        <p:tgtEl>
                                          <p:spTgt spid="4">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4">
                                            <p:txEl>
                                              <p:pRg st="0" end="0"/>
                                            </p:txEl>
                                          </p:spTgt>
                                        </p:tgtEl>
                                        <p:attrNameLst>
                                          <p:attrName>style.visibility</p:attrName>
                                        </p:attrNameLst>
                                      </p:cBhvr>
                                      <p:to>
                                        <p:strVal val="visible"/>
                                      </p:to>
                                    </p:set>
                                    <p:animEffect transition="in" filter="wipe(left)">
                                      <p:cBhvr>
                                        <p:cTn id="10"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transition>
    <p:split dir="in"/>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5_BD.57_1#a3e50b6c8?vcp=1&amp;pid=780a8dc5a&amp;color=0,0,0&amp;mp=1&amp;vtp=1&amp;bt=1&amp;bbb=1&amp;hb=1"/>
              <p:cNvSpPr/>
              <p:nvPr/>
            </p:nvSpPr>
            <p:spPr>
              <a:xfrm>
                <a:off x="576072" y="539496"/>
                <a:ext cx="10954512" cy="1117600"/>
              </a:xfrm>
              <a:prstGeom prst="rect">
                <a:avLst/>
              </a:prstGeom>
              <a:noFill/>
            </p:spPr>
            <p:txBody>
              <a:bodyPr wrap="none" lIns="0" tIns="0" rIns="0" bIns="0" rtlCol="0" anchor="t"/>
              <a:lstStyle/>
              <a:p>
                <a:pPr algn="l" latinLnBrk="1">
                  <a:lnSpc>
                    <a:spcPts val="4400"/>
                  </a:lnSpc>
                </a:pP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（2）肼有强烈的吸水性</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r>
                  <a:rPr lang="en-US" altLang="zh-CN" sz="2400" b="1" i="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能吸收空气中的</a:t>
                </a:r>
                <a14:m>
                  <m:oMath xmlns:m="http://schemas.openxmlformats.org/officeDocument/2006/math">
                    <m:sSub>
                      <m:sSubPr>
                        <m:ctrlPr>
                          <a:rPr lang="en-US" altLang="zh-CN" sz="2400" b="1" i="1" dirty="0" smtClean="0">
                            <a:solidFill>
                              <a:srgbClr val="000000"/>
                            </a:solidFill>
                            <a:latin typeface="Cambria Math" panose="02040503050406030204" pitchFamily="18" charset="0"/>
                            <a:ea typeface="SimSun" panose="02010600030101010101" pitchFamily="34" charset="-122"/>
                            <a:cs typeface="Times New Roman" panose="02020603050405020304" pitchFamily="34" charset="-120"/>
                          </a:rPr>
                        </m:ctrlPr>
                      </m:sSubPr>
                      <m:e>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𝐂𝐎</m:t>
                        </m:r>
                      </m:e>
                      <m:sub>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𝟐</m:t>
                        </m:r>
                      </m:sub>
                    </m:sSub>
                  </m:oMath>
                </a14:m>
                <a:r>
                  <a:rPr lang="en-US" altLang="zh-CN" sz="100" b="1" i="0" kern="0" spc="-99900" dirty="0" smtClean="0">
                    <a:solidFill>
                      <a:srgbClr val="FFFFFF"/>
                    </a:solidFill>
                    <a:latin typeface="Times New Roman" panose="02020603050405020304" pitchFamily="34" charset="0"/>
                    <a:ea typeface="SimSun" panose="02010600030101010101" pitchFamily="34" charset="-122"/>
                    <a:cs typeface="Times New Roman" panose="02020603050405020304" pitchFamily="34" charset="-120"/>
                  </a:rPr>
                  <a:t> </a:t>
                </a:r>
                <a:r>
                  <a:rPr lang="en-US" altLang="zh-CN" sz="2400" b="1" i="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，下列固体物质中的</a:t>
                </a:r>
                <a:r>
                  <a:rPr lang="en-US" altLang="zh-CN" sz="2400" i="0" smtClean="0">
                    <a:solidFill>
                      <a:srgbClr val="000000"/>
                    </a:solidFill>
                    <a:latin typeface="SimSun" panose="02010600030101010101" pitchFamily="34" charset="-122"/>
                    <a:ea typeface="SimSun" panose="02010600030101010101" pitchFamily="34" charset="-122"/>
                    <a:cs typeface="SimSun" panose="02010600030101010101" pitchFamily="34" charset="-120"/>
                  </a:rPr>
                  <a:t>___</a:t>
                </a:r>
                <a:r>
                  <a:rPr lang="en-US" altLang="zh-CN" sz="2400" b="1" i="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也具有这</a:t>
                </a:r>
                <a:endParaRPr lang="en-US" altLang="zh-CN" sz="2400" b="1" i="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endParaRPr>
              </a:p>
              <a:p>
                <a:pPr latinLnBrk="1">
                  <a:lnSpc>
                    <a:spcPts val="4400"/>
                  </a:lnSpc>
                </a:pPr>
                <a:r>
                  <a:rPr lang="en-US" altLang="zh-CN" sz="2400" b="1" i="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些性质</a:t>
                </a: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endParaRPr lang="en-US" altLang="zh-CN" sz="2400" dirty="0">
                  <a:solidFill>
                    <a:srgbClr val="000000"/>
                  </a:solidFill>
                </a:endParaRPr>
              </a:p>
            </p:txBody>
          </p:sp>
        </mc:Choice>
        <mc:Fallback>
          <p:sp>
            <p:nvSpPr>
              <p:cNvPr id="2" name="QC_5_BD.57_1#a3e50b6c8?vcp=1&amp;pid=780a8dc5a&amp;color=0,0,0&amp;mp=1&amp;vtp=1&amp;bt=1&amp;bbb=1&amp;hb=1"/>
              <p:cNvSpPr>
                <a:spLocks noRot="1" noChangeAspect="1" noMove="1" noResize="1" noEditPoints="1" noAdjustHandles="1" noChangeArrowheads="1" noChangeShapeType="1" noTextEdit="1"/>
              </p:cNvSpPr>
              <p:nvPr/>
            </p:nvSpPr>
            <p:spPr>
              <a:xfrm>
                <a:off x="576072" y="539496"/>
                <a:ext cx="10954512" cy="1117600"/>
              </a:xfrm>
              <a:prstGeom prst="rect">
                <a:avLst/>
              </a:prstGeom>
              <a:blipFill rotWithShape="1">
                <a:blip r:embed="rId1"/>
                <a:stretch>
                  <a:fillRect l="-1" t="-34" r="2" b="34"/>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4" name="QC_5_BD.57_2#a3e50b6c8.choices?vcp=1&amp;pid=780a8dc5a&amp;color=0,0,0&amp;vtp=1&amp;bbb=1"/>
              <p:cNvSpPr/>
              <p:nvPr/>
            </p:nvSpPr>
            <p:spPr>
              <a:xfrm>
                <a:off x="576072" y="1684074"/>
                <a:ext cx="10954512" cy="533400"/>
              </a:xfrm>
              <a:prstGeom prst="rect">
                <a:avLst/>
              </a:prstGeom>
              <a:noFill/>
            </p:spPr>
            <p:txBody>
              <a:bodyPr wrap="none" lIns="0" tIns="0" rIns="0" bIns="0" rtlCol="0" anchor="t"/>
              <a:lstStyle/>
              <a:p>
                <a:pPr marL="0" marR="0" lvl="0" indent="0" defTabSz="914400" eaLnBrk="1" fontAlgn="auto" latinLnBrk="1" hangingPunct="1">
                  <a:lnSpc>
                    <a:spcPts val="4200"/>
                  </a:lnSpc>
                  <a:spcBef>
                    <a:spcPts val="0"/>
                  </a:spcBef>
                  <a:spcAft>
                    <a:spcPts val="0"/>
                  </a:spcAft>
                  <a:buClrTx/>
                  <a:buSzTx/>
                  <a:buNone/>
                  <a:tabLst>
                    <a:tab pos="2512060" algn="l"/>
                    <a:tab pos="5520055" algn="l"/>
                    <a:tab pos="8172450" algn="l"/>
                  </a:tabLst>
                  <a:defRPr/>
                </a:pP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a:t>
                </a:r>
                <a14:m>
                  <m:oMath xmlns:m="http://schemas.openxmlformats.org/officeDocument/2006/math">
                    <m:r>
                      <a:rPr lang="en-US" altLang="zh-CN" sz="2400" b="1" i="0" dirty="0" smtClean="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𝐍𝐚𝐂𝐥</m:t>
                    </m:r>
                  </m:oMath>
                </a14:m>
                <a:r>
                  <a:rPr lang="en-US" altLang="zh-CN" sz="2400" b="1" i="0" spc="-10300" smtClean="0">
                    <a:solidFill>
                      <a:srgbClr val="000000"/>
                    </a:solidFill>
                    <a:latin typeface="SimSun" panose="02010600030101010101" pitchFamily="34" charset="-122"/>
                    <a:ea typeface="SimSun" panose="02010600030101010101" pitchFamily="34" charset="-122"/>
                    <a:cs typeface="SimSun" panose="02010600030101010101" pitchFamily="34" charset="-120"/>
                  </a:rPr>
                  <a:t>	</a:t>
                </a:r>
                <a:r>
                  <a:rPr lang="en-US" altLang="zh-CN" sz="2400" b="1" i="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B</a:t>
                </a: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14:m>
                  <m:oMath xmlns:m="http://schemas.openxmlformats.org/officeDocument/2006/math">
                    <m:r>
                      <a:rPr lang="en-US" altLang="zh-CN" sz="2400" b="1" i="0" dirty="0" smtClean="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𝐂𝐚</m:t>
                    </m:r>
                    <m:r>
                      <a:rPr lang="en-US" altLang="zh-CN" sz="2400" b="1" i="0" dirty="0" smtClean="0">
                        <a:solidFill>
                          <a:srgbClr val="000000"/>
                        </a:solidFill>
                        <a:latin typeface="Cambria Math" panose="02040503050406030204" pitchFamily="18" charset="0"/>
                        <a:ea typeface="SimSun" panose="02010600030101010101" pitchFamily="34" charset="-122"/>
                        <a:cs typeface="Times New Roman" panose="02020603050405020304" pitchFamily="34" charset="-120"/>
                      </a:rPr>
                      <m:t>(</m:t>
                    </m:r>
                    <m:r>
                      <a:rPr lang="en-US" altLang="zh-CN" sz="2400" b="1" i="0" dirty="0" smtClean="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𝐎𝐇</m:t>
                    </m:r>
                    <m:sSub>
                      <m:sSubPr>
                        <m:ctrlPr>
                          <a:rPr lang="en-US" altLang="zh-CN" sz="2400" b="1" i="1" dirty="0" smtClean="0">
                            <a:solidFill>
                              <a:srgbClr val="000000"/>
                            </a:solidFill>
                            <a:latin typeface="Cambria Math" panose="02040503050406030204" pitchFamily="18" charset="0"/>
                            <a:ea typeface="SimSun" panose="02010600030101010101" pitchFamily="34" charset="-122"/>
                            <a:cs typeface="Times New Roman" panose="02020603050405020304" pitchFamily="34" charset="-120"/>
                          </a:rPr>
                        </m:ctrlPr>
                      </m:sSubPr>
                      <m:e>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m:t>
                        </m:r>
                      </m:e>
                      <m:sub>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𝟐</m:t>
                        </m:r>
                      </m:sub>
                    </m:sSub>
                  </m:oMath>
                </a14:m>
                <a:r>
                  <a:rPr lang="en-US" altLang="zh-CN" sz="2400" b="1" i="0" spc="-10300" smtClean="0">
                    <a:solidFill>
                      <a:srgbClr val="000000"/>
                    </a:solidFill>
                    <a:latin typeface="SimSun" panose="02010600030101010101" pitchFamily="34" charset="-122"/>
                    <a:ea typeface="SimSun" panose="02010600030101010101" pitchFamily="34" charset="-122"/>
                    <a:cs typeface="SimSun" panose="02010600030101010101" pitchFamily="34" charset="-120"/>
                  </a:rPr>
                  <a:t>	</a:t>
                </a:r>
                <a:r>
                  <a:rPr lang="en-US" altLang="zh-CN" sz="2400" b="1" i="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C</a:t>
                </a: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14:m>
                  <m:oMath xmlns:m="http://schemas.openxmlformats.org/officeDocument/2006/math">
                    <m:r>
                      <a:rPr lang="en-US" altLang="zh-CN" sz="2400" b="1" i="0" dirty="0" smtClean="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𝐍𝐚𝐎𝐇</m:t>
                    </m:r>
                  </m:oMath>
                </a14:m>
                <a:r>
                  <a:rPr lang="en-US" altLang="zh-CN" sz="2400" b="1" i="0" spc="-10300" smtClean="0">
                    <a:solidFill>
                      <a:srgbClr val="000000"/>
                    </a:solidFill>
                    <a:latin typeface="SimSun" panose="02010600030101010101" pitchFamily="34" charset="-122"/>
                    <a:ea typeface="SimSun" panose="02010600030101010101" pitchFamily="34" charset="-122"/>
                    <a:cs typeface="SimSun" panose="02010600030101010101" pitchFamily="34" charset="-120"/>
                  </a:rPr>
                  <a:t>	</a:t>
                </a:r>
                <a:r>
                  <a:rPr lang="en-US" altLang="zh-CN" sz="2400" b="1" i="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D.</a:t>
                </a:r>
                <a14:m>
                  <m:oMath xmlns:m="http://schemas.openxmlformats.org/officeDocument/2006/math">
                    <m:sSub>
                      <m:sSubPr>
                        <m:ctrlPr>
                          <a:rPr lang="en-US" altLang="zh-CN" sz="2400" b="1" i="1" dirty="0" smtClean="0">
                            <a:solidFill>
                              <a:srgbClr val="000000"/>
                            </a:solidFill>
                            <a:latin typeface="Cambria Math" panose="02040503050406030204" pitchFamily="18" charset="0"/>
                            <a:ea typeface="SimSun" panose="02010600030101010101" pitchFamily="34" charset="-122"/>
                            <a:cs typeface="Times New Roman" panose="02020603050405020304" pitchFamily="34" charset="-120"/>
                          </a:rPr>
                        </m:ctrlPr>
                      </m:sSubPr>
                      <m:e>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𝐍𝐚𝐇𝐂𝐎</m:t>
                        </m:r>
                      </m:e>
                      <m:sub>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𝟑</m:t>
                        </m:r>
                      </m:sub>
                    </m:sSub>
                  </m:oMath>
                </a14:m>
                <a:r>
                  <a:rPr lang="en-US" altLang="zh-CN" sz="100" b="1" i="0" kern="0" spc="-99900" dirty="0" smtClean="0">
                    <a:solidFill>
                      <a:srgbClr val="FFFFFF"/>
                    </a:solidFill>
                    <a:latin typeface="Times New Roman" panose="02020603050405020304" pitchFamily="34" charset="0"/>
                    <a:ea typeface="SimSun" panose="02010600030101010101" pitchFamily="34" charset="-122"/>
                    <a:cs typeface="Times New Roman" panose="02020603050405020304" pitchFamily="34" charset="-120"/>
                  </a:rPr>
                  <a:t> </a:t>
                </a:r>
                <a:endParaRPr lang="en-US" altLang="zh-CN" sz="2400" dirty="0"/>
              </a:p>
            </p:txBody>
          </p:sp>
        </mc:Choice>
        <mc:Fallback>
          <p:sp>
            <p:nvSpPr>
              <p:cNvPr id="4" name="QC_5_BD.57_2#a3e50b6c8.choices?vcp=1&amp;pid=780a8dc5a&amp;color=0,0,0&amp;vtp=1&amp;bbb=1"/>
              <p:cNvSpPr>
                <a:spLocks noRot="1" noChangeAspect="1" noMove="1" noResize="1" noEditPoints="1" noAdjustHandles="1" noChangeArrowheads="1" noChangeShapeType="1" noTextEdit="1"/>
              </p:cNvSpPr>
              <p:nvPr/>
            </p:nvSpPr>
            <p:spPr>
              <a:xfrm>
                <a:off x="576072" y="1684074"/>
                <a:ext cx="10954512" cy="533400"/>
              </a:xfrm>
              <a:prstGeom prst="rect">
                <a:avLst/>
              </a:prstGeom>
              <a:blipFill rotWithShape="1">
                <a:blip r:embed="rId2"/>
                <a:stretch>
                  <a:fillRect l="-1" t="-10" r="2" b="10"/>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5" name="QB_5_BD.59_1#1202a975d?sp=1&amp;vcp=1&amp;pid=780a8dc5a&amp;color=0,0,0&amp;vtp=1&amp;bbb=1&amp;hb=1"/>
              <p:cNvSpPr/>
              <p:nvPr/>
            </p:nvSpPr>
            <p:spPr>
              <a:xfrm>
                <a:off x="576072" y="2200139"/>
                <a:ext cx="10954512" cy="1739900"/>
              </a:xfrm>
              <a:prstGeom prst="rect">
                <a:avLst/>
              </a:prstGeom>
              <a:noFill/>
            </p:spPr>
            <p:txBody>
              <a:bodyPr wrap="none" lIns="0" tIns="0" rIns="0" bIns="0" rtlCol="0" anchor="t"/>
              <a:lstStyle/>
              <a:p>
                <a:pPr algn="l" latinLnBrk="1">
                  <a:lnSpc>
                    <a:spcPts val="4400"/>
                  </a:lnSpc>
                </a:pP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（3）空间站中的水、气整合循环系统利用“萨巴蒂尔反应</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r>
                  <a:rPr lang="en-US" altLang="zh-CN" sz="2400" b="1" i="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将</a:t>
                </a:r>
                <a14:m>
                  <m:oMath xmlns:m="http://schemas.openxmlformats.org/officeDocument/2006/math">
                    <m:sSub>
                      <m:sSubPr>
                        <m:ctrlPr>
                          <a:rPr lang="en-US" altLang="zh-CN" sz="2400" b="1" i="1" dirty="0" smtClean="0">
                            <a:solidFill>
                              <a:srgbClr val="000000"/>
                            </a:solidFill>
                            <a:latin typeface="Cambria Math" panose="02040503050406030204" pitchFamily="18" charset="0"/>
                            <a:ea typeface="SimSun" panose="02010600030101010101" pitchFamily="34" charset="-122"/>
                            <a:cs typeface="Times New Roman" panose="02020603050405020304" pitchFamily="34" charset="-120"/>
                          </a:rPr>
                        </m:ctrlPr>
                      </m:sSubPr>
                      <m:e>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𝐂𝐎</m:t>
                        </m:r>
                      </m:e>
                      <m:sub>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𝟐</m:t>
                        </m:r>
                      </m:sub>
                    </m:sSub>
                  </m:oMath>
                </a14:m>
                <a:r>
                  <a:rPr lang="en-US" altLang="zh-CN" sz="2400" b="1" i="0" dirty="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转化为</a:t>
                </a:r>
                <a14:m>
                  <m:oMath xmlns:m="http://schemas.openxmlformats.org/officeDocument/2006/math">
                    <m:sSub>
                      <m:sSubPr>
                        <m:ctrlPr>
                          <a:rPr lang="en-US" altLang="zh-CN" sz="2400" b="1" i="1" dirty="0" smtClean="0">
                            <a:solidFill>
                              <a:srgbClr val="000000"/>
                            </a:solidFill>
                            <a:latin typeface="Cambria Math" panose="02040503050406030204" pitchFamily="18" charset="0"/>
                            <a:ea typeface="SimSun" panose="02010600030101010101" pitchFamily="34" charset="-122"/>
                            <a:cs typeface="Times New Roman" panose="02020603050405020304" pitchFamily="34" charset="-120"/>
                          </a:rPr>
                        </m:ctrlPr>
                      </m:sSubPr>
                      <m:e>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𝐇</m:t>
                        </m:r>
                      </m:e>
                      <m:sub>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𝟐</m:t>
                        </m:r>
                      </m:sub>
                    </m:sSub>
                    <m:r>
                      <a:rPr lang="en-US" altLang="zh-CN" sz="2400" b="1" i="0" dirty="0" smtClean="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𝐎</m:t>
                    </m:r>
                  </m:oMath>
                </a14:m>
                <a:r>
                  <a:rPr lang="en-US" altLang="zh-CN" sz="100" b="1" i="0" kern="0" spc="-99900" dirty="0" smtClean="0">
                    <a:solidFill>
                      <a:srgbClr val="FFFFFF"/>
                    </a:solidFill>
                    <a:latin typeface="Times New Roman" panose="02020603050405020304" pitchFamily="34" charset="0"/>
                    <a:ea typeface="SimSun" panose="02010600030101010101" pitchFamily="34" charset="-122"/>
                    <a:cs typeface="Times New Roman" panose="02020603050405020304" pitchFamily="34" charset="-120"/>
                  </a:rPr>
                  <a:t> </a:t>
                </a:r>
                <a:r>
                  <a:rPr lang="en-US" altLang="zh-CN" sz="2400" b="1" i="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endParaRPr lang="en-US" altLang="zh-CN" sz="2400" b="1" i="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endParaRPr>
              </a:p>
              <a:p>
                <a:pPr latinLnBrk="1">
                  <a:lnSpc>
                    <a:spcPts val="4400"/>
                  </a:lnSpc>
                </a:pPr>
                <a:r>
                  <a:rPr lang="en-US" altLang="zh-CN" sz="2400" b="1" i="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配合氧气生成系统实现</a:t>
                </a:r>
                <a14:m>
                  <m:oMath xmlns:m="http://schemas.openxmlformats.org/officeDocument/2006/math">
                    <m:sSub>
                      <m:sSubPr>
                        <m:ctrlPr>
                          <a:rPr lang="en-US" altLang="zh-CN" sz="2400" b="1" i="1" dirty="0" smtClean="0">
                            <a:solidFill>
                              <a:srgbClr val="000000"/>
                            </a:solidFill>
                            <a:latin typeface="Cambria Math" panose="02040503050406030204" pitchFamily="18" charset="0"/>
                            <a:ea typeface="SimSun" panose="02010600030101010101" pitchFamily="34" charset="-122"/>
                            <a:cs typeface="Times New Roman" panose="02020603050405020304" pitchFamily="34" charset="-120"/>
                          </a:rPr>
                        </m:ctrlPr>
                      </m:sSubPr>
                      <m:e>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𝐎</m:t>
                        </m:r>
                      </m:e>
                      <m:sub>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𝟐</m:t>
                        </m:r>
                      </m:sub>
                    </m:sSub>
                  </m:oMath>
                </a14:m>
                <a:r>
                  <a:rPr lang="en-US" altLang="zh-CN" sz="100" b="1" i="0" kern="0" spc="-99900" dirty="0" smtClean="0">
                    <a:solidFill>
                      <a:srgbClr val="FFFFFF"/>
                    </a:solidFill>
                    <a:latin typeface="Times New Roman" panose="02020603050405020304" pitchFamily="34" charset="0"/>
                    <a:ea typeface="SimSun" panose="02010600030101010101" pitchFamily="34" charset="-122"/>
                    <a:cs typeface="Times New Roman" panose="02020603050405020304" pitchFamily="34" charset="-120"/>
                  </a:rPr>
                  <a:t> </a:t>
                </a:r>
                <a:r>
                  <a:rPr lang="en-US" altLang="zh-CN" sz="2400" b="1" i="0" dirty="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的再生</a:t>
                </a: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，流程如图6所示。在萨巴蒂尔反应系统中</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r>
                  <a:rPr lang="en-US" altLang="zh-CN" sz="2400" b="1" i="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发生</a:t>
                </a:r>
                <a:endParaRPr lang="en-US" altLang="zh-CN" sz="2400" b="1" i="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endParaRPr>
              </a:p>
              <a:p>
                <a:pPr latinLnBrk="1">
                  <a:lnSpc>
                    <a:spcPts val="4900"/>
                  </a:lnSpc>
                </a:pPr>
                <a:r>
                  <a:rPr lang="en-US" altLang="zh-CN" sz="2400" b="1" i="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的反应为</a:t>
                </a:r>
                <a14:m>
                  <m:oMath xmlns:m="http://schemas.openxmlformats.org/officeDocument/2006/math">
                    <m:sSub>
                      <m:sSubPr>
                        <m:ctrlPr>
                          <a:rPr lang="en-US" altLang="zh-CN" sz="2400" b="1" i="1" dirty="0" smtClean="0">
                            <a:solidFill>
                              <a:srgbClr val="000000"/>
                            </a:solidFill>
                            <a:latin typeface="Cambria Math" panose="02040503050406030204" pitchFamily="18" charset="0"/>
                            <a:ea typeface="SimSun" panose="02010600030101010101" pitchFamily="34" charset="-122"/>
                            <a:cs typeface="Times New Roman" panose="02020603050405020304" pitchFamily="34" charset="-120"/>
                          </a:rPr>
                        </m:ctrlPr>
                      </m:sSubPr>
                      <m:e>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𝐂𝐎</m:t>
                        </m:r>
                      </m:e>
                      <m:sub>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𝟐</m:t>
                        </m:r>
                      </m:sub>
                    </m:sSub>
                    <m:r>
                      <a:rPr lang="en-US" altLang="zh-CN" sz="2400" b="1" i="0" dirty="0" smtClean="0">
                        <a:solidFill>
                          <a:srgbClr val="000000"/>
                        </a:solidFill>
                        <a:latin typeface="Cambria Math" panose="02040503050406030204" pitchFamily="18" charset="0"/>
                        <a:ea typeface="SimSun" panose="02010600030101010101" pitchFamily="34" charset="-122"/>
                        <a:cs typeface="Times New Roman" panose="02020603050405020304" pitchFamily="34" charset="-120"/>
                      </a:rPr>
                      <m:t>+</m:t>
                    </m:r>
                    <m:r>
                      <a:rPr lang="en-US" altLang="zh-CN" sz="2400" b="1" i="0" dirty="0" smtClean="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𝟒</m:t>
                    </m:r>
                    <m:sSub>
                      <m:sSubPr>
                        <m:ctrlPr>
                          <a:rPr lang="en-US" altLang="zh-CN" sz="2400" b="1" i="1" dirty="0" smtClean="0">
                            <a:solidFill>
                              <a:srgbClr val="000000"/>
                            </a:solidFill>
                            <a:latin typeface="Cambria Math" panose="02040503050406030204" pitchFamily="18" charset="0"/>
                            <a:ea typeface="SimSun" panose="02010600030101010101" pitchFamily="34" charset="-122"/>
                            <a:cs typeface="Times New Roman" panose="02020603050405020304" pitchFamily="34" charset="-120"/>
                          </a:rPr>
                        </m:ctrlPr>
                      </m:sSubPr>
                      <m:e>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𝐇</m:t>
                        </m:r>
                      </m:e>
                      <m:sub>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𝟐</m:t>
                        </m:r>
                      </m:sub>
                    </m:sSub>
                    <m:r>
                      <a:rPr lang="en-US" altLang="zh-CN" sz="2400" b="1" i="0" dirty="0" smtClean="0">
                        <a:solidFill>
                          <a:srgbClr val="000000"/>
                        </a:solidFill>
                        <a:latin typeface="Cambria Math" panose="02040503050406030204" pitchFamily="18" charset="0"/>
                        <a:ea typeface="SimSun" panose="02010600030101010101" pitchFamily="34" charset="-122"/>
                        <a:cs typeface="Times New Roman" panose="02020603050405020304" pitchFamily="34" charset="-120"/>
                      </a:rPr>
                      <m:t> </m:t>
                    </m:r>
                    <m:m>
                      <m:mPr>
                        <m:mcs>
                          <m:mc>
                            <m:mcPr>
                              <m:count m:val="1"/>
                              <m:mcJc m:val="center"/>
                            </m:mcPr>
                          </m:mc>
                        </m:mcs>
                        <m:ctrlPr>
                          <a:rPr lang="en-US" altLang="zh-CN" i="1" baseline="30000" smtClean="0">
                            <a:solidFill>
                              <a:srgbClr val="000000"/>
                            </a:solidFill>
                            <a:latin typeface="Cambria Math" panose="02040503050406030204" pitchFamily="18" charset="0"/>
                          </a:rPr>
                        </m:ctrlPr>
                      </m:mPr>
                      <m:mr>
                        <m:e>
                          <m:bar>
                            <m:barPr>
                              <m:ctrlPr>
                                <a:rPr lang="en-US" altLang="zh-CN" sz="2400" b="1" i="1" baseline="-2000">
                                  <a:solidFill>
                                    <a:srgbClr val="000000"/>
                                  </a:solidFill>
                                  <a:latin typeface="Cambria Math" panose="02040503050406030204" pitchFamily="18" charset="0"/>
                                </a:rPr>
                              </m:ctrlPr>
                            </m:barPr>
                            <m:e>
                              <m:bar>
                                <m:barPr>
                                  <m:ctrlPr>
                                    <a:rPr lang="en-US" altLang="zh-CN" sz="2400" b="1" i="1" baseline="-8000">
                                      <a:solidFill>
                                        <a:srgbClr val="000000"/>
                                      </a:solidFill>
                                      <a:latin typeface="Cambria Math" panose="02040503050406030204" pitchFamily="18" charset="0"/>
                                    </a:rPr>
                                  </m:ctrlPr>
                                </m:barPr>
                                <m:e>
                                  <m:r>
                                    <a:rPr lang="en-US" altLang="zh-CN" sz="2400" b="1" baseline="-2000">
                                      <a:solidFill>
                                        <a:srgbClr val="000000"/>
                                      </a:solidFill>
                                      <a:latin typeface="Cambria Math" panose="02040503050406030204" pitchFamily="18" charset="0"/>
                                    </a:rPr>
                                    <m:t>催化剂</m:t>
                                  </m:r>
                                </m:e>
                              </m:bar>
                            </m:e>
                          </m:bar>
                        </m:e>
                      </m:mr>
                      <m:mr>
                        <m:e>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 </m:t>
                          </m:r>
                        </m:e>
                      </m:mr>
                    </m:m>
                    <m:r>
                      <a:rPr lang="en-US" altLang="zh-CN" sz="2400" b="1" i="0" dirty="0" smtClean="0">
                        <a:solidFill>
                          <a:srgbClr val="000000"/>
                        </a:solidFill>
                        <a:latin typeface="Cambria Math" panose="02040503050406030204" pitchFamily="18" charset="0"/>
                        <a:ea typeface="SimSun" panose="02010600030101010101" pitchFamily="34" charset="-122"/>
                        <a:cs typeface="Times New Roman" panose="02020603050405020304" pitchFamily="34" charset="-120"/>
                      </a:rPr>
                      <m:t> </m:t>
                    </m:r>
                    <m:r>
                      <a:rPr lang="en-US" altLang="zh-CN" sz="2400" b="1" i="0" dirty="0" smtClean="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𝟐</m:t>
                    </m:r>
                    <m:sSub>
                      <m:sSubPr>
                        <m:ctrlPr>
                          <a:rPr lang="en-US" altLang="zh-CN" sz="2400" b="1" i="1" dirty="0" smtClean="0">
                            <a:solidFill>
                              <a:srgbClr val="000000"/>
                            </a:solidFill>
                            <a:latin typeface="Cambria Math" panose="02040503050406030204" pitchFamily="18" charset="0"/>
                            <a:ea typeface="SimSun" panose="02010600030101010101" pitchFamily="34" charset="-122"/>
                            <a:cs typeface="Times New Roman" panose="02020603050405020304" pitchFamily="34" charset="-120"/>
                          </a:rPr>
                        </m:ctrlPr>
                      </m:sSubPr>
                      <m:e>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𝐇</m:t>
                        </m:r>
                      </m:e>
                      <m:sub>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𝟐</m:t>
                        </m:r>
                      </m:sub>
                    </m:sSub>
                    <m:r>
                      <a:rPr lang="en-US" altLang="zh-CN" sz="2400" b="1" i="0" dirty="0" smtClean="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𝐎</m:t>
                    </m:r>
                    <m:r>
                      <a:rPr lang="en-US" altLang="zh-CN" sz="2400" b="1" i="0" dirty="0" smtClean="0">
                        <a:solidFill>
                          <a:srgbClr val="000000"/>
                        </a:solidFill>
                        <a:latin typeface="Cambria Math" panose="02040503050406030204" pitchFamily="18" charset="0"/>
                        <a:ea typeface="SimSun" panose="02010600030101010101" pitchFamily="34" charset="-122"/>
                        <a:cs typeface="Times New Roman" panose="02020603050405020304" pitchFamily="34" charset="-120"/>
                      </a:rPr>
                      <m:t>+</m:t>
                    </m:r>
                    <m:r>
                      <a:rPr lang="en-US" altLang="zh-CN" sz="2400" b="1" i="0" dirty="0" smtClean="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𝐗</m:t>
                    </m:r>
                  </m:oMath>
                </a14:m>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，则</a:t>
                </a:r>
                <a14:m>
                  <m:oMath xmlns:m="http://schemas.openxmlformats.org/officeDocument/2006/math">
                    <m:r>
                      <a:rPr lang="en-US" altLang="zh-CN" sz="2400" b="1" i="0" dirty="0" smtClean="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𝐗</m:t>
                    </m:r>
                  </m:oMath>
                </a14:m>
                <a:r>
                  <a:rPr lang="en-US" altLang="zh-CN" sz="100" b="1" i="0" kern="0" spc="-99900" dirty="0" smtClean="0">
                    <a:solidFill>
                      <a:srgbClr val="FFFFFF"/>
                    </a:solidFill>
                    <a:latin typeface="Times New Roman" panose="02020603050405020304" pitchFamily="34" charset="0"/>
                    <a:ea typeface="SimSun" panose="02010600030101010101" pitchFamily="34" charset="-122"/>
                    <a:cs typeface="Times New Roman" panose="02020603050405020304" pitchFamily="34" charset="-120"/>
                  </a:rPr>
                  <a:t> </a:t>
                </a:r>
                <a:r>
                  <a:rPr lang="en-US" altLang="zh-CN" sz="2400" b="1" i="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的化学式为</a:t>
                </a:r>
                <a:r>
                  <a:rPr lang="en-US" altLang="zh-CN" sz="2400" i="0" smtClean="0">
                    <a:solidFill>
                      <a:srgbClr val="000000"/>
                    </a:solidFill>
                    <a:latin typeface="SimSun" panose="02010600030101010101" pitchFamily="34" charset="-122"/>
                    <a:ea typeface="SimSun" panose="02010600030101010101" pitchFamily="34" charset="-122"/>
                    <a:cs typeface="SimSun" panose="02010600030101010101" pitchFamily="34" charset="-120"/>
                  </a:rPr>
                  <a:t>_____</a:t>
                </a:r>
                <a:r>
                  <a:rPr lang="en-US" altLang="zh-CN" sz="2400" b="1" i="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endParaRPr lang="en-US" altLang="zh-CN" sz="2400" dirty="0">
                  <a:solidFill>
                    <a:srgbClr val="000000"/>
                  </a:solidFill>
                </a:endParaRPr>
              </a:p>
            </p:txBody>
          </p:sp>
        </mc:Choice>
        <mc:Fallback>
          <p:sp>
            <p:nvSpPr>
              <p:cNvPr id="5" name="QB_5_BD.59_1#1202a975d?sp=1&amp;vcp=1&amp;pid=780a8dc5a&amp;color=0,0,0&amp;vtp=1&amp;bbb=1&amp;hb=1"/>
              <p:cNvSpPr>
                <a:spLocks noRot="1" noChangeAspect="1" noMove="1" noResize="1" noEditPoints="1" noAdjustHandles="1" noChangeArrowheads="1" noChangeShapeType="1" noTextEdit="1"/>
              </p:cNvSpPr>
              <p:nvPr/>
            </p:nvSpPr>
            <p:spPr>
              <a:xfrm>
                <a:off x="576072" y="2200139"/>
                <a:ext cx="10954512" cy="1739900"/>
              </a:xfrm>
              <a:prstGeom prst="rect">
                <a:avLst/>
              </a:prstGeom>
              <a:blipFill rotWithShape="1">
                <a:blip r:embed="rId3"/>
                <a:stretch>
                  <a:fillRect l="-1" t="-29" r="-61" b="-482"/>
                </a:stretch>
              </a:blipFill>
            </p:spPr>
            <p:txBody>
              <a:bodyPr/>
              <a:lstStyle/>
              <a:p>
                <a:r>
                  <a:rPr lang="zh-CN" altLang="en-US">
                    <a:noFill/>
                  </a:rPr>
                  <a:t> </a:t>
                </a:r>
              </a:p>
            </p:txBody>
          </p:sp>
        </mc:Fallback>
      </mc:AlternateContent>
      <p:pic>
        <p:nvPicPr>
          <p:cNvPr id="6" name="QB_5_BD.59_2#1202a975d?iti=6&amp;vcp=1&amp;pid=780a8dc5a&amp;color=0,0,0&amp;tib=255,255,255&amp;vtp=1" descr="preencoded.png"/>
          <p:cNvPicPr>
            <a:picLocks noChangeAspect="1"/>
          </p:cNvPicPr>
          <p:nvPr/>
        </p:nvPicPr>
        <p:blipFill>
          <a:blip r:embed="rId4">
            <a:clrChange>
              <a:clrFrom>
                <a:srgbClr val="FFFFFF"/>
              </a:clrFrom>
              <a:clrTo>
                <a:srgbClr val="FFFFFF">
                  <a:alpha val="0"/>
                </a:srgbClr>
              </a:clrTo>
            </a:clrChange>
          </a:blip>
          <a:stretch>
            <a:fillRect/>
          </a:stretch>
        </p:blipFill>
        <p:spPr>
          <a:xfrm>
            <a:off x="3392424" y="4046665"/>
            <a:ext cx="5303520" cy="1609344"/>
          </a:xfrm>
          <a:prstGeom prst="rect">
            <a:avLst/>
          </a:prstGeom>
          <a:noFill/>
          <a:extLst>
            <a:ext uri="{909E8E84-426E-40DD-AFC4-6F175D3DCCD1}">
              <a14:hiddenFill xmlns:a14="http://schemas.microsoft.com/office/drawing/2010/main">
                <a:solidFill>
                  <a:scrgbClr r="0" g="0" b="0">
                    <a:alpha val="0"/>
                  </a:scrgbClr>
                </a:solidFill>
              </a14:hiddenFill>
            </a:ext>
          </a:extLst>
        </p:spPr>
      </p:pic>
      <p:sp>
        <p:nvSpPr>
          <p:cNvPr id="7" name="QB_5_BD.59_3#1202a975d?iti=6&amp;vcp=1&amp;pid=780a8dc5a&amp;color=0,0,0&amp;vtp=1&amp;bbb=1"/>
          <p:cNvSpPr/>
          <p:nvPr/>
        </p:nvSpPr>
        <p:spPr>
          <a:xfrm>
            <a:off x="5780659" y="5783009"/>
            <a:ext cx="527050" cy="895096"/>
          </a:xfrm>
          <a:prstGeom prst="rect">
            <a:avLst/>
          </a:prstGeom>
          <a:noFill/>
        </p:spPr>
        <p:txBody>
          <a:bodyPr wrap="none" lIns="0" tIns="0" rIns="0" bIns="0" rtlCol="0" anchor="t"/>
          <a:lstStyle/>
          <a:p>
            <a:pPr algn="ctr" latinLnBrk="1">
              <a:lnSpc>
                <a:spcPts val="4200"/>
              </a:lnSpc>
            </a:pP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图6</a:t>
            </a:r>
            <a:endParaRPr lang="en-US" altLang="zh-CN" sz="2400" dirty="0">
              <a:solidFill>
                <a:srgbClr val="000000"/>
              </a:solidFill>
            </a:endParaRPr>
          </a:p>
        </p:txBody>
      </p:sp>
      <mc:AlternateContent xmlns:mc="http://schemas.openxmlformats.org/markup-compatibility/2006">
        <mc:Choice xmlns:a14="http://schemas.microsoft.com/office/drawing/2010/main" Requires="a14">
          <p:sp>
            <p:nvSpPr>
              <p:cNvPr id="8" name="QB_5_AN.60_1#1202a975d.blank?vcp=1&amp;pid=780a8dc5a&amp;color=0,0,0&amp;vpa=28&amp;vtp=1&amp;bbb=1"/>
              <p:cNvSpPr/>
              <p:nvPr/>
            </p:nvSpPr>
            <p:spPr>
              <a:xfrm>
                <a:off x="7690613" y="3431787"/>
                <a:ext cx="704787" cy="381000"/>
              </a:xfrm>
              <a:prstGeom prst="rect">
                <a:avLst/>
              </a:prstGeom>
              <a:noFill/>
            </p:spPr>
            <p:txBody>
              <a:bodyPr wrap="none" lIns="0" tIns="0" rIns="0" bIns="0" rtlCol="0" anchor="t"/>
              <a:lstStyle/>
              <a:p>
                <a:pPr algn="ctr" latinLnBrk="1">
                  <a:lnSpc>
                    <a:spcPts val="3000"/>
                  </a:lnSpc>
                </a:pPr>
                <a14:m>
                  <m:oMath xmlns:m="http://schemas.openxmlformats.org/officeDocument/2006/math">
                    <m:sSub>
                      <m:sSubPr>
                        <m:ctrlPr>
                          <a:rPr lang="en-US" altLang="zh-CN" sz="2400" b="1" i="1" dirty="0" smtClean="0">
                            <a:solidFill>
                              <a:srgbClr val="A00021"/>
                            </a:solidFill>
                            <a:latin typeface="Cambria Math" panose="02040503050406030204" pitchFamily="18" charset="0"/>
                            <a:ea typeface="SimSun" panose="02010600030101010101" pitchFamily="34" charset="-122"/>
                            <a:cs typeface="Times New Roman" panose="02020603050405020304" pitchFamily="34" charset="-120"/>
                          </a:rPr>
                        </m:ctrlPr>
                      </m:sSubPr>
                      <m:e>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𝐂𝐇</m:t>
                        </m:r>
                      </m:e>
                      <m:sub>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𝟒</m:t>
                        </m:r>
                      </m:sub>
                    </m:sSub>
                  </m:oMath>
                </a14:m>
                <a:r>
                  <a:rPr lang="en-US" altLang="zh-CN" sz="100" b="1" i="0" kern="0" spc="-99900" dirty="0" smtClean="0">
                    <a:solidFill>
                      <a:srgbClr val="FFFFFF"/>
                    </a:solidFill>
                    <a:latin typeface="Times New Roman" panose="02020603050405020304" pitchFamily="34" charset="0"/>
                    <a:ea typeface="SimSun" panose="02010600030101010101" pitchFamily="34" charset="-122"/>
                    <a:cs typeface="Times New Roman" panose="02020603050405020304" pitchFamily="34" charset="-120"/>
                  </a:rPr>
                  <a:t> </a:t>
                </a:r>
                <a:endParaRPr lang="en-US" altLang="zh-CN" sz="100" dirty="0"/>
              </a:p>
            </p:txBody>
          </p:sp>
        </mc:Choice>
        <mc:Fallback>
          <p:sp>
            <p:nvSpPr>
              <p:cNvPr id="8" name="QB_5_AN.60_1#1202a975d.blank?vcp=1&amp;pid=780a8dc5a&amp;color=0,0,0&amp;vpa=28&amp;vtp=1&amp;bbb=1"/>
              <p:cNvSpPr>
                <a:spLocks noRot="1" noChangeAspect="1" noMove="1" noResize="1" noEditPoints="1" noAdjustHandles="1" noChangeArrowheads="1" noChangeShapeType="1" noTextEdit="1"/>
              </p:cNvSpPr>
              <p:nvPr/>
            </p:nvSpPr>
            <p:spPr>
              <a:xfrm>
                <a:off x="7690613" y="3431787"/>
                <a:ext cx="704787" cy="381000"/>
              </a:xfrm>
              <a:prstGeom prst="rect">
                <a:avLst/>
              </a:prstGeom>
              <a:blipFill rotWithShape="1">
                <a:blip r:embed="rId5"/>
                <a:stretch>
                  <a:fillRect l="-18" t="-65" r="9" b="65"/>
                </a:stretch>
              </a:blipFill>
            </p:spPr>
            <p:txBody>
              <a:bodyPr/>
              <a:lstStyle/>
              <a:p>
                <a:r>
                  <a:rPr lang="zh-CN" altLang="en-US">
                    <a:noFill/>
                  </a:rPr>
                  <a:t> </a:t>
                </a:r>
              </a:p>
            </p:txBody>
          </p:sp>
        </mc:Fallback>
      </mc:AlternateContent>
      <p:sp>
        <p:nvSpPr>
          <p:cNvPr id="9" name="QC_5_AN.58_1#a3e50b6c8.blank?vcp=1&amp;pid=780a8dc5a&amp;color=0,0,0&amp;mp=1&amp;vpa=27&amp;vtp=1&amp;answeroption=C"/>
          <p:cNvSpPr txBox="1"/>
          <p:nvPr/>
        </p:nvSpPr>
        <p:spPr>
          <a:xfrm>
            <a:off x="5969762" y="1717094"/>
            <a:ext cx="474489" cy="569387"/>
          </a:xfrm>
          <a:prstGeom prst="rect">
            <a:avLst/>
          </a:prstGeom>
          <a:noFill/>
        </p:spPr>
        <p:txBody>
          <a:bodyPr vert="horz" wrap="none" lIns="0" tIns="0" rIns="0" bIns="0" rtlCol="0">
            <a:spAutoFit/>
          </a:bodyPr>
          <a:lstStyle/>
          <a:p>
            <a:r>
              <a:rPr lang="zh-CN" altLang="en-US" sz="3700" b="1" smtClean="0">
                <a:solidFill>
                  <a:srgbClr val="A00021"/>
                </a:solidFill>
                <a:latin typeface="华文细黑" panose="02010600040101010101" pitchFamily="2" charset="-122"/>
              </a:rPr>
              <a:t>√</a:t>
            </a:r>
            <a:endParaRPr lang="zh-CN" altLang="en-US" sz="3700" b="1">
              <a:solidFill>
                <a:srgbClr val="A00021"/>
              </a:solidFill>
              <a:latin typeface="华文细黑" panose="02010600040101010101" pitchFamily="2" charset="-122"/>
            </a:endParaRPr>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wipe(left)">
                                      <p:cBhvr>
                                        <p:cTn id="7" dur="500"/>
                                        <p:tgtEl>
                                          <p:spTgt spid="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8">
                                            <p:bg/>
                                          </p:spTgt>
                                        </p:tgtEl>
                                        <p:attrNameLst>
                                          <p:attrName>style.visibility</p:attrName>
                                        </p:attrNameLst>
                                      </p:cBhvr>
                                      <p:to>
                                        <p:strVal val="visible"/>
                                      </p:to>
                                    </p:set>
                                    <p:animEffect transition="in" filter="wipe(left)">
                                      <p:cBhvr>
                                        <p:cTn id="12" dur="500"/>
                                        <p:tgtEl>
                                          <p:spTgt spid="8">
                                            <p:bg/>
                                          </p:spTgt>
                                        </p:tgtEl>
                                      </p:cBhvr>
                                    </p:animEffect>
                                  </p:childTnLst>
                                </p:cTn>
                              </p:par>
                              <p:par>
                                <p:cTn id="13" presetID="22" presetClass="entr" presetSubtype="8" fill="hold" grpId="0" nodeType="withEffect">
                                  <p:stCondLst>
                                    <p:cond delay="0"/>
                                  </p:stCondLst>
                                  <p:childTnLst>
                                    <p:set>
                                      <p:cBhvr>
                                        <p:cTn id="14" dur="1" fill="hold">
                                          <p:stCondLst>
                                            <p:cond delay="0"/>
                                          </p:stCondLst>
                                        </p:cTn>
                                        <p:tgtEl>
                                          <p:spTgt spid="8">
                                            <p:txEl>
                                              <p:pRg st="0" end="0"/>
                                            </p:txEl>
                                          </p:spTgt>
                                        </p:tgtEl>
                                        <p:attrNameLst>
                                          <p:attrName>style.visibility</p:attrName>
                                        </p:attrNameLst>
                                      </p:cBhvr>
                                      <p:to>
                                        <p:strVal val="visible"/>
                                      </p:to>
                                    </p:set>
                                    <p:animEffect transition="in" filter="wipe(left)">
                                      <p:cBhvr>
                                        <p:cTn id="15" dur="500"/>
                                        <p:tgtEl>
                                          <p:spTgt spid="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build="p"/>
      <p:bldP spid="9" grpId="0" build="p"/>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B_5_BD.61_1#1ba33b8a2?vcp=1&amp;pid=780a8dc5a&amp;color=0,0,0&amp;vtp=1&amp;bt=1&amp;bbb=1&amp;hb=1"/>
          <p:cNvSpPr/>
          <p:nvPr/>
        </p:nvSpPr>
        <p:spPr>
          <a:xfrm>
            <a:off x="576072" y="2322989"/>
            <a:ext cx="10954512" cy="2235200"/>
          </a:xfrm>
          <a:prstGeom prst="rect">
            <a:avLst/>
          </a:prstGeom>
          <a:noFill/>
        </p:spPr>
        <p:txBody>
          <a:bodyPr wrap="none" lIns="0" tIns="0" rIns="0" bIns="0" rtlCol="0" anchor="t"/>
          <a:lstStyle/>
          <a:p>
            <a:pPr algn="l" latinLnBrk="1">
              <a:lnSpc>
                <a:spcPts val="4400"/>
              </a:lnSpc>
            </a:pP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（4）铝合金车门是近年来新兴的一种地铁列车车门材料。常温下</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r>
              <a:rPr lang="en-US" altLang="zh-CN" sz="2400" b="1" i="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铝有很好的抗</a:t>
            </a:r>
            <a:endParaRPr lang="en-US" altLang="zh-CN" sz="2400" b="1" i="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endParaRPr>
          </a:p>
          <a:p>
            <a:pPr latinLnBrk="1">
              <a:lnSpc>
                <a:spcPts val="4400"/>
              </a:lnSpc>
            </a:pPr>
            <a:r>
              <a:rPr lang="en-US" altLang="zh-CN" sz="2400" b="1" i="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腐蚀性能的原因是常温下铝容易与空气中的氧气发生化学反应</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r>
              <a:rPr lang="en-US" altLang="zh-CN" sz="2400" b="1" i="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生成一层致密的</a:t>
            </a:r>
            <a:endParaRPr lang="en-US" altLang="zh-CN" sz="2400" b="1" i="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endParaRPr>
          </a:p>
          <a:p>
            <a:pPr latinLnBrk="1">
              <a:lnSpc>
                <a:spcPts val="4400"/>
              </a:lnSpc>
            </a:pPr>
            <a:r>
              <a:rPr lang="en-US" altLang="zh-CN" sz="2400" b="1" i="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氧化物保护膜</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r>
              <a:rPr lang="en-US" altLang="zh-CN" sz="2400" b="1" i="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反应的化学方程式为</a:t>
            </a:r>
            <a:r>
              <a:rPr lang="en-US" altLang="zh-CN" sz="2400" i="0" smtClean="0">
                <a:solidFill>
                  <a:srgbClr val="000000"/>
                </a:solidFill>
                <a:latin typeface="SimSun" panose="02010600030101010101" pitchFamily="34" charset="-122"/>
                <a:ea typeface="SimSun" panose="02010600030101010101" pitchFamily="34" charset="-122"/>
                <a:cs typeface="SimSun" panose="02010600030101010101" pitchFamily="34" charset="-120"/>
              </a:rPr>
              <a:t>_____________________</a:t>
            </a:r>
            <a:r>
              <a:rPr lang="en-US" altLang="zh-CN" sz="2400" b="1" i="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，该反应属于</a:t>
            </a:r>
            <a:r>
              <a:rPr lang="en-US" altLang="zh-CN" sz="2400" i="0" smtClean="0">
                <a:solidFill>
                  <a:srgbClr val="000000"/>
                </a:solidFill>
                <a:latin typeface="SimSun" panose="02010600030101010101" pitchFamily="34" charset="-122"/>
                <a:ea typeface="SimSun" panose="02010600030101010101" pitchFamily="34" charset="-122"/>
                <a:cs typeface="SimSun" panose="02010600030101010101" pitchFamily="34" charset="-120"/>
              </a:rPr>
              <a:t>______</a:t>
            </a:r>
            <a:endParaRPr lang="en-US" altLang="zh-CN" sz="2400" i="0" smtClean="0">
              <a:solidFill>
                <a:srgbClr val="000000"/>
              </a:solidFill>
              <a:latin typeface="SimSun" panose="02010600030101010101" pitchFamily="34" charset="-122"/>
              <a:ea typeface="SimSun" panose="02010600030101010101" pitchFamily="34" charset="-122"/>
              <a:cs typeface="SimSun" panose="02010600030101010101" pitchFamily="34" charset="-120"/>
            </a:endParaRPr>
          </a:p>
          <a:p>
            <a:pPr latinLnBrk="1">
              <a:lnSpc>
                <a:spcPts val="4400"/>
              </a:lnSpc>
            </a:pPr>
            <a:r>
              <a:rPr lang="en-US" altLang="zh-CN" sz="2400" i="0" smtClean="0">
                <a:solidFill>
                  <a:srgbClr val="000000"/>
                </a:solidFill>
                <a:latin typeface="SimSun" panose="02010600030101010101" pitchFamily="34" charset="-122"/>
                <a:ea typeface="SimSun" panose="02010600030101010101" pitchFamily="34" charset="-122"/>
                <a:cs typeface="SimSun" panose="02010600030101010101" pitchFamily="34" charset="-120"/>
              </a:rPr>
              <a:t>_____</a:t>
            </a:r>
            <a:r>
              <a:rPr lang="en-US" altLang="zh-CN" sz="2400" b="1" i="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填基本反应类型）。</a:t>
            </a:r>
            <a:endParaRPr lang="en-US" altLang="zh-CN" sz="2400" dirty="0">
              <a:solidFill>
                <a:srgbClr val="000000"/>
              </a:solidFill>
            </a:endParaRPr>
          </a:p>
        </p:txBody>
      </p:sp>
      <mc:AlternateContent xmlns:mc="http://schemas.openxmlformats.org/markup-compatibility/2006">
        <mc:Choice xmlns:a14="http://schemas.microsoft.com/office/drawing/2010/main" Requires="a14">
          <p:sp>
            <p:nvSpPr>
              <p:cNvPr id="3" name="QB_5_AN.62_1#1ba33b8a2.blank?vcp=1&amp;pid=780a8dc5a&amp;color=0,0,0&amp;vpa=29&amp;vtp=1&amp;bbb=1&amp;rh=31.66"/>
              <p:cNvSpPr/>
              <p:nvPr/>
            </p:nvSpPr>
            <p:spPr>
              <a:xfrm>
                <a:off x="5540184" y="3476201"/>
                <a:ext cx="3078544" cy="402082"/>
              </a:xfrm>
              <a:prstGeom prst="rect">
                <a:avLst/>
              </a:prstGeom>
              <a:noFill/>
            </p:spPr>
            <p:txBody>
              <a:bodyPr wrap="none" lIns="0" tIns="0" rIns="0" bIns="0" rtlCol="0" anchor="t"/>
              <a:lstStyle/>
              <a:p>
                <a:pPr algn="ctr" latinLnBrk="1">
                  <a:lnSpc>
                    <a:spcPts val="3200"/>
                  </a:lnSpc>
                </a:pPr>
                <a14:m>
                  <m:oMath xmlns:m="http://schemas.openxmlformats.org/officeDocument/2006/math">
                    <m:r>
                      <a:rPr lang="en-US" altLang="zh-CN" sz="2400" b="1" i="0" dirty="0" smtClean="0">
                        <a:solidFill>
                          <a:srgbClr val="A00021"/>
                        </a:solidFill>
                        <a:latin typeface="Cambria Math" panose="02040503050406030204" pitchFamily="18" charset="0"/>
                        <a:ea typeface="SimSun" panose="02010600030101010101" pitchFamily="34" charset="-122"/>
                        <a:cs typeface="Times New Roman" panose="02020603050405020304" pitchFamily="34" charset="-120"/>
                      </a:rPr>
                      <m:t>𝟒𝐀𝐥</m:t>
                    </m:r>
                    <m:r>
                      <a:rPr lang="en-US" altLang="zh-CN" sz="2400" b="1" i="0" dirty="0" smtClean="0">
                        <a:solidFill>
                          <a:srgbClr val="A00021"/>
                        </a:solidFill>
                        <a:latin typeface="Cambria Math" panose="02040503050406030204" pitchFamily="18" charset="0"/>
                        <a:ea typeface="SimSun" panose="02010600030101010101" pitchFamily="34" charset="-122"/>
                        <a:cs typeface="Times New Roman" panose="02020603050405020304" pitchFamily="34" charset="-120"/>
                      </a:rPr>
                      <m:t>+</m:t>
                    </m:r>
                    <m:r>
                      <a:rPr lang="en-US" altLang="zh-CN" sz="2400" b="1" i="0" dirty="0" smtClean="0">
                        <a:solidFill>
                          <a:srgbClr val="A00021"/>
                        </a:solidFill>
                        <a:latin typeface="Cambria Math" panose="02040503050406030204" pitchFamily="18" charset="0"/>
                        <a:ea typeface="SimSun" panose="02010600030101010101" pitchFamily="34" charset="-122"/>
                        <a:cs typeface="Times New Roman" panose="02020603050405020304" pitchFamily="34" charset="-120"/>
                      </a:rPr>
                      <m:t>𝟑</m:t>
                    </m:r>
                    <m:sSub>
                      <m:sSubPr>
                        <m:ctrlPr>
                          <a:rPr lang="en-US" altLang="zh-CN" sz="2400" b="1" i="1" dirty="0" smtClean="0">
                            <a:solidFill>
                              <a:srgbClr val="A00021"/>
                            </a:solidFill>
                            <a:latin typeface="Cambria Math" panose="02040503050406030204" pitchFamily="18" charset="0"/>
                            <a:ea typeface="SimSun" panose="02010600030101010101" pitchFamily="34" charset="-122"/>
                            <a:cs typeface="Times New Roman" panose="02020603050405020304" pitchFamily="34" charset="-120"/>
                          </a:rPr>
                        </m:ctrlPr>
                      </m:sSubPr>
                      <m:e>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𝐎</m:t>
                        </m:r>
                      </m:e>
                      <m:sub>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𝟐</m:t>
                        </m:r>
                      </m:sub>
                    </m:sSub>
                    <m:r>
                      <a:rPr lang="en-US" altLang="zh-CN" sz="2400" b="1" i="0" dirty="0" smtClean="0">
                        <a:solidFill>
                          <a:srgbClr val="A00021"/>
                        </a:solidFill>
                        <a:latin typeface="Cambria Math" panose="02040503050406030204" pitchFamily="18" charset="0"/>
                        <a:ea typeface="SimSun" panose="02010600030101010101" pitchFamily="34" charset="-122"/>
                        <a:cs typeface="Times New Roman" panose="02020603050405020304" pitchFamily="34" charset="-120"/>
                      </a:rPr>
                      <m:t> </m:t>
                    </m:r>
                    <m:m>
                      <m:mPr>
                        <m:mcs>
                          <m:mc>
                            <m:mcPr>
                              <m:count m:val="1"/>
                              <m:mcJc m:val="center"/>
                            </m:mcPr>
                          </m:mc>
                        </m:mcs>
                        <m:ctrlPr>
                          <a:rPr lang="en-US" altLang="zh-CN" i="1" baseline="-30000" smtClean="0">
                            <a:solidFill>
                              <a:srgbClr val="A00021"/>
                            </a:solidFill>
                            <a:latin typeface="Cambria Math" panose="02040503050406030204" pitchFamily="18" charset="0"/>
                          </a:rPr>
                        </m:ctrlPr>
                      </m:mPr>
                      <m:mr>
                        <m:e>
                          <m:bar>
                            <m:barPr>
                              <m:ctrlPr>
                                <a:rPr lang="en-US" altLang="zh-CN" sz="2400" b="1" i="1" baseline="-2000">
                                  <a:solidFill>
                                    <a:srgbClr val="A00021"/>
                                  </a:solidFill>
                                  <a:latin typeface="Cambria Math" panose="02040503050406030204" pitchFamily="18" charset="0"/>
                                </a:rPr>
                              </m:ctrlPr>
                            </m:barPr>
                            <m:e>
                              <m:bar>
                                <m:barPr>
                                  <m:ctrlPr>
                                    <a:rPr lang="en-US" altLang="zh-CN" sz="2400" b="1" i="1" baseline="-8000">
                                      <a:solidFill>
                                        <a:srgbClr val="A00021"/>
                                      </a:solidFill>
                                      <a:latin typeface="Cambria Math" panose="02040503050406030204" pitchFamily="18" charset="0"/>
                                    </a:rPr>
                                  </m:ctrlPr>
                                </m:barPr>
                                <m:e>
                                  <m:r>
                                    <a:rPr lang="en-US" altLang="zh-CN" sz="2400" b="1" baseline="-12000">
                                      <a:solidFill>
                                        <a:srgbClr val="A00021"/>
                                      </a:solidFill>
                                      <a:latin typeface="Cambria Math" panose="02040503050406030204" pitchFamily="18" charset="0"/>
                                    </a:rPr>
                                    <m:t>         </m:t>
                                  </m:r>
                                </m:e>
                              </m:bar>
                            </m:e>
                          </m:bar>
                        </m:e>
                      </m:mr>
                      <m:mr>
                        <m:e>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 </m:t>
                          </m:r>
                        </m:e>
                      </m:mr>
                    </m:m>
                    <m:r>
                      <a:rPr lang="en-US" altLang="zh-CN" sz="2400" b="1" i="0" dirty="0" smtClean="0">
                        <a:solidFill>
                          <a:srgbClr val="A00021"/>
                        </a:solidFill>
                        <a:latin typeface="Cambria Math" panose="02040503050406030204" pitchFamily="18" charset="0"/>
                        <a:ea typeface="SimSun" panose="02010600030101010101" pitchFamily="34" charset="-122"/>
                        <a:cs typeface="Times New Roman" panose="02020603050405020304" pitchFamily="34" charset="-120"/>
                      </a:rPr>
                      <m:t> </m:t>
                    </m:r>
                    <m:r>
                      <a:rPr lang="en-US" altLang="zh-CN" sz="2400" b="1" i="0" dirty="0" smtClean="0">
                        <a:solidFill>
                          <a:srgbClr val="A00021"/>
                        </a:solidFill>
                        <a:latin typeface="Cambria Math" panose="02040503050406030204" pitchFamily="18" charset="0"/>
                        <a:ea typeface="SimSun" panose="02010600030101010101" pitchFamily="34" charset="-122"/>
                        <a:cs typeface="Times New Roman" panose="02020603050405020304" pitchFamily="34" charset="-120"/>
                      </a:rPr>
                      <m:t>𝟐</m:t>
                    </m:r>
                    <m:sSub>
                      <m:sSubPr>
                        <m:ctrlPr>
                          <a:rPr lang="en-US" altLang="zh-CN" sz="2400" b="1" i="1" dirty="0" smtClean="0">
                            <a:solidFill>
                              <a:srgbClr val="A00021"/>
                            </a:solidFill>
                            <a:latin typeface="Cambria Math" panose="02040503050406030204" pitchFamily="18" charset="0"/>
                            <a:ea typeface="SimSun" panose="02010600030101010101" pitchFamily="34" charset="-122"/>
                            <a:cs typeface="Times New Roman" panose="02020603050405020304" pitchFamily="34" charset="-120"/>
                          </a:rPr>
                        </m:ctrlPr>
                      </m:sSubPr>
                      <m:e>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𝐀𝐥</m:t>
                        </m:r>
                      </m:e>
                      <m:sub>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𝟐</m:t>
                        </m:r>
                      </m:sub>
                    </m:sSub>
                    <m:sSub>
                      <m:sSubPr>
                        <m:ctrlPr>
                          <a:rPr lang="en-US" altLang="zh-CN" sz="2400" b="1" i="1" dirty="0" smtClean="0">
                            <a:solidFill>
                              <a:srgbClr val="A00021"/>
                            </a:solidFill>
                            <a:latin typeface="Cambria Math" panose="02040503050406030204" pitchFamily="18" charset="0"/>
                            <a:ea typeface="SimSun" panose="02010600030101010101" pitchFamily="34" charset="-122"/>
                            <a:cs typeface="Times New Roman" panose="02020603050405020304" pitchFamily="34" charset="-120"/>
                          </a:rPr>
                        </m:ctrlPr>
                      </m:sSubPr>
                      <m:e>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𝐎</m:t>
                        </m:r>
                      </m:e>
                      <m:sub>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𝟑</m:t>
                        </m:r>
                      </m:sub>
                    </m:sSub>
                  </m:oMath>
                </a14:m>
                <a:r>
                  <a:rPr lang="en-US" altLang="zh-CN" sz="100" b="1" i="0" kern="0" spc="-99900" dirty="0" smtClean="0">
                    <a:solidFill>
                      <a:srgbClr val="FFFFFF"/>
                    </a:solidFill>
                    <a:latin typeface="Times New Roman" panose="02020603050405020304" pitchFamily="34" charset="0"/>
                    <a:ea typeface="SimSun" panose="02010600030101010101" pitchFamily="34" charset="-122"/>
                    <a:cs typeface="Times New Roman" panose="02020603050405020304" pitchFamily="34" charset="-120"/>
                  </a:rPr>
                  <a:t> </a:t>
                </a:r>
                <a:endParaRPr lang="en-US" altLang="zh-CN" sz="100" dirty="0"/>
              </a:p>
            </p:txBody>
          </p:sp>
        </mc:Choice>
        <mc:Fallback>
          <p:sp>
            <p:nvSpPr>
              <p:cNvPr id="3" name="QB_5_AN.62_1#1ba33b8a2.blank?vcp=1&amp;pid=780a8dc5a&amp;color=0,0,0&amp;vpa=29&amp;vtp=1&amp;bbb=1&amp;rh=31.66"/>
              <p:cNvSpPr>
                <a:spLocks noRot="1" noChangeAspect="1" noMove="1" noResize="1" noEditPoints="1" noAdjustHandles="1" noChangeArrowheads="1" noChangeShapeType="1" noTextEdit="1"/>
              </p:cNvSpPr>
              <p:nvPr/>
            </p:nvSpPr>
            <p:spPr>
              <a:xfrm>
                <a:off x="5540184" y="3476201"/>
                <a:ext cx="3078544" cy="402082"/>
              </a:xfrm>
              <a:prstGeom prst="rect">
                <a:avLst/>
              </a:prstGeom>
              <a:blipFill rotWithShape="1">
                <a:blip r:embed="rId1"/>
                <a:stretch>
                  <a:fillRect l="-14" t="-31164" r="17" b="-15077"/>
                </a:stretch>
              </a:blipFill>
            </p:spPr>
            <p:txBody>
              <a:bodyPr/>
              <a:lstStyle/>
              <a:p>
                <a:r>
                  <a:rPr lang="zh-CN" altLang="en-US">
                    <a:noFill/>
                  </a:rPr>
                  <a:t> </a:t>
                </a:r>
              </a:p>
            </p:txBody>
          </p:sp>
        </mc:Fallback>
      </mc:AlternateContent>
      <p:sp>
        <p:nvSpPr>
          <p:cNvPr id="4" name="QB_5_AN.63_1#1ba33b8a2.blank?vcp=1&amp;pid=780a8dc5a&amp;color=0,0,0&amp;vpa=30&amp;vtp=1&amp;bbb=1&amp;hb=1"/>
          <p:cNvSpPr/>
          <p:nvPr/>
        </p:nvSpPr>
        <p:spPr>
          <a:xfrm>
            <a:off x="576073" y="3412649"/>
            <a:ext cx="10948277" cy="1097280"/>
          </a:xfrm>
          <a:prstGeom prst="rect">
            <a:avLst/>
          </a:prstGeom>
          <a:noFill/>
        </p:spPr>
        <p:txBody>
          <a:bodyPr wrap="square" lIns="0" tIns="0" rIns="0" bIns="0" rtlCol="0" anchor="t"/>
          <a:lstStyle/>
          <a:p>
            <a:pPr latinLnBrk="1">
              <a:lnSpc>
                <a:spcPct val="150000"/>
              </a:lnSpc>
            </a:pPr>
            <a:r>
              <a:rPr lang="en-US" altLang="zh-CN" sz="2400" b="1" i="0" smtClean="0">
                <a:solidFill>
                  <a:srgbClr val="A00021"/>
                </a:solidFill>
                <a:latin typeface="SimSun" panose="02010600030101010101" pitchFamily="34" charset="-122"/>
                <a:ea typeface="SimSun" panose="02010600030101010101" pitchFamily="34" charset="-122"/>
                <a:cs typeface="Times New Roman" panose="02020603050405020304" pitchFamily="34" charset="-120"/>
              </a:rPr>
              <a:t>                                                                  </a:t>
            </a:r>
            <a:r>
              <a:rPr lang="en-US" altLang="zh-CN" sz="2400" b="1" i="0" smtClean="0">
                <a:solidFill>
                  <a:srgbClr val="A00021"/>
                </a:solidFill>
                <a:latin typeface="Times New Roman" panose="02020603050405020304" pitchFamily="34" charset="0"/>
                <a:ea typeface="SimSun" panose="02010600030101010101" pitchFamily="34" charset="-122"/>
                <a:cs typeface="Times New Roman" panose="02020603050405020304" pitchFamily="34" charset="-120"/>
              </a:rPr>
              <a:t>化合反应</a:t>
            </a:r>
            <a:endParaRPr lang="en-US" altLang="zh-CN" sz="2400" dirty="0">
              <a:solidFill>
                <a:srgbClr val="A00021"/>
              </a:solidFill>
            </a:endParaRPr>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wipe(left)">
                                      <p:cBhvr>
                                        <p:cTn id="7" dur="500"/>
                                        <p:tgtEl>
                                          <p:spTgt spid="3">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wipe(left)">
                                      <p:cBhvr>
                                        <p:cTn id="10" dur="500"/>
                                        <p:tgtEl>
                                          <p:spTgt spid="3">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4">
                                            <p:bg/>
                                          </p:spTgt>
                                        </p:tgtEl>
                                        <p:attrNameLst>
                                          <p:attrName>style.visibility</p:attrName>
                                        </p:attrNameLst>
                                      </p:cBhvr>
                                      <p:to>
                                        <p:strVal val="visible"/>
                                      </p:to>
                                    </p:set>
                                    <p:animEffect transition="in" filter="wipe(left)">
                                      <p:cBhvr>
                                        <p:cTn id="15" dur="500"/>
                                        <p:tgtEl>
                                          <p:spTgt spid="4">
                                            <p:bg/>
                                          </p:spTgt>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4">
                                            <p:txEl>
                                              <p:pRg st="0" end="0"/>
                                            </p:txEl>
                                          </p:spTgt>
                                        </p:tgtEl>
                                        <p:attrNameLst>
                                          <p:attrName>style.visibility</p:attrName>
                                        </p:attrNameLst>
                                      </p:cBhvr>
                                      <p:to>
                                        <p:strVal val="visible"/>
                                      </p:to>
                                    </p:set>
                                    <p:animEffect transition="in" filter="wipe(left)">
                                      <p:cBhvr>
                                        <p:cTn id="18"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P spid="4" grpId="0" animBg="1" build="p"/>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O_4_BD.64_1#f762f25c1?vcp=1&amp;pid=47b4f0ba7&amp;color=0,0,0&amp;vtp=1&amp;bt=1&amp;bbb=1&amp;hb=1"/>
          <p:cNvSpPr/>
          <p:nvPr/>
        </p:nvSpPr>
        <p:spPr>
          <a:xfrm>
            <a:off x="576072" y="1419230"/>
            <a:ext cx="10954512" cy="1117600"/>
          </a:xfrm>
          <a:prstGeom prst="rect">
            <a:avLst/>
          </a:prstGeom>
          <a:noFill/>
        </p:spPr>
        <p:txBody>
          <a:bodyPr wrap="none" lIns="0" tIns="0" rIns="0" bIns="0" rtlCol="0" anchor="t"/>
          <a:lstStyle/>
          <a:p>
            <a:pPr algn="l" latinLnBrk="1">
              <a:lnSpc>
                <a:spcPts val="4400"/>
              </a:lnSpc>
            </a:pP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23.（6分）广西金属资源丰富</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r>
              <a:rPr lang="en-US" altLang="zh-CN" sz="2400" b="1" i="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合理开发利用金属资源对我国的可持续发展具有重</a:t>
            </a:r>
            <a:endParaRPr lang="en-US" altLang="zh-CN" sz="2400" b="1" i="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endParaRPr>
          </a:p>
          <a:p>
            <a:pPr latinLnBrk="1">
              <a:lnSpc>
                <a:spcPts val="4400"/>
              </a:lnSpc>
            </a:pPr>
            <a:r>
              <a:rPr lang="en-US" altLang="zh-CN" sz="2400" b="1" i="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要意义</a:t>
            </a: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endParaRPr lang="en-US" altLang="zh-CN" sz="2400" dirty="0">
              <a:solidFill>
                <a:srgbClr val="000000"/>
              </a:solidFill>
            </a:endParaRPr>
          </a:p>
        </p:txBody>
      </p:sp>
      <p:sp>
        <p:nvSpPr>
          <p:cNvPr id="3" name="QB_5_BD.65_1#2ae6c94fb?vcp=1&amp;pid=f762f25c1&amp;color=0,0,0&amp;vtp=1&amp;bbb=1"/>
          <p:cNvSpPr/>
          <p:nvPr/>
        </p:nvSpPr>
        <p:spPr>
          <a:xfrm>
            <a:off x="576072" y="2573968"/>
            <a:ext cx="10954512" cy="1676400"/>
          </a:xfrm>
          <a:prstGeom prst="rect">
            <a:avLst/>
          </a:prstGeom>
          <a:noFill/>
        </p:spPr>
        <p:txBody>
          <a:bodyPr wrap="none" lIns="0" tIns="0" rIns="0" bIns="0" rtlCol="0" anchor="t"/>
          <a:lstStyle/>
          <a:p>
            <a:pPr algn="l" latinLnBrk="1">
              <a:lnSpc>
                <a:spcPts val="4400"/>
              </a:lnSpc>
            </a:pP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（1）广西山区多有雷雨天气，防雷击要远离金属制品</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r>
              <a:rPr lang="en-US" altLang="zh-CN" sz="2400" b="1" i="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因为金属具有</a:t>
            </a:r>
            <a:r>
              <a:rPr lang="en-US" altLang="zh-CN" sz="2400" i="0" smtClean="0">
                <a:solidFill>
                  <a:srgbClr val="000000"/>
                </a:solidFill>
                <a:latin typeface="SimSun" panose="02010600030101010101" pitchFamily="34" charset="-122"/>
                <a:ea typeface="SimSun" panose="02010600030101010101" pitchFamily="34" charset="-122"/>
                <a:cs typeface="SimSun" panose="02010600030101010101" pitchFamily="34" charset="-120"/>
              </a:rPr>
              <a:t>______</a:t>
            </a:r>
            <a:r>
              <a:rPr lang="en-US" altLang="zh-CN" sz="2400" b="1" i="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性。</a:t>
            </a:r>
            <a:endParaRPr lang="en-US" altLang="zh-CN" sz="2400" b="1" i="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endParaRPr>
          </a:p>
          <a:p>
            <a:pPr lvl="0" latinLnBrk="1">
              <a:lnSpc>
                <a:spcPts val="4400"/>
              </a:lnSpc>
            </a:pPr>
            <a:r>
              <a:rPr lang="en-US" altLang="zh-CN" sz="2400" b="1">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（2）工业上常用赤铁矿冶炼生铁，</a:t>
            </a:r>
            <a:r>
              <a:rPr lang="en-US" altLang="zh-CN" sz="2400" b="1">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其化学原理是</a:t>
            </a:r>
            <a:r>
              <a:rPr lang="en-US" altLang="zh-CN" sz="2400" smtClean="0">
                <a:solidFill>
                  <a:srgbClr val="000000"/>
                </a:solidFill>
                <a:latin typeface="SimSun" panose="02010600030101010101" pitchFamily="34" charset="-122"/>
                <a:ea typeface="SimSun" panose="02010600030101010101" pitchFamily="34" charset="-122"/>
                <a:cs typeface="SimSun" panose="02010600030101010101" pitchFamily="34" charset="-120"/>
              </a:rPr>
              <a:t>___________________________</a:t>
            </a:r>
            <a:endParaRPr lang="en-US" altLang="zh-CN" sz="2400">
              <a:solidFill>
                <a:srgbClr val="000000"/>
              </a:solidFill>
              <a:latin typeface="SimSun" panose="02010600030101010101" pitchFamily="34" charset="-122"/>
              <a:ea typeface="SimSun" panose="02010600030101010101" pitchFamily="34" charset="-122"/>
              <a:cs typeface="SimSun" panose="02010600030101010101" pitchFamily="34" charset="-120"/>
            </a:endParaRPr>
          </a:p>
          <a:p>
            <a:pPr lvl="0" latinLnBrk="1">
              <a:lnSpc>
                <a:spcPts val="4400"/>
              </a:lnSpc>
            </a:pPr>
            <a:r>
              <a:rPr lang="en-US" altLang="zh-CN" sz="2400" b="1">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r>
              <a:rPr lang="en-US" altLang="zh-CN" sz="2400" b="1">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用化学方程式表示</a:t>
            </a:r>
            <a:r>
              <a:rPr lang="en-US" altLang="zh-CN" sz="2400" b="1"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endParaRPr lang="en-US" altLang="zh-CN" sz="2400" dirty="0">
              <a:solidFill>
                <a:srgbClr val="000000"/>
              </a:solidFill>
            </a:endParaRPr>
          </a:p>
        </p:txBody>
      </p:sp>
      <p:sp>
        <p:nvSpPr>
          <p:cNvPr id="4" name="QB_5_AN.66_1#2ae6c94fb.blank?vcp=1&amp;pid=f762f25c1&amp;color=0,0,0&amp;vpa=31&amp;vtp=1&amp;bbb=1"/>
          <p:cNvSpPr/>
          <p:nvPr/>
        </p:nvSpPr>
        <p:spPr>
          <a:xfrm>
            <a:off x="9936765" y="2546028"/>
            <a:ext cx="833438" cy="533400"/>
          </a:xfrm>
          <a:prstGeom prst="rect">
            <a:avLst/>
          </a:prstGeom>
          <a:noFill/>
        </p:spPr>
        <p:txBody>
          <a:bodyPr wrap="none" lIns="0" tIns="0" rIns="0" bIns="0" rtlCol="0" anchor="t"/>
          <a:lstStyle/>
          <a:p>
            <a:pPr algn="ctr" latinLnBrk="1">
              <a:lnSpc>
                <a:spcPts val="4200"/>
              </a:lnSpc>
            </a:pPr>
            <a:r>
              <a:rPr lang="en-US" altLang="zh-CN" sz="2400" b="1" i="0" dirty="0">
                <a:solidFill>
                  <a:srgbClr val="A00021"/>
                </a:solidFill>
                <a:latin typeface="Times New Roman" panose="02020603050405020304" pitchFamily="34" charset="0"/>
                <a:ea typeface="SimSun" panose="02010600030101010101" pitchFamily="34" charset="-122"/>
                <a:cs typeface="Times New Roman" panose="02020603050405020304" pitchFamily="34" charset="-120"/>
              </a:rPr>
              <a:t>导电</a:t>
            </a:r>
            <a:endParaRPr lang="en-US" altLang="zh-CN" sz="2400" dirty="0">
              <a:solidFill>
                <a:srgbClr val="A00021"/>
              </a:solidFill>
            </a:endParaRPr>
          </a:p>
        </p:txBody>
      </p:sp>
      <mc:AlternateContent xmlns:mc="http://schemas.openxmlformats.org/markup-compatibility/2006">
        <mc:Choice xmlns:a14="http://schemas.microsoft.com/office/drawing/2010/main" Requires="a14">
          <p:sp>
            <p:nvSpPr>
              <p:cNvPr id="6" name="QB_5_AN.68_1#2ae6c94fb.blank?vcp=1&amp;pid=f762f25c1&amp;color=0,0,0&amp;vpa=32&amp;vtp=1&amp;bbb=1&amp;rh=39.25504"/>
              <p:cNvSpPr/>
              <p:nvPr/>
            </p:nvSpPr>
            <p:spPr>
              <a:xfrm>
                <a:off x="7173723" y="3112733"/>
                <a:ext cx="4091940" cy="498539"/>
              </a:xfrm>
              <a:prstGeom prst="rect">
                <a:avLst/>
              </a:prstGeom>
              <a:noFill/>
            </p:spPr>
            <p:txBody>
              <a:bodyPr wrap="none" lIns="0" tIns="0" rIns="0" bIns="0" rtlCol="0" anchor="t"/>
              <a:lstStyle/>
              <a:p>
                <a:pPr algn="ctr" latinLnBrk="1">
                  <a:lnSpc>
                    <a:spcPts val="4400"/>
                  </a:lnSpc>
                </a:pPr>
                <a14:m>
                  <m:oMath xmlns:m="http://schemas.openxmlformats.org/officeDocument/2006/math">
                    <m:r>
                      <a:rPr lang="en-US" altLang="zh-CN" sz="2400" b="1" i="0" dirty="0" smtClean="0">
                        <a:solidFill>
                          <a:srgbClr val="A00021"/>
                        </a:solidFill>
                        <a:latin typeface="Cambria Math" panose="02040503050406030204" pitchFamily="18" charset="0"/>
                        <a:ea typeface="SimSun" panose="02010600030101010101" pitchFamily="34" charset="-122"/>
                        <a:cs typeface="Times New Roman" panose="02020603050405020304" pitchFamily="34" charset="-120"/>
                      </a:rPr>
                      <m:t>𝟑𝐂𝐎</m:t>
                    </m:r>
                    <m:r>
                      <a:rPr lang="en-US" altLang="zh-CN" sz="2400" b="1" i="0" dirty="0" smtClean="0">
                        <a:solidFill>
                          <a:srgbClr val="A00021"/>
                        </a:solidFill>
                        <a:latin typeface="Cambria Math" panose="02040503050406030204" pitchFamily="18" charset="0"/>
                        <a:ea typeface="SimSun" panose="02010600030101010101" pitchFamily="34" charset="-122"/>
                        <a:cs typeface="Times New Roman" panose="02020603050405020304" pitchFamily="34" charset="-120"/>
                      </a:rPr>
                      <m:t>+</m:t>
                    </m:r>
                    <m:sSub>
                      <m:sSubPr>
                        <m:ctrlPr>
                          <a:rPr lang="en-US" altLang="zh-CN" sz="2400" b="1" i="1" dirty="0" smtClean="0">
                            <a:solidFill>
                              <a:srgbClr val="A00021"/>
                            </a:solidFill>
                            <a:latin typeface="Cambria Math" panose="02040503050406030204" pitchFamily="18" charset="0"/>
                            <a:ea typeface="SimSun" panose="02010600030101010101" pitchFamily="34" charset="-122"/>
                            <a:cs typeface="Times New Roman" panose="02020603050405020304" pitchFamily="34" charset="-120"/>
                          </a:rPr>
                        </m:ctrlPr>
                      </m:sSubPr>
                      <m:e>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𝐅𝐞</m:t>
                        </m:r>
                      </m:e>
                      <m:sub>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𝟐</m:t>
                        </m:r>
                      </m:sub>
                    </m:sSub>
                    <m:sSub>
                      <m:sSubPr>
                        <m:ctrlPr>
                          <a:rPr lang="en-US" altLang="zh-CN" sz="2400" b="1" i="1" dirty="0" smtClean="0">
                            <a:solidFill>
                              <a:srgbClr val="A00021"/>
                            </a:solidFill>
                            <a:latin typeface="Cambria Math" panose="02040503050406030204" pitchFamily="18" charset="0"/>
                            <a:ea typeface="SimSun" panose="02010600030101010101" pitchFamily="34" charset="-122"/>
                            <a:cs typeface="Times New Roman" panose="02020603050405020304" pitchFamily="34" charset="-120"/>
                          </a:rPr>
                        </m:ctrlPr>
                      </m:sSubPr>
                      <m:e>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𝐎</m:t>
                        </m:r>
                      </m:e>
                      <m:sub>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𝟑</m:t>
                        </m:r>
                      </m:sub>
                    </m:sSub>
                    <m:r>
                      <a:rPr lang="en-US" altLang="zh-CN" sz="2400" b="1" i="0" dirty="0" smtClean="0">
                        <a:solidFill>
                          <a:srgbClr val="A00021"/>
                        </a:solidFill>
                        <a:latin typeface="Cambria Math" panose="02040503050406030204" pitchFamily="18" charset="0"/>
                        <a:ea typeface="SimSun" panose="02010600030101010101" pitchFamily="34" charset="-122"/>
                        <a:cs typeface="Times New Roman" panose="02020603050405020304" pitchFamily="34" charset="-120"/>
                      </a:rPr>
                      <m:t> </m:t>
                    </m:r>
                    <m:m>
                      <m:mPr>
                        <m:mcs>
                          <m:mc>
                            <m:mcPr>
                              <m:count m:val="1"/>
                              <m:mcJc m:val="center"/>
                            </m:mcPr>
                          </m:mc>
                        </m:mcs>
                        <m:ctrlPr>
                          <a:rPr lang="en-US" altLang="zh-CN" i="1" baseline="30000" smtClean="0">
                            <a:solidFill>
                              <a:srgbClr val="A00021"/>
                            </a:solidFill>
                            <a:latin typeface="Cambria Math" panose="02040503050406030204" pitchFamily="18" charset="0"/>
                          </a:rPr>
                        </m:ctrlPr>
                      </m:mPr>
                      <m:mr>
                        <m:e>
                          <m:bar>
                            <m:barPr>
                              <m:ctrlPr>
                                <a:rPr lang="en-US" altLang="zh-CN" sz="2400" b="1" i="1" baseline="-2000">
                                  <a:solidFill>
                                    <a:srgbClr val="A00021"/>
                                  </a:solidFill>
                                  <a:latin typeface="Cambria Math" panose="02040503050406030204" pitchFamily="18" charset="0"/>
                                </a:rPr>
                              </m:ctrlPr>
                            </m:barPr>
                            <m:e>
                              <m:bar>
                                <m:barPr>
                                  <m:ctrlPr>
                                    <a:rPr lang="en-US" altLang="zh-CN" sz="2400" b="1" i="1" baseline="-8000">
                                      <a:solidFill>
                                        <a:srgbClr val="A00021"/>
                                      </a:solidFill>
                                      <a:latin typeface="Cambria Math" panose="02040503050406030204" pitchFamily="18" charset="0"/>
                                    </a:rPr>
                                  </m:ctrlPr>
                                </m:barPr>
                                <m:e>
                                  <m:r>
                                    <a:rPr lang="en-US" altLang="zh-CN" sz="2400" b="1" baseline="-2000">
                                      <a:solidFill>
                                        <a:srgbClr val="A00021"/>
                                      </a:solidFill>
                                      <a:latin typeface="Cambria Math" panose="02040503050406030204" pitchFamily="18" charset="0"/>
                                    </a:rPr>
                                    <m:t>高温</m:t>
                                  </m:r>
                                </m:e>
                              </m:bar>
                            </m:e>
                          </m:bar>
                        </m:e>
                      </m:mr>
                      <m:mr>
                        <m:e>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 </m:t>
                          </m:r>
                        </m:e>
                      </m:mr>
                    </m:m>
                    <m:r>
                      <a:rPr lang="en-US" altLang="zh-CN" sz="2400" b="1" i="0" dirty="0" smtClean="0">
                        <a:solidFill>
                          <a:srgbClr val="A00021"/>
                        </a:solidFill>
                        <a:latin typeface="Cambria Math" panose="02040503050406030204" pitchFamily="18" charset="0"/>
                        <a:ea typeface="SimSun" panose="02010600030101010101" pitchFamily="34" charset="-122"/>
                        <a:cs typeface="Times New Roman" panose="02020603050405020304" pitchFamily="34" charset="-120"/>
                      </a:rPr>
                      <m:t> </m:t>
                    </m:r>
                    <m:r>
                      <a:rPr lang="en-US" altLang="zh-CN" sz="2400" b="1" i="0" dirty="0" smtClean="0">
                        <a:solidFill>
                          <a:srgbClr val="A00021"/>
                        </a:solidFill>
                        <a:latin typeface="Cambria Math" panose="02040503050406030204" pitchFamily="18" charset="0"/>
                        <a:ea typeface="SimSun" panose="02010600030101010101" pitchFamily="34" charset="-122"/>
                        <a:cs typeface="Times New Roman" panose="02020603050405020304" pitchFamily="34" charset="-120"/>
                      </a:rPr>
                      <m:t>𝟐𝐅𝐞</m:t>
                    </m:r>
                    <m:r>
                      <a:rPr lang="en-US" altLang="zh-CN" sz="2400" b="1" i="0" dirty="0" smtClean="0">
                        <a:solidFill>
                          <a:srgbClr val="A00021"/>
                        </a:solidFill>
                        <a:latin typeface="Cambria Math" panose="02040503050406030204" pitchFamily="18" charset="0"/>
                        <a:ea typeface="SimSun" panose="02010600030101010101" pitchFamily="34" charset="-122"/>
                        <a:cs typeface="Times New Roman" panose="02020603050405020304" pitchFamily="34" charset="-120"/>
                      </a:rPr>
                      <m:t>+</m:t>
                    </m:r>
                    <m:r>
                      <a:rPr lang="en-US" altLang="zh-CN" sz="2400" b="1" i="0" dirty="0" smtClean="0">
                        <a:solidFill>
                          <a:srgbClr val="A00021"/>
                        </a:solidFill>
                        <a:latin typeface="Cambria Math" panose="02040503050406030204" pitchFamily="18" charset="0"/>
                        <a:ea typeface="SimSun" panose="02010600030101010101" pitchFamily="34" charset="-122"/>
                        <a:cs typeface="Times New Roman" panose="02020603050405020304" pitchFamily="34" charset="-120"/>
                      </a:rPr>
                      <m:t>𝟑</m:t>
                    </m:r>
                    <m:sSub>
                      <m:sSubPr>
                        <m:ctrlPr>
                          <a:rPr lang="en-US" altLang="zh-CN" sz="2400" b="1" i="1" dirty="0" smtClean="0">
                            <a:solidFill>
                              <a:srgbClr val="A00021"/>
                            </a:solidFill>
                            <a:latin typeface="Cambria Math" panose="02040503050406030204" pitchFamily="18" charset="0"/>
                            <a:ea typeface="SimSun" panose="02010600030101010101" pitchFamily="34" charset="-122"/>
                            <a:cs typeface="Times New Roman" panose="02020603050405020304" pitchFamily="34" charset="-120"/>
                          </a:rPr>
                        </m:ctrlPr>
                      </m:sSubPr>
                      <m:e>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𝐂𝐎</m:t>
                        </m:r>
                      </m:e>
                      <m:sub>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𝟐</m:t>
                        </m:r>
                      </m:sub>
                    </m:sSub>
                  </m:oMath>
                </a14:m>
                <a:r>
                  <a:rPr lang="en-US" altLang="zh-CN" sz="100" b="1" i="0" kern="0" spc="-99900" dirty="0" smtClean="0">
                    <a:solidFill>
                      <a:srgbClr val="FFFFFF"/>
                    </a:solidFill>
                    <a:latin typeface="Times New Roman" panose="02020603050405020304" pitchFamily="34" charset="0"/>
                    <a:ea typeface="SimSun" panose="02010600030101010101" pitchFamily="34" charset="-122"/>
                    <a:cs typeface="Times New Roman" panose="02020603050405020304" pitchFamily="34" charset="-120"/>
                  </a:rPr>
                  <a:t> </a:t>
                </a:r>
                <a:endParaRPr lang="en-US" altLang="zh-CN" sz="100" dirty="0"/>
              </a:p>
            </p:txBody>
          </p:sp>
        </mc:Choice>
        <mc:Fallback>
          <p:sp>
            <p:nvSpPr>
              <p:cNvPr id="6" name="QB_5_AN.68_1#2ae6c94fb.blank?vcp=1&amp;pid=f762f25c1&amp;color=0,0,0&amp;vpa=32&amp;vtp=1&amp;bbb=1&amp;rh=39.25504"/>
              <p:cNvSpPr>
                <a:spLocks noRot="1" noChangeAspect="1" noMove="1" noResize="1" noEditPoints="1" noAdjustHandles="1" noChangeArrowheads="1" noChangeShapeType="1" noTextEdit="1"/>
              </p:cNvSpPr>
              <p:nvPr/>
            </p:nvSpPr>
            <p:spPr>
              <a:xfrm>
                <a:off x="7173723" y="3112733"/>
                <a:ext cx="4091940" cy="498539"/>
              </a:xfrm>
              <a:prstGeom prst="rect">
                <a:avLst/>
              </a:prstGeom>
              <a:blipFill rotWithShape="1">
                <a:blip r:embed="rId1"/>
                <a:stretch>
                  <a:fillRect l="-3" t="-24448" r="3" b="-2415"/>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7" name="QC_5_BD.69_1#ab34d02ab?vcp=1&amp;pid=f762f25c1&amp;color=0,0,0&amp;vtp=1&amp;bbb=1"/>
              <p:cNvSpPr/>
              <p:nvPr/>
            </p:nvSpPr>
            <p:spPr>
              <a:xfrm>
                <a:off x="576072" y="4275768"/>
                <a:ext cx="10954512" cy="533400"/>
              </a:xfrm>
              <a:prstGeom prst="rect">
                <a:avLst/>
              </a:prstGeom>
              <a:noFill/>
            </p:spPr>
            <p:txBody>
              <a:bodyPr wrap="none" lIns="0" tIns="0" rIns="0" bIns="0" rtlCol="0" anchor="t"/>
              <a:lstStyle/>
              <a:p>
                <a:pPr algn="l" latinLnBrk="1">
                  <a:lnSpc>
                    <a:spcPts val="4200"/>
                  </a:lnSpc>
                </a:pP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（3）用下列药品验证</a:t>
                </a:r>
                <a14:m>
                  <m:oMath xmlns:m="http://schemas.openxmlformats.org/officeDocument/2006/math">
                    <m:r>
                      <a:rPr lang="en-US" altLang="zh-CN" sz="2400" b="1" i="0" dirty="0" smtClean="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𝐌𝐠</m:t>
                    </m:r>
                  </m:oMath>
                </a14:m>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14:m>
                  <m:oMath xmlns:m="http://schemas.openxmlformats.org/officeDocument/2006/math">
                    <m:r>
                      <a:rPr lang="en-US" altLang="zh-CN" sz="2400" b="1" i="0" dirty="0" smtClean="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𝐙𝐧</m:t>
                    </m:r>
                  </m:oMath>
                </a14:m>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14:m>
                  <m:oMath xmlns:m="http://schemas.openxmlformats.org/officeDocument/2006/math">
                    <m:r>
                      <a:rPr lang="en-US" altLang="zh-CN" sz="2400" b="1" i="0" dirty="0" smtClean="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𝐂𝐮</m:t>
                    </m:r>
                  </m:oMath>
                </a14:m>
                <a:r>
                  <a:rPr lang="en-US" altLang="zh-CN" sz="100" b="1" i="0" kern="0" spc="-99900" dirty="0" smtClean="0">
                    <a:solidFill>
                      <a:srgbClr val="FFFFFF"/>
                    </a:solidFill>
                    <a:latin typeface="Times New Roman" panose="02020603050405020304" pitchFamily="34" charset="0"/>
                    <a:ea typeface="SimSun" panose="02010600030101010101" pitchFamily="34" charset="-122"/>
                    <a:cs typeface="Times New Roman" panose="02020603050405020304" pitchFamily="34" charset="-120"/>
                  </a:rPr>
                  <a:t> </a:t>
                </a: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的金属活动性顺序</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r>
                  <a:rPr lang="en-US" altLang="zh-CN" sz="2400" b="1" i="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不能达到目的的是</a:t>
                </a:r>
                <a:r>
                  <a:rPr lang="en-US" altLang="zh-CN" sz="2400" i="0" smtClean="0">
                    <a:solidFill>
                      <a:srgbClr val="000000"/>
                    </a:solidFill>
                    <a:latin typeface="SimSun" panose="02010600030101010101" pitchFamily="34" charset="-122"/>
                    <a:ea typeface="SimSun" panose="02010600030101010101" pitchFamily="34" charset="-122"/>
                    <a:cs typeface="SimSun" panose="02010600030101010101" pitchFamily="34" charset="-120"/>
                  </a:rPr>
                  <a:t>___</a:t>
                </a:r>
                <a:r>
                  <a:rPr lang="en-US" altLang="zh-CN" sz="2400" b="1" i="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endParaRPr lang="en-US" altLang="zh-CN" sz="2400" dirty="0">
                  <a:solidFill>
                    <a:srgbClr val="000000"/>
                  </a:solidFill>
                </a:endParaRPr>
              </a:p>
            </p:txBody>
          </p:sp>
        </mc:Choice>
        <mc:Fallback>
          <p:sp>
            <p:nvSpPr>
              <p:cNvPr id="7" name="QC_5_BD.69_1#ab34d02ab?vcp=1&amp;pid=f762f25c1&amp;color=0,0,0&amp;vtp=1&amp;bbb=1"/>
              <p:cNvSpPr>
                <a:spLocks noRot="1" noChangeAspect="1" noMove="1" noResize="1" noEditPoints="1" noAdjustHandles="1" noChangeArrowheads="1" noChangeShapeType="1" noTextEdit="1"/>
              </p:cNvSpPr>
              <p:nvPr/>
            </p:nvSpPr>
            <p:spPr>
              <a:xfrm>
                <a:off x="576072" y="4275768"/>
                <a:ext cx="10954512" cy="533400"/>
              </a:xfrm>
              <a:prstGeom prst="rect">
                <a:avLst/>
              </a:prstGeom>
              <a:blipFill rotWithShape="1">
                <a:blip r:embed="rId2"/>
                <a:stretch>
                  <a:fillRect l="-1" t="-59" r="2" b="59"/>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9" name="QC_5_BD.69_2#ab34d02ab.choices?vcp=1&amp;pid=f762f25c1&amp;color=0,0,0&amp;vtp=1&amp;bbb=1"/>
              <p:cNvSpPr/>
              <p:nvPr/>
            </p:nvSpPr>
            <p:spPr>
              <a:xfrm>
                <a:off x="576072" y="4798627"/>
                <a:ext cx="10954512" cy="533400"/>
              </a:xfrm>
              <a:prstGeom prst="rect">
                <a:avLst/>
              </a:prstGeom>
              <a:noFill/>
            </p:spPr>
            <p:txBody>
              <a:bodyPr wrap="none" lIns="0" tIns="0" rIns="0" bIns="0" rtlCol="0" anchor="t"/>
              <a:lstStyle/>
              <a:p>
                <a:pPr marL="0" marR="0" lvl="0" indent="0" defTabSz="914400" eaLnBrk="1" fontAlgn="auto" latinLnBrk="1" hangingPunct="1">
                  <a:lnSpc>
                    <a:spcPts val="4200"/>
                  </a:lnSpc>
                  <a:spcBef>
                    <a:spcPts val="0"/>
                  </a:spcBef>
                  <a:spcAft>
                    <a:spcPts val="0"/>
                  </a:spcAft>
                  <a:buClrTx/>
                  <a:buSzTx/>
                  <a:buNone/>
                  <a:tabLst>
                    <a:tab pos="3794125" algn="l"/>
                    <a:tab pos="7461885" algn="l"/>
                  </a:tabLst>
                  <a:defRPr/>
                </a:pP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a:t>
                </a:r>
                <a14:m>
                  <m:oMath xmlns:m="http://schemas.openxmlformats.org/officeDocument/2006/math">
                    <m:r>
                      <a:rPr lang="en-US" altLang="zh-CN" sz="2400" b="1" i="0" dirty="0" smtClean="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𝐌𝐠</m:t>
                    </m:r>
                  </m:oMath>
                </a14:m>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14:m>
                  <m:oMath xmlns:m="http://schemas.openxmlformats.org/officeDocument/2006/math">
                    <m:r>
                      <a:rPr lang="en-US" altLang="zh-CN" sz="2400" b="1" i="0" dirty="0" smtClean="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𝐙𝐧</m:t>
                    </m:r>
                  </m:oMath>
                </a14:m>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14:m>
                  <m:oMath xmlns:m="http://schemas.openxmlformats.org/officeDocument/2006/math">
                    <m:r>
                      <a:rPr lang="en-US" altLang="zh-CN" sz="2400" b="1" i="0" dirty="0" smtClean="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𝐂𝐮</m:t>
                    </m:r>
                  </m:oMath>
                </a14:m>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r>
                  <a:rPr lang="en-US" altLang="zh-CN" sz="2400" b="1" i="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稀盐酸</a:t>
                </a:r>
                <a:r>
                  <a:rPr lang="en-US" altLang="zh-CN" sz="2400" b="1" i="0" spc="-10300" smtClean="0">
                    <a:solidFill>
                      <a:srgbClr val="000000"/>
                    </a:solidFill>
                    <a:latin typeface="SimSun" panose="02010600030101010101" pitchFamily="34" charset="-122"/>
                    <a:ea typeface="SimSun" panose="02010600030101010101" pitchFamily="34" charset="-122"/>
                    <a:cs typeface="SimSun" panose="02010600030101010101" pitchFamily="34" charset="-120"/>
                  </a:rPr>
                  <a:t>	</a:t>
                </a:r>
                <a:r>
                  <a:rPr lang="en-US" altLang="zh-CN" sz="2400" b="1" i="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B</a:t>
                </a: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14:m>
                  <m:oMath xmlns:m="http://schemas.openxmlformats.org/officeDocument/2006/math">
                    <m:r>
                      <a:rPr lang="en-US" altLang="zh-CN" sz="2400" b="1" i="0" dirty="0" smtClean="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𝐌𝐠</m:t>
                    </m:r>
                  </m:oMath>
                </a14:m>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14:m>
                  <m:oMath xmlns:m="http://schemas.openxmlformats.org/officeDocument/2006/math">
                    <m:r>
                      <a:rPr lang="en-US" altLang="zh-CN" sz="2400" b="1" i="0" dirty="0" smtClean="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𝐂𝐮</m:t>
                    </m:r>
                  </m:oMath>
                </a14:m>
                <a:r>
                  <a:rPr lang="en-US" altLang="zh-CN" sz="2400" b="1" i="0" dirty="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14:m>
                  <m:oMath xmlns:m="http://schemas.openxmlformats.org/officeDocument/2006/math">
                    <m:sSub>
                      <m:sSubPr>
                        <m:ctrlPr>
                          <a:rPr lang="en-US" altLang="zh-CN" sz="2400" b="1" i="1" dirty="0" smtClean="0">
                            <a:solidFill>
                              <a:srgbClr val="000000"/>
                            </a:solidFill>
                            <a:latin typeface="Cambria Math" panose="02040503050406030204" pitchFamily="18" charset="0"/>
                            <a:ea typeface="SimSun" panose="02010600030101010101" pitchFamily="34" charset="-122"/>
                            <a:cs typeface="Times New Roman" panose="02020603050405020304" pitchFamily="34" charset="-120"/>
                          </a:rPr>
                        </m:ctrlPr>
                      </m:sSubPr>
                      <m:e>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𝐙𝐧𝐒𝐎</m:t>
                        </m:r>
                      </m:e>
                      <m:sub>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𝟒</m:t>
                        </m:r>
                      </m:sub>
                    </m:sSub>
                  </m:oMath>
                </a14:m>
                <a:r>
                  <a:rPr lang="en-US" altLang="zh-CN" sz="2400" b="1" i="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溶液</a:t>
                </a:r>
                <a:r>
                  <a:rPr lang="en-US" altLang="zh-CN" sz="2400" b="1" i="0" spc="-10300" smtClean="0">
                    <a:solidFill>
                      <a:srgbClr val="000000"/>
                    </a:solidFill>
                    <a:latin typeface="SimSun" panose="02010600030101010101" pitchFamily="34" charset="-122"/>
                    <a:ea typeface="SimSun" panose="02010600030101010101" pitchFamily="34" charset="-122"/>
                    <a:cs typeface="SimSun" panose="02010600030101010101" pitchFamily="34" charset="-120"/>
                  </a:rPr>
                  <a:t>	</a:t>
                </a:r>
                <a:r>
                  <a:rPr lang="en-US" altLang="zh-CN" sz="2400" b="1" i="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C</a:t>
                </a: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14:m>
                  <m:oMath xmlns:m="http://schemas.openxmlformats.org/officeDocument/2006/math">
                    <m:r>
                      <a:rPr lang="en-US" altLang="zh-CN" sz="2400" b="1" i="0" dirty="0" smtClean="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𝐙𝐧</m:t>
                    </m:r>
                  </m:oMath>
                </a14:m>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14:m>
                  <m:oMath xmlns:m="http://schemas.openxmlformats.org/officeDocument/2006/math">
                    <m:r>
                      <a:rPr lang="en-US" altLang="zh-CN" sz="2400" b="1" i="0" dirty="0" smtClean="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𝐂𝐮</m:t>
                    </m:r>
                  </m:oMath>
                </a14:m>
                <a:r>
                  <a:rPr lang="en-US" altLang="zh-CN" sz="2400" b="1" i="0" dirty="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14:m>
                  <m:oMath xmlns:m="http://schemas.openxmlformats.org/officeDocument/2006/math">
                    <m:sSub>
                      <m:sSubPr>
                        <m:ctrlPr>
                          <a:rPr lang="en-US" altLang="zh-CN" sz="2400" b="1" i="1" dirty="0" smtClean="0">
                            <a:solidFill>
                              <a:srgbClr val="000000"/>
                            </a:solidFill>
                            <a:latin typeface="Cambria Math" panose="02040503050406030204" pitchFamily="18" charset="0"/>
                            <a:ea typeface="SimSun" panose="02010600030101010101" pitchFamily="34" charset="-122"/>
                            <a:cs typeface="Times New Roman" panose="02020603050405020304" pitchFamily="34" charset="-120"/>
                          </a:rPr>
                        </m:ctrlPr>
                      </m:sSubPr>
                      <m:e>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𝐌𝐠𝐒𝐎</m:t>
                        </m:r>
                      </m:e>
                      <m:sub>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𝟒</m:t>
                        </m:r>
                      </m:sub>
                    </m:sSub>
                  </m:oMath>
                </a14:m>
                <a:r>
                  <a:rPr lang="en-US" altLang="zh-CN" sz="100" b="1" i="0" kern="0" spc="-99900" dirty="0" smtClean="0">
                    <a:solidFill>
                      <a:srgbClr val="FFFFFF"/>
                    </a:solidFill>
                    <a:latin typeface="Times New Roman" panose="02020603050405020304" pitchFamily="34" charset="0"/>
                    <a:ea typeface="SimSun" panose="02010600030101010101" pitchFamily="34" charset="-122"/>
                    <a:cs typeface="Times New Roman" panose="02020603050405020304" pitchFamily="34" charset="-120"/>
                  </a:rPr>
                  <a:t> </a:t>
                </a:r>
                <a:r>
                  <a:rPr lang="en-US" altLang="zh-CN" sz="2400" b="1" i="0" dirty="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溶液</a:t>
                </a:r>
                <a:endParaRPr lang="en-US" altLang="zh-CN" sz="2400" dirty="0">
                  <a:solidFill>
                    <a:srgbClr val="000000"/>
                  </a:solidFill>
                </a:endParaRPr>
              </a:p>
            </p:txBody>
          </p:sp>
        </mc:Choice>
        <mc:Fallback>
          <p:sp>
            <p:nvSpPr>
              <p:cNvPr id="9" name="QC_5_BD.69_2#ab34d02ab.choices?vcp=1&amp;pid=f762f25c1&amp;color=0,0,0&amp;vtp=1&amp;bbb=1"/>
              <p:cNvSpPr>
                <a:spLocks noRot="1" noChangeAspect="1" noMove="1" noResize="1" noEditPoints="1" noAdjustHandles="1" noChangeArrowheads="1" noChangeShapeType="1" noTextEdit="1"/>
              </p:cNvSpPr>
              <p:nvPr/>
            </p:nvSpPr>
            <p:spPr>
              <a:xfrm>
                <a:off x="576072" y="4798627"/>
                <a:ext cx="10954512" cy="533400"/>
              </a:xfrm>
              <a:prstGeom prst="rect">
                <a:avLst/>
              </a:prstGeom>
              <a:blipFill rotWithShape="1">
                <a:blip r:embed="rId3"/>
                <a:stretch>
                  <a:fillRect l="-1" t="-106" r="2" b="106"/>
                </a:stretch>
              </a:blipFill>
            </p:spPr>
            <p:txBody>
              <a:bodyPr/>
              <a:lstStyle/>
              <a:p>
                <a:r>
                  <a:rPr lang="zh-CN" altLang="en-US">
                    <a:noFill/>
                  </a:rPr>
                  <a:t> </a:t>
                </a:r>
              </a:p>
            </p:txBody>
          </p:sp>
        </mc:Fallback>
      </mc:AlternateContent>
      <p:sp>
        <p:nvSpPr>
          <p:cNvPr id="10" name="QC_5_AN.70_1#ab34d02ab.blank?vcp=1&amp;pid=f762f25c1&amp;color=0,0,0&amp;vpa=33&amp;vtp=1&amp;answeroption=C"/>
          <p:cNvSpPr txBox="1"/>
          <p:nvPr/>
        </p:nvSpPr>
        <p:spPr>
          <a:xfrm>
            <a:off x="7910957" y="4831647"/>
            <a:ext cx="474489" cy="569387"/>
          </a:xfrm>
          <a:prstGeom prst="rect">
            <a:avLst/>
          </a:prstGeom>
          <a:noFill/>
        </p:spPr>
        <p:txBody>
          <a:bodyPr vert="horz" wrap="none" lIns="0" tIns="0" rIns="0" bIns="0" rtlCol="0">
            <a:spAutoFit/>
          </a:bodyPr>
          <a:lstStyle/>
          <a:p>
            <a:r>
              <a:rPr lang="zh-CN" altLang="en-US" sz="3700" b="1" smtClean="0">
                <a:solidFill>
                  <a:srgbClr val="A00021"/>
                </a:solidFill>
                <a:latin typeface="华文细黑" panose="02010600040101010101" pitchFamily="2" charset="-122"/>
              </a:rPr>
              <a:t>√</a:t>
            </a:r>
            <a:endParaRPr lang="zh-CN" altLang="en-US" sz="3700" b="1">
              <a:solidFill>
                <a:srgbClr val="A00021"/>
              </a:solidFill>
              <a:latin typeface="华文细黑" panose="02010600040101010101" pitchFamily="2" charset="-122"/>
            </a:endParaRPr>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Effect transition="in" filter="wipe(left)">
                                      <p:cBhvr>
                                        <p:cTn id="7" dur="500"/>
                                        <p:tgtEl>
                                          <p:spTgt spid="4">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4">
                                            <p:txEl>
                                              <p:pRg st="0" end="0"/>
                                            </p:txEl>
                                          </p:spTgt>
                                        </p:tgtEl>
                                        <p:attrNameLst>
                                          <p:attrName>style.visibility</p:attrName>
                                        </p:attrNameLst>
                                      </p:cBhvr>
                                      <p:to>
                                        <p:strVal val="visible"/>
                                      </p:to>
                                    </p:set>
                                    <p:animEffect transition="in" filter="wipe(left)">
                                      <p:cBhvr>
                                        <p:cTn id="10" dur="500"/>
                                        <p:tgtEl>
                                          <p:spTgt spid="4">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6">
                                            <p:bg/>
                                          </p:spTgt>
                                        </p:tgtEl>
                                        <p:attrNameLst>
                                          <p:attrName>style.visibility</p:attrName>
                                        </p:attrNameLst>
                                      </p:cBhvr>
                                      <p:to>
                                        <p:strVal val="visible"/>
                                      </p:to>
                                    </p:set>
                                    <p:animEffect transition="in" filter="wipe(left)">
                                      <p:cBhvr>
                                        <p:cTn id="15" dur="500"/>
                                        <p:tgtEl>
                                          <p:spTgt spid="6">
                                            <p:bg/>
                                          </p:spTgt>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6">
                                            <p:txEl>
                                              <p:pRg st="0" end="0"/>
                                            </p:txEl>
                                          </p:spTgt>
                                        </p:tgtEl>
                                        <p:attrNameLst>
                                          <p:attrName>style.visibility</p:attrName>
                                        </p:attrNameLst>
                                      </p:cBhvr>
                                      <p:to>
                                        <p:strVal val="visible"/>
                                      </p:to>
                                    </p:set>
                                    <p:animEffect transition="in" filter="wipe(left)">
                                      <p:cBhvr>
                                        <p:cTn id="18" dur="500"/>
                                        <p:tgtEl>
                                          <p:spTgt spid="6">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10">
                                            <p:txEl>
                                              <p:pRg st="0" end="0"/>
                                            </p:txEl>
                                          </p:spTgt>
                                        </p:tgtEl>
                                        <p:attrNameLst>
                                          <p:attrName>style.visibility</p:attrName>
                                        </p:attrNameLst>
                                      </p:cBhvr>
                                      <p:to>
                                        <p:strVal val="visible"/>
                                      </p:to>
                                    </p:set>
                                    <p:animEffect transition="in" filter="wipe(left)">
                                      <p:cBhvr>
                                        <p:cTn id="23" dur="500"/>
                                        <p:tgtEl>
                                          <p:spTgt spid="1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build="p"/>
      <p:bldP spid="6" grpId="0" animBg="1" build="p"/>
      <p:bldP spid="10" grpId="0" build="p"/>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5_BD.71_1#a1346f843?vcp=1&amp;pid=f762f25c1&amp;color=0,0,0&amp;vtp=1&amp;bt=1&amp;bbb=1&amp;hb=1"/>
          <p:cNvSpPr/>
          <p:nvPr/>
        </p:nvSpPr>
        <p:spPr>
          <a:xfrm>
            <a:off x="576072" y="1138560"/>
            <a:ext cx="10954512" cy="1117600"/>
          </a:xfrm>
          <a:prstGeom prst="rect">
            <a:avLst/>
          </a:prstGeom>
          <a:noFill/>
        </p:spPr>
        <p:txBody>
          <a:bodyPr wrap="none" lIns="0" tIns="0" rIns="0" bIns="0" rtlCol="0" anchor="t"/>
          <a:lstStyle/>
          <a:p>
            <a:pPr algn="l" latinLnBrk="1">
              <a:lnSpc>
                <a:spcPts val="4400"/>
              </a:lnSpc>
            </a:pP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（4）在硝酸铜、硝酸锌的混合溶液中加入一定量的镁粉，充分反应后过滤</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r>
              <a:rPr lang="en-US" altLang="zh-CN" sz="2400" b="1" i="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下列</a:t>
            </a:r>
            <a:endParaRPr lang="en-US" altLang="zh-CN" sz="2400" b="1" i="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endParaRPr>
          </a:p>
          <a:p>
            <a:pPr latinLnBrk="1">
              <a:lnSpc>
                <a:spcPts val="4400"/>
              </a:lnSpc>
            </a:pPr>
            <a:r>
              <a:rPr lang="en-US" altLang="zh-CN" sz="2400" b="1" i="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说法正确的是</a:t>
            </a:r>
            <a:r>
              <a:rPr lang="en-US" altLang="zh-CN" sz="2400" i="0" smtClean="0">
                <a:solidFill>
                  <a:srgbClr val="000000"/>
                </a:solidFill>
                <a:latin typeface="SimSun" panose="02010600030101010101" pitchFamily="34" charset="-122"/>
                <a:ea typeface="SimSun" panose="02010600030101010101" pitchFamily="34" charset="-122"/>
                <a:cs typeface="SimSun" panose="02010600030101010101" pitchFamily="34" charset="-120"/>
              </a:rPr>
              <a:t>_____</a:t>
            </a:r>
            <a:r>
              <a:rPr lang="en-US" altLang="zh-CN" sz="2400" b="1" i="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endParaRPr lang="en-US" altLang="zh-CN" sz="2400" dirty="0"/>
          </a:p>
        </p:txBody>
      </p:sp>
      <mc:AlternateContent xmlns:mc="http://schemas.openxmlformats.org/markup-compatibility/2006">
        <mc:Choice xmlns:a14="http://schemas.microsoft.com/office/drawing/2010/main" Requires="a14">
          <p:sp>
            <p:nvSpPr>
              <p:cNvPr id="4" name="QC_5_BD.71_2#a1346f843.choices?vcp=1&amp;pid=f762f25c1&amp;color=0,0,0&amp;vtp=1&amp;bbb=1&amp;hb=1"/>
              <p:cNvSpPr/>
              <p:nvPr/>
            </p:nvSpPr>
            <p:spPr>
              <a:xfrm>
                <a:off x="576072" y="2293298"/>
                <a:ext cx="10954512" cy="2235200"/>
              </a:xfrm>
              <a:prstGeom prst="rect">
                <a:avLst/>
              </a:prstGeom>
              <a:noFill/>
            </p:spPr>
            <p:txBody>
              <a:bodyPr wrap="none" lIns="0" tIns="0" rIns="0" bIns="0" rtlCol="0" anchor="t"/>
              <a:lstStyle/>
              <a:p>
                <a:pPr algn="l" latinLnBrk="1">
                  <a:lnSpc>
                    <a:spcPts val="4400"/>
                  </a:lnSpc>
                </a:pP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A.若滤液为无色，则滤渣中一定有铜，可能有镁和锌</a:t>
                </a:r>
                <a:endParaRPr lang="en-US" altLang="zh-CN" sz="2400" dirty="0"/>
              </a:p>
              <a:p>
                <a:pPr latinLnBrk="1">
                  <a:lnSpc>
                    <a:spcPts val="4400"/>
                  </a:lnSpc>
                </a:pPr>
                <a:r>
                  <a:rPr lang="en-US" altLang="zh-CN" sz="2400" b="1" i="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B</a:t>
                </a: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.若滤液为蓝色</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r>
                  <a:rPr lang="en-US" altLang="zh-CN" sz="2400" b="1" i="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则滤液中一定有</a:t>
                </a:r>
                <a14:m>
                  <m:oMath xmlns:m="http://schemas.openxmlformats.org/officeDocument/2006/math">
                    <m:sSup>
                      <m:sSupPr>
                        <m:ctrlPr>
                          <a:rPr lang="en-US" altLang="zh-CN" sz="2400" b="1" i="1"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ctrlPr>
                      </m:sSupPr>
                      <m:e>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𝐂𝐮</m:t>
                        </m:r>
                      </m:e>
                      <m:sup>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𝟐</m:t>
                        </m:r>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m:t>
                        </m:r>
                      </m:sup>
                    </m:sSup>
                  </m:oMath>
                </a14:m>
                <a:r>
                  <a:rPr lang="en-US" altLang="zh-CN" sz="2400" b="1" i="0" dirty="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14:m>
                  <m:oMath xmlns:m="http://schemas.openxmlformats.org/officeDocument/2006/math">
                    <m:sSup>
                      <m:sSupPr>
                        <m:ctrlPr>
                          <a:rPr lang="en-US" altLang="zh-CN" sz="2400" b="1" i="1"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ctrlPr>
                      </m:sSupPr>
                      <m:e>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𝐌𝐠</m:t>
                        </m:r>
                      </m:e>
                      <m:sup>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𝟐</m:t>
                        </m:r>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m:t>
                        </m:r>
                      </m:sup>
                    </m:sSup>
                  </m:oMath>
                </a14:m>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r>
                  <a:rPr lang="en-US" altLang="zh-CN" sz="2400" b="1" i="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可能有</a:t>
                </a:r>
                <a14:m>
                  <m:oMath xmlns:m="http://schemas.openxmlformats.org/officeDocument/2006/math">
                    <m:sSup>
                      <m:sSupPr>
                        <m:ctrlPr>
                          <a:rPr lang="en-US" altLang="zh-CN" sz="2400" b="1" i="1"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ctrlPr>
                      </m:sSupPr>
                      <m:e>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𝐙𝐧</m:t>
                        </m:r>
                      </m:e>
                      <m:sup>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𝟐</m:t>
                        </m:r>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m:t>
                        </m:r>
                      </m:sup>
                    </m:sSup>
                  </m:oMath>
                </a14:m>
                <a:r>
                  <a:rPr lang="en-US" altLang="zh-CN" sz="100" b="1" i="0" kern="0" spc="-99900" dirty="0" smtClean="0">
                    <a:solidFill>
                      <a:srgbClr val="FFFFFF"/>
                    </a:solidFill>
                    <a:latin typeface="Times New Roman" panose="02020603050405020304" pitchFamily="34" charset="0"/>
                    <a:ea typeface="SimSun" panose="02010600030101010101" pitchFamily="34" charset="-122"/>
                    <a:cs typeface="Times New Roman" panose="02020603050405020304" pitchFamily="34" charset="-120"/>
                  </a:rPr>
                  <a:t> </a:t>
                </a:r>
                <a:endParaRPr lang="en-US" altLang="zh-CN" sz="2400" dirty="0"/>
              </a:p>
              <a:p>
                <a:pPr latinLnBrk="1">
                  <a:lnSpc>
                    <a:spcPts val="4400"/>
                  </a:lnSpc>
                </a:pPr>
                <a:r>
                  <a:rPr lang="en-US" altLang="zh-CN" sz="2400" b="1" i="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C</a:t>
                </a: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.若往滤渣中加入稀盐酸有气泡产生</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r>
                  <a:rPr lang="en-US" altLang="zh-CN" sz="2400" b="1" i="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则滤液中一定有</a:t>
                </a:r>
                <a14:m>
                  <m:oMath xmlns:m="http://schemas.openxmlformats.org/officeDocument/2006/math">
                    <m:sSup>
                      <m:sSupPr>
                        <m:ctrlPr>
                          <a:rPr lang="en-US" altLang="zh-CN" sz="2400" b="1" i="1"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ctrlPr>
                      </m:sSupPr>
                      <m:e>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𝐌𝐠</m:t>
                        </m:r>
                      </m:e>
                      <m:sup>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𝟐</m:t>
                        </m:r>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m:t>
                        </m:r>
                      </m:sup>
                    </m:sSup>
                  </m:oMath>
                </a14:m>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r>
                  <a:rPr lang="en-US" altLang="zh-CN" sz="2400" b="1" i="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可能有</a:t>
                </a:r>
                <a14:m>
                  <m:oMath xmlns:m="http://schemas.openxmlformats.org/officeDocument/2006/math">
                    <m:sSup>
                      <m:sSupPr>
                        <m:ctrlPr>
                          <a:rPr lang="en-US" altLang="zh-CN" sz="2400" b="1" i="1"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ctrlPr>
                      </m:sSupPr>
                      <m:e>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𝐙𝐧</m:t>
                        </m:r>
                      </m:e>
                      <m:sup>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𝟐</m:t>
                        </m:r>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m:t>
                        </m:r>
                      </m:sup>
                    </m:sSup>
                  </m:oMath>
                </a14:m>
                <a:r>
                  <a:rPr lang="en-US" altLang="zh-CN" sz="100" b="1" i="0" kern="0" spc="-99900" dirty="0" smtClean="0">
                    <a:solidFill>
                      <a:srgbClr val="FFFFFF"/>
                    </a:solidFill>
                    <a:latin typeface="Times New Roman" panose="02020603050405020304" pitchFamily="34" charset="0"/>
                    <a:ea typeface="SimSun" panose="02010600030101010101" pitchFamily="34" charset="-122"/>
                    <a:cs typeface="Times New Roman" panose="02020603050405020304" pitchFamily="34" charset="-120"/>
                  </a:rPr>
                  <a:t> </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r>
                  <a:rPr lang="en-US" altLang="zh-CN" sz="2400" b="1" i="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一定</a:t>
                </a:r>
                <a:endParaRPr lang="en-US" altLang="zh-CN" sz="2400" b="1" i="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endParaRPr>
              </a:p>
              <a:p>
                <a:pPr latinLnBrk="1">
                  <a:lnSpc>
                    <a:spcPts val="4400"/>
                  </a:lnSpc>
                </a:pPr>
                <a:r>
                  <a:rPr lang="en-US" altLang="zh-CN" sz="2400" b="1" i="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没有</a:t>
                </a:r>
                <a14:m>
                  <m:oMath xmlns:m="http://schemas.openxmlformats.org/officeDocument/2006/math">
                    <m:sSup>
                      <m:sSupPr>
                        <m:ctrlPr>
                          <a:rPr lang="en-US" altLang="zh-CN" sz="2400" b="1" i="1"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ctrlPr>
                      </m:sSupPr>
                      <m:e>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𝐂𝐮</m:t>
                        </m:r>
                      </m:e>
                      <m:sup>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𝟐</m:t>
                        </m:r>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m:t>
                        </m:r>
                      </m:sup>
                    </m:sSup>
                  </m:oMath>
                </a14:m>
                <a:r>
                  <a:rPr lang="en-US" altLang="zh-CN" sz="100" b="1" i="0" kern="0" spc="-99900" dirty="0" smtClean="0">
                    <a:solidFill>
                      <a:srgbClr val="FFFFFF"/>
                    </a:solidFill>
                    <a:latin typeface="Times New Roman" panose="02020603050405020304" pitchFamily="34" charset="0"/>
                    <a:ea typeface="SimSun" panose="02010600030101010101" pitchFamily="34" charset="-122"/>
                    <a:cs typeface="Times New Roman" panose="02020603050405020304" pitchFamily="34" charset="-120"/>
                  </a:rPr>
                  <a:t> </a:t>
                </a:r>
                <a:endParaRPr lang="en-US" altLang="zh-CN" sz="2400" dirty="0"/>
              </a:p>
            </p:txBody>
          </p:sp>
        </mc:Choice>
        <mc:Fallback>
          <p:sp>
            <p:nvSpPr>
              <p:cNvPr id="4" name="QC_5_BD.71_2#a1346f843.choices?vcp=1&amp;pid=f762f25c1&amp;color=0,0,0&amp;vtp=1&amp;bbb=1&amp;hb=1"/>
              <p:cNvSpPr>
                <a:spLocks noRot="1" noChangeAspect="1" noMove="1" noResize="1" noEditPoints="1" noAdjustHandles="1" noChangeArrowheads="1" noChangeShapeType="1" noTextEdit="1"/>
              </p:cNvSpPr>
              <p:nvPr/>
            </p:nvSpPr>
            <p:spPr>
              <a:xfrm>
                <a:off x="576072" y="2293298"/>
                <a:ext cx="10954512" cy="2235200"/>
              </a:xfrm>
              <a:prstGeom prst="rect">
                <a:avLst/>
              </a:prstGeom>
              <a:blipFill rotWithShape="1">
                <a:blip r:embed="rId1"/>
                <a:stretch>
                  <a:fillRect l="-1" t="-14" r="2" b="14"/>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5" name="QB_5_BD.73_1#cd7663a16?vcp=1&amp;pid=f762f25c1&amp;color=0,0,0&amp;vtp=1&amp;bbb=1&amp;hb=1"/>
              <p:cNvSpPr/>
              <p:nvPr/>
            </p:nvSpPr>
            <p:spPr>
              <a:xfrm>
                <a:off x="576072" y="4579298"/>
                <a:ext cx="10954512" cy="1117600"/>
              </a:xfrm>
              <a:prstGeom prst="rect">
                <a:avLst/>
              </a:prstGeom>
              <a:noFill/>
            </p:spPr>
            <p:txBody>
              <a:bodyPr wrap="none" lIns="0" tIns="0" rIns="0" bIns="0" rtlCol="0" anchor="t"/>
              <a:lstStyle/>
              <a:p>
                <a:pPr algn="l" latinLnBrk="1">
                  <a:lnSpc>
                    <a:spcPts val="4400"/>
                  </a:lnSpc>
                </a:pP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（5）某铁合金含</a:t>
                </a:r>
                <a14:m>
                  <m:oMath xmlns:m="http://schemas.openxmlformats.org/officeDocument/2006/math">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𝐌𝐠</m:t>
                    </m:r>
                  </m:oMath>
                </a14:m>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14:m>
                  <m:oMath xmlns:m="http://schemas.openxmlformats.org/officeDocument/2006/math">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𝐙𝐧</m:t>
                    </m:r>
                  </m:oMath>
                </a14:m>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14:m>
                  <m:oMath xmlns:m="http://schemas.openxmlformats.org/officeDocument/2006/math">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𝐂𝐮</m:t>
                    </m:r>
                  </m:oMath>
                </a14:m>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中的一种或几种，现向</a:t>
                </a:r>
                <a14:m>
                  <m:oMath xmlns:m="http://schemas.openxmlformats.org/officeDocument/2006/math">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𝟓</m:t>
                    </m:r>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m:t>
                    </m:r>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𝟔</m:t>
                    </m:r>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 </m:t>
                    </m:r>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𝐠</m:t>
                    </m:r>
                  </m:oMath>
                </a14:m>
                <a:r>
                  <a:rPr lang="en-US" altLang="zh-CN" sz="100" b="1" i="0" kern="0" spc="-99900" dirty="0" smtClean="0">
                    <a:solidFill>
                      <a:srgbClr val="FFFFFF"/>
                    </a:solidFill>
                    <a:latin typeface="Times New Roman" panose="02020603050405020304" pitchFamily="34" charset="0"/>
                    <a:ea typeface="SimSun" panose="02010600030101010101" pitchFamily="34" charset="-122"/>
                    <a:cs typeface="Times New Roman" panose="02020603050405020304" pitchFamily="34" charset="-120"/>
                  </a:rPr>
                  <a:t> </a:t>
                </a:r>
                <a:r>
                  <a:rPr lang="en-US" altLang="zh-CN" sz="2400" b="1" i="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该合金中加入足量稀盐</a:t>
                </a:r>
                <a:endParaRPr lang="en-US" altLang="zh-CN" sz="2400" b="1" i="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endParaRPr>
              </a:p>
              <a:p>
                <a:pPr latinLnBrk="1">
                  <a:lnSpc>
                    <a:spcPts val="4400"/>
                  </a:lnSpc>
                </a:pPr>
                <a:r>
                  <a:rPr lang="en-US" altLang="zh-CN" sz="2400" b="1" i="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酸</a:t>
                </a: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，生成</a:t>
                </a:r>
                <a14:m>
                  <m:oMath xmlns:m="http://schemas.openxmlformats.org/officeDocument/2006/math">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𝟎</m:t>
                    </m:r>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m:t>
                    </m:r>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𝟐</m:t>
                    </m:r>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 </m:t>
                    </m:r>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𝐠</m:t>
                    </m:r>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 </m:t>
                    </m:r>
                    <m:sSub>
                      <m:sSubPr>
                        <m:ctrlPr>
                          <a:rPr lang="en-US" altLang="zh-CN" sz="2400" b="1" i="1"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ctrlPr>
                      </m:sSubPr>
                      <m:e>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𝐇</m:t>
                        </m:r>
                      </m:e>
                      <m:sub>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𝟐</m:t>
                        </m:r>
                      </m:sub>
                    </m:sSub>
                  </m:oMath>
                </a14:m>
                <a:r>
                  <a:rPr lang="en-US" altLang="zh-CN" sz="100" b="1" i="0" kern="0" spc="-99900" dirty="0" smtClean="0">
                    <a:solidFill>
                      <a:srgbClr val="FFFFFF"/>
                    </a:solidFill>
                    <a:latin typeface="Times New Roman" panose="02020603050405020304" pitchFamily="34" charset="0"/>
                    <a:ea typeface="SimSun" panose="02010600030101010101" pitchFamily="34" charset="-122"/>
                    <a:cs typeface="Times New Roman" panose="02020603050405020304" pitchFamily="34" charset="-120"/>
                  </a:rPr>
                  <a:t> </a:t>
                </a:r>
                <a:r>
                  <a:rPr lang="en-US" altLang="zh-CN" sz="2400" b="1" i="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，则该合金的金属组合可能有</a:t>
                </a:r>
                <a:r>
                  <a:rPr lang="en-US" altLang="zh-CN" sz="2400" i="0" smtClean="0">
                    <a:solidFill>
                      <a:srgbClr val="000000"/>
                    </a:solidFill>
                    <a:latin typeface="SimSun" panose="02010600030101010101" pitchFamily="34" charset="-122"/>
                    <a:ea typeface="SimSun" panose="02010600030101010101" pitchFamily="34" charset="-122"/>
                    <a:cs typeface="SimSun" panose="02010600030101010101" pitchFamily="34" charset="-120"/>
                  </a:rPr>
                  <a:t>___________</a:t>
                </a:r>
                <a:r>
                  <a:rPr lang="en-US" altLang="zh-CN" sz="2400" b="1" i="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种</a:t>
                </a: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endParaRPr lang="en-US" altLang="zh-CN" sz="2400" dirty="0"/>
              </a:p>
            </p:txBody>
          </p:sp>
        </mc:Choice>
        <mc:Fallback>
          <p:sp>
            <p:nvSpPr>
              <p:cNvPr id="5" name="QB_5_BD.73_1#cd7663a16?vcp=1&amp;pid=f762f25c1&amp;color=0,0,0&amp;vtp=1&amp;bbb=1&amp;hb=1"/>
              <p:cNvSpPr>
                <a:spLocks noRot="1" noChangeAspect="1" noMove="1" noResize="1" noEditPoints="1" noAdjustHandles="1" noChangeArrowheads="1" noChangeShapeType="1" noTextEdit="1"/>
              </p:cNvSpPr>
              <p:nvPr/>
            </p:nvSpPr>
            <p:spPr>
              <a:xfrm>
                <a:off x="576072" y="4579298"/>
                <a:ext cx="10954512" cy="1117600"/>
              </a:xfrm>
              <a:prstGeom prst="rect">
                <a:avLst/>
              </a:prstGeom>
              <a:blipFill rotWithShape="1">
                <a:blip r:embed="rId2"/>
                <a:stretch>
                  <a:fillRect l="-1" t="-28" r="2" b="28"/>
                </a:stretch>
              </a:blipFill>
            </p:spPr>
            <p:txBody>
              <a:bodyPr/>
              <a:lstStyle/>
              <a:p>
                <a:r>
                  <a:rPr lang="zh-CN" altLang="en-US">
                    <a:noFill/>
                  </a:rPr>
                  <a:t> </a:t>
                </a:r>
              </a:p>
            </p:txBody>
          </p:sp>
        </mc:Fallback>
      </mc:AlternateContent>
      <p:sp>
        <p:nvSpPr>
          <p:cNvPr id="6" name="QB_5_AN.74_1#cd7663a16.blank?vcp=1&amp;pid=f762f25c1&amp;color=0,0,0&amp;vpa=35&amp;vtp=1&amp;bbb=1"/>
          <p:cNvSpPr/>
          <p:nvPr/>
        </p:nvSpPr>
        <p:spPr>
          <a:xfrm>
            <a:off x="6947439" y="5110158"/>
            <a:ext cx="1598613" cy="533400"/>
          </a:xfrm>
          <a:prstGeom prst="rect">
            <a:avLst/>
          </a:prstGeom>
          <a:noFill/>
        </p:spPr>
        <p:txBody>
          <a:bodyPr wrap="none" lIns="0" tIns="0" rIns="0" bIns="0" rtlCol="0" anchor="t"/>
          <a:lstStyle/>
          <a:p>
            <a:pPr algn="ctr" latinLnBrk="1">
              <a:lnSpc>
                <a:spcPts val="4200"/>
              </a:lnSpc>
            </a:pPr>
            <a:r>
              <a:rPr lang="en-US" altLang="zh-CN" sz="2400" b="1" i="0" dirty="0">
                <a:solidFill>
                  <a:srgbClr val="A00021"/>
                </a:solidFill>
                <a:latin typeface="Times New Roman" panose="02020603050405020304" pitchFamily="34" charset="0"/>
                <a:ea typeface="SimSun" panose="02010600030101010101" pitchFamily="34" charset="-122"/>
                <a:cs typeface="Times New Roman" panose="02020603050405020304" pitchFamily="34" charset="-120"/>
              </a:rPr>
              <a:t>三（或3）</a:t>
            </a:r>
            <a:endParaRPr lang="en-US" altLang="zh-CN" sz="2400" dirty="0"/>
          </a:p>
        </p:txBody>
      </p:sp>
      <p:sp>
        <p:nvSpPr>
          <p:cNvPr id="7" name="QC_5_AN.72_1#a1346f843.blank?vcp=1&amp;pid=f762f25c1&amp;color=0,0,0&amp;vpa=34&amp;vtp=1&amp;bbb=1&amp;answeroption=AC"/>
          <p:cNvSpPr txBox="1"/>
          <p:nvPr/>
        </p:nvSpPr>
        <p:spPr>
          <a:xfrm>
            <a:off x="449072" y="2351718"/>
            <a:ext cx="474489" cy="569387"/>
          </a:xfrm>
          <a:prstGeom prst="rect">
            <a:avLst/>
          </a:prstGeom>
          <a:noFill/>
        </p:spPr>
        <p:txBody>
          <a:bodyPr vert="horz" wrap="none" lIns="0" tIns="0" rIns="0" bIns="0" rtlCol="0">
            <a:spAutoFit/>
          </a:bodyPr>
          <a:lstStyle/>
          <a:p>
            <a:r>
              <a:rPr lang="zh-CN" altLang="en-US" sz="3700" b="1" smtClean="0">
                <a:solidFill>
                  <a:srgbClr val="A00021"/>
                </a:solidFill>
                <a:latin typeface="华文细黑" panose="02010600040101010101" pitchFamily="2" charset="-122"/>
              </a:rPr>
              <a:t>√</a:t>
            </a:r>
            <a:endParaRPr lang="zh-CN" altLang="en-US" sz="3700" b="1">
              <a:solidFill>
                <a:srgbClr val="A00021"/>
              </a:solidFill>
              <a:latin typeface="华文细黑" panose="02010600040101010101" pitchFamily="2" charset="-122"/>
            </a:endParaRPr>
          </a:p>
        </p:txBody>
      </p:sp>
      <p:sp>
        <p:nvSpPr>
          <p:cNvPr id="8" name="QC_5_AN.72_2#a1346f843.blank?vcp=1&amp;pid=f762f25c1&amp;color=0,0,0&amp;vpa=34&amp;vtp=1&amp;bbb=1&amp;answeroption=AC"/>
          <p:cNvSpPr txBox="1"/>
          <p:nvPr/>
        </p:nvSpPr>
        <p:spPr>
          <a:xfrm>
            <a:off x="449072" y="3494718"/>
            <a:ext cx="822325" cy="563880"/>
          </a:xfrm>
          <a:prstGeom prst="rect">
            <a:avLst/>
          </a:prstGeom>
          <a:noFill/>
        </p:spPr>
        <p:txBody>
          <a:bodyPr vert="horz" lIns="0" tIns="0" rIns="0" bIns="0" rtlCol="0">
            <a:spAutoFit/>
          </a:bodyPr>
          <a:lstStyle/>
          <a:p>
            <a:r>
              <a:rPr lang="zh-CN" altLang="en-US" sz="3700" b="1" smtClean="0">
                <a:solidFill>
                  <a:srgbClr val="A00021"/>
                </a:solidFill>
                <a:latin typeface="华文细黑" panose="02010600040101010101" pitchFamily="2" charset="-122"/>
              </a:rPr>
              <a:t>√</a:t>
            </a:r>
            <a:endParaRPr lang="zh-CN" altLang="en-US" sz="3700" b="1">
              <a:solidFill>
                <a:srgbClr val="A00021"/>
              </a:solidFill>
              <a:latin typeface="华文细黑" panose="02010600040101010101" pitchFamily="2" charset="-122"/>
            </a:endParaRPr>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wipe(left)">
                                      <p:cBhvr>
                                        <p:cTn id="7" dur="500"/>
                                        <p:tgtEl>
                                          <p:spTgt spid="7">
                                            <p:txEl>
                                              <p:pRg st="0" end="0"/>
                                            </p:txEl>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8">
                                            <p:txEl>
                                              <p:pRg st="0" end="0"/>
                                            </p:txEl>
                                          </p:spTgt>
                                        </p:tgtEl>
                                        <p:attrNameLst>
                                          <p:attrName>style.visibility</p:attrName>
                                        </p:attrNameLst>
                                      </p:cBhvr>
                                      <p:to>
                                        <p:strVal val="visible"/>
                                      </p:to>
                                    </p:set>
                                    <p:animEffect transition="in" filter="wipe(left)">
                                      <p:cBhvr>
                                        <p:cTn id="10" dur="500"/>
                                        <p:tgtEl>
                                          <p:spTgt spid="8">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6">
                                            <p:bg/>
                                          </p:spTgt>
                                        </p:tgtEl>
                                        <p:attrNameLst>
                                          <p:attrName>style.visibility</p:attrName>
                                        </p:attrNameLst>
                                      </p:cBhvr>
                                      <p:to>
                                        <p:strVal val="visible"/>
                                      </p:to>
                                    </p:set>
                                    <p:animEffect transition="in" filter="wipe(left)">
                                      <p:cBhvr>
                                        <p:cTn id="15" dur="500"/>
                                        <p:tgtEl>
                                          <p:spTgt spid="6">
                                            <p:bg/>
                                          </p:spTgt>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6">
                                            <p:txEl>
                                              <p:pRg st="0" end="0"/>
                                            </p:txEl>
                                          </p:spTgt>
                                        </p:tgtEl>
                                        <p:attrNameLst>
                                          <p:attrName>style.visibility</p:attrName>
                                        </p:attrNameLst>
                                      </p:cBhvr>
                                      <p:to>
                                        <p:strVal val="visible"/>
                                      </p:to>
                                    </p:set>
                                    <p:animEffect transition="in" filter="wipe(left)">
                                      <p:cBhvr>
                                        <p:cTn id="18" dur="5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build="p"/>
      <p:bldP spid="7" grpId="0" build="p"/>
      <p:bldP spid="8" grpId="0" build="p"/>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O_4_BD.75_1#fd2937e5e?vcp=1&amp;pid=47b4f0ba7&amp;color=0,0,0&amp;vtp=1&amp;bt=1&amp;bbb=1&amp;hb=1"/>
          <p:cNvSpPr/>
          <p:nvPr/>
        </p:nvSpPr>
        <p:spPr>
          <a:xfrm>
            <a:off x="576072" y="2294260"/>
            <a:ext cx="10954512" cy="1117600"/>
          </a:xfrm>
          <a:prstGeom prst="rect">
            <a:avLst/>
          </a:prstGeom>
          <a:noFill/>
        </p:spPr>
        <p:txBody>
          <a:bodyPr wrap="none" lIns="0" tIns="0" rIns="0" bIns="0" rtlCol="0" anchor="t"/>
          <a:lstStyle/>
          <a:p>
            <a:pPr algn="l" latinLnBrk="1">
              <a:lnSpc>
                <a:spcPts val="4400"/>
              </a:lnSpc>
            </a:pP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24.（6分）“宏观—微观—符号”是化学独特的表示物质及其变化的方法</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r>
              <a:rPr lang="en-US" altLang="zh-CN" sz="2400" b="1" i="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某兴趣小</a:t>
            </a:r>
            <a:endParaRPr lang="en-US" altLang="zh-CN" sz="2400" b="1" i="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endParaRPr>
          </a:p>
          <a:p>
            <a:pPr latinLnBrk="1">
              <a:lnSpc>
                <a:spcPts val="4400"/>
              </a:lnSpc>
            </a:pPr>
            <a:r>
              <a:rPr lang="en-US" altLang="zh-CN" sz="2400" b="1" i="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组对盐酸和硫酸的共性和差异性进行以下研究</a:t>
            </a: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。请你回答下列问题。</a:t>
            </a:r>
            <a:endParaRPr lang="en-US" altLang="zh-CN" sz="2400" dirty="0">
              <a:solidFill>
                <a:srgbClr val="000000"/>
              </a:solidFill>
            </a:endParaRPr>
          </a:p>
        </p:txBody>
      </p:sp>
      <p:sp>
        <p:nvSpPr>
          <p:cNvPr id="3" name="QB_5_BD.76_1#816420f84?vcp=1&amp;pid=fd2937e5e&amp;color=0,0,0&amp;vtp=1&amp;bbb=1&amp;hb=1"/>
          <p:cNvSpPr/>
          <p:nvPr/>
        </p:nvSpPr>
        <p:spPr>
          <a:xfrm>
            <a:off x="576072" y="3448998"/>
            <a:ext cx="10954512" cy="1117600"/>
          </a:xfrm>
          <a:prstGeom prst="rect">
            <a:avLst/>
          </a:prstGeom>
          <a:noFill/>
        </p:spPr>
        <p:txBody>
          <a:bodyPr wrap="none" lIns="0" tIns="0" rIns="0" bIns="0" rtlCol="0" anchor="t"/>
          <a:lstStyle/>
          <a:p>
            <a:pPr algn="l" latinLnBrk="1">
              <a:lnSpc>
                <a:spcPts val="4400"/>
              </a:lnSpc>
            </a:pP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（1）向稀盐酸和稀硫酸中分别滴加石蕊溶液，溶液变红</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r>
              <a:rPr lang="en-US" altLang="zh-CN" sz="2400" b="1" i="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说明两种酸溶液中均存</a:t>
            </a:r>
            <a:endParaRPr lang="en-US" altLang="zh-CN" sz="2400" b="1" i="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endParaRPr>
          </a:p>
          <a:p>
            <a:pPr latinLnBrk="1">
              <a:lnSpc>
                <a:spcPts val="4400"/>
              </a:lnSpc>
            </a:pPr>
            <a:r>
              <a:rPr lang="en-US" altLang="zh-CN" sz="2400" b="1" i="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在</a:t>
            </a:r>
            <a:r>
              <a:rPr lang="en-US" altLang="zh-CN" sz="2400" i="0" smtClean="0">
                <a:solidFill>
                  <a:srgbClr val="000000"/>
                </a:solidFill>
                <a:latin typeface="SimSun" panose="02010600030101010101" pitchFamily="34" charset="-122"/>
                <a:ea typeface="SimSun" panose="02010600030101010101" pitchFamily="34" charset="-122"/>
                <a:cs typeface="SimSun" panose="02010600030101010101" pitchFamily="34" charset="-120"/>
              </a:rPr>
              <a:t>____</a:t>
            </a:r>
            <a:r>
              <a:rPr lang="en-US" altLang="zh-CN" sz="2400" b="1" i="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填微粒符号）。</a:t>
            </a:r>
            <a:endParaRPr lang="en-US" altLang="zh-CN" sz="2400" dirty="0">
              <a:solidFill>
                <a:srgbClr val="000000"/>
              </a:solidFill>
            </a:endParaRPr>
          </a:p>
        </p:txBody>
      </p:sp>
      <mc:AlternateContent xmlns:mc="http://schemas.openxmlformats.org/markup-compatibility/2006">
        <mc:Choice xmlns:a14="http://schemas.microsoft.com/office/drawing/2010/main" Requires="a14">
          <p:sp>
            <p:nvSpPr>
              <p:cNvPr id="4" name="QB_5_AN.77_1#816420f84.blank?vcp=1&amp;pid=fd2937e5e&amp;color=0,0,0&amp;vpa=36&amp;vtp=1&amp;bbb=1"/>
              <p:cNvSpPr/>
              <p:nvPr/>
            </p:nvSpPr>
            <p:spPr>
              <a:xfrm>
                <a:off x="906272" y="4090887"/>
                <a:ext cx="563626" cy="381000"/>
              </a:xfrm>
              <a:prstGeom prst="rect">
                <a:avLst/>
              </a:prstGeom>
              <a:noFill/>
            </p:spPr>
            <p:txBody>
              <a:bodyPr wrap="none" lIns="0" tIns="0" rIns="0" bIns="0" rtlCol="0" anchor="t"/>
              <a:lstStyle/>
              <a:p>
                <a:pPr algn="ctr" latinLnBrk="1">
                  <a:lnSpc>
                    <a:spcPts val="3000"/>
                  </a:lnSpc>
                </a:pPr>
                <a14:m>
                  <m:oMath xmlns:m="http://schemas.openxmlformats.org/officeDocument/2006/math">
                    <m:sSup>
                      <m:sSupPr>
                        <m:ctrlPr>
                          <a:rPr lang="en-US" altLang="zh-CN" sz="2400" b="1" i="1" dirty="0" smtClean="0">
                            <a:solidFill>
                              <a:srgbClr val="A00021"/>
                            </a:solidFill>
                            <a:latin typeface="Cambria Math" panose="02040503050406030204" pitchFamily="18" charset="0"/>
                            <a:ea typeface="SimSun" panose="02010600030101010101" pitchFamily="34" charset="-122"/>
                            <a:cs typeface="Times New Roman" panose="02020603050405020304" pitchFamily="34" charset="-120"/>
                          </a:rPr>
                        </m:ctrlPr>
                      </m:sSupPr>
                      <m:e>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𝐇</m:t>
                        </m:r>
                      </m:e>
                      <m:sup>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m:t>
                        </m:r>
                      </m:sup>
                    </m:sSup>
                  </m:oMath>
                </a14:m>
                <a:r>
                  <a:rPr lang="en-US" altLang="zh-CN" sz="100" b="1" i="0" kern="0" spc="-99900" dirty="0" smtClean="0">
                    <a:solidFill>
                      <a:srgbClr val="FFFFFF"/>
                    </a:solidFill>
                    <a:latin typeface="Times New Roman" panose="02020603050405020304" pitchFamily="34" charset="0"/>
                    <a:ea typeface="SimSun" panose="02010600030101010101" pitchFamily="34" charset="-122"/>
                    <a:cs typeface="Times New Roman" panose="02020603050405020304" pitchFamily="34" charset="-120"/>
                  </a:rPr>
                  <a:t> </a:t>
                </a:r>
                <a:endParaRPr lang="en-US" altLang="zh-CN" sz="100" dirty="0"/>
              </a:p>
            </p:txBody>
          </p:sp>
        </mc:Choice>
        <mc:Fallback>
          <p:sp>
            <p:nvSpPr>
              <p:cNvPr id="4" name="QB_5_AN.77_1#816420f84.blank?vcp=1&amp;pid=fd2937e5e&amp;color=0,0,0&amp;vpa=36&amp;vtp=1&amp;bbb=1"/>
              <p:cNvSpPr>
                <a:spLocks noRot="1" noChangeAspect="1" noMove="1" noResize="1" noEditPoints="1" noAdjustHandles="1" noChangeArrowheads="1" noChangeShapeType="1" noTextEdit="1"/>
              </p:cNvSpPr>
              <p:nvPr/>
            </p:nvSpPr>
            <p:spPr>
              <a:xfrm>
                <a:off x="906272" y="4090887"/>
                <a:ext cx="563626" cy="381000"/>
              </a:xfrm>
              <a:prstGeom prst="rect">
                <a:avLst/>
              </a:prstGeom>
              <a:blipFill rotWithShape="1">
                <a:blip r:embed="rId1"/>
                <a:stretch>
                  <a:fillRect l="-23" t="-57" r="90" b="57"/>
                </a:stretch>
              </a:blipFill>
            </p:spPr>
            <p:txBody>
              <a:bodyPr/>
              <a:lstStyle/>
              <a:p>
                <a:r>
                  <a:rPr lang="zh-CN" altLang="en-US">
                    <a:noFill/>
                  </a:rPr>
                  <a:t> </a:t>
                </a:r>
              </a:p>
            </p:txBody>
          </p:sp>
        </mc:Fallback>
      </mc:AlternateContent>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Effect transition="in" filter="wipe(left)">
                                      <p:cBhvr>
                                        <p:cTn id="7" dur="500"/>
                                        <p:tgtEl>
                                          <p:spTgt spid="4">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4">
                                            <p:txEl>
                                              <p:pRg st="0" end="0"/>
                                            </p:txEl>
                                          </p:spTgt>
                                        </p:tgtEl>
                                        <p:attrNameLst>
                                          <p:attrName>style.visibility</p:attrName>
                                        </p:attrNameLst>
                                      </p:cBhvr>
                                      <p:to>
                                        <p:strVal val="visible"/>
                                      </p:to>
                                    </p:set>
                                    <p:animEffect transition="in" filter="wipe(left)">
                                      <p:cBhvr>
                                        <p:cTn id="10"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build="p"/>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B_5_BD.78_1#db3f90c27?sp=1&amp;vcp=1&amp;pid=fd2937e5e&amp;color=0,0,0&amp;mp=1&amp;vtp=1&amp;bt=1&amp;bbb=1&amp;hb=1"/>
              <p:cNvSpPr/>
              <p:nvPr/>
            </p:nvSpPr>
            <p:spPr>
              <a:xfrm>
                <a:off x="576072" y="816515"/>
                <a:ext cx="10954512" cy="2235200"/>
              </a:xfrm>
              <a:prstGeom prst="rect">
                <a:avLst/>
              </a:prstGeom>
              <a:noFill/>
            </p:spPr>
            <p:txBody>
              <a:bodyPr wrap="none" lIns="0" tIns="0" rIns="0" bIns="0" rtlCol="0" anchor="t"/>
              <a:lstStyle/>
              <a:p>
                <a:pPr algn="l" latinLnBrk="1">
                  <a:lnSpc>
                    <a:spcPts val="4400"/>
                  </a:lnSpc>
                </a:pP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（2）将表面生锈的铁钉</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r>
                  <a:rPr lang="en-US" altLang="zh-CN" sz="2400" b="1" i="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铁锈的主要成分为</a:t>
                </a:r>
                <a14:m>
                  <m:oMath xmlns:m="http://schemas.openxmlformats.org/officeDocument/2006/math">
                    <m:sSub>
                      <m:sSubPr>
                        <m:ctrlPr>
                          <a:rPr lang="en-US" altLang="zh-CN" sz="2400" b="1" i="1" dirty="0" smtClean="0">
                            <a:solidFill>
                              <a:srgbClr val="000000"/>
                            </a:solidFill>
                            <a:latin typeface="Cambria Math" panose="02040503050406030204" pitchFamily="18" charset="0"/>
                            <a:ea typeface="SimSun" panose="02010600030101010101" pitchFamily="34" charset="-122"/>
                            <a:cs typeface="Times New Roman" panose="02020603050405020304" pitchFamily="34" charset="-120"/>
                          </a:rPr>
                        </m:ctrlPr>
                      </m:sSubPr>
                      <m:e>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𝐅𝐞</m:t>
                        </m:r>
                      </m:e>
                      <m:sub>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𝟐</m:t>
                        </m:r>
                      </m:sub>
                    </m:sSub>
                    <m:sSub>
                      <m:sSubPr>
                        <m:ctrlPr>
                          <a:rPr lang="en-US" altLang="zh-CN" sz="2400" b="1" i="1" dirty="0" smtClean="0">
                            <a:solidFill>
                              <a:srgbClr val="000000"/>
                            </a:solidFill>
                            <a:latin typeface="Cambria Math" panose="02040503050406030204" pitchFamily="18" charset="0"/>
                            <a:ea typeface="SimSun" panose="02010600030101010101" pitchFamily="34" charset="-122"/>
                            <a:cs typeface="Times New Roman" panose="02020603050405020304" pitchFamily="34" charset="-120"/>
                          </a:rPr>
                        </m:ctrlPr>
                      </m:sSubPr>
                      <m:e>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𝐎</m:t>
                        </m:r>
                      </m:e>
                      <m:sub>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𝟑</m:t>
                        </m:r>
                      </m:sub>
                    </m:sSub>
                  </m:oMath>
                </a14:m>
                <a:r>
                  <a:rPr lang="en-US" altLang="zh-CN" sz="100" b="1" i="0" kern="0" spc="-99900" dirty="0" smtClean="0">
                    <a:solidFill>
                      <a:srgbClr val="FFFFFF"/>
                    </a:solidFill>
                    <a:latin typeface="Times New Roman" panose="02020603050405020304" pitchFamily="34" charset="0"/>
                    <a:ea typeface="SimSun" panose="02010600030101010101" pitchFamily="34" charset="-122"/>
                    <a:cs typeface="Times New Roman" panose="02020603050405020304" pitchFamily="34" charset="-120"/>
                  </a:rPr>
                  <a:t> </a:t>
                </a:r>
                <a:r>
                  <a:rPr lang="en-US" altLang="zh-CN" sz="2400" b="1" i="0" dirty="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投入到足量稀硫酸中</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r>
                  <a:rPr lang="en-US" altLang="zh-CN" sz="2400" b="1" i="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铁锈</a:t>
                </a:r>
                <a:endParaRPr lang="en-US" altLang="zh-CN" sz="2400" b="1" i="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endParaRPr>
              </a:p>
              <a:p>
                <a:pPr latinLnBrk="1">
                  <a:lnSpc>
                    <a:spcPts val="4400"/>
                  </a:lnSpc>
                </a:pPr>
                <a:r>
                  <a:rPr lang="en-US" altLang="zh-CN" sz="2400" b="1" i="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脱落</a:t>
                </a: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、溶解，溶液变黄，铁钉表面产生气泡</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r>
                  <a:rPr lang="en-US" altLang="zh-CN" sz="2400" b="1" i="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该气体为</a:t>
                </a:r>
                <a:r>
                  <a:rPr lang="en-US" altLang="zh-CN" sz="2400" i="0" smtClean="0">
                    <a:solidFill>
                      <a:srgbClr val="000000"/>
                    </a:solidFill>
                    <a:latin typeface="SimSun" panose="02010600030101010101" pitchFamily="34" charset="-122"/>
                    <a:ea typeface="SimSun" panose="02010600030101010101" pitchFamily="34" charset="-122"/>
                    <a:cs typeface="SimSun" panose="02010600030101010101" pitchFamily="34" charset="-120"/>
                  </a:rPr>
                  <a:t>______________</a:t>
                </a:r>
                <a:r>
                  <a:rPr lang="en-US" altLang="zh-CN" sz="2400" b="1" i="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；一段时</a:t>
                </a:r>
                <a:endParaRPr lang="en-US" altLang="zh-CN" sz="2400" b="1" i="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endParaRPr>
              </a:p>
              <a:p>
                <a:pPr latinLnBrk="1">
                  <a:lnSpc>
                    <a:spcPts val="4400"/>
                  </a:lnSpc>
                </a:pPr>
                <a:r>
                  <a:rPr lang="en-US" altLang="zh-CN" sz="2400" b="1" i="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间后</a:t>
                </a: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，溶液慢慢变为黄绿色，图7是对溶液变为黄绿色的一种微观解释</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r>
                  <a:rPr lang="en-US" altLang="zh-CN" sz="2400" b="1" i="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参加反应</a:t>
                </a:r>
                <a:endParaRPr lang="en-US" altLang="zh-CN" sz="2400" b="1" i="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endParaRPr>
              </a:p>
              <a:p>
                <a:pPr latinLnBrk="1">
                  <a:lnSpc>
                    <a:spcPts val="4400"/>
                  </a:lnSpc>
                </a:pPr>
                <a:r>
                  <a:rPr lang="en-US" altLang="zh-CN" sz="2400" b="1" i="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的微粒是</a:t>
                </a:r>
                <a:r>
                  <a:rPr lang="en-US" altLang="zh-CN" sz="2400" i="0" smtClean="0">
                    <a:solidFill>
                      <a:srgbClr val="000000"/>
                    </a:solidFill>
                    <a:latin typeface="SimSun" panose="02010600030101010101" pitchFamily="34" charset="-122"/>
                    <a:ea typeface="SimSun" panose="02010600030101010101" pitchFamily="34" charset="-122"/>
                    <a:cs typeface="SimSun" panose="02010600030101010101" pitchFamily="34" charset="-120"/>
                  </a:rPr>
                  <a:t>__________</a:t>
                </a:r>
                <a:r>
                  <a:rPr lang="en-US" altLang="zh-CN" sz="2400" b="1" i="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填微粒符号）。</a:t>
                </a:r>
                <a:endParaRPr lang="en-US" altLang="zh-CN" sz="2400" dirty="0">
                  <a:solidFill>
                    <a:srgbClr val="000000"/>
                  </a:solidFill>
                </a:endParaRPr>
              </a:p>
            </p:txBody>
          </p:sp>
        </mc:Choice>
        <mc:Fallback>
          <p:sp>
            <p:nvSpPr>
              <p:cNvPr id="2" name="QB_5_BD.78_1#db3f90c27?sp=1&amp;vcp=1&amp;pid=fd2937e5e&amp;color=0,0,0&amp;mp=1&amp;vtp=1&amp;bt=1&amp;bbb=1&amp;hb=1"/>
              <p:cNvSpPr>
                <a:spLocks noRot="1" noChangeAspect="1" noMove="1" noResize="1" noEditPoints="1" noAdjustHandles="1" noChangeArrowheads="1" noChangeShapeType="1" noTextEdit="1"/>
              </p:cNvSpPr>
              <p:nvPr/>
            </p:nvSpPr>
            <p:spPr>
              <a:xfrm>
                <a:off x="576072" y="816515"/>
                <a:ext cx="10954512" cy="2235200"/>
              </a:xfrm>
              <a:prstGeom prst="rect">
                <a:avLst/>
              </a:prstGeom>
              <a:blipFill rotWithShape="1">
                <a:blip r:embed="rId1"/>
                <a:stretch>
                  <a:fillRect l="-1" t="-24" r="2" b="24"/>
                </a:stretch>
              </a:blipFill>
            </p:spPr>
            <p:txBody>
              <a:bodyPr/>
              <a:lstStyle/>
              <a:p>
                <a:r>
                  <a:rPr lang="zh-CN" altLang="en-US">
                    <a:noFill/>
                  </a:rPr>
                  <a:t> </a:t>
                </a:r>
              </a:p>
            </p:txBody>
          </p:sp>
        </mc:Fallback>
      </mc:AlternateContent>
      <p:pic>
        <p:nvPicPr>
          <p:cNvPr id="3" name="QB_5_BD.78_2#db3f90c27?iti=7&amp;vcp=1&amp;pid=fd2937e5e&amp;color=0,0,0&amp;mp=1&amp;tib=255,255,255&amp;vtp=1" descr="preencoded.png"/>
          <p:cNvPicPr>
            <a:picLocks noChangeAspect="1"/>
          </p:cNvPicPr>
          <p:nvPr/>
        </p:nvPicPr>
        <p:blipFill>
          <a:blip r:embed="rId2">
            <a:clrChange>
              <a:clrFrom>
                <a:srgbClr val="FFFFFF"/>
              </a:clrFrom>
              <a:clrTo>
                <a:srgbClr val="FFFFFF">
                  <a:alpha val="0"/>
                </a:srgbClr>
              </a:clrTo>
            </a:clrChange>
          </a:blip>
          <a:stretch>
            <a:fillRect/>
          </a:stretch>
        </p:blipFill>
        <p:spPr>
          <a:xfrm>
            <a:off x="3721608" y="3144679"/>
            <a:ext cx="4645152" cy="2203704"/>
          </a:xfrm>
          <a:prstGeom prst="rect">
            <a:avLst/>
          </a:prstGeom>
          <a:noFill/>
          <a:extLst>
            <a:ext uri="{909E8E84-426E-40DD-AFC4-6F175D3DCCD1}">
              <a14:hiddenFill xmlns:a14="http://schemas.microsoft.com/office/drawing/2010/main">
                <a:solidFill>
                  <a:scrgbClr r="0" g="0" b="0">
                    <a:alpha val="0"/>
                  </a:scrgbClr>
                </a:solidFill>
              </a14:hiddenFill>
            </a:ext>
          </a:extLst>
        </p:spPr>
      </p:pic>
      <p:sp>
        <p:nvSpPr>
          <p:cNvPr id="4" name="QB_5_BD.78_3#db3f90c27?iti=7&amp;vcp=1&amp;pid=fd2937e5e&amp;color=0,0,0&amp;mp=1&amp;vtp=1&amp;bbb=1"/>
          <p:cNvSpPr/>
          <p:nvPr/>
        </p:nvSpPr>
        <p:spPr>
          <a:xfrm>
            <a:off x="5780659" y="5475382"/>
            <a:ext cx="527050" cy="895096"/>
          </a:xfrm>
          <a:prstGeom prst="rect">
            <a:avLst/>
          </a:prstGeom>
          <a:noFill/>
        </p:spPr>
        <p:txBody>
          <a:bodyPr wrap="none" lIns="0" tIns="0" rIns="0" bIns="0" rtlCol="0" anchor="t"/>
          <a:lstStyle/>
          <a:p>
            <a:pPr algn="ctr" latinLnBrk="1">
              <a:lnSpc>
                <a:spcPts val="4200"/>
              </a:lnSpc>
            </a:pP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图7</a:t>
            </a:r>
            <a:endParaRPr lang="en-US" altLang="zh-CN" sz="2400" dirty="0">
              <a:solidFill>
                <a:srgbClr val="000000"/>
              </a:solidFill>
            </a:endParaRPr>
          </a:p>
        </p:txBody>
      </p:sp>
      <mc:AlternateContent xmlns:mc="http://schemas.openxmlformats.org/markup-compatibility/2006">
        <mc:Choice xmlns:a14="http://schemas.microsoft.com/office/drawing/2010/main" Requires="a14">
          <p:sp>
            <p:nvSpPr>
              <p:cNvPr id="5" name="QB_5_AN.79_1#db3f90c27.blank?vcp=1&amp;pid=fd2937e5e&amp;color=0,0,0&amp;mp=1&amp;vpa=37&amp;vtp=1&amp;bbb=1"/>
              <p:cNvSpPr/>
              <p:nvPr/>
            </p:nvSpPr>
            <p:spPr>
              <a:xfrm>
                <a:off x="7907940" y="1448646"/>
                <a:ext cx="2122424" cy="381000"/>
              </a:xfrm>
              <a:prstGeom prst="rect">
                <a:avLst/>
              </a:prstGeom>
              <a:noFill/>
            </p:spPr>
            <p:txBody>
              <a:bodyPr wrap="none" lIns="0" tIns="0" rIns="0" bIns="0" rtlCol="0" anchor="t"/>
              <a:lstStyle/>
              <a:p>
                <a:pPr algn="ctr" latinLnBrk="1">
                  <a:lnSpc>
                    <a:spcPts val="3000"/>
                  </a:lnSpc>
                </a:pPr>
                <a:r>
                  <a:rPr lang="en-US" altLang="zh-CN" sz="2400" b="1" i="0" dirty="0">
                    <a:solidFill>
                      <a:srgbClr val="A00021"/>
                    </a:solidFill>
                    <a:latin typeface="Times New Roman" panose="02020603050405020304" pitchFamily="34" charset="0"/>
                    <a:ea typeface="SimSun" panose="02010600030101010101" pitchFamily="34" charset="-122"/>
                    <a:cs typeface="Times New Roman" panose="02020603050405020304" pitchFamily="34" charset="-120"/>
                  </a:rPr>
                  <a:t>氢气</a:t>
                </a:r>
                <a:r>
                  <a:rPr lang="en-US" altLang="zh-CN" sz="2400" b="1" i="0">
                    <a:solidFill>
                      <a:srgbClr val="A00021"/>
                    </a:solidFill>
                    <a:latin typeface="Times New Roman" panose="02020603050405020304" pitchFamily="34" charset="0"/>
                    <a:ea typeface="SimSun" panose="02010600030101010101" pitchFamily="34" charset="-122"/>
                    <a:cs typeface="Times New Roman" panose="02020603050405020304" pitchFamily="34" charset="-120"/>
                  </a:rPr>
                  <a:t>（</a:t>
                </a:r>
                <a:r>
                  <a:rPr lang="en-US" altLang="zh-CN" sz="2400" b="1" i="0" smtClean="0">
                    <a:solidFill>
                      <a:srgbClr val="A00021"/>
                    </a:solidFill>
                    <a:latin typeface="Times New Roman" panose="02020603050405020304" pitchFamily="34" charset="0"/>
                    <a:ea typeface="SimSun" panose="02010600030101010101" pitchFamily="34" charset="-122"/>
                    <a:cs typeface="Times New Roman" panose="02020603050405020304" pitchFamily="34" charset="-120"/>
                  </a:rPr>
                  <a:t>或</a:t>
                </a:r>
                <a14:m>
                  <m:oMath xmlns:m="http://schemas.openxmlformats.org/officeDocument/2006/math">
                    <m:sSub>
                      <m:sSubPr>
                        <m:ctrlPr>
                          <a:rPr lang="en-US" altLang="zh-CN" sz="2400" b="1" i="1" dirty="0" smtClean="0">
                            <a:solidFill>
                              <a:srgbClr val="A00021"/>
                            </a:solidFill>
                            <a:latin typeface="Cambria Math" panose="02040503050406030204" pitchFamily="18" charset="0"/>
                            <a:ea typeface="SimSun" panose="02010600030101010101" pitchFamily="34" charset="-122"/>
                            <a:cs typeface="Times New Roman" panose="02020603050405020304" pitchFamily="34" charset="-120"/>
                          </a:rPr>
                        </m:ctrlPr>
                      </m:sSubPr>
                      <m:e>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𝐇</m:t>
                        </m:r>
                      </m:e>
                      <m:sub>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𝟐</m:t>
                        </m:r>
                      </m:sub>
                    </m:sSub>
                  </m:oMath>
                </a14:m>
                <a:r>
                  <a:rPr lang="en-US" altLang="zh-CN" sz="2400" b="1" i="0" dirty="0" smtClean="0">
                    <a:solidFill>
                      <a:srgbClr val="A00021"/>
                    </a:solidFill>
                    <a:latin typeface="Times New Roman" panose="02020603050405020304" pitchFamily="34" charset="0"/>
                    <a:ea typeface="SimSun" panose="02010600030101010101" pitchFamily="34" charset="-122"/>
                    <a:cs typeface="Times New Roman" panose="02020603050405020304" pitchFamily="34" charset="-120"/>
                  </a:rPr>
                  <a:t>）</a:t>
                </a:r>
                <a:endParaRPr lang="en-US" altLang="zh-CN" sz="2400" dirty="0">
                  <a:solidFill>
                    <a:srgbClr val="A00021"/>
                  </a:solidFill>
                </a:endParaRPr>
              </a:p>
            </p:txBody>
          </p:sp>
        </mc:Choice>
        <mc:Fallback>
          <p:sp>
            <p:nvSpPr>
              <p:cNvPr id="5" name="QB_5_AN.79_1#db3f90c27.blank?vcp=1&amp;pid=fd2937e5e&amp;color=0,0,0&amp;mp=1&amp;vpa=37&amp;vtp=1&amp;bbb=1"/>
              <p:cNvSpPr>
                <a:spLocks noRot="1" noChangeAspect="1" noMove="1" noResize="1" noEditPoints="1" noAdjustHandles="1" noChangeArrowheads="1" noChangeShapeType="1" noTextEdit="1"/>
              </p:cNvSpPr>
              <p:nvPr/>
            </p:nvSpPr>
            <p:spPr>
              <a:xfrm>
                <a:off x="7907940" y="1448646"/>
                <a:ext cx="2122424" cy="381000"/>
              </a:xfrm>
              <a:prstGeom prst="rect">
                <a:avLst/>
              </a:prstGeom>
              <a:blipFill rotWithShape="1">
                <a:blip r:embed="rId3"/>
                <a:stretch>
                  <a:fillRect l="-13" t="-55" r="25" b="55"/>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6" name="QB_5_AN.80_1#db3f90c27.blank?vcp=1&amp;pid=fd2937e5e&amp;color=0,0,0&amp;mp=1&amp;vpa=38&amp;vtp=1&amp;bbb=1&amp;rh=29.45"/>
              <p:cNvSpPr/>
              <p:nvPr/>
            </p:nvSpPr>
            <p:spPr>
              <a:xfrm>
                <a:off x="1838135" y="2555197"/>
                <a:ext cx="1449324" cy="374015"/>
              </a:xfrm>
              <a:prstGeom prst="rect">
                <a:avLst/>
              </a:prstGeom>
              <a:noFill/>
            </p:spPr>
            <p:txBody>
              <a:bodyPr wrap="none" lIns="0" tIns="0" rIns="0" bIns="0" rtlCol="0" anchor="t"/>
              <a:lstStyle/>
              <a:p>
                <a:pPr algn="ctr" latinLnBrk="1">
                  <a:lnSpc>
                    <a:spcPts val="3200"/>
                  </a:lnSpc>
                </a:pPr>
                <a14:m>
                  <m:oMath xmlns:m="http://schemas.openxmlformats.org/officeDocument/2006/math">
                    <m:r>
                      <a:rPr lang="en-US" altLang="zh-CN" sz="2400" b="1" i="0" dirty="0" smtClean="0">
                        <a:solidFill>
                          <a:srgbClr val="A00021"/>
                        </a:solidFill>
                        <a:latin typeface="Cambria Math" panose="02040503050406030204" pitchFamily="18" charset="0"/>
                        <a:ea typeface="SimSun" panose="02010600030101010101" pitchFamily="34" charset="-122"/>
                        <a:cs typeface="Times New Roman" panose="02020603050405020304" pitchFamily="34" charset="-120"/>
                      </a:rPr>
                      <m:t>𝐅𝐞</m:t>
                    </m:r>
                  </m:oMath>
                </a14:m>
                <a:r>
                  <a:rPr lang="en-US" altLang="zh-CN" sz="2400" b="1" i="0" dirty="0" smtClean="0">
                    <a:solidFill>
                      <a:srgbClr val="A00021"/>
                    </a:solidFill>
                    <a:latin typeface="Times New Roman" panose="02020603050405020304" pitchFamily="34" charset="0"/>
                    <a:ea typeface="SimSun" panose="02010600030101010101" pitchFamily="34" charset="-122"/>
                    <a:cs typeface="Times New Roman" panose="02020603050405020304" pitchFamily="34" charset="-120"/>
                  </a:rPr>
                  <a:t>、</a:t>
                </a:r>
                <a14:m>
                  <m:oMath xmlns:m="http://schemas.openxmlformats.org/officeDocument/2006/math">
                    <m:sSup>
                      <m:sSupPr>
                        <m:ctrlPr>
                          <a:rPr lang="en-US" altLang="zh-CN" sz="2400" b="1" i="1" dirty="0" smtClean="0">
                            <a:solidFill>
                              <a:srgbClr val="A00021"/>
                            </a:solidFill>
                            <a:latin typeface="Cambria Math" panose="02040503050406030204" pitchFamily="18" charset="0"/>
                            <a:ea typeface="SimSun" panose="02010600030101010101" pitchFamily="34" charset="-122"/>
                            <a:cs typeface="Times New Roman" panose="02020603050405020304" pitchFamily="34" charset="-120"/>
                          </a:rPr>
                        </m:ctrlPr>
                      </m:sSupPr>
                      <m:e>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𝐅𝐞</m:t>
                        </m:r>
                      </m:e>
                      <m:sup>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𝟑</m:t>
                        </m:r>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m:t>
                        </m:r>
                      </m:sup>
                    </m:sSup>
                  </m:oMath>
                </a14:m>
                <a:r>
                  <a:rPr lang="en-US" altLang="zh-CN" sz="100" b="1" i="0" kern="0" spc="-99900" dirty="0" smtClean="0">
                    <a:solidFill>
                      <a:srgbClr val="FFFFFF"/>
                    </a:solidFill>
                    <a:latin typeface="Times New Roman" panose="02020603050405020304" pitchFamily="34" charset="0"/>
                    <a:ea typeface="SimSun" panose="02010600030101010101" pitchFamily="34" charset="-122"/>
                    <a:cs typeface="Times New Roman" panose="02020603050405020304" pitchFamily="34" charset="-120"/>
                  </a:rPr>
                  <a:t> </a:t>
                </a:r>
                <a:endParaRPr lang="en-US" altLang="zh-CN" sz="100" dirty="0"/>
              </a:p>
            </p:txBody>
          </p:sp>
        </mc:Choice>
        <mc:Fallback>
          <p:sp>
            <p:nvSpPr>
              <p:cNvPr id="6" name="QB_5_AN.80_1#db3f90c27.blank?vcp=1&amp;pid=fd2937e5e&amp;color=0,0,0&amp;mp=1&amp;vpa=38&amp;vtp=1&amp;bbb=1&amp;rh=29.45"/>
              <p:cNvSpPr>
                <a:spLocks noRot="1" noChangeAspect="1" noMove="1" noResize="1" noEditPoints="1" noAdjustHandles="1" noChangeArrowheads="1" noChangeShapeType="1" noTextEdit="1"/>
              </p:cNvSpPr>
              <p:nvPr/>
            </p:nvSpPr>
            <p:spPr>
              <a:xfrm>
                <a:off x="1838135" y="2555197"/>
                <a:ext cx="1449324" cy="374015"/>
              </a:xfrm>
              <a:prstGeom prst="rect">
                <a:avLst/>
              </a:prstGeom>
              <a:blipFill rotWithShape="1">
                <a:blip r:embed="rId4"/>
                <a:stretch>
                  <a:fillRect l="-31" t="-158" r="4" b="-8500"/>
                </a:stretch>
              </a:blipFill>
            </p:spPr>
            <p:txBody>
              <a:bodyPr/>
              <a:lstStyle/>
              <a:p>
                <a:r>
                  <a:rPr lang="zh-CN" altLang="en-US">
                    <a:noFill/>
                  </a:rPr>
                  <a:t> </a:t>
                </a:r>
              </a:p>
            </p:txBody>
          </p:sp>
        </mc:Fallback>
      </mc:AlternateContent>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
                                            <p:bg/>
                                          </p:spTgt>
                                        </p:tgtEl>
                                        <p:attrNameLst>
                                          <p:attrName>style.visibility</p:attrName>
                                        </p:attrNameLst>
                                      </p:cBhvr>
                                      <p:to>
                                        <p:strVal val="visible"/>
                                      </p:to>
                                    </p:set>
                                    <p:animEffect transition="in" filter="wipe(left)">
                                      <p:cBhvr>
                                        <p:cTn id="7" dur="500"/>
                                        <p:tgtEl>
                                          <p:spTgt spid="5">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5">
                                            <p:txEl>
                                              <p:pRg st="0" end="0"/>
                                            </p:txEl>
                                          </p:spTgt>
                                        </p:tgtEl>
                                        <p:attrNameLst>
                                          <p:attrName>style.visibility</p:attrName>
                                        </p:attrNameLst>
                                      </p:cBhvr>
                                      <p:to>
                                        <p:strVal val="visible"/>
                                      </p:to>
                                    </p:set>
                                    <p:animEffect transition="in" filter="wipe(left)">
                                      <p:cBhvr>
                                        <p:cTn id="10" dur="500"/>
                                        <p:tgtEl>
                                          <p:spTgt spid="5">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6">
                                            <p:bg/>
                                          </p:spTgt>
                                        </p:tgtEl>
                                        <p:attrNameLst>
                                          <p:attrName>style.visibility</p:attrName>
                                        </p:attrNameLst>
                                      </p:cBhvr>
                                      <p:to>
                                        <p:strVal val="visible"/>
                                      </p:to>
                                    </p:set>
                                    <p:animEffect transition="in" filter="wipe(left)">
                                      <p:cBhvr>
                                        <p:cTn id="15" dur="500"/>
                                        <p:tgtEl>
                                          <p:spTgt spid="6">
                                            <p:bg/>
                                          </p:spTgt>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6">
                                            <p:txEl>
                                              <p:pRg st="0" end="0"/>
                                            </p:txEl>
                                          </p:spTgt>
                                        </p:tgtEl>
                                        <p:attrNameLst>
                                          <p:attrName>style.visibility</p:attrName>
                                        </p:attrNameLst>
                                      </p:cBhvr>
                                      <p:to>
                                        <p:strVal val="visible"/>
                                      </p:to>
                                    </p:set>
                                    <p:animEffect transition="in" filter="wipe(left)">
                                      <p:cBhvr>
                                        <p:cTn id="18" dur="5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build="p"/>
      <p:bldP spid="6" grpId="0" animBg="1" build="p"/>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O_5_BD.81_1#6ffeb7bf8?sp=1&amp;vcp=1&amp;pid=fd2937e5e&amp;color=0,0,0&amp;vtp=1&amp;bt=1&amp;bbb=1&amp;hb=1"/>
              <p:cNvSpPr/>
              <p:nvPr/>
            </p:nvSpPr>
            <p:spPr>
              <a:xfrm>
                <a:off x="576072" y="993553"/>
                <a:ext cx="10954512" cy="1676400"/>
              </a:xfrm>
              <a:prstGeom prst="rect">
                <a:avLst/>
              </a:prstGeom>
              <a:noFill/>
            </p:spPr>
            <p:txBody>
              <a:bodyPr wrap="none" lIns="0" tIns="0" rIns="0" bIns="0" rtlCol="0" anchor="t"/>
              <a:lstStyle/>
              <a:p>
                <a:pPr algn="l" latinLnBrk="1">
                  <a:lnSpc>
                    <a:spcPts val="4400"/>
                  </a:lnSpc>
                </a:pP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（3）分别向两份相同的</a:t>
                </a:r>
                <a14:m>
                  <m:oMath xmlns:m="http://schemas.openxmlformats.org/officeDocument/2006/math">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𝐁𝐚</m:t>
                    </m:r>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m:t>
                    </m:r>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𝐎𝐇</m:t>
                    </m:r>
                    <m:sSub>
                      <m:sSubPr>
                        <m:ctrlPr>
                          <a:rPr lang="en-US" altLang="zh-CN" sz="2400" b="1" i="1"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ctrlPr>
                      </m:sSubPr>
                      <m:e>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m:t>
                        </m:r>
                      </m:e>
                      <m:sub>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𝟐</m:t>
                        </m:r>
                      </m:sub>
                    </m:sSub>
                  </m:oMath>
                </a14:m>
                <a:r>
                  <a:rPr lang="en-US" altLang="zh-CN" sz="2400" b="1" i="0" dirty="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溶液中匀速滴加相同</a:t>
                </a:r>
                <a14:m>
                  <m:oMath xmlns:m="http://schemas.openxmlformats.org/officeDocument/2006/math">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𝐩𝐇</m:t>
                    </m:r>
                  </m:oMath>
                </a14:m>
                <a:r>
                  <a:rPr lang="en-US" altLang="zh-CN" sz="100" b="1" i="0" kern="0" spc="-99900" dirty="0" smtClean="0">
                    <a:solidFill>
                      <a:srgbClr val="FFFFFF"/>
                    </a:solidFill>
                    <a:latin typeface="Times New Roman" panose="02020603050405020304" pitchFamily="34" charset="0"/>
                    <a:ea typeface="SimSun" panose="02010600030101010101" pitchFamily="34" charset="-122"/>
                    <a:cs typeface="Times New Roman" panose="02020603050405020304" pitchFamily="34" charset="-120"/>
                  </a:rPr>
                  <a:t> </a:t>
                </a: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的稀盐酸和稀硫酸</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r>
                  <a:rPr lang="en-US" altLang="zh-CN" sz="2400" b="1" i="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观</a:t>
                </a:r>
                <a:endParaRPr lang="en-US" altLang="zh-CN" sz="2400" b="1" i="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endParaRPr>
              </a:p>
              <a:p>
                <a:pPr latinLnBrk="1">
                  <a:lnSpc>
                    <a:spcPts val="4400"/>
                  </a:lnSpc>
                </a:pPr>
                <a:r>
                  <a:rPr lang="en-US" altLang="zh-CN" sz="2400" b="1" i="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察现象并绘制溶液电导率随时间变化曲线</a:t>
                </a: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（图8</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r>
                  <a:rPr lang="en-US" altLang="zh-CN" sz="2400" b="1" i="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电导率能衡量溶液导电能力大</a:t>
                </a:r>
                <a:endParaRPr lang="en-US" altLang="zh-CN" sz="2400" b="1" i="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endParaRPr>
              </a:p>
              <a:p>
                <a:pPr latinLnBrk="1">
                  <a:lnSpc>
                    <a:spcPts val="4400"/>
                  </a:lnSpc>
                </a:pPr>
                <a:r>
                  <a:rPr lang="en-US" altLang="zh-CN" sz="2400" b="1" i="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小</a:t>
                </a: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，相同条件下，单位体积溶液中的离子总数越多，电导率越大）。</a:t>
                </a:r>
                <a:endParaRPr lang="en-US" altLang="zh-CN" sz="2400" dirty="0"/>
              </a:p>
            </p:txBody>
          </p:sp>
        </mc:Choice>
        <mc:Fallback>
          <p:sp>
            <p:nvSpPr>
              <p:cNvPr id="2" name="QO_5_BD.81_1#6ffeb7bf8?sp=1&amp;vcp=1&amp;pid=fd2937e5e&amp;color=0,0,0&amp;vtp=1&amp;bt=1&amp;bbb=1&amp;hb=1"/>
              <p:cNvSpPr>
                <a:spLocks noRot="1" noChangeAspect="1" noMove="1" noResize="1" noEditPoints="1" noAdjustHandles="1" noChangeArrowheads="1" noChangeShapeType="1" noTextEdit="1"/>
              </p:cNvSpPr>
              <p:nvPr/>
            </p:nvSpPr>
            <p:spPr>
              <a:xfrm>
                <a:off x="576072" y="993553"/>
                <a:ext cx="10954512" cy="1676400"/>
              </a:xfrm>
              <a:prstGeom prst="rect">
                <a:avLst/>
              </a:prstGeom>
              <a:blipFill rotWithShape="1">
                <a:blip r:embed="rId1"/>
                <a:stretch>
                  <a:fillRect l="-1" t="-25" r="2" b="25"/>
                </a:stretch>
              </a:blipFill>
            </p:spPr>
            <p:txBody>
              <a:bodyPr/>
              <a:lstStyle/>
              <a:p>
                <a:r>
                  <a:rPr lang="zh-CN" altLang="en-US">
                    <a:noFill/>
                  </a:rPr>
                  <a:t> </a:t>
                </a:r>
              </a:p>
            </p:txBody>
          </p:sp>
        </mc:Fallback>
      </mc:AlternateContent>
      <p:pic>
        <p:nvPicPr>
          <p:cNvPr id="3" name="QO_5_BD.81_3#6ffeb7bf8?iti=8&amp;htil=1&amp;vcp=1&amp;pid=fd2937e5e&amp;color=0,0,0&amp;tib=255,255,255&amp;vtp=1" descr="preencoded.png"/>
          <p:cNvPicPr>
            <a:picLocks noChangeAspect="1"/>
          </p:cNvPicPr>
          <p:nvPr/>
        </p:nvPicPr>
        <p:blipFill>
          <a:blip r:embed="rId2">
            <a:clrChange>
              <a:clrFrom>
                <a:srgbClr val="FFFFFF"/>
              </a:clrFrom>
              <a:clrTo>
                <a:srgbClr val="FFFFFF">
                  <a:alpha val="0"/>
                </a:srgbClr>
              </a:clrTo>
            </a:clrChange>
          </a:blip>
          <a:stretch>
            <a:fillRect/>
          </a:stretch>
        </p:blipFill>
        <p:spPr>
          <a:xfrm>
            <a:off x="859536" y="3086513"/>
            <a:ext cx="4901184" cy="2075688"/>
          </a:xfrm>
          <a:prstGeom prst="rect">
            <a:avLst/>
          </a:prstGeom>
          <a:noFill/>
          <a:extLst>
            <a:ext uri="{909E8E84-426E-40DD-AFC4-6F175D3DCCD1}">
              <a14:hiddenFill xmlns:a14="http://schemas.microsoft.com/office/drawing/2010/main">
                <a:solidFill>
                  <a:scrgbClr r="0" g="0" b="0">
                    <a:alpha val="0"/>
                  </a:scrgbClr>
                </a:solidFill>
              </a14:hiddenFill>
            </a:ext>
          </a:extLst>
        </p:spPr>
      </p:pic>
      <p:pic>
        <p:nvPicPr>
          <p:cNvPr id="4" name="QO_5_BD.81_4#6ffeb7bf8?iti=9&amp;htil=1&amp;vcp=1&amp;pid=fd2937e5e&amp;color=0,0,0&amp;tib=255,255,255&amp;vtp=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6885432" y="2775617"/>
            <a:ext cx="3813048" cy="2395728"/>
          </a:xfrm>
          <a:prstGeom prst="rect">
            <a:avLst/>
          </a:prstGeom>
          <a:noFill/>
          <a:extLst>
            <a:ext uri="{909E8E84-426E-40DD-AFC4-6F175D3DCCD1}">
              <a14:hiddenFill xmlns:a14="http://schemas.microsoft.com/office/drawing/2010/main">
                <a:solidFill>
                  <a:scrgbClr r="0" g="0" b="0">
                    <a:alpha val="0"/>
                  </a:scrgbClr>
                </a:solidFill>
              </a14:hiddenFill>
            </a:ext>
          </a:extLst>
        </p:spPr>
      </p:pic>
      <p:sp>
        <p:nvSpPr>
          <p:cNvPr id="5" name="QO_5_BD.81_5#6ffeb7bf8?iti=8&amp;htil=1&amp;vcp=1&amp;pid=fd2937e5e&amp;color=0,0,0&amp;vtp=1&amp;bbb=1"/>
          <p:cNvSpPr/>
          <p:nvPr/>
        </p:nvSpPr>
        <p:spPr>
          <a:xfrm>
            <a:off x="3046603" y="5289201"/>
            <a:ext cx="527050" cy="895096"/>
          </a:xfrm>
          <a:prstGeom prst="rect">
            <a:avLst/>
          </a:prstGeom>
          <a:noFill/>
        </p:spPr>
        <p:txBody>
          <a:bodyPr wrap="none" lIns="0" tIns="0" rIns="0" bIns="0" rtlCol="0" anchor="t"/>
          <a:lstStyle/>
          <a:p>
            <a:pPr algn="ctr" latinLnBrk="1">
              <a:lnSpc>
                <a:spcPts val="4200"/>
              </a:lnSpc>
            </a:pP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图8</a:t>
            </a:r>
            <a:endParaRPr lang="en-US" altLang="zh-CN" sz="2400" dirty="0"/>
          </a:p>
        </p:txBody>
      </p:sp>
      <p:sp>
        <p:nvSpPr>
          <p:cNvPr id="6" name="QO_5_BD.81_6#6ffeb7bf8?iti=9&amp;htil=1&amp;vcp=1&amp;pid=fd2937e5e&amp;color=0,0,0&amp;vtp=1&amp;bbb=1"/>
          <p:cNvSpPr/>
          <p:nvPr/>
        </p:nvSpPr>
        <p:spPr>
          <a:xfrm>
            <a:off x="8528431" y="5298345"/>
            <a:ext cx="527050" cy="895096"/>
          </a:xfrm>
          <a:prstGeom prst="rect">
            <a:avLst/>
          </a:prstGeom>
          <a:noFill/>
        </p:spPr>
        <p:txBody>
          <a:bodyPr wrap="none" lIns="0" tIns="0" rIns="0" bIns="0" rtlCol="0" anchor="t"/>
          <a:lstStyle/>
          <a:p>
            <a:pPr algn="ctr" latinLnBrk="1">
              <a:lnSpc>
                <a:spcPts val="4200"/>
              </a:lnSpc>
            </a:pP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图9</a:t>
            </a:r>
            <a:endParaRPr lang="en-US" altLang="zh-CN" sz="2400" dirty="0"/>
          </a:p>
        </p:txBody>
      </p:sp>
    </p:spTree>
  </p:cSld>
  <p:clrMapOvr>
    <a:masterClrMapping/>
  </p:clrMapOvr>
  <p:transition>
    <p:split dir="in"/>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B_6_BD.82_1#c76e0c1c6?vcp=1&amp;pid=6ffeb7bf8&amp;color=0,0,0&amp;vtp=1&amp;bt=1&amp;bbb=1&amp;hb=1"/>
              <p:cNvSpPr/>
              <p:nvPr/>
            </p:nvSpPr>
            <p:spPr>
              <a:xfrm>
                <a:off x="576072" y="2038990"/>
                <a:ext cx="10954512" cy="1676400"/>
              </a:xfrm>
              <a:prstGeom prst="rect">
                <a:avLst/>
              </a:prstGeom>
              <a:noFill/>
            </p:spPr>
            <p:txBody>
              <a:bodyPr wrap="none" lIns="0" tIns="0" rIns="0" bIns="0" rtlCol="0" anchor="t"/>
              <a:lstStyle/>
              <a:p>
                <a:pPr algn="l" latinLnBrk="1">
                  <a:lnSpc>
                    <a:spcPts val="4400"/>
                  </a:lnSpc>
                </a:pP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①图8中曲线1表示向</a:t>
                </a:r>
                <a14:m>
                  <m:oMath xmlns:m="http://schemas.openxmlformats.org/officeDocument/2006/math">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𝐁𝐚</m:t>
                    </m:r>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m:t>
                    </m:r>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𝐎𝐇</m:t>
                    </m:r>
                    <m:sSub>
                      <m:sSubPr>
                        <m:ctrlPr>
                          <a:rPr lang="en-US" altLang="zh-CN" sz="2400" b="1" i="1"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ctrlPr>
                      </m:sSubPr>
                      <m:e>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m:t>
                        </m:r>
                      </m:e>
                      <m:sub>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𝟐</m:t>
                        </m:r>
                      </m:sub>
                    </m:sSub>
                  </m:oMath>
                </a14:m>
                <a:r>
                  <a:rPr lang="en-US" altLang="zh-CN" sz="100" b="1" i="0" kern="0" spc="-99900" dirty="0" smtClean="0">
                    <a:solidFill>
                      <a:srgbClr val="FFFFFF"/>
                    </a:solidFill>
                    <a:latin typeface="Times New Roman" panose="02020603050405020304" pitchFamily="34" charset="0"/>
                    <a:ea typeface="SimSun" panose="02010600030101010101" pitchFamily="34" charset="-122"/>
                    <a:cs typeface="Times New Roman" panose="02020603050405020304" pitchFamily="34" charset="-120"/>
                  </a:rPr>
                  <a:t> </a:t>
                </a:r>
                <a:r>
                  <a:rPr lang="en-US" altLang="zh-CN" sz="2400" b="1" i="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溶液中滴加</a:t>
                </a:r>
                <a:r>
                  <a:rPr lang="en-US" altLang="zh-CN" sz="2400" i="0" smtClean="0">
                    <a:solidFill>
                      <a:srgbClr val="000000"/>
                    </a:solidFill>
                    <a:latin typeface="SimSun" panose="02010600030101010101" pitchFamily="34" charset="-122"/>
                    <a:ea typeface="SimSun" panose="02010600030101010101" pitchFamily="34" charset="-122"/>
                    <a:cs typeface="SimSun" panose="02010600030101010101" pitchFamily="34" charset="-120"/>
                  </a:rPr>
                  <a:t>________</a:t>
                </a:r>
                <a:r>
                  <a:rPr lang="en-US" altLang="zh-CN" sz="2400" b="1" i="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曲线</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2</a:t>
                </a:r>
                <a:r>
                  <a:rPr lang="en-US" altLang="zh-CN" sz="2400" b="1" i="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表示的反应中的实验现</a:t>
                </a:r>
                <a:endParaRPr lang="en-US" altLang="zh-CN" sz="2400" b="1" i="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endParaRPr>
              </a:p>
              <a:p>
                <a:pPr latinLnBrk="1">
                  <a:lnSpc>
                    <a:spcPts val="4400"/>
                  </a:lnSpc>
                </a:pPr>
                <a:r>
                  <a:rPr lang="en-US" altLang="zh-CN" sz="2400" b="1" i="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象为</a:t>
                </a:r>
                <a:r>
                  <a:rPr lang="en-US" altLang="zh-CN" sz="2400" i="0" smtClean="0">
                    <a:solidFill>
                      <a:srgbClr val="000000"/>
                    </a:solidFill>
                    <a:latin typeface="SimSun" panose="02010600030101010101" pitchFamily="34" charset="-122"/>
                    <a:ea typeface="SimSun" panose="02010600030101010101" pitchFamily="34" charset="-122"/>
                    <a:cs typeface="SimSun" panose="02010600030101010101" pitchFamily="34" charset="-120"/>
                  </a:rPr>
                  <a:t>______________</a:t>
                </a:r>
                <a:r>
                  <a:rPr lang="en-US" altLang="zh-CN" sz="2400" b="1" i="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结合图9解释电导率</a:t>
                </a:r>
                <a14:m>
                  <m:oMath xmlns:m="http://schemas.openxmlformats.org/officeDocument/2006/math">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𝑸</m:t>
                    </m:r>
                  </m:oMath>
                </a14:m>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点小于</a:t>
                </a:r>
                <a14:m>
                  <m:oMath xmlns:m="http://schemas.openxmlformats.org/officeDocument/2006/math">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𝑵</m:t>
                    </m:r>
                  </m:oMath>
                </a14:m>
                <a:r>
                  <a:rPr lang="en-US" altLang="zh-CN" sz="100" b="1" i="0" kern="0" spc="-99900" dirty="0" smtClean="0">
                    <a:solidFill>
                      <a:srgbClr val="FFFFFF"/>
                    </a:solidFill>
                    <a:latin typeface="Times New Roman" panose="02020603050405020304" pitchFamily="34" charset="0"/>
                    <a:ea typeface="SimSun" panose="02010600030101010101" pitchFamily="34" charset="-122"/>
                    <a:cs typeface="Times New Roman" panose="02020603050405020304" pitchFamily="34" charset="-120"/>
                  </a:rPr>
                  <a:t> </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点的原因</a:t>
                </a:r>
                <a:r>
                  <a:rPr lang="en-US" altLang="zh-CN" sz="2400" b="1" i="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r>
                  <a:rPr lang="en-US" altLang="zh-CN" sz="2400" i="0" smtClean="0">
                    <a:solidFill>
                      <a:srgbClr val="000000"/>
                    </a:solidFill>
                    <a:latin typeface="SimSun" panose="02010600030101010101" pitchFamily="34" charset="-122"/>
                    <a:ea typeface="SimSun" panose="02010600030101010101" pitchFamily="34" charset="-122"/>
                    <a:cs typeface="SimSun" panose="02010600030101010101" pitchFamily="34" charset="-120"/>
                  </a:rPr>
                  <a:t>_______________</a:t>
                </a:r>
                <a:endParaRPr lang="en-US" altLang="zh-CN" sz="2400" i="0" smtClean="0">
                  <a:solidFill>
                    <a:srgbClr val="000000"/>
                  </a:solidFill>
                  <a:latin typeface="SimSun" panose="02010600030101010101" pitchFamily="34" charset="-122"/>
                  <a:ea typeface="SimSun" panose="02010600030101010101" pitchFamily="34" charset="-122"/>
                  <a:cs typeface="SimSun" panose="02010600030101010101" pitchFamily="34" charset="-120"/>
                </a:endParaRPr>
              </a:p>
              <a:p>
                <a:pPr latinLnBrk="1">
                  <a:lnSpc>
                    <a:spcPts val="4400"/>
                  </a:lnSpc>
                </a:pPr>
                <a:r>
                  <a:rPr lang="en-US" altLang="zh-CN" sz="2400" i="0" smtClean="0">
                    <a:solidFill>
                      <a:srgbClr val="000000"/>
                    </a:solidFill>
                    <a:latin typeface="SimSun" panose="02010600030101010101" pitchFamily="34" charset="-122"/>
                    <a:ea typeface="SimSun" panose="02010600030101010101" pitchFamily="34" charset="-122"/>
                    <a:cs typeface="SimSun" panose="02010600030101010101" pitchFamily="34" charset="-120"/>
                  </a:rPr>
                  <a:t>_______________________________</a:t>
                </a:r>
                <a:r>
                  <a:rPr lang="en-US" altLang="zh-CN" sz="2400" b="1" i="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endParaRPr lang="en-US" altLang="zh-CN" sz="2400" dirty="0"/>
              </a:p>
            </p:txBody>
          </p:sp>
        </mc:Choice>
        <mc:Fallback>
          <p:sp>
            <p:nvSpPr>
              <p:cNvPr id="2" name="QB_6_BD.82_1#c76e0c1c6?vcp=1&amp;pid=6ffeb7bf8&amp;color=0,0,0&amp;vtp=1&amp;bt=1&amp;bbb=1&amp;hb=1"/>
              <p:cNvSpPr>
                <a:spLocks noRot="1" noChangeAspect="1" noMove="1" noResize="1" noEditPoints="1" noAdjustHandles="1" noChangeArrowheads="1" noChangeShapeType="1" noTextEdit="1"/>
              </p:cNvSpPr>
              <p:nvPr/>
            </p:nvSpPr>
            <p:spPr>
              <a:xfrm>
                <a:off x="576072" y="2038990"/>
                <a:ext cx="10954512" cy="1676400"/>
              </a:xfrm>
              <a:prstGeom prst="rect">
                <a:avLst/>
              </a:prstGeom>
              <a:blipFill rotWithShape="1">
                <a:blip r:embed="rId1"/>
                <a:stretch>
                  <a:fillRect l="-1" r="-148"/>
                </a:stretch>
              </a:blipFill>
            </p:spPr>
            <p:txBody>
              <a:bodyPr/>
              <a:lstStyle/>
              <a:p>
                <a:r>
                  <a:rPr lang="zh-CN" altLang="en-US">
                    <a:noFill/>
                  </a:rPr>
                  <a:t> </a:t>
                </a:r>
              </a:p>
            </p:txBody>
          </p:sp>
        </mc:Fallback>
      </mc:AlternateContent>
      <p:sp>
        <p:nvSpPr>
          <p:cNvPr id="3" name="QB_6_AN.83_1#c76e0c1c6.blank?vcp=1&amp;pid=6ffeb7bf8&amp;color=0,0,0&amp;vpa=39&amp;vtp=1&amp;bbb=1"/>
          <p:cNvSpPr/>
          <p:nvPr/>
        </p:nvSpPr>
        <p:spPr>
          <a:xfrm>
            <a:off x="6091777" y="2011050"/>
            <a:ext cx="1139825" cy="533400"/>
          </a:xfrm>
          <a:prstGeom prst="rect">
            <a:avLst/>
          </a:prstGeom>
          <a:noFill/>
        </p:spPr>
        <p:txBody>
          <a:bodyPr wrap="none" lIns="0" tIns="0" rIns="0" bIns="0" rtlCol="0" anchor="t"/>
          <a:lstStyle/>
          <a:p>
            <a:pPr algn="ctr" latinLnBrk="1">
              <a:lnSpc>
                <a:spcPts val="4200"/>
              </a:lnSpc>
            </a:pPr>
            <a:r>
              <a:rPr lang="en-US" altLang="zh-CN" sz="2400" b="1" i="0" dirty="0">
                <a:solidFill>
                  <a:srgbClr val="A00021"/>
                </a:solidFill>
                <a:latin typeface="Times New Roman" panose="02020603050405020304" pitchFamily="34" charset="0"/>
                <a:ea typeface="SimSun" panose="02010600030101010101" pitchFamily="34" charset="-122"/>
                <a:cs typeface="Times New Roman" panose="02020603050405020304" pitchFamily="34" charset="-120"/>
              </a:rPr>
              <a:t>稀盐酸</a:t>
            </a:r>
            <a:endParaRPr lang="en-US" altLang="zh-CN" sz="2400" dirty="0"/>
          </a:p>
        </p:txBody>
      </p:sp>
      <p:sp>
        <p:nvSpPr>
          <p:cNvPr id="4" name="QB_6_AN.84_1#c76e0c1c6.blank?vcp=1&amp;pid=6ffeb7bf8&amp;color=0,0,0&amp;vpa=40&amp;vtp=1&amp;bbb=1"/>
          <p:cNvSpPr/>
          <p:nvPr/>
        </p:nvSpPr>
        <p:spPr>
          <a:xfrm>
            <a:off x="1192815" y="2569850"/>
            <a:ext cx="2058988" cy="533400"/>
          </a:xfrm>
          <a:prstGeom prst="rect">
            <a:avLst/>
          </a:prstGeom>
          <a:noFill/>
        </p:spPr>
        <p:txBody>
          <a:bodyPr wrap="none" lIns="0" tIns="0" rIns="0" bIns="0" rtlCol="0" anchor="t"/>
          <a:lstStyle/>
          <a:p>
            <a:pPr algn="ctr" latinLnBrk="1">
              <a:lnSpc>
                <a:spcPts val="4200"/>
              </a:lnSpc>
            </a:pPr>
            <a:r>
              <a:rPr lang="en-US" altLang="zh-CN" sz="2400" b="1" i="0" dirty="0">
                <a:solidFill>
                  <a:srgbClr val="A00021"/>
                </a:solidFill>
                <a:latin typeface="Times New Roman" panose="02020603050405020304" pitchFamily="34" charset="0"/>
                <a:ea typeface="SimSun" panose="02010600030101010101" pitchFamily="34" charset="-122"/>
                <a:cs typeface="Times New Roman" panose="02020603050405020304" pitchFamily="34" charset="-120"/>
              </a:rPr>
              <a:t>产生白色沉淀</a:t>
            </a:r>
            <a:endParaRPr lang="en-US" altLang="zh-CN" sz="2400" dirty="0"/>
          </a:p>
        </p:txBody>
      </p:sp>
      <mc:AlternateContent xmlns:mc="http://schemas.openxmlformats.org/markup-compatibility/2006">
        <mc:Choice xmlns:a14="http://schemas.microsoft.com/office/drawing/2010/main" Requires="a14">
          <p:sp>
            <p:nvSpPr>
              <p:cNvPr id="5" name="QB_6_AN.85_1#c76e0c1c6.blank?vcp=1&amp;pid=6ffeb7bf8&amp;color=0,0,0&amp;vpa=41&amp;vtp=1&amp;bbb=1&amp;hb=1"/>
              <p:cNvSpPr/>
              <p:nvPr/>
            </p:nvSpPr>
            <p:spPr>
              <a:xfrm>
                <a:off x="576073" y="2569850"/>
                <a:ext cx="10948277" cy="1097280"/>
              </a:xfrm>
              <a:prstGeom prst="rect">
                <a:avLst/>
              </a:prstGeom>
              <a:noFill/>
            </p:spPr>
            <p:txBody>
              <a:bodyPr wrap="square" lIns="0" tIns="0" rIns="0" bIns="0" rtlCol="0" anchor="t"/>
              <a:lstStyle/>
              <a:p>
                <a:pPr latinLnBrk="1">
                  <a:lnSpc>
                    <a:spcPct val="150000"/>
                  </a:lnSpc>
                </a:pPr>
                <a:r>
                  <a:rPr lang="en-US" altLang="zh-CN" sz="2400" b="1" i="0" smtClean="0">
                    <a:solidFill>
                      <a:srgbClr val="A00021"/>
                    </a:solidFill>
                    <a:latin typeface="SimSun" panose="02010600030101010101" pitchFamily="34" charset="-122"/>
                    <a:ea typeface="SimSun" panose="02010600030101010101" pitchFamily="34" charset="-122"/>
                    <a:cs typeface="Times New Roman" panose="02020603050405020304" pitchFamily="34" charset="-120"/>
                  </a:rPr>
                  <a:t>                                                         </a:t>
                </a:r>
                <a:r>
                  <a:rPr lang="en-US" altLang="zh-CN" sz="2400" b="1" i="0" smtClean="0">
                    <a:solidFill>
                      <a:srgbClr val="A00021"/>
                    </a:solidFill>
                    <a:latin typeface="Times New Roman" panose="02020603050405020304" pitchFamily="34" charset="0"/>
                    <a:ea typeface="SimSun" panose="02010600030101010101" pitchFamily="34" charset="-122"/>
                    <a:cs typeface="Times New Roman" panose="02020603050405020304" pitchFamily="34" charset="-120"/>
                  </a:rPr>
                  <a:t>硫酸与</a:t>
                </a:r>
                <a14:m>
                  <m:oMath xmlns:m="http://schemas.openxmlformats.org/officeDocument/2006/math">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𝐁𝐚</m:t>
                    </m:r>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m:t>
                    </m:r>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𝐎𝐇</m:t>
                    </m:r>
                    <m:sSub>
                      <m:sSubPr>
                        <m:ctrlPr>
                          <a:rPr lang="en-US" altLang="zh-CN" sz="2400" b="1" i="1"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ctrlPr>
                      </m:sSubPr>
                      <m:e>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m:t>
                        </m:r>
                      </m:e>
                      <m:sub>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𝟐</m:t>
                        </m:r>
                      </m:sub>
                    </m:sSub>
                  </m:oMath>
                </a14:m>
                <a:r>
                  <a:rPr lang="en-US" altLang="zh-CN" sz="2400" b="1" i="0" smtClean="0">
                    <a:solidFill>
                      <a:srgbClr val="A00021"/>
                    </a:solidFill>
                    <a:latin typeface="Times New Roman" panose="02020603050405020304" pitchFamily="34" charset="0"/>
                    <a:ea typeface="SimSun" panose="02010600030101010101" pitchFamily="34" charset="-122"/>
                    <a:cs typeface="Times New Roman" panose="02020603050405020304" pitchFamily="34" charset="-120"/>
                  </a:rPr>
                  <a:t>反应生成沉淀</a:t>
                </a:r>
                <a:r>
                  <a:rPr lang="en-US" altLang="zh-CN" sz="2400" b="1" i="0" dirty="0">
                    <a:solidFill>
                      <a:srgbClr val="A00021"/>
                    </a:solidFill>
                    <a:latin typeface="Times New Roman" panose="02020603050405020304" pitchFamily="34" charset="0"/>
                    <a:ea typeface="SimSun" panose="02010600030101010101" pitchFamily="34" charset="-122"/>
                    <a:cs typeface="Times New Roman" panose="02020603050405020304" pitchFamily="34" charset="-120"/>
                  </a:rPr>
                  <a:t>，离子总数持续下降</a:t>
                </a:r>
                <a:endParaRPr lang="en-US" altLang="zh-CN" sz="2400" dirty="0"/>
              </a:p>
            </p:txBody>
          </p:sp>
        </mc:Choice>
        <mc:Fallback>
          <p:sp>
            <p:nvSpPr>
              <p:cNvPr id="5" name="QB_6_AN.85_1#c76e0c1c6.blank?vcp=1&amp;pid=6ffeb7bf8&amp;color=0,0,0&amp;vpa=41&amp;vtp=1&amp;bbb=1&amp;hb=1"/>
              <p:cNvSpPr>
                <a:spLocks noRot="1" noChangeAspect="1" noMove="1" noResize="1" noEditPoints="1" noAdjustHandles="1" noChangeArrowheads="1" noChangeShapeType="1" noTextEdit="1"/>
              </p:cNvSpPr>
              <p:nvPr/>
            </p:nvSpPr>
            <p:spPr>
              <a:xfrm>
                <a:off x="576073" y="2569850"/>
                <a:ext cx="10948277" cy="1097280"/>
              </a:xfrm>
              <a:prstGeom prst="rect">
                <a:avLst/>
              </a:prstGeom>
              <a:blipFill rotWithShape="1">
                <a:blip r:embed="rId2"/>
                <a:stretch>
                  <a:fillRect l="-1" r="3"/>
                </a:stretch>
              </a:blipFill>
            </p:spPr>
            <p:txBody>
              <a:bodyPr/>
              <a:lstStyle/>
              <a:p>
                <a:r>
                  <a:rPr lang="zh-CN" altLang="en-US">
                    <a:noFill/>
                  </a:rPr>
                  <a:t> </a:t>
                </a:r>
              </a:p>
            </p:txBody>
          </p:sp>
        </mc:Fallback>
      </mc:AlternateContent>
      <p:sp>
        <p:nvSpPr>
          <p:cNvPr id="6" name="QB_6_BD.86_1#5aad0dc08?vcp=1&amp;pid=6ffeb7bf8&amp;color=0,0,0&amp;vtp=1&amp;bbb=1&amp;hb=1"/>
          <p:cNvSpPr/>
          <p:nvPr/>
        </p:nvSpPr>
        <p:spPr>
          <a:xfrm>
            <a:off x="576072" y="3742368"/>
            <a:ext cx="10954512" cy="1117600"/>
          </a:xfrm>
          <a:prstGeom prst="rect">
            <a:avLst/>
          </a:prstGeom>
          <a:noFill/>
        </p:spPr>
        <p:txBody>
          <a:bodyPr wrap="none" lIns="0" tIns="0" rIns="0" bIns="0" rtlCol="0" anchor="t"/>
          <a:lstStyle/>
          <a:p>
            <a:pPr algn="l" latinLnBrk="1">
              <a:lnSpc>
                <a:spcPts val="4400"/>
              </a:lnSpc>
            </a:pP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②该实验说明，不同的酸中</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r>
              <a:rPr lang="en-US" altLang="zh-CN" sz="2400" b="1" i="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由于</a:t>
            </a:r>
            <a:r>
              <a:rPr lang="en-US" altLang="zh-CN" sz="2400" i="0" smtClean="0">
                <a:solidFill>
                  <a:srgbClr val="000000"/>
                </a:solidFill>
                <a:latin typeface="SimSun" panose="02010600030101010101" pitchFamily="34" charset="-122"/>
                <a:ea typeface="SimSun" panose="02010600030101010101" pitchFamily="34" charset="-122"/>
                <a:cs typeface="SimSun" panose="02010600030101010101" pitchFamily="34" charset="-120"/>
              </a:rPr>
              <a:t>______________________</a:t>
            </a:r>
            <a:r>
              <a:rPr lang="en-US" altLang="zh-CN" sz="2400" b="1" i="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不同</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r>
              <a:rPr lang="en-US" altLang="zh-CN" sz="2400" b="1" i="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酸的性质也表</a:t>
            </a:r>
            <a:endParaRPr lang="en-US" altLang="zh-CN" sz="2400" b="1" i="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endParaRPr>
          </a:p>
          <a:p>
            <a:pPr latinLnBrk="1">
              <a:lnSpc>
                <a:spcPts val="4400"/>
              </a:lnSpc>
            </a:pPr>
            <a:r>
              <a:rPr lang="en-US" altLang="zh-CN" sz="2400" b="1" i="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现出差异</a:t>
            </a: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endParaRPr lang="en-US" altLang="zh-CN" sz="2400" dirty="0"/>
          </a:p>
        </p:txBody>
      </p:sp>
      <p:sp>
        <p:nvSpPr>
          <p:cNvPr id="7" name="QB_6_AN.87_1#5aad0dc08.blank?vcp=1&amp;pid=6ffeb7bf8&amp;color=0,0,0&amp;vpa=42&amp;vtp=1&amp;bbb=1"/>
          <p:cNvSpPr/>
          <p:nvPr/>
        </p:nvSpPr>
        <p:spPr>
          <a:xfrm>
            <a:off x="5175854" y="3714428"/>
            <a:ext cx="3284538" cy="533400"/>
          </a:xfrm>
          <a:prstGeom prst="rect">
            <a:avLst/>
          </a:prstGeom>
          <a:noFill/>
        </p:spPr>
        <p:txBody>
          <a:bodyPr wrap="none" lIns="0" tIns="0" rIns="0" bIns="0" rtlCol="0" anchor="t"/>
          <a:lstStyle/>
          <a:p>
            <a:pPr algn="ctr" latinLnBrk="1">
              <a:lnSpc>
                <a:spcPts val="4200"/>
              </a:lnSpc>
            </a:pPr>
            <a:r>
              <a:rPr lang="en-US" altLang="zh-CN" sz="2400" b="1" i="0" dirty="0">
                <a:solidFill>
                  <a:srgbClr val="A00021"/>
                </a:solidFill>
                <a:latin typeface="Times New Roman" panose="02020603050405020304" pitchFamily="34" charset="0"/>
                <a:ea typeface="SimSun" panose="02010600030101010101" pitchFamily="34" charset="-122"/>
                <a:cs typeface="Times New Roman" panose="02020603050405020304" pitchFamily="34" charset="-120"/>
              </a:rPr>
              <a:t>阴离子（或酸根离子）</a:t>
            </a:r>
            <a:endParaRPr lang="en-US" altLang="zh-CN" sz="24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wipe(left)">
                                      <p:cBhvr>
                                        <p:cTn id="7" dur="500"/>
                                        <p:tgtEl>
                                          <p:spTgt spid="3">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wipe(left)">
                                      <p:cBhvr>
                                        <p:cTn id="10" dur="500"/>
                                        <p:tgtEl>
                                          <p:spTgt spid="3">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4">
                                            <p:bg/>
                                          </p:spTgt>
                                        </p:tgtEl>
                                        <p:attrNameLst>
                                          <p:attrName>style.visibility</p:attrName>
                                        </p:attrNameLst>
                                      </p:cBhvr>
                                      <p:to>
                                        <p:strVal val="visible"/>
                                      </p:to>
                                    </p:set>
                                    <p:animEffect transition="in" filter="wipe(left)">
                                      <p:cBhvr>
                                        <p:cTn id="15" dur="500"/>
                                        <p:tgtEl>
                                          <p:spTgt spid="4">
                                            <p:bg/>
                                          </p:spTgt>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4">
                                            <p:txEl>
                                              <p:pRg st="0" end="0"/>
                                            </p:txEl>
                                          </p:spTgt>
                                        </p:tgtEl>
                                        <p:attrNameLst>
                                          <p:attrName>style.visibility</p:attrName>
                                        </p:attrNameLst>
                                      </p:cBhvr>
                                      <p:to>
                                        <p:strVal val="visible"/>
                                      </p:to>
                                    </p:set>
                                    <p:animEffect transition="in" filter="wipe(left)">
                                      <p:cBhvr>
                                        <p:cTn id="18" dur="500"/>
                                        <p:tgtEl>
                                          <p:spTgt spid="4">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5">
                                            <p:bg/>
                                          </p:spTgt>
                                        </p:tgtEl>
                                        <p:attrNameLst>
                                          <p:attrName>style.visibility</p:attrName>
                                        </p:attrNameLst>
                                      </p:cBhvr>
                                      <p:to>
                                        <p:strVal val="visible"/>
                                      </p:to>
                                    </p:set>
                                    <p:animEffect transition="in" filter="wipe(left)">
                                      <p:cBhvr>
                                        <p:cTn id="23" dur="500"/>
                                        <p:tgtEl>
                                          <p:spTgt spid="5">
                                            <p:bg/>
                                          </p:spTgt>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5">
                                            <p:txEl>
                                              <p:pRg st="0" end="0"/>
                                            </p:txEl>
                                          </p:spTgt>
                                        </p:tgtEl>
                                        <p:attrNameLst>
                                          <p:attrName>style.visibility</p:attrName>
                                        </p:attrNameLst>
                                      </p:cBhvr>
                                      <p:to>
                                        <p:strVal val="visible"/>
                                      </p:to>
                                    </p:set>
                                    <p:animEffect transition="in" filter="wipe(left)">
                                      <p:cBhvr>
                                        <p:cTn id="26" dur="500"/>
                                        <p:tgtEl>
                                          <p:spTgt spid="5">
                                            <p:txEl>
                                              <p:pRg st="0" end="0"/>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grpId="0" nodeType="clickEffect">
                                  <p:stCondLst>
                                    <p:cond delay="0"/>
                                  </p:stCondLst>
                                  <p:childTnLst>
                                    <p:set>
                                      <p:cBhvr>
                                        <p:cTn id="30" dur="1" fill="hold">
                                          <p:stCondLst>
                                            <p:cond delay="0"/>
                                          </p:stCondLst>
                                        </p:cTn>
                                        <p:tgtEl>
                                          <p:spTgt spid="7">
                                            <p:bg/>
                                          </p:spTgt>
                                        </p:tgtEl>
                                        <p:attrNameLst>
                                          <p:attrName>style.visibility</p:attrName>
                                        </p:attrNameLst>
                                      </p:cBhvr>
                                      <p:to>
                                        <p:strVal val="visible"/>
                                      </p:to>
                                    </p:set>
                                    <p:animEffect transition="in" filter="wipe(left)">
                                      <p:cBhvr>
                                        <p:cTn id="31" dur="500"/>
                                        <p:tgtEl>
                                          <p:spTgt spid="7">
                                            <p:bg/>
                                          </p:spTgt>
                                        </p:tgtEl>
                                      </p:cBhvr>
                                    </p:animEffect>
                                  </p:childTnLst>
                                </p:cTn>
                              </p:par>
                              <p:par>
                                <p:cTn id="32" presetID="22" presetClass="entr" presetSubtype="8" fill="hold" grpId="0" nodeType="withEffect">
                                  <p:stCondLst>
                                    <p:cond delay="0"/>
                                  </p:stCondLst>
                                  <p:childTnLst>
                                    <p:set>
                                      <p:cBhvr>
                                        <p:cTn id="33" dur="1" fill="hold">
                                          <p:stCondLst>
                                            <p:cond delay="0"/>
                                          </p:stCondLst>
                                        </p:cTn>
                                        <p:tgtEl>
                                          <p:spTgt spid="7">
                                            <p:txEl>
                                              <p:pRg st="0" end="0"/>
                                            </p:txEl>
                                          </p:spTgt>
                                        </p:tgtEl>
                                        <p:attrNameLst>
                                          <p:attrName>style.visibility</p:attrName>
                                        </p:attrNameLst>
                                      </p:cBhvr>
                                      <p:to>
                                        <p:strVal val="visible"/>
                                      </p:to>
                                    </p:set>
                                    <p:animEffect transition="in" filter="wipe(left)">
                                      <p:cBhvr>
                                        <p:cTn id="34" dur="500"/>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P spid="4" grpId="0" animBg="1" build="p"/>
      <p:bldP spid="5" grpId="0" animBg="1" build="p"/>
      <p:bldP spid="7" grpId="0" animBg="1" build="p"/>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O_4_BD.88_1#fe6f5ac93?sp=1&amp;vcp=1&amp;pid=47b4f0ba7&amp;color=0,0,0&amp;vtp=1&amp;bt=1&amp;bbb=1&amp;hb=1"/>
              <p:cNvSpPr/>
              <p:nvPr/>
            </p:nvSpPr>
            <p:spPr>
              <a:xfrm>
                <a:off x="576072" y="1185767"/>
                <a:ext cx="10954512" cy="4470400"/>
              </a:xfrm>
              <a:prstGeom prst="rect">
                <a:avLst/>
              </a:prstGeom>
              <a:noFill/>
            </p:spPr>
            <p:txBody>
              <a:bodyPr wrap="none" lIns="0" tIns="0" rIns="0" bIns="0" rtlCol="0" anchor="t"/>
              <a:lstStyle/>
              <a:p>
                <a:pPr algn="l" latinLnBrk="1">
                  <a:lnSpc>
                    <a:spcPts val="4400"/>
                  </a:lnSpc>
                </a:pP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25.（6分）阅读材料，根据短文回答下列问题。</a:t>
                </a:r>
                <a:endParaRPr lang="en-US" altLang="zh-CN" sz="2400" dirty="0"/>
              </a:p>
              <a:p>
                <a:pPr latinLnBrk="1">
                  <a:lnSpc>
                    <a:spcPts val="4400"/>
                  </a:lnSpc>
                </a:pPr>
                <a:r>
                  <a:rPr lang="en-US" altLang="zh-CN" sz="2400" b="1" i="0" smtClean="0">
                    <a:solidFill>
                      <a:srgbClr val="000000"/>
                    </a:solidFill>
                    <a:latin typeface="SimSun" panose="02010600030101010101" pitchFamily="34" charset="-122"/>
                    <a:ea typeface="SimSun" panose="02010600030101010101" pitchFamily="34" charset="-122"/>
                    <a:cs typeface="Times New Roman" panose="02020603050405020304" pitchFamily="34" charset="-120"/>
                  </a:rPr>
                  <a:t>    </a:t>
                </a:r>
                <a:r>
                  <a:rPr lang="en-US" altLang="zh-CN" sz="2400" b="1" i="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消毒是饮用水处理中的重要环节之一</a:t>
                </a: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。常用的消毒剂有氯气</a:t>
                </a:r>
                <a14:m>
                  <m:oMath xmlns:m="http://schemas.openxmlformats.org/officeDocument/2006/math">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m:t>
                    </m:r>
                    <m:sSub>
                      <m:sSubPr>
                        <m:ctrlPr>
                          <a:rPr lang="en-US" altLang="zh-CN" sz="2400" b="1" i="1"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ctrlPr>
                      </m:sSubPr>
                      <m:e>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𝐂𝐥</m:t>
                        </m:r>
                      </m:e>
                      <m:sub>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𝟐</m:t>
                        </m:r>
                      </m:sub>
                    </m:sSub>
                    <m:r>
                      <a:rPr lang="en-US" altLang="zh-CN" sz="2400" b="1" i="0" dirty="0" smtClean="0">
                        <a:solidFill>
                          <a:srgbClr val="000000"/>
                        </a:solidFill>
                        <a:latin typeface="Cambria Math" panose="02040503050406030204" pitchFamily="18" charset="0"/>
                        <a:ea typeface="SimSun" panose="02010600030101010101" pitchFamily="34" charset="-122"/>
                        <a:cs typeface="Times New Roman" panose="02020603050405020304" pitchFamily="34" charset="-120"/>
                      </a:rPr>
                      <m:t>)</m:t>
                    </m:r>
                  </m:oMath>
                </a14:m>
                <a:r>
                  <a:rPr lang="en-US" altLang="zh-CN" sz="100" b="1" i="0" kern="0" spc="-99900" dirty="0" smtClean="0">
                    <a:solidFill>
                      <a:srgbClr val="FFFFFF"/>
                    </a:solidFill>
                    <a:latin typeface="Times New Roman" panose="02020603050405020304" pitchFamily="34" charset="0"/>
                    <a:ea typeface="SimSun" panose="02010600030101010101" pitchFamily="34" charset="-122"/>
                    <a:cs typeface="Times New Roman" panose="02020603050405020304" pitchFamily="34" charset="-120"/>
                  </a:rPr>
                  <a:t> </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r>
                  <a:rPr lang="en-US" altLang="zh-CN" sz="2400" b="1" i="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二氧化氯</a:t>
                </a:r>
                <a:endParaRPr lang="en-US" altLang="zh-CN" sz="2400" b="1" i="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endParaRPr>
              </a:p>
              <a:p>
                <a:pPr latinLnBrk="1">
                  <a:lnSpc>
                    <a:spcPts val="4400"/>
                  </a:lnSpc>
                </a:pPr>
                <a14:m>
                  <m:oMath xmlns:m="http://schemas.openxmlformats.org/officeDocument/2006/math">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m:t>
                    </m:r>
                    <m:sSub>
                      <m:sSubPr>
                        <m:ctrlPr>
                          <a:rPr lang="en-US" altLang="zh-CN" sz="2400" b="1" i="1"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ctrlPr>
                      </m:sSubPr>
                      <m:e>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𝐂𝐥𝐎</m:t>
                        </m:r>
                      </m:e>
                      <m:sub>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𝟐</m:t>
                        </m:r>
                      </m:sub>
                    </m:sSub>
                    <m:r>
                      <a:rPr lang="en-US" altLang="zh-CN" sz="2400" b="1" i="0" dirty="0" smtClean="0">
                        <a:solidFill>
                          <a:srgbClr val="000000"/>
                        </a:solidFill>
                        <a:latin typeface="Cambria Math" panose="02040503050406030204" pitchFamily="18" charset="0"/>
                        <a:ea typeface="SimSun" panose="02010600030101010101" pitchFamily="34" charset="-122"/>
                        <a:cs typeface="Times New Roman" panose="02020603050405020304" pitchFamily="34" charset="-120"/>
                      </a:rPr>
                      <m:t>)</m:t>
                    </m:r>
                  </m:oMath>
                </a14:m>
                <a:r>
                  <a:rPr lang="en-US" altLang="zh-CN" sz="100" b="1" i="0" kern="0" spc="-99900" dirty="0" smtClean="0">
                    <a:solidFill>
                      <a:srgbClr val="FFFFFF"/>
                    </a:solidFill>
                    <a:latin typeface="Times New Roman" panose="02020603050405020304" pitchFamily="34" charset="0"/>
                    <a:ea typeface="SimSun" panose="02010600030101010101" pitchFamily="34" charset="-122"/>
                    <a:cs typeface="Times New Roman" panose="02020603050405020304" pitchFamily="34" charset="-120"/>
                  </a:rPr>
                  <a:t> </a:t>
                </a: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等。</a:t>
                </a:r>
                <a:endParaRPr lang="en-US" altLang="zh-CN" sz="2400" dirty="0"/>
              </a:p>
              <a:p>
                <a:pPr latinLnBrk="1">
                  <a:lnSpc>
                    <a:spcPts val="4400"/>
                  </a:lnSpc>
                </a:pPr>
                <a:r>
                  <a:rPr lang="en-US" altLang="zh-CN" sz="2400" b="1" i="0" smtClean="0">
                    <a:solidFill>
                      <a:srgbClr val="000000"/>
                    </a:solidFill>
                    <a:latin typeface="SimSun" panose="02010600030101010101" pitchFamily="34" charset="-122"/>
                    <a:ea typeface="SimSun" panose="02010600030101010101" pitchFamily="34" charset="-122"/>
                    <a:cs typeface="Times New Roman" panose="02020603050405020304" pitchFamily="34" charset="-120"/>
                  </a:rPr>
                  <a:t>    </a:t>
                </a:r>
                <a:r>
                  <a:rPr lang="en-US" altLang="zh-CN" sz="2400" b="1" i="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氯气消毒的原理是氯气与水反应</a:t>
                </a:r>
                <a14:m>
                  <m:oMath xmlns:m="http://schemas.openxmlformats.org/officeDocument/2006/math">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m:t>
                    </m:r>
                    <m:sSub>
                      <m:sSubPr>
                        <m:ctrlPr>
                          <a:rPr lang="en-US" altLang="zh-CN" sz="2400" b="1" i="1"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ctrlPr>
                      </m:sSubPr>
                      <m:e>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𝐂𝐥</m:t>
                        </m:r>
                      </m:e>
                      <m:sub>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𝟐</m:t>
                        </m:r>
                      </m:sub>
                    </m:sSub>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m:t>
                    </m:r>
                    <m:sSub>
                      <m:sSubPr>
                        <m:ctrlPr>
                          <a:rPr lang="en-US" altLang="zh-CN" sz="2400" b="1" i="1"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ctrlPr>
                      </m:sSubPr>
                      <m:e>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𝐇</m:t>
                        </m:r>
                      </m:e>
                      <m:sub>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𝟐</m:t>
                        </m:r>
                      </m:sub>
                    </m:sSub>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𝐎</m:t>
                    </m:r>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 </m:t>
                    </m:r>
                    <m:m>
                      <m:mPr>
                        <m:mcs>
                          <m:mc>
                            <m:mcPr>
                              <m:count m:val="1"/>
                              <m:mcJc m:val="center"/>
                            </m:mcPr>
                          </m:mc>
                        </m:mcs>
                        <m:ctrlPr>
                          <a:rPr lang="en-US" altLang="zh-CN" sz="2400" i="1" baseline="-30000">
                            <a:solidFill>
                              <a:srgbClr val="000000"/>
                            </a:solidFill>
                            <a:latin typeface="Cambria Math" panose="02040503050406030204" pitchFamily="18" charset="0"/>
                          </a:rPr>
                        </m:ctrlPr>
                      </m:mPr>
                      <m:mr>
                        <m:e>
                          <m:bar>
                            <m:barPr>
                              <m:ctrlPr>
                                <a:rPr lang="en-US" altLang="zh-CN" sz="2400" b="1" i="1" baseline="-2000">
                                  <a:solidFill>
                                    <a:srgbClr val="000000"/>
                                  </a:solidFill>
                                  <a:latin typeface="Cambria Math" panose="02040503050406030204" pitchFamily="18" charset="0"/>
                                </a:rPr>
                              </m:ctrlPr>
                            </m:barPr>
                            <m:e>
                              <m:bar>
                                <m:barPr>
                                  <m:ctrlPr>
                                    <a:rPr lang="en-US" altLang="zh-CN" sz="2400" b="1" i="1" baseline="-8000">
                                      <a:solidFill>
                                        <a:srgbClr val="000000"/>
                                      </a:solidFill>
                                      <a:latin typeface="Cambria Math" panose="02040503050406030204" pitchFamily="18" charset="0"/>
                                    </a:rPr>
                                  </m:ctrlPr>
                                </m:barPr>
                                <m:e>
                                  <m:r>
                                    <a:rPr lang="en-US" altLang="zh-CN" sz="2400" b="1" baseline="-12000">
                                      <a:solidFill>
                                        <a:srgbClr val="000000"/>
                                      </a:solidFill>
                                      <a:latin typeface="Cambria Math" panose="02040503050406030204" pitchFamily="18" charset="0"/>
                                    </a:rPr>
                                    <m:t>         </m:t>
                                  </m:r>
                                </m:e>
                              </m:bar>
                            </m:e>
                          </m:bar>
                        </m:e>
                      </m:mr>
                      <m:mr>
                        <m:e>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 </m:t>
                          </m:r>
                        </m:e>
                      </m:mr>
                    </m:m>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 </m:t>
                    </m:r>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𝐇𝐂𝐥</m:t>
                    </m:r>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m:t>
                    </m:r>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𝐇𝐂𝐥𝐎</m:t>
                    </m:r>
                    <m:r>
                      <a:rPr lang="en-US" altLang="zh-CN" sz="2400" b="1" i="0" dirty="0" smtClean="0">
                        <a:solidFill>
                          <a:srgbClr val="000000"/>
                        </a:solidFill>
                        <a:latin typeface="Cambria Math" panose="02040503050406030204" pitchFamily="18" charset="0"/>
                        <a:ea typeface="SimSun" panose="02010600030101010101" pitchFamily="34" charset="-122"/>
                        <a:cs typeface="Times New Roman" panose="02020603050405020304" pitchFamily="34" charset="-120"/>
                      </a:rPr>
                      <m:t>)</m:t>
                    </m:r>
                  </m:oMath>
                </a14:m>
                <a:r>
                  <a:rPr lang="en-US" altLang="zh-CN" sz="100" b="1" i="0" kern="0" spc="-99900" dirty="0" smtClean="0">
                    <a:solidFill>
                      <a:srgbClr val="FFFFFF"/>
                    </a:solidFill>
                    <a:latin typeface="Times New Roman" panose="02020603050405020304" pitchFamily="34" charset="0"/>
                    <a:ea typeface="SimSun" panose="02010600030101010101" pitchFamily="34" charset="-122"/>
                    <a:cs typeface="Times New Roman" panose="02020603050405020304" pitchFamily="34" charset="-120"/>
                  </a:rPr>
                  <a:t> </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r>
                  <a:rPr lang="en-US" altLang="zh-CN" sz="2400" b="1" i="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生成的次氯酸</a:t>
                </a:r>
                <a:endParaRPr lang="en-US" altLang="zh-CN" sz="2400" b="1" i="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endParaRPr>
              </a:p>
              <a:p>
                <a:pPr latinLnBrk="1">
                  <a:lnSpc>
                    <a:spcPts val="4400"/>
                  </a:lnSpc>
                </a:pPr>
                <a:r>
                  <a:rPr lang="en-US" altLang="zh-CN" sz="2400" b="1" i="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具有强氧化性</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r>
                  <a:rPr lang="en-US" altLang="zh-CN" sz="2400" b="1" i="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次氯酸的强氧化性导致细胞中的酶被氧化并且蛋白质被阻止合成</a:t>
                </a:r>
                <a:endParaRPr lang="en-US" altLang="zh-CN" sz="2400" b="1" i="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endParaRPr>
              </a:p>
              <a:p>
                <a:pPr latinLnBrk="1">
                  <a:lnSpc>
                    <a:spcPts val="4400"/>
                  </a:lnSpc>
                </a:pPr>
                <a:r>
                  <a:rPr lang="en-US" altLang="zh-CN" sz="2400" b="1" i="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而死亡</a:t>
                </a: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，从而实现了自来水的消毒</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r>
                  <a:rPr lang="en-US" altLang="zh-CN" sz="2400" b="1" i="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二氧化氯是世界卫生组织推荐的饮用水消毒</a:t>
                </a:r>
                <a:endParaRPr lang="en-US" altLang="zh-CN" sz="2400" b="1" i="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endParaRPr>
              </a:p>
              <a:p>
                <a:pPr latinLnBrk="1">
                  <a:lnSpc>
                    <a:spcPts val="4400"/>
                  </a:lnSpc>
                </a:pPr>
                <a:r>
                  <a:rPr lang="en-US" altLang="zh-CN" sz="2400" b="1" i="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剂</a:t>
                </a: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。二氧化氯是一种黄绿色、有刺激性气味的气体，极易溶于水，受光照</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r>
                  <a:rPr lang="en-US" altLang="zh-CN" sz="2400" b="1" i="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振动</a:t>
                </a:r>
                <a:endParaRPr lang="en-US" altLang="zh-CN" sz="2400" b="1" i="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endParaRPr>
              </a:p>
              <a:p>
                <a:pPr latinLnBrk="1">
                  <a:lnSpc>
                    <a:spcPts val="4400"/>
                  </a:lnSpc>
                </a:pPr>
                <a:r>
                  <a:rPr lang="en-US" altLang="zh-CN" sz="2400" b="1" i="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或加热等影响可发生爆炸</a:t>
                </a: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，但在水溶液中无危险性。</a:t>
                </a:r>
                <a:endParaRPr lang="en-US" altLang="zh-CN" sz="2400" dirty="0"/>
              </a:p>
            </p:txBody>
          </p:sp>
        </mc:Choice>
        <mc:Fallback>
          <p:sp>
            <p:nvSpPr>
              <p:cNvPr id="2" name="QO_4_BD.88_1#fe6f5ac93?sp=1&amp;vcp=1&amp;pid=47b4f0ba7&amp;color=0,0,0&amp;vtp=1&amp;bt=1&amp;bbb=1&amp;hb=1"/>
              <p:cNvSpPr>
                <a:spLocks noRot="1" noChangeAspect="1" noMove="1" noResize="1" noEditPoints="1" noAdjustHandles="1" noChangeArrowheads="1" noChangeShapeType="1" noTextEdit="1"/>
              </p:cNvSpPr>
              <p:nvPr/>
            </p:nvSpPr>
            <p:spPr>
              <a:xfrm>
                <a:off x="576072" y="1185767"/>
                <a:ext cx="10954512" cy="4470400"/>
              </a:xfrm>
              <a:prstGeom prst="rect">
                <a:avLst/>
              </a:prstGeom>
              <a:blipFill rotWithShape="1">
                <a:blip r:embed="rId1"/>
                <a:stretch>
                  <a:fillRect l="-1" t="-5" r="2" b="5"/>
                </a:stretch>
              </a:blipFill>
            </p:spPr>
            <p:txBody>
              <a:bodyPr/>
              <a:lstStyle/>
              <a:p>
                <a:r>
                  <a:rPr lang="zh-CN" altLang="en-US">
                    <a:noFill/>
                  </a:rPr>
                  <a:t> </a:t>
                </a:r>
              </a:p>
            </p:txBody>
          </p:sp>
        </mc:Fallback>
      </mc:AlternateContent>
    </p:spTree>
  </p:cSld>
  <p:clrMapOvr>
    <a:masterClrMapping/>
  </p:clrMapOvr>
  <p:transition>
    <p:split dir="in"/>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O_4_BD.88_2#fe6f5ac93?vcp=1&amp;pid=47b4f0ba7&amp;color=0,0,0&amp;mp=1&amp;vtp=1&amp;bt=1&amp;bbb=1&amp;hb=1"/>
              <p:cNvSpPr/>
              <p:nvPr/>
            </p:nvSpPr>
            <p:spPr>
              <a:xfrm>
                <a:off x="576072" y="1213009"/>
                <a:ext cx="10954512" cy="4470400"/>
              </a:xfrm>
              <a:prstGeom prst="rect">
                <a:avLst/>
              </a:prstGeom>
              <a:noFill/>
            </p:spPr>
            <p:txBody>
              <a:bodyPr wrap="none" lIns="0" tIns="0" rIns="0" bIns="0" rtlCol="0" anchor="t"/>
              <a:lstStyle/>
              <a:p>
                <a:pPr algn="l" latinLnBrk="1">
                  <a:lnSpc>
                    <a:spcPts val="4400"/>
                  </a:lnSpc>
                </a:pPr>
                <a:r>
                  <a:rPr lang="en-US" altLang="zh-CN" sz="2400" b="1" i="0" dirty="0">
                    <a:solidFill>
                      <a:srgbClr val="000000"/>
                    </a:solidFill>
                    <a:latin typeface="SimSun" panose="02010600030101010101" pitchFamily="34" charset="-122"/>
                    <a:ea typeface="SimSun" panose="02010600030101010101" pitchFamily="34" charset="-122"/>
                    <a:cs typeface="SimSun" panose="02010600030101010101" pitchFamily="34" charset="-120"/>
                  </a:rPr>
                  <a:t>    </a:t>
                </a: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自由氯也是一种常用的消毒剂</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r>
                  <a:rPr lang="en-US" altLang="zh-CN" sz="2400" b="1" i="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自由氯消毒过程中会产生有毒副产物三氯甲</a:t>
                </a:r>
                <a:endParaRPr lang="en-US" altLang="zh-CN" sz="2400" b="1" i="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endParaRPr>
              </a:p>
              <a:p>
                <a:pPr latinLnBrk="1">
                  <a:lnSpc>
                    <a:spcPts val="4400"/>
                  </a:lnSpc>
                </a:pPr>
                <a:r>
                  <a:rPr lang="en-US" altLang="zh-CN" sz="2400" b="1" i="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烷</a:t>
                </a:r>
                <a14:m>
                  <m:oMath xmlns:m="http://schemas.openxmlformats.org/officeDocument/2006/math">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m:t>
                    </m:r>
                    <m:sSub>
                      <m:sSubPr>
                        <m:ctrlPr>
                          <a:rPr lang="en-US" altLang="zh-CN" sz="2400" b="1" i="1"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ctrlPr>
                      </m:sSubPr>
                      <m:e>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𝐂𝐇𝐂𝐥</m:t>
                        </m:r>
                      </m:e>
                      <m:sub>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𝟑</m:t>
                        </m:r>
                      </m:sub>
                    </m:sSub>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m:t>
                    </m:r>
                  </m:oMath>
                </a14:m>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。但二氧化氯</a:t>
                </a:r>
                <a14:m>
                  <m:oMath xmlns:m="http://schemas.openxmlformats.org/officeDocument/2006/math">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m:t>
                    </m:r>
                    <m:sSub>
                      <m:sSubPr>
                        <m:ctrlPr>
                          <a:rPr lang="en-US" altLang="zh-CN" sz="2400" b="1" i="1"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ctrlPr>
                      </m:sSubPr>
                      <m:e>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𝐂𝐥𝐎</m:t>
                        </m:r>
                      </m:e>
                      <m:sub>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𝟐</m:t>
                        </m:r>
                      </m:sub>
                    </m:sSub>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m:t>
                    </m:r>
                  </m:oMath>
                </a14:m>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因其不与水中有机物发生氯代反应</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r>
                  <a:rPr lang="en-US" altLang="zh-CN" sz="2400" b="1" i="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在控制</a:t>
                </a:r>
                <a14:m>
                  <m:oMath xmlns:m="http://schemas.openxmlformats.org/officeDocument/2006/math">
                    <m:sSub>
                      <m:sSubPr>
                        <m:ctrlPr>
                          <a:rPr lang="en-US" altLang="zh-CN" sz="2400" b="1" i="1"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ctrlPr>
                      </m:sSubPr>
                      <m:e>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𝐂𝐇𝐂𝐥</m:t>
                        </m:r>
                      </m:e>
                      <m:sub>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𝟑</m:t>
                        </m:r>
                      </m:sub>
                    </m:sSub>
                  </m:oMath>
                </a14:m>
                <a:r>
                  <a:rPr lang="en-US" altLang="zh-CN" sz="100" b="1" i="0" kern="0" spc="-99900" dirty="0" smtClean="0">
                    <a:solidFill>
                      <a:srgbClr val="FFFFFF"/>
                    </a:solidFill>
                    <a:latin typeface="Times New Roman" panose="02020603050405020304" pitchFamily="34" charset="0"/>
                    <a:ea typeface="SimSun" panose="02010600030101010101" pitchFamily="34" charset="-122"/>
                    <a:cs typeface="Times New Roman" panose="02020603050405020304" pitchFamily="34" charset="-120"/>
                  </a:rPr>
                  <a:t> </a:t>
                </a:r>
                <a:endParaRPr lang="en-US" altLang="zh-CN" sz="100" b="1" i="0" kern="0" spc="-99900" smtClean="0">
                  <a:solidFill>
                    <a:srgbClr val="FFFFFF"/>
                  </a:solidFill>
                  <a:latin typeface="Times New Roman" panose="02020603050405020304" pitchFamily="34" charset="0"/>
                  <a:ea typeface="SimSun" panose="02010600030101010101" pitchFamily="34" charset="-122"/>
                  <a:cs typeface="Times New Roman" panose="02020603050405020304" pitchFamily="34" charset="-120"/>
                </a:endParaRPr>
              </a:p>
              <a:p>
                <a:pPr latinLnBrk="1">
                  <a:lnSpc>
                    <a:spcPts val="4400"/>
                  </a:lnSpc>
                </a:pPr>
                <a:r>
                  <a:rPr lang="en-US" altLang="zh-CN" sz="2400" b="1" i="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生成方面效果显著</a:t>
                </a: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endParaRPr lang="en-US" altLang="zh-CN" sz="2400" dirty="0"/>
              </a:p>
              <a:p>
                <a:pPr latinLnBrk="1">
                  <a:lnSpc>
                    <a:spcPts val="4400"/>
                  </a:lnSpc>
                </a:pPr>
                <a:r>
                  <a:rPr lang="en-US" altLang="zh-CN" sz="2400" b="1" i="0" smtClean="0">
                    <a:solidFill>
                      <a:srgbClr val="000000"/>
                    </a:solidFill>
                    <a:latin typeface="SimSun" panose="02010600030101010101" pitchFamily="34" charset="-122"/>
                    <a:ea typeface="SimSun" panose="02010600030101010101" pitchFamily="34" charset="-122"/>
                    <a:cs typeface="Times New Roman" panose="02020603050405020304" pitchFamily="34" charset="-120"/>
                  </a:rPr>
                  <a:t>    </a:t>
                </a:r>
                <a:r>
                  <a:rPr lang="en-US" altLang="zh-CN" sz="2400" b="1" i="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自来水厂以亚氯酸钠</a:t>
                </a:r>
                <a14:m>
                  <m:oMath xmlns:m="http://schemas.openxmlformats.org/officeDocument/2006/math">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m:t>
                    </m:r>
                    <m:sSub>
                      <m:sSubPr>
                        <m:ctrlPr>
                          <a:rPr lang="en-US" altLang="zh-CN" sz="2400" b="1" i="1"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ctrlPr>
                      </m:sSubPr>
                      <m:e>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𝐍𝐚𝐂𝐥𝐎</m:t>
                        </m:r>
                      </m:e>
                      <m:sub>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𝟐</m:t>
                        </m:r>
                      </m:sub>
                    </m:sSub>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m:t>
                    </m:r>
                  </m:oMath>
                </a14:m>
                <a:r>
                  <a:rPr lang="en-US" altLang="zh-CN" sz="2400" b="1" i="0" dirty="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和盐酸为原料制备</a:t>
                </a:r>
                <a14:m>
                  <m:oMath xmlns:m="http://schemas.openxmlformats.org/officeDocument/2006/math">
                    <m:sSub>
                      <m:sSubPr>
                        <m:ctrlPr>
                          <a:rPr lang="en-US" altLang="zh-CN" sz="2400" b="1" i="1"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ctrlPr>
                      </m:sSubPr>
                      <m:e>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𝐂𝐥𝐎</m:t>
                        </m:r>
                      </m:e>
                      <m:sub>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𝟐</m:t>
                        </m:r>
                      </m:sub>
                    </m:sSub>
                  </m:oMath>
                </a14:m>
                <a:r>
                  <a:rPr lang="en-US" altLang="zh-CN" sz="100" b="1" i="0" kern="0" spc="-99900" dirty="0" smtClean="0">
                    <a:solidFill>
                      <a:srgbClr val="FFFFFF"/>
                    </a:solidFill>
                    <a:latin typeface="Times New Roman" panose="02020603050405020304" pitchFamily="34" charset="0"/>
                    <a:ea typeface="SimSun" panose="02010600030101010101" pitchFamily="34" charset="-122"/>
                    <a:cs typeface="Times New Roman" panose="02020603050405020304" pitchFamily="34" charset="-120"/>
                  </a:rPr>
                  <a:t> </a:t>
                </a:r>
                <a:r>
                  <a:rPr lang="en-US" altLang="zh-CN" sz="2400" b="1" i="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，再投加到水中进行消</a:t>
                </a:r>
                <a:endParaRPr lang="en-US" altLang="zh-CN" sz="2400" b="1" i="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endParaRPr>
              </a:p>
              <a:p>
                <a:pPr latinLnBrk="1">
                  <a:lnSpc>
                    <a:spcPts val="4400"/>
                  </a:lnSpc>
                </a:pPr>
                <a:r>
                  <a:rPr lang="en-US" altLang="zh-CN" sz="2400" b="1" i="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毒</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r>
                  <a:rPr lang="en-US" altLang="zh-CN" sz="2400" b="1" i="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某自来水厂比较使用</a:t>
                </a:r>
                <a14:m>
                  <m:oMath xmlns:m="http://schemas.openxmlformats.org/officeDocument/2006/math">
                    <m:sSub>
                      <m:sSubPr>
                        <m:ctrlPr>
                          <a:rPr lang="en-US" altLang="zh-CN" sz="2400" b="1" i="1"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ctrlPr>
                      </m:sSubPr>
                      <m:e>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𝐂𝐥𝐎</m:t>
                        </m:r>
                      </m:e>
                      <m:sub>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𝟐</m:t>
                        </m:r>
                      </m:sub>
                    </m:sSub>
                  </m:oMath>
                </a14:m>
                <a:r>
                  <a:rPr lang="en-US" altLang="zh-CN" sz="2400" b="1" i="0" dirty="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和自由氯消毒时对</a:t>
                </a:r>
                <a14:m>
                  <m:oMath xmlns:m="http://schemas.openxmlformats.org/officeDocument/2006/math">
                    <m:sSub>
                      <m:sSubPr>
                        <m:ctrlPr>
                          <a:rPr lang="en-US" altLang="zh-CN" sz="2400" b="1" i="1"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ctrlPr>
                      </m:sSubPr>
                      <m:e>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𝐂𝐇𝐂𝐥</m:t>
                        </m:r>
                      </m:e>
                      <m:sub>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𝟑</m:t>
                        </m:r>
                      </m:sub>
                    </m:sSub>
                  </m:oMath>
                </a14:m>
                <a:r>
                  <a:rPr lang="en-US" altLang="zh-CN" sz="100" b="1" i="0" kern="0" spc="-99900" dirty="0" smtClean="0">
                    <a:solidFill>
                      <a:srgbClr val="FFFFFF"/>
                    </a:solidFill>
                    <a:latin typeface="Times New Roman" panose="02020603050405020304" pitchFamily="34" charset="0"/>
                    <a:ea typeface="SimSun" panose="02010600030101010101" pitchFamily="34" charset="-122"/>
                    <a:cs typeface="Times New Roman" panose="02020603050405020304" pitchFamily="34" charset="-120"/>
                  </a:rPr>
                  <a:t> </a:t>
                </a:r>
                <a:r>
                  <a:rPr lang="en-US" altLang="zh-CN" sz="2400" b="1" i="0" dirty="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生成的控制效果</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r>
                  <a:rPr lang="en-US" altLang="zh-CN" sz="2400" b="1" i="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研究结</a:t>
                </a:r>
                <a:endParaRPr lang="en-US" altLang="zh-CN" sz="2400" b="1" i="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endParaRPr>
              </a:p>
              <a:p>
                <a:pPr latinLnBrk="1">
                  <a:lnSpc>
                    <a:spcPts val="4400"/>
                  </a:lnSpc>
                </a:pPr>
                <a:r>
                  <a:rPr lang="en-US" altLang="zh-CN" sz="2400" b="1" i="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果如图</a:t>
                </a: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10。图中</a:t>
                </a:r>
                <a14:m>
                  <m:oMath xmlns:m="http://schemas.openxmlformats.org/officeDocument/2006/math">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𝐓𝐎𝐂</m:t>
                    </m:r>
                  </m:oMath>
                </a14:m>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（总有机碳）去除率越高</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r>
                  <a:rPr lang="en-US" altLang="zh-CN" sz="2400" b="1" i="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表明对</a:t>
                </a:r>
                <a14:m>
                  <m:oMath xmlns:m="http://schemas.openxmlformats.org/officeDocument/2006/math">
                    <m:sSub>
                      <m:sSubPr>
                        <m:ctrlPr>
                          <a:rPr lang="en-US" altLang="zh-CN" sz="2400" b="1" i="1"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ctrlPr>
                      </m:sSubPr>
                      <m:e>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𝐂𝐇𝐂𝐥</m:t>
                        </m:r>
                      </m:e>
                      <m:sub>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𝟑</m:t>
                        </m:r>
                      </m:sub>
                    </m:sSub>
                  </m:oMath>
                </a14:m>
                <a:r>
                  <a:rPr lang="en-US" altLang="zh-CN" sz="100" b="1" i="0" kern="0" spc="-99900" dirty="0" smtClean="0">
                    <a:solidFill>
                      <a:srgbClr val="FFFFFF"/>
                    </a:solidFill>
                    <a:latin typeface="Times New Roman" panose="02020603050405020304" pitchFamily="34" charset="0"/>
                    <a:ea typeface="SimSun" panose="02010600030101010101" pitchFamily="34" charset="-122"/>
                    <a:cs typeface="Times New Roman" panose="02020603050405020304" pitchFamily="34" charset="-120"/>
                  </a:rPr>
                  <a:t> </a:t>
                </a:r>
                <a:r>
                  <a:rPr lang="en-US" altLang="zh-CN" sz="2400" b="1" i="0" dirty="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生成的控制效果越好</a:t>
                </a: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endParaRPr lang="en-US" altLang="zh-CN" sz="2400" dirty="0"/>
              </a:p>
              <a:p>
                <a:pPr latinLnBrk="1">
                  <a:lnSpc>
                    <a:spcPts val="4400"/>
                  </a:lnSpc>
                </a:pPr>
                <a:r>
                  <a:rPr lang="en-US" altLang="zh-CN" sz="2400" b="1" i="0" smtClean="0">
                    <a:solidFill>
                      <a:srgbClr val="000000"/>
                    </a:solidFill>
                    <a:latin typeface="SimSun" panose="02010600030101010101" pitchFamily="34" charset="-122"/>
                    <a:ea typeface="SimSun" panose="02010600030101010101" pitchFamily="34" charset="-122"/>
                    <a:cs typeface="Times New Roman" panose="02020603050405020304" pitchFamily="34" charset="-120"/>
                  </a:rPr>
                  <a:t>    </a:t>
                </a:r>
                <a:r>
                  <a:rPr lang="en-US" altLang="zh-CN" sz="2400" b="1" i="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此外</a:t>
                </a: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，臭氧-生物活性炭深度水处理工艺已成为目前研究的热点</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r>
                  <a:rPr lang="en-US" altLang="zh-CN" sz="2400" b="1" i="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该工艺可有</a:t>
                </a:r>
                <a:endParaRPr lang="en-US" altLang="zh-CN" sz="2400" b="1" i="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endParaRPr>
              </a:p>
              <a:p>
                <a:pPr latinLnBrk="1">
                  <a:lnSpc>
                    <a:spcPts val="4400"/>
                  </a:lnSpc>
                </a:pPr>
                <a:r>
                  <a:rPr lang="en-US" altLang="zh-CN" sz="2400" b="1" i="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效控制水中</a:t>
                </a:r>
                <a14:m>
                  <m:oMath xmlns:m="http://schemas.openxmlformats.org/officeDocument/2006/math">
                    <m:sSub>
                      <m:sSubPr>
                        <m:ctrlPr>
                          <a:rPr lang="en-US" altLang="zh-CN" sz="2400" b="1" i="1"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ctrlPr>
                      </m:sSubPr>
                      <m:e>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𝐂𝐇𝐂𝐥</m:t>
                        </m:r>
                      </m:e>
                      <m:sub>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𝟑</m:t>
                        </m:r>
                      </m:sub>
                    </m:sSub>
                  </m:oMath>
                </a14:m>
                <a:r>
                  <a:rPr lang="en-US" altLang="zh-CN" sz="2400" b="1" i="0" dirty="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的生成</a:t>
                </a: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提示</a:t>
                </a:r>
                <a:r>
                  <a:rPr lang="en-US" altLang="zh-CN" sz="2400" b="1" i="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14:m>
                  <m:oMath xmlns:m="http://schemas.openxmlformats.org/officeDocument/2006/math">
                    <m:sSub>
                      <m:sSubPr>
                        <m:ctrlPr>
                          <a:rPr lang="en-US" altLang="zh-CN" sz="2400" b="1" i="1"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ctrlPr>
                      </m:sSubPr>
                      <m:e>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𝐂𝐥𝐎</m:t>
                        </m:r>
                      </m:e>
                      <m:sub>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𝟐</m:t>
                        </m:r>
                      </m:sub>
                    </m:sSub>
                  </m:oMath>
                </a14:m>
                <a:r>
                  <a:rPr lang="en-US" altLang="zh-CN" sz="100" b="1" i="0" kern="0" spc="-99900" dirty="0" smtClean="0">
                    <a:solidFill>
                      <a:srgbClr val="FFFFFF"/>
                    </a:solidFill>
                    <a:latin typeface="Times New Roman" panose="02020603050405020304" pitchFamily="34" charset="0"/>
                    <a:ea typeface="SimSun" panose="02010600030101010101" pitchFamily="34" charset="-122"/>
                    <a:cs typeface="Times New Roman" panose="02020603050405020304" pitchFamily="34" charset="-120"/>
                  </a:rPr>
                  <a:t> </a:t>
                </a:r>
                <a:r>
                  <a:rPr lang="en-US" altLang="zh-CN" sz="2400" b="1" i="0" dirty="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受热</a:t>
                </a: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、见光易分解）</a:t>
                </a:r>
                <a:endParaRPr lang="en-US" altLang="zh-CN" sz="2400" dirty="0"/>
              </a:p>
            </p:txBody>
          </p:sp>
        </mc:Choice>
        <mc:Fallback>
          <p:sp>
            <p:nvSpPr>
              <p:cNvPr id="2" name="QO_4_BD.88_2#fe6f5ac93?vcp=1&amp;pid=47b4f0ba7&amp;color=0,0,0&amp;mp=1&amp;vtp=1&amp;bt=1&amp;bbb=1&amp;hb=1"/>
              <p:cNvSpPr>
                <a:spLocks noRot="1" noChangeAspect="1" noMove="1" noResize="1" noEditPoints="1" noAdjustHandles="1" noChangeArrowheads="1" noChangeShapeType="1" noTextEdit="1"/>
              </p:cNvSpPr>
              <p:nvPr/>
            </p:nvSpPr>
            <p:spPr>
              <a:xfrm>
                <a:off x="576072" y="1213009"/>
                <a:ext cx="10954512" cy="4470400"/>
              </a:xfrm>
              <a:prstGeom prst="rect">
                <a:avLst/>
              </a:prstGeom>
              <a:blipFill rotWithShape="1">
                <a:blip r:embed="rId1"/>
                <a:stretch>
                  <a:fillRect l="-1" t="-4" r="-2641" b="4"/>
                </a:stretch>
              </a:blipFill>
            </p:spPr>
            <p:txBody>
              <a:bodyPr/>
              <a:lstStyle/>
              <a:p>
                <a:r>
                  <a:rPr lang="zh-CN" altLang="en-US">
                    <a:noFill/>
                  </a:rPr>
                  <a:t> </a:t>
                </a:r>
              </a:p>
            </p:txBody>
          </p:sp>
        </mc:Fallback>
      </mc:AlternateContent>
    </p:spTree>
  </p:cSld>
  <p:clrMapOvr>
    <a:masterClrMapping/>
  </p:clrMapOvr>
  <p:transition>
    <p:split dir="in"/>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_1_BD#b0ce328cf.fixed?vcp=1&amp;color=0,0,0&amp;vtp=1&amp;bbb=1"/>
          <p:cNvSpPr/>
          <p:nvPr/>
        </p:nvSpPr>
        <p:spPr>
          <a:xfrm>
            <a:off x="0" y="1874520"/>
            <a:ext cx="12097512" cy="969264"/>
          </a:xfrm>
          <a:prstGeom prst="rect">
            <a:avLst/>
          </a:prstGeom>
          <a:noFill/>
        </p:spPr>
        <p:txBody>
          <a:bodyPr wrap="none" lIns="0" tIns="0" rIns="0" bIns="0" rtlCol="0" anchor="ctr"/>
          <a:lstStyle/>
          <a:p>
            <a:pPr algn="ctr" latinLnBrk="1">
              <a:lnSpc>
                <a:spcPts val="6000"/>
              </a:lnSpc>
            </a:pPr>
            <a:r>
              <a:rPr lang="en-US" altLang="zh-CN" sz="4800" b="1" i="0" dirty="0">
                <a:solidFill>
                  <a:srgbClr val="000000"/>
                </a:solidFill>
                <a:latin typeface="SimHei" panose="02010609060101010101" pitchFamily="34" charset="-122"/>
                <a:ea typeface="SimHei" panose="02010609060101010101" pitchFamily="34" charset="-122"/>
                <a:cs typeface="SimHei" panose="02010609060101010101" pitchFamily="34" charset="-120"/>
              </a:rPr>
              <a:t>2025年初中学业水平考试模拟测试卷（二）</a:t>
            </a:r>
            <a:endParaRPr lang="en-US" altLang="zh-CN" sz="4800" dirty="0"/>
          </a:p>
        </p:txBody>
      </p:sp>
      <p:sp>
        <p:nvSpPr>
          <p:cNvPr id="3" name="C_1#b0ce328cf.fixed?vcp=1&amp;color=0,0,0&amp;vtp=1&amp;bbb=1"/>
          <p:cNvSpPr/>
          <p:nvPr/>
        </p:nvSpPr>
        <p:spPr>
          <a:xfrm>
            <a:off x="0" y="2880360"/>
            <a:ext cx="12097512" cy="859536"/>
          </a:xfrm>
          <a:prstGeom prst="rect">
            <a:avLst/>
          </a:prstGeom>
          <a:noFill/>
        </p:spPr>
        <p:txBody>
          <a:bodyPr wrap="none" lIns="0" tIns="0" rIns="0" bIns="0" rtlCol="0" anchor="ctr"/>
          <a:lstStyle/>
          <a:p>
            <a:pPr algn="ctr" latinLnBrk="1">
              <a:lnSpc>
                <a:spcPts val="5000"/>
              </a:lnSpc>
            </a:pPr>
            <a:r>
              <a:rPr lang="en-US" altLang="zh-CN" sz="40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化</a:t>
            </a:r>
            <a:r>
              <a:rPr lang="en-US" altLang="zh-CN" sz="4000" b="1" i="0" dirty="0">
                <a:solidFill>
                  <a:srgbClr val="000000"/>
                </a:solidFill>
                <a:latin typeface="SimSun" panose="02010600030101010101" pitchFamily="34" charset="-122"/>
                <a:ea typeface="SimSun" panose="02010600030101010101" pitchFamily="34" charset="-122"/>
                <a:cs typeface="SimSun" panose="02010600030101010101" pitchFamily="34" charset="-120"/>
              </a:rPr>
              <a:t> </a:t>
            </a:r>
            <a:r>
              <a:rPr lang="en-US" altLang="zh-CN" sz="40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学</a:t>
            </a:r>
            <a:endParaRPr lang="en-US" altLang="zh-CN" sz="4000" dirty="0"/>
          </a:p>
        </p:txBody>
      </p:sp>
      <p:sp>
        <p:nvSpPr>
          <p:cNvPr id="4" name="C_1#b0ce328cf.fixed?vcp=1&amp;color=0,0,0&amp;vtp=1&amp;bbb=1"/>
          <p:cNvSpPr/>
          <p:nvPr/>
        </p:nvSpPr>
        <p:spPr>
          <a:xfrm>
            <a:off x="0" y="3776472"/>
            <a:ext cx="12097512" cy="502920"/>
          </a:xfrm>
          <a:prstGeom prst="rect">
            <a:avLst/>
          </a:prstGeom>
          <a:noFill/>
        </p:spPr>
        <p:txBody>
          <a:bodyPr wrap="none" lIns="0" tIns="0" rIns="0" bIns="0" rtlCol="0" anchor="ctr"/>
          <a:lstStyle/>
          <a:p>
            <a:pPr algn="ctr" latinLnBrk="1">
              <a:lnSpc>
                <a:spcPts val="2900"/>
              </a:lnSpc>
            </a:pP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（满分：100分</a:t>
            </a:r>
            <a:r>
              <a:rPr lang="en-US" altLang="zh-CN" sz="2400" b="1" i="0" dirty="0">
                <a:solidFill>
                  <a:srgbClr val="000000"/>
                </a:solidFill>
                <a:latin typeface="SimSun" panose="02010600030101010101" pitchFamily="34" charset="-122"/>
                <a:ea typeface="SimSun" panose="02010600030101010101" pitchFamily="34" charset="-122"/>
                <a:cs typeface="SimSun" panose="02010600030101010101" pitchFamily="34" charset="-120"/>
              </a:rPr>
              <a:t> </a:t>
            </a: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考试时间：90分钟）</a:t>
            </a:r>
            <a:endParaRPr lang="en-US" altLang="zh-CN" sz="2400" dirty="0"/>
          </a:p>
        </p:txBody>
      </p:sp>
    </p:spTree>
  </p:cSld>
  <p:clrMapOvr>
    <a:masterClrMapping/>
  </p:clrMapOvr>
  <p:transition>
    <p:split dir="in"/>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QO_4_BD.88_3#fe6f5ac93?iti=10&amp;vcp=1&amp;pid=47b4f0ba7&amp;color=0,0,0&amp;mp=1&amp;tib=255,255,255&amp;vtp=1&amp;bt=1" descr="preencoded.png"/>
          <p:cNvPicPr>
            <a:picLocks noChangeAspect="1"/>
          </p:cNvPicPr>
          <p:nvPr/>
        </p:nvPicPr>
        <p:blipFill>
          <a:blip r:embed="rId1">
            <a:clrChange>
              <a:clrFrom>
                <a:srgbClr val="FFFFFF"/>
              </a:clrFrom>
              <a:clrTo>
                <a:srgbClr val="FFFFFF">
                  <a:alpha val="0"/>
                </a:srgbClr>
              </a:clrTo>
            </a:clrChange>
          </a:blip>
          <a:stretch>
            <a:fillRect/>
          </a:stretch>
        </p:blipFill>
        <p:spPr>
          <a:xfrm>
            <a:off x="4462272" y="1033431"/>
            <a:ext cx="3172968" cy="2295144"/>
          </a:xfrm>
          <a:prstGeom prst="rect">
            <a:avLst/>
          </a:prstGeom>
          <a:noFill/>
          <a:extLst>
            <a:ext uri="{909E8E84-426E-40DD-AFC4-6F175D3DCCD1}">
              <a14:hiddenFill xmlns:a14="http://schemas.microsoft.com/office/drawing/2010/main">
                <a:solidFill>
                  <a:scrgbClr r="0" g="0" b="0">
                    <a:alpha val="0"/>
                  </a:scrgbClr>
                </a:solidFill>
              </a14:hiddenFill>
            </a:ext>
          </a:extLst>
        </p:spPr>
      </p:pic>
      <p:sp>
        <p:nvSpPr>
          <p:cNvPr id="3" name="QO_4_BD.88_4#fe6f5ac93?iti=10&amp;vcp=1&amp;pid=47b4f0ba7&amp;color=0,0,0&amp;mp=1&amp;vtp=1&amp;bbb=1"/>
          <p:cNvSpPr/>
          <p:nvPr/>
        </p:nvSpPr>
        <p:spPr>
          <a:xfrm>
            <a:off x="5709031" y="3455575"/>
            <a:ext cx="679450" cy="895096"/>
          </a:xfrm>
          <a:prstGeom prst="rect">
            <a:avLst/>
          </a:prstGeom>
          <a:noFill/>
        </p:spPr>
        <p:txBody>
          <a:bodyPr wrap="none" lIns="0" tIns="0" rIns="0" bIns="0" rtlCol="0" anchor="t"/>
          <a:lstStyle/>
          <a:p>
            <a:pPr algn="ctr" latinLnBrk="1">
              <a:lnSpc>
                <a:spcPts val="4200"/>
              </a:lnSpc>
            </a:pP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图10</a:t>
            </a:r>
            <a:endParaRPr lang="en-US" altLang="zh-CN" sz="2400" dirty="0"/>
          </a:p>
        </p:txBody>
      </p:sp>
      <mc:AlternateContent xmlns:mc="http://schemas.openxmlformats.org/markup-compatibility/2006">
        <mc:Choice xmlns:a14="http://schemas.microsoft.com/office/drawing/2010/main" Requires="a14">
          <p:sp>
            <p:nvSpPr>
              <p:cNvPr id="4" name="QO_4_BD.88_5#fe6f5ac93?vcp=1&amp;pid=47b4f0ba7&amp;color=0,0,0&amp;mp=1&amp;vtp=1&amp;bbb=1"/>
              <p:cNvSpPr/>
              <p:nvPr/>
            </p:nvSpPr>
            <p:spPr>
              <a:xfrm>
                <a:off x="576072" y="4051005"/>
                <a:ext cx="10954512" cy="533400"/>
              </a:xfrm>
              <a:prstGeom prst="rect">
                <a:avLst/>
              </a:prstGeom>
              <a:noFill/>
            </p:spPr>
            <p:txBody>
              <a:bodyPr wrap="none" lIns="0" tIns="0" rIns="0" bIns="0" rtlCol="0" anchor="t"/>
              <a:lstStyle/>
              <a:p>
                <a:pPr algn="l" latinLnBrk="1">
                  <a:lnSpc>
                    <a:spcPts val="4200"/>
                  </a:lnSpc>
                </a:pPr>
                <a:r>
                  <a:rPr lang="en-US" altLang="zh-CN" sz="2400" b="1" i="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我国科研人员测试</a:t>
                </a:r>
                <a14:m>
                  <m:oMath xmlns:m="http://schemas.openxmlformats.org/officeDocument/2006/math">
                    <m:sSub>
                      <m:sSubPr>
                        <m:ctrlPr>
                          <a:rPr lang="en-US" altLang="zh-CN" sz="2400" b="1" i="1"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ctrlPr>
                      </m:sSubPr>
                      <m:e>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𝐂𝐥𝐎</m:t>
                        </m:r>
                      </m:e>
                      <m:sub>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𝟐</m:t>
                        </m:r>
                      </m:sub>
                    </m:sSub>
                  </m:oMath>
                </a14:m>
                <a:r>
                  <a:rPr lang="en-US" altLang="zh-CN" sz="100" b="1" i="0" kern="0" spc="-99900" dirty="0" smtClean="0">
                    <a:solidFill>
                      <a:srgbClr val="FFFFFF"/>
                    </a:solidFill>
                    <a:latin typeface="Times New Roman" panose="02020603050405020304" pitchFamily="34" charset="0"/>
                    <a:ea typeface="SimSun" panose="02010600030101010101" pitchFamily="34" charset="-122"/>
                    <a:cs typeface="Times New Roman" panose="02020603050405020304" pitchFamily="34" charset="-120"/>
                  </a:rPr>
                  <a:t> </a:t>
                </a:r>
                <a:r>
                  <a:rPr lang="en-US" altLang="zh-CN" sz="2400" b="1" i="0" dirty="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溶液浓度随放置时间的变化</a:t>
                </a: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（如下表所示）：</a:t>
                </a:r>
                <a:endParaRPr lang="en-US" altLang="zh-CN" sz="2400" dirty="0"/>
              </a:p>
            </p:txBody>
          </p:sp>
        </mc:Choice>
        <mc:Fallback>
          <p:sp>
            <p:nvSpPr>
              <p:cNvPr id="4" name="QO_4_BD.88_5#fe6f5ac93?vcp=1&amp;pid=47b4f0ba7&amp;color=0,0,0&amp;mp=1&amp;vtp=1&amp;bbb=1"/>
              <p:cNvSpPr>
                <a:spLocks noRot="1" noChangeAspect="1" noMove="1" noResize="1" noEditPoints="1" noAdjustHandles="1" noChangeArrowheads="1" noChangeShapeType="1" noTextEdit="1"/>
              </p:cNvSpPr>
              <p:nvPr/>
            </p:nvSpPr>
            <p:spPr>
              <a:xfrm>
                <a:off x="576072" y="4051005"/>
                <a:ext cx="10954512" cy="533400"/>
              </a:xfrm>
              <a:prstGeom prst="rect">
                <a:avLst/>
              </a:prstGeom>
              <a:blipFill rotWithShape="1">
                <a:blip r:embed="rId2"/>
                <a:stretch>
                  <a:fillRect l="-1" t="-64" r="2" b="64"/>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graphicFrame>
            <p:nvGraphicFramePr>
              <p:cNvPr id="31" name="QO_4_BD.88_6#fe6f5ac93?colgroup=7,2,2,2,2,4,4,4&amp;vcp=1&amp;pid=47b4f0ba7&amp;color=0,0,0&amp;mp=1&amp;vtp=1&amp;bbb=1"/>
              <p:cNvGraphicFramePr>
                <a:graphicFrameLocks noGrp="1"/>
              </p:cNvGraphicFramePr>
              <p:nvPr/>
            </p:nvGraphicFramePr>
            <p:xfrm>
              <a:off x="576072" y="4655090"/>
              <a:ext cx="10890504" cy="1077976"/>
            </p:xfrm>
            <a:graphic>
              <a:graphicData uri="http://schemas.openxmlformats.org/drawingml/2006/table">
                <a:tbl>
                  <a:tblPr/>
                  <a:tblGrid>
                    <a:gridCol w="2532888"/>
                    <a:gridCol w="950976"/>
                    <a:gridCol w="950976"/>
                    <a:gridCol w="950976"/>
                    <a:gridCol w="950976"/>
                    <a:gridCol w="1517904"/>
                    <a:gridCol w="1517904"/>
                    <a:gridCol w="1517904"/>
                  </a:tblGrid>
                  <a:tr h="538988">
                    <a:tc>
                      <a:txBody>
                        <a:bodyPr/>
                        <a:lstStyle/>
                        <a:p>
                          <a:pPr algn="ctr" latinLnBrk="1" hangingPunct="0">
                            <a:lnSpc>
                              <a:spcPts val="3600"/>
                            </a:lnSpc>
                          </a:pP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放置时间/</a:t>
                          </a:r>
                          <a14:m>
                            <m:oMath xmlns:m="http://schemas.openxmlformats.org/officeDocument/2006/math">
                              <m:r>
                                <a:rPr lang="en-US" altLang="zh-CN" sz="2400" b="1" i="0" spc="-10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𝐡</m:t>
                              </m:r>
                            </m:oMath>
                          </a14:m>
                          <a:r>
                            <a:rPr lang="en-US" altLang="zh-CN" sz="100" b="1" i="0" kern="0" spc="-99900" dirty="0" smtClean="0">
                              <a:solidFill>
                                <a:srgbClr val="FFFFFF"/>
                              </a:solidFill>
                              <a:latin typeface="Times New Roman" panose="02020603050405020304" pitchFamily="34" charset="0"/>
                              <a:ea typeface="SimSun" panose="02010600030101010101" pitchFamily="34" charset="-122"/>
                              <a:cs typeface="Times New Roman" panose="02020603050405020304"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700"/>
                            </a:lnSpc>
                          </a:pP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1</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700"/>
                            </a:lnSpc>
                          </a:pP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2</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700"/>
                            </a:lnSpc>
                          </a:pP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4</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700"/>
                            </a:lnSpc>
                          </a:pP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6</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700"/>
                            </a:lnSpc>
                          </a:pP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12</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700"/>
                            </a:lnSpc>
                          </a:pP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24</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700"/>
                            </a:lnSpc>
                          </a:pP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48</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538988">
                    <a:tc>
                      <a:txBody>
                        <a:bodyPr/>
                        <a:lstStyle/>
                        <a:p>
                          <a:pPr algn="ctr" latinLnBrk="1" hangingPunct="0">
                            <a:lnSpc>
                              <a:spcPts val="3600"/>
                            </a:lnSpc>
                          </a:pP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浓度/</a:t>
                          </a:r>
                          <a14:m>
                            <m:oMath xmlns:m="http://schemas.openxmlformats.org/officeDocument/2006/math">
                              <m:r>
                                <a:rPr lang="en-US" altLang="zh-CN" sz="2400" b="1" i="0" spc="-10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m:t>
                              </m:r>
                              <m:r>
                                <a:rPr lang="en-US" altLang="zh-CN" sz="2400" b="1" i="0" spc="-10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𝐦𝐠</m:t>
                              </m:r>
                              <m:r>
                                <a:rPr lang="en-US" altLang="zh-CN" sz="2400" b="1" i="0" spc="-10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m:t>
                              </m:r>
                              <m:r>
                                <a:rPr lang="en-US" altLang="zh-CN" sz="2400" b="1" i="0" spc="-10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𝐋</m:t>
                              </m:r>
                              <m:r>
                                <a:rPr lang="en-US" altLang="zh-CN" sz="2400" b="1" i="0" spc="-10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m:t>
                              </m:r>
                            </m:oMath>
                          </a14:m>
                          <a:r>
                            <a:rPr lang="en-US" altLang="zh-CN" sz="100" b="1" i="0" kern="0" spc="-99900" dirty="0" smtClean="0">
                              <a:solidFill>
                                <a:srgbClr val="FFFFFF"/>
                              </a:solidFill>
                              <a:latin typeface="Times New Roman" panose="02020603050405020304" pitchFamily="34" charset="0"/>
                              <a:ea typeface="SimSun" panose="02010600030101010101" pitchFamily="34" charset="-122"/>
                              <a:cs typeface="Times New Roman" panose="02020603050405020304"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700"/>
                            </a:lnSpc>
                          </a:pP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685</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700"/>
                            </a:lnSpc>
                          </a:pP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681</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700"/>
                            </a:lnSpc>
                          </a:pP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680</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700"/>
                            </a:lnSpc>
                          </a:pP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670</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700"/>
                            </a:lnSpc>
                          </a:pP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668</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700"/>
                            </a:lnSpc>
                          </a:pP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665</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700"/>
                            </a:lnSpc>
                          </a:pP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662</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bl>
              </a:graphicData>
            </a:graphic>
          </p:graphicFrame>
        </mc:Choice>
        <mc:Fallback xmlns="">
          <p:graphicFrame>
            <p:nvGraphicFramePr>
              <p:cNvPr id="31" name="QO_4_BD.88_6#fe6f5ac93?colgroup=7,2,2,2,2,4,4,4&amp;vcp=1&amp;pid=47b4f0ba7&amp;color=0,0,0&amp;mp=1&amp;vtp=1&amp;bbb=1"/>
              <p:cNvGraphicFramePr>
                <a:graphicFrameLocks noGrp="1"/>
              </p:cNvGraphicFramePr>
              <p:nvPr/>
            </p:nvGraphicFramePr>
            <p:xfrm>
              <a:off x="576072" y="4655090"/>
              <a:ext cx="10890504" cy="1077976"/>
            </p:xfrm>
            <a:graphic>
              <a:graphicData uri="http://schemas.openxmlformats.org/drawingml/2006/table">
                <a:tbl>
                  <a:tblPr/>
                  <a:tblGrid>
                    <a:gridCol w="2532888"/>
                    <a:gridCol w="950976"/>
                    <a:gridCol w="950976"/>
                    <a:gridCol w="950976"/>
                    <a:gridCol w="950976"/>
                    <a:gridCol w="1517904"/>
                    <a:gridCol w="1517904"/>
                    <a:gridCol w="1517904"/>
                  </a:tblGrid>
                  <a:tr h="539115">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3"/>
                        </a:blipFill>
                      </a:tcPr>
                    </a:tc>
                    <a:tc>
                      <a:txBody>
                        <a:bodyPr/>
                        <a:lstStyle/>
                        <a:p>
                          <a:pPr algn="ctr" latinLnBrk="1" hangingPunct="0">
                            <a:lnSpc>
                              <a:spcPts val="3700"/>
                            </a:lnSpc>
                          </a:pP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1</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700"/>
                            </a:lnSpc>
                          </a:pP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2</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700"/>
                            </a:lnSpc>
                          </a:pP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4</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700"/>
                            </a:lnSpc>
                          </a:pP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6</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700"/>
                            </a:lnSpc>
                          </a:pP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12</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700"/>
                            </a:lnSpc>
                          </a:pP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24</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700"/>
                            </a:lnSpc>
                          </a:pP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48</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539115">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3"/>
                        </a:blipFill>
                      </a:tcPr>
                    </a:tc>
                    <a:tc>
                      <a:txBody>
                        <a:bodyPr/>
                        <a:lstStyle/>
                        <a:p>
                          <a:pPr algn="ctr" latinLnBrk="1" hangingPunct="0">
                            <a:lnSpc>
                              <a:spcPts val="3700"/>
                            </a:lnSpc>
                          </a:pP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685</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700"/>
                            </a:lnSpc>
                          </a:pP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681</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700"/>
                            </a:lnSpc>
                          </a:pP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680</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700"/>
                            </a:lnSpc>
                          </a:pP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670</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700"/>
                            </a:lnSpc>
                          </a:pP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668</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700"/>
                            </a:lnSpc>
                          </a:pP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665</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700"/>
                            </a:lnSpc>
                          </a:pP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662</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bl>
              </a:graphicData>
            </a:graphic>
          </p:graphicFrame>
        </mc:Fallback>
      </mc:AlternateContent>
    </p:spTree>
  </p:cSld>
  <p:clrMapOvr>
    <a:masterClrMapping/>
  </p:clrMapOvr>
  <p:transition>
    <p:split dir="in"/>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B_5_BD.89_1#5aa7accd4?vcp=1&amp;pid=fe6f5ac93&amp;color=0,0,0&amp;mp=1&amp;vtp=1&amp;bt=1&amp;bbb=1"/>
              <p:cNvSpPr/>
              <p:nvPr/>
            </p:nvSpPr>
            <p:spPr>
              <a:xfrm>
                <a:off x="576072" y="1747107"/>
                <a:ext cx="10954512" cy="3352800"/>
              </a:xfrm>
              <a:prstGeom prst="rect">
                <a:avLst/>
              </a:prstGeom>
              <a:noFill/>
            </p:spPr>
            <p:txBody>
              <a:bodyPr wrap="none" lIns="0" tIns="0" rIns="0" bIns="0" rtlCol="0" anchor="t"/>
              <a:lstStyle/>
              <a:p>
                <a:pPr algn="l" latinLnBrk="1">
                  <a:lnSpc>
                    <a:spcPts val="4400"/>
                  </a:lnSpc>
                </a:pP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1</a:t>
                </a:r>
                <a:r>
                  <a:rPr lang="en-US" altLang="zh-CN" sz="2400" b="1" i="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14:m>
                  <m:oMath xmlns:m="http://schemas.openxmlformats.org/officeDocument/2006/math">
                    <m:sSub>
                      <m:sSubPr>
                        <m:ctrlPr>
                          <a:rPr lang="en-US" altLang="zh-CN" sz="2400" b="1" i="1" dirty="0" smtClean="0">
                            <a:solidFill>
                              <a:srgbClr val="000000"/>
                            </a:solidFill>
                            <a:latin typeface="Cambria Math" panose="02040503050406030204" pitchFamily="18" charset="0"/>
                            <a:ea typeface="SimSun" panose="02010600030101010101" pitchFamily="34" charset="-122"/>
                            <a:cs typeface="Times New Roman" panose="02020603050405020304" pitchFamily="34" charset="-120"/>
                          </a:rPr>
                        </m:ctrlPr>
                      </m:sSubPr>
                      <m:e>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𝐂𝐥𝐎</m:t>
                        </m:r>
                      </m:e>
                      <m:sub>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𝟐</m:t>
                        </m:r>
                      </m:sub>
                    </m:sSub>
                  </m:oMath>
                </a14:m>
                <a:r>
                  <a:rPr lang="en-US" altLang="zh-CN" sz="100" b="1" i="0" kern="0" spc="-99900" dirty="0" smtClean="0">
                    <a:solidFill>
                      <a:srgbClr val="FFFFFF"/>
                    </a:solidFill>
                    <a:latin typeface="Times New Roman" panose="02020603050405020304" pitchFamily="34" charset="0"/>
                    <a:ea typeface="SimSun" panose="02010600030101010101" pitchFamily="34" charset="-122"/>
                    <a:cs typeface="Times New Roman" panose="02020603050405020304" pitchFamily="34" charset="-120"/>
                  </a:rPr>
                  <a:t> </a:t>
                </a:r>
                <a:r>
                  <a:rPr lang="en-US" altLang="zh-CN" sz="2400" b="1" i="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中氯元素的化合价为</a:t>
                </a:r>
                <a:r>
                  <a:rPr lang="en-US" altLang="zh-CN" sz="2400" i="0" smtClean="0">
                    <a:solidFill>
                      <a:srgbClr val="000000"/>
                    </a:solidFill>
                    <a:latin typeface="SimSun" panose="02010600030101010101" pitchFamily="34" charset="-122"/>
                    <a:ea typeface="SimSun" panose="02010600030101010101" pitchFamily="34" charset="-122"/>
                    <a:cs typeface="SimSun" panose="02010600030101010101" pitchFamily="34" charset="-120"/>
                  </a:rPr>
                  <a:t>____</a:t>
                </a:r>
                <a:r>
                  <a:rPr lang="en-US" altLang="zh-CN" sz="2400" b="1" i="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endParaRPr lang="en-US" altLang="zh-CN" sz="2400" b="1" i="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endParaRPr>
              </a:p>
              <a:p>
                <a:pPr lvl="0" latinLnBrk="1">
                  <a:lnSpc>
                    <a:spcPts val="4400"/>
                  </a:lnSpc>
                </a:pPr>
                <a:r>
                  <a:rPr lang="en-US" altLang="zh-CN" sz="2400" b="1">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（2）</a:t>
                </a:r>
                <a:r>
                  <a:rPr lang="en-US" altLang="zh-CN" sz="2400" b="1">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可用</a:t>
                </a:r>
                <a:r>
                  <a:rPr lang="en-US" altLang="zh-CN" sz="2400" smtClean="0">
                    <a:solidFill>
                      <a:srgbClr val="000000"/>
                    </a:solidFill>
                    <a:latin typeface="SimSun" panose="02010600030101010101" pitchFamily="34" charset="-122"/>
                    <a:ea typeface="SimSun" panose="02010600030101010101" pitchFamily="34" charset="-122"/>
                    <a:cs typeface="SimSun" panose="02010600030101010101" pitchFamily="34" charset="-120"/>
                  </a:rPr>
                  <a:t>________</a:t>
                </a:r>
                <a:r>
                  <a:rPr lang="en-US" altLang="zh-CN" sz="2400" b="1">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检验自来水是否为硬水。</a:t>
                </a:r>
                <a:endParaRPr lang="en-US" altLang="zh-CN" sz="2400">
                  <a:solidFill>
                    <a:srgbClr val="000000"/>
                  </a:solidFill>
                </a:endParaRPr>
              </a:p>
              <a:p>
                <a:pPr lvl="0" latinLnBrk="1">
                  <a:lnSpc>
                    <a:spcPts val="4400"/>
                  </a:lnSpc>
                </a:pPr>
                <a:r>
                  <a:rPr lang="en-US" altLang="zh-CN" sz="2400" b="1"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（3</a:t>
                </a:r>
                <a:r>
                  <a:rPr lang="en-US" altLang="zh-CN" sz="2400" b="1">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r>
                  <a:rPr lang="en-US" altLang="zh-CN" sz="2400" b="1"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制备</a:t>
                </a:r>
                <a14:m>
                  <m:oMath xmlns:m="http://schemas.openxmlformats.org/officeDocument/2006/math">
                    <m:sSub>
                      <m:sSubPr>
                        <m:ctrlPr>
                          <a:rPr lang="en-US" altLang="zh-CN" sz="2400" b="1" i="1" dirty="0" smtClean="0">
                            <a:solidFill>
                              <a:srgbClr val="000000"/>
                            </a:solidFill>
                            <a:latin typeface="Cambria Math" panose="02040503050406030204" pitchFamily="18" charset="0"/>
                            <a:ea typeface="SimSun" panose="02010600030101010101" pitchFamily="34" charset="-122"/>
                            <a:cs typeface="Times New Roman" panose="02020603050405020304" pitchFamily="34" charset="-120"/>
                          </a:rPr>
                        </m:ctrlPr>
                      </m:sSubPr>
                      <m:e>
                        <m:r>
                          <a:rPr lang="en-US" altLang="zh-CN" sz="2400" b="1"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𝐂𝐥𝐎</m:t>
                        </m:r>
                      </m:e>
                      <m:sub>
                        <m:r>
                          <a:rPr lang="en-US" altLang="zh-CN" sz="2400" b="1"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𝟐</m:t>
                        </m:r>
                      </m:sub>
                    </m:sSub>
                  </m:oMath>
                </a14:m>
                <a:r>
                  <a:rPr lang="en-US" altLang="zh-CN" sz="100" b="1" kern="0" spc="-99900" dirty="0" smtClean="0">
                    <a:solidFill>
                      <a:srgbClr val="FFFFFF"/>
                    </a:solidFill>
                    <a:latin typeface="Times New Roman" panose="02020603050405020304" pitchFamily="34" charset="0"/>
                    <a:ea typeface="SimSun" panose="02010600030101010101" pitchFamily="34" charset="-122"/>
                    <a:cs typeface="Times New Roman" panose="02020603050405020304" pitchFamily="34" charset="-120"/>
                  </a:rPr>
                  <a:t> </a:t>
                </a:r>
                <a:r>
                  <a:rPr lang="en-US" altLang="zh-CN" sz="2400" b="1" dirty="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反应如下</a:t>
                </a:r>
                <a:r>
                  <a:rPr lang="en-US" altLang="zh-CN" sz="2400" b="1"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r>
                  <a:rPr lang="en-US" altLang="zh-CN" sz="2400" b="1">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请补全化学方程式</a:t>
                </a:r>
                <a:r>
                  <a:rPr lang="en-US" altLang="zh-CN" sz="2400" b="1">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endParaRPr lang="en-US" altLang="zh-CN" sz="2400" b="1">
                  <a:solidFill>
                    <a:srgbClr val="000000"/>
                  </a:solidFill>
                  <a:latin typeface="Times New Roman" panose="02020603050405020304" pitchFamily="34" charset="0"/>
                  <a:ea typeface="SimSun" panose="02010600030101010101" pitchFamily="34" charset="-122"/>
                  <a:cs typeface="Times New Roman" panose="02020603050405020304" pitchFamily="34" charset="-120"/>
                </a:endParaRPr>
              </a:p>
              <a:p>
                <a:pPr lvl="0" latinLnBrk="1">
                  <a:lnSpc>
                    <a:spcPts val="4400"/>
                  </a:lnSpc>
                </a:pPr>
                <a14:m>
                  <m:oMath xmlns:m="http://schemas.openxmlformats.org/officeDocument/2006/math">
                    <m:r>
                      <a:rPr lang="en-US" altLang="zh-CN" sz="2400" b="1" dirty="0" smtClean="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𝟓</m:t>
                    </m:r>
                    <m:sSub>
                      <m:sSubPr>
                        <m:ctrlPr>
                          <a:rPr lang="en-US" altLang="zh-CN" sz="2400" b="1" i="1" dirty="0" smtClean="0">
                            <a:solidFill>
                              <a:srgbClr val="000000"/>
                            </a:solidFill>
                            <a:latin typeface="Cambria Math" panose="02040503050406030204" pitchFamily="18" charset="0"/>
                            <a:ea typeface="SimSun" panose="02010600030101010101" pitchFamily="34" charset="-122"/>
                            <a:cs typeface="Times New Roman" panose="02020603050405020304" pitchFamily="34" charset="-120"/>
                          </a:rPr>
                        </m:ctrlPr>
                      </m:sSubPr>
                      <m:e>
                        <m:r>
                          <a:rPr lang="en-US" altLang="zh-CN" sz="2400" b="1"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𝐍𝐚𝐂𝐥𝐎</m:t>
                        </m:r>
                      </m:e>
                      <m:sub>
                        <m:r>
                          <a:rPr lang="en-US" altLang="zh-CN" sz="2400" b="1"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𝟐</m:t>
                        </m:r>
                      </m:sub>
                    </m:sSub>
                    <m:r>
                      <a:rPr lang="en-US" altLang="zh-CN" sz="2400" b="1" dirty="0" smtClean="0">
                        <a:solidFill>
                          <a:srgbClr val="000000"/>
                        </a:solidFill>
                        <a:latin typeface="Cambria Math" panose="02040503050406030204" pitchFamily="18" charset="0"/>
                        <a:ea typeface="SimSun" panose="02010600030101010101" pitchFamily="34" charset="-122"/>
                        <a:cs typeface="Times New Roman" panose="02020603050405020304" pitchFamily="34" charset="-120"/>
                      </a:rPr>
                      <m:t>+</m:t>
                    </m:r>
                    <m:r>
                      <a:rPr lang="en-US" altLang="zh-CN" sz="2400" b="1" dirty="0" smtClean="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𝟒𝐇𝐂𝐥</m:t>
                    </m:r>
                    <m:r>
                      <a:rPr lang="en-US" altLang="zh-CN" sz="2400" b="1" dirty="0" smtClean="0">
                        <a:solidFill>
                          <a:srgbClr val="000000"/>
                        </a:solidFill>
                        <a:latin typeface="Cambria Math" panose="02040503050406030204" pitchFamily="18" charset="0"/>
                        <a:ea typeface="SimSun" panose="02010600030101010101" pitchFamily="34" charset="-122"/>
                        <a:cs typeface="Times New Roman" panose="02020603050405020304" pitchFamily="34" charset="-120"/>
                      </a:rPr>
                      <m:t> </m:t>
                    </m:r>
                    <m:m>
                      <m:mPr>
                        <m:mcs>
                          <m:mc>
                            <m:mcPr>
                              <m:count m:val="1"/>
                              <m:mcJc m:val="center"/>
                            </m:mcPr>
                          </m:mc>
                        </m:mcs>
                        <m:ctrlPr>
                          <a:rPr lang="en-US" altLang="zh-CN" i="1" baseline="-30000" smtClean="0">
                            <a:solidFill>
                              <a:srgbClr val="000000"/>
                            </a:solidFill>
                            <a:latin typeface="Cambria Math" panose="02040503050406030204" pitchFamily="18" charset="0"/>
                          </a:rPr>
                        </m:ctrlPr>
                      </m:mPr>
                      <m:mr>
                        <m:e>
                          <m:bar>
                            <m:barPr>
                              <m:ctrlPr>
                                <a:rPr lang="en-US" altLang="zh-CN" sz="2400" b="1" i="1" baseline="-2000">
                                  <a:solidFill>
                                    <a:srgbClr val="000000"/>
                                  </a:solidFill>
                                  <a:latin typeface="Cambria Math" panose="02040503050406030204" pitchFamily="18" charset="0"/>
                                </a:rPr>
                              </m:ctrlPr>
                            </m:barPr>
                            <m:e>
                              <m:bar>
                                <m:barPr>
                                  <m:ctrlPr>
                                    <a:rPr lang="en-US" altLang="zh-CN" sz="2400" b="1" i="1" baseline="-8000">
                                      <a:solidFill>
                                        <a:srgbClr val="000000"/>
                                      </a:solidFill>
                                      <a:latin typeface="Cambria Math" panose="02040503050406030204" pitchFamily="18" charset="0"/>
                                    </a:rPr>
                                  </m:ctrlPr>
                                </m:barPr>
                                <m:e>
                                  <m:r>
                                    <a:rPr lang="en-US" altLang="zh-CN" sz="2400" b="1" baseline="-12000">
                                      <a:solidFill>
                                        <a:srgbClr val="000000"/>
                                      </a:solidFill>
                                      <a:latin typeface="Cambria Math" panose="02040503050406030204" pitchFamily="18" charset="0"/>
                                    </a:rPr>
                                    <m:t>         </m:t>
                                  </m:r>
                                </m:e>
                              </m:bar>
                            </m:e>
                          </m:bar>
                        </m:e>
                      </m:mr>
                      <m:mr>
                        <m:e>
                          <m:r>
                            <a:rPr lang="en-US" altLang="zh-CN" sz="2400" b="1"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 </m:t>
                          </m:r>
                        </m:e>
                      </m:mr>
                    </m:m>
                    <m:r>
                      <a:rPr lang="en-US" altLang="zh-CN" sz="2400" b="1" dirty="0" smtClean="0">
                        <a:solidFill>
                          <a:srgbClr val="000000"/>
                        </a:solidFill>
                        <a:latin typeface="Cambria Math" panose="02040503050406030204" pitchFamily="18" charset="0"/>
                        <a:ea typeface="SimSun" panose="02010600030101010101" pitchFamily="34" charset="-122"/>
                        <a:cs typeface="Times New Roman" panose="02020603050405020304" pitchFamily="34" charset="-120"/>
                      </a:rPr>
                      <m:t> </m:t>
                    </m:r>
                    <m:r>
                      <a:rPr lang="en-US" altLang="zh-CN" sz="2400" b="1" dirty="0" smtClean="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𝟒</m:t>
                    </m:r>
                    <m:sSub>
                      <m:sSubPr>
                        <m:ctrlPr>
                          <a:rPr lang="en-US" altLang="zh-CN" sz="2400" b="1" i="1" dirty="0" smtClean="0">
                            <a:solidFill>
                              <a:srgbClr val="000000"/>
                            </a:solidFill>
                            <a:latin typeface="Cambria Math" panose="02040503050406030204" pitchFamily="18" charset="0"/>
                            <a:ea typeface="SimSun" panose="02010600030101010101" pitchFamily="34" charset="-122"/>
                            <a:cs typeface="Times New Roman" panose="02020603050405020304" pitchFamily="34" charset="-120"/>
                          </a:rPr>
                        </m:ctrlPr>
                      </m:sSubPr>
                      <m:e>
                        <m:r>
                          <a:rPr lang="en-US" altLang="zh-CN" sz="2400" b="1"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𝐂𝐥𝐎</m:t>
                        </m:r>
                      </m:e>
                      <m:sub>
                        <m:r>
                          <a:rPr lang="en-US" altLang="zh-CN" sz="2400" b="1"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𝟐</m:t>
                        </m:r>
                      </m:sub>
                    </m:sSub>
                    <m:r>
                      <a:rPr lang="en-US" altLang="zh-CN" sz="2400" b="1" dirty="0" smtClean="0">
                        <a:solidFill>
                          <a:srgbClr val="000000"/>
                        </a:solidFill>
                        <a:latin typeface="Cambria Math" panose="02040503050406030204" pitchFamily="18" charset="0"/>
                        <a:ea typeface="SimSun" panose="02010600030101010101" pitchFamily="34" charset="-122"/>
                        <a:cs typeface="Times New Roman" panose="02020603050405020304" pitchFamily="34" charset="-120"/>
                      </a:rPr>
                      <m:t>+</m:t>
                    </m:r>
                    <m:r>
                      <a:rPr lang="en-US" altLang="zh-CN" sz="2400" b="1" dirty="0" smtClean="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𝟓𝐍𝐚𝐂𝐥</m:t>
                    </m:r>
                    <m:r>
                      <a:rPr lang="en-US" altLang="zh-CN" sz="2400" b="1" dirty="0" smtClean="0">
                        <a:solidFill>
                          <a:srgbClr val="000000"/>
                        </a:solidFill>
                        <a:latin typeface="Cambria Math" panose="02040503050406030204" pitchFamily="18" charset="0"/>
                        <a:ea typeface="SimSun" panose="02010600030101010101" pitchFamily="34" charset="-122"/>
                        <a:cs typeface="Times New Roman" panose="02020603050405020304" pitchFamily="34" charset="-120"/>
                      </a:rPr>
                      <m:t>+</m:t>
                    </m:r>
                    <m:r>
                      <a:rPr lang="en-US" altLang="zh-CN" sz="2400" b="1" dirty="0" smtClean="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𝟐</m:t>
                    </m:r>
                  </m:oMath>
                </a14:m>
                <a:r>
                  <a:rPr lang="en-US" altLang="zh-CN" sz="100" b="1" kern="0" spc="-99900" dirty="0" smtClean="0">
                    <a:solidFill>
                      <a:srgbClr val="FFFFFF"/>
                    </a:solidFill>
                    <a:latin typeface="Times New Roman" panose="02020603050405020304" pitchFamily="34" charset="0"/>
                    <a:ea typeface="SimSun" panose="02010600030101010101" pitchFamily="34" charset="-122"/>
                    <a:cs typeface="Times New Roman" panose="02020603050405020304" pitchFamily="34" charset="-120"/>
                  </a:rPr>
                  <a:t> </a:t>
                </a:r>
                <a:r>
                  <a:rPr lang="en-US" altLang="zh-CN" sz="2400" smtClean="0">
                    <a:solidFill>
                      <a:srgbClr val="000000"/>
                    </a:solidFill>
                    <a:latin typeface="SimSun" panose="02010600030101010101" pitchFamily="34" charset="-122"/>
                    <a:ea typeface="SimSun" panose="02010600030101010101" pitchFamily="34" charset="-122"/>
                    <a:cs typeface="SimSun" panose="02010600030101010101" pitchFamily="34" charset="-120"/>
                  </a:rPr>
                  <a:t>_____</a:t>
                </a:r>
                <a:r>
                  <a:rPr lang="en-US" altLang="zh-CN" sz="2400" b="1"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endParaRPr lang="en-US" altLang="zh-CN" sz="2400" dirty="0">
                  <a:solidFill>
                    <a:srgbClr val="000000"/>
                  </a:solidFill>
                </a:endParaRPr>
              </a:p>
              <a:p>
                <a:pPr lvl="0" latinLnBrk="1">
                  <a:lnSpc>
                    <a:spcPts val="4400"/>
                  </a:lnSpc>
                </a:pPr>
                <a:r>
                  <a:rPr lang="en-US" altLang="zh-CN" sz="2400" b="1"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（4）在实验室配制硝酸银溶液</a:t>
                </a:r>
                <a:r>
                  <a:rPr lang="en-US" altLang="zh-CN" sz="2400" b="1">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r>
                  <a:rPr lang="en-US" altLang="zh-CN" sz="2400" b="1">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不能使用氯气消毒过的自来水的原因是自来水中</a:t>
                </a:r>
                <a:endParaRPr lang="en-US" altLang="zh-CN" sz="2400" b="1">
                  <a:solidFill>
                    <a:srgbClr val="000000"/>
                  </a:solidFill>
                  <a:latin typeface="Times New Roman" panose="02020603050405020304" pitchFamily="34" charset="0"/>
                  <a:ea typeface="SimSun" panose="02010600030101010101" pitchFamily="34" charset="-122"/>
                  <a:cs typeface="Times New Roman" panose="02020603050405020304" pitchFamily="34" charset="-120"/>
                </a:endParaRPr>
              </a:p>
              <a:p>
                <a:pPr lvl="0" latinLnBrk="1">
                  <a:lnSpc>
                    <a:spcPts val="4400"/>
                  </a:lnSpc>
                </a:pPr>
                <a:r>
                  <a:rPr lang="en-US" altLang="zh-CN" sz="2400" b="1">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含有</a:t>
                </a:r>
                <a:r>
                  <a:rPr lang="en-US" altLang="zh-CN" sz="2400" smtClean="0">
                    <a:solidFill>
                      <a:srgbClr val="000000"/>
                    </a:solidFill>
                    <a:latin typeface="SimSun" panose="02010600030101010101" pitchFamily="34" charset="-122"/>
                    <a:ea typeface="SimSun" panose="02010600030101010101" pitchFamily="34" charset="-122"/>
                    <a:cs typeface="SimSun" panose="02010600030101010101" pitchFamily="34" charset="-120"/>
                  </a:rPr>
                  <a:t>____</a:t>
                </a:r>
                <a:r>
                  <a:rPr lang="en-US" altLang="zh-CN" sz="2400" b="1"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r>
                  <a:rPr lang="en-US" altLang="zh-CN" sz="2400" b="1"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填粒子符号</a:t>
                </a:r>
                <a:r>
                  <a:rPr lang="en-US" altLang="zh-CN" sz="2400" b="1">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r>
                  <a:rPr lang="en-US" altLang="zh-CN" sz="2400" b="1"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能与</a:t>
                </a:r>
                <a14:m>
                  <m:oMath xmlns:m="http://schemas.openxmlformats.org/officeDocument/2006/math">
                    <m:sSup>
                      <m:sSupPr>
                        <m:ctrlPr>
                          <a:rPr lang="en-US" altLang="zh-CN" sz="2400" b="1" i="1" dirty="0" smtClean="0">
                            <a:solidFill>
                              <a:srgbClr val="000000"/>
                            </a:solidFill>
                            <a:latin typeface="Cambria Math" panose="02040503050406030204" pitchFamily="18" charset="0"/>
                            <a:ea typeface="SimSun" panose="02010600030101010101" pitchFamily="34" charset="-122"/>
                            <a:cs typeface="Times New Roman" panose="02020603050405020304" pitchFamily="34" charset="-120"/>
                          </a:rPr>
                        </m:ctrlPr>
                      </m:sSupPr>
                      <m:e>
                        <m:r>
                          <a:rPr lang="en-US" altLang="zh-CN" sz="2400" b="1"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𝐀𝐠</m:t>
                        </m:r>
                      </m:e>
                      <m:sup>
                        <m:r>
                          <a:rPr lang="en-US" altLang="zh-CN" sz="2400" b="1"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m:t>
                        </m:r>
                      </m:sup>
                    </m:sSup>
                  </m:oMath>
                </a14:m>
                <a:r>
                  <a:rPr lang="en-US" altLang="zh-CN" sz="100" b="1" kern="0" spc="-99900" dirty="0" smtClean="0">
                    <a:solidFill>
                      <a:srgbClr val="FFFFFF"/>
                    </a:solidFill>
                    <a:latin typeface="Times New Roman" panose="02020603050405020304" pitchFamily="34" charset="0"/>
                    <a:ea typeface="SimSun" panose="02010600030101010101" pitchFamily="34" charset="-122"/>
                    <a:cs typeface="Times New Roman" panose="02020603050405020304" pitchFamily="34" charset="-120"/>
                  </a:rPr>
                  <a:t> </a:t>
                </a:r>
                <a:r>
                  <a:rPr lang="en-US" altLang="zh-CN" sz="2400" b="1">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发生化学反应</a:t>
                </a:r>
                <a:r>
                  <a:rPr lang="en-US" altLang="zh-CN" sz="2400" b="1"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endParaRPr lang="en-US" altLang="zh-CN" sz="2400" dirty="0">
                  <a:solidFill>
                    <a:srgbClr val="000000"/>
                  </a:solidFill>
                </a:endParaRPr>
              </a:p>
            </p:txBody>
          </p:sp>
        </mc:Choice>
        <mc:Fallback>
          <p:sp>
            <p:nvSpPr>
              <p:cNvPr id="2" name="QB_5_BD.89_1#5aa7accd4?vcp=1&amp;pid=fe6f5ac93&amp;color=0,0,0&amp;mp=1&amp;vtp=1&amp;bt=1&amp;bbb=1"/>
              <p:cNvSpPr>
                <a:spLocks noRot="1" noChangeAspect="1" noMove="1" noResize="1" noEditPoints="1" noAdjustHandles="1" noChangeArrowheads="1" noChangeShapeType="1" noTextEdit="1"/>
              </p:cNvSpPr>
              <p:nvPr/>
            </p:nvSpPr>
            <p:spPr>
              <a:xfrm>
                <a:off x="576072" y="1747107"/>
                <a:ext cx="10954512" cy="3352800"/>
              </a:xfrm>
              <a:prstGeom prst="rect">
                <a:avLst/>
              </a:prstGeom>
              <a:blipFill rotWithShape="1">
                <a:blip r:embed="rId1"/>
                <a:stretch>
                  <a:fillRect l="-1" t="-7" r="2" b="7"/>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3" name="QB_5_AN.90_1#5aa7accd4.blank?vcp=1&amp;pid=fe6f5ac93&amp;color=0,0,0&amp;mp=1&amp;vpa=43&amp;vtp=1&amp;bbb=1"/>
              <p:cNvSpPr/>
              <p:nvPr/>
            </p:nvSpPr>
            <p:spPr>
              <a:xfrm>
                <a:off x="4762247" y="1825953"/>
                <a:ext cx="565150" cy="381000"/>
              </a:xfrm>
              <a:prstGeom prst="rect">
                <a:avLst/>
              </a:prstGeom>
              <a:noFill/>
            </p:spPr>
            <p:txBody>
              <a:bodyPr wrap="none" lIns="0" tIns="0" rIns="0" bIns="0" rtlCol="0" anchor="t"/>
              <a:lstStyle/>
              <a:p>
                <a:pPr algn="ctr" latinLnBrk="1">
                  <a:lnSpc>
                    <a:spcPts val="3000"/>
                  </a:lnSpc>
                </a:pPr>
                <a14:m>
                  <m:oMath xmlns:m="http://schemas.openxmlformats.org/officeDocument/2006/math">
                    <m:r>
                      <a:rPr lang="en-US" altLang="zh-CN" sz="2400" b="1" i="0" dirty="0" smtClean="0">
                        <a:solidFill>
                          <a:srgbClr val="A00021"/>
                        </a:solidFill>
                        <a:latin typeface="Cambria Math" panose="02040503050406030204" pitchFamily="18" charset="0"/>
                        <a:ea typeface="SimSun" panose="02010600030101010101" pitchFamily="34" charset="-122"/>
                        <a:cs typeface="Times New Roman" panose="02020603050405020304" pitchFamily="34" charset="-120"/>
                      </a:rPr>
                      <m:t>+</m:t>
                    </m:r>
                    <m:r>
                      <a:rPr lang="en-US" altLang="zh-CN" sz="2400" b="1" i="0" dirty="0" smtClean="0">
                        <a:solidFill>
                          <a:srgbClr val="A00021"/>
                        </a:solidFill>
                        <a:latin typeface="Cambria Math" panose="02040503050406030204" pitchFamily="18" charset="0"/>
                        <a:ea typeface="SimSun" panose="02010600030101010101" pitchFamily="34" charset="-122"/>
                        <a:cs typeface="Times New Roman" panose="02020603050405020304" pitchFamily="34" charset="-120"/>
                      </a:rPr>
                      <m:t>𝟒</m:t>
                    </m:r>
                  </m:oMath>
                </a14:m>
                <a:r>
                  <a:rPr lang="en-US" altLang="zh-CN" sz="100" b="1" i="0" kern="0" spc="-99900" dirty="0" smtClean="0">
                    <a:solidFill>
                      <a:srgbClr val="FFFFFF"/>
                    </a:solidFill>
                    <a:latin typeface="Times New Roman" panose="02020603050405020304" pitchFamily="34" charset="0"/>
                    <a:ea typeface="SimSun" panose="02010600030101010101" pitchFamily="34" charset="-122"/>
                    <a:cs typeface="Times New Roman" panose="02020603050405020304" pitchFamily="34" charset="-120"/>
                  </a:rPr>
                  <a:t> </a:t>
                </a:r>
                <a:endParaRPr lang="en-US" altLang="zh-CN" sz="100" dirty="0"/>
              </a:p>
            </p:txBody>
          </p:sp>
        </mc:Choice>
        <mc:Fallback>
          <p:sp>
            <p:nvSpPr>
              <p:cNvPr id="3" name="QB_5_AN.90_1#5aa7accd4.blank?vcp=1&amp;pid=fe6f5ac93&amp;color=0,0,0&amp;mp=1&amp;vpa=43&amp;vtp=1&amp;bbb=1"/>
              <p:cNvSpPr>
                <a:spLocks noRot="1" noChangeAspect="1" noMove="1" noResize="1" noEditPoints="1" noAdjustHandles="1" noChangeArrowheads="1" noChangeShapeType="1" noTextEdit="1"/>
              </p:cNvSpPr>
              <p:nvPr/>
            </p:nvSpPr>
            <p:spPr>
              <a:xfrm>
                <a:off x="4762247" y="1825953"/>
                <a:ext cx="565150" cy="381000"/>
              </a:xfrm>
              <a:prstGeom prst="rect">
                <a:avLst/>
              </a:prstGeom>
              <a:blipFill rotWithShape="1">
                <a:blip r:embed="rId2"/>
                <a:stretch>
                  <a:fillRect l="-68" t="-86" r="68" b="86"/>
                </a:stretch>
              </a:blipFill>
            </p:spPr>
            <p:txBody>
              <a:bodyPr/>
              <a:lstStyle/>
              <a:p>
                <a:r>
                  <a:rPr lang="zh-CN" altLang="en-US">
                    <a:noFill/>
                  </a:rPr>
                  <a:t> </a:t>
                </a:r>
              </a:p>
            </p:txBody>
          </p:sp>
        </mc:Fallback>
      </mc:AlternateContent>
      <p:sp>
        <p:nvSpPr>
          <p:cNvPr id="5" name="QB_5_AN.92_1#5aa7accd4.blank?vcp=1&amp;pid=fe6f5ac93&amp;color=0,0,0&amp;vpa=44&amp;vtp=1&amp;bbb=1"/>
          <p:cNvSpPr/>
          <p:nvPr/>
        </p:nvSpPr>
        <p:spPr>
          <a:xfrm>
            <a:off x="1970691" y="2277967"/>
            <a:ext cx="1139825" cy="533400"/>
          </a:xfrm>
          <a:prstGeom prst="rect">
            <a:avLst/>
          </a:prstGeom>
          <a:noFill/>
        </p:spPr>
        <p:txBody>
          <a:bodyPr wrap="none" lIns="0" tIns="0" rIns="0" bIns="0" rtlCol="0" anchor="t"/>
          <a:lstStyle/>
          <a:p>
            <a:pPr algn="ctr" latinLnBrk="1">
              <a:lnSpc>
                <a:spcPts val="4200"/>
              </a:lnSpc>
            </a:pPr>
            <a:r>
              <a:rPr lang="en-US" altLang="zh-CN" sz="2400" b="1" i="0" dirty="0">
                <a:solidFill>
                  <a:srgbClr val="A00021"/>
                </a:solidFill>
                <a:latin typeface="Times New Roman" panose="02020603050405020304" pitchFamily="34" charset="0"/>
                <a:ea typeface="SimSun" panose="02010600030101010101" pitchFamily="34" charset="-122"/>
                <a:cs typeface="Times New Roman" panose="02020603050405020304" pitchFamily="34" charset="-120"/>
              </a:rPr>
              <a:t>肥皂水</a:t>
            </a:r>
            <a:endParaRPr lang="en-US" altLang="zh-CN" sz="2400" dirty="0">
              <a:solidFill>
                <a:srgbClr val="A00021"/>
              </a:solidFill>
            </a:endParaRPr>
          </a:p>
        </p:txBody>
      </p:sp>
      <mc:AlternateContent xmlns:mc="http://schemas.openxmlformats.org/markup-compatibility/2006">
        <mc:Choice xmlns:a14="http://schemas.microsoft.com/office/drawing/2010/main" Requires="a14">
          <p:sp>
            <p:nvSpPr>
              <p:cNvPr id="7" name="QB_5_AN.94_1#5aa7accd4.blank?vcp=1&amp;pid=fe6f5ac93&amp;color=0,0,0&amp;vpa=45&amp;vtp=1&amp;bbb=1"/>
              <p:cNvSpPr/>
              <p:nvPr/>
            </p:nvSpPr>
            <p:spPr>
              <a:xfrm>
                <a:off x="5938648" y="3491563"/>
                <a:ext cx="741299" cy="381000"/>
              </a:xfrm>
              <a:prstGeom prst="rect">
                <a:avLst/>
              </a:prstGeom>
              <a:noFill/>
            </p:spPr>
            <p:txBody>
              <a:bodyPr wrap="none" lIns="0" tIns="0" rIns="0" bIns="0" rtlCol="0" anchor="t"/>
              <a:lstStyle/>
              <a:p>
                <a:pPr algn="ctr" latinLnBrk="1">
                  <a:lnSpc>
                    <a:spcPts val="3000"/>
                  </a:lnSpc>
                </a:pPr>
                <a14:m>
                  <m:oMath xmlns:m="http://schemas.openxmlformats.org/officeDocument/2006/math">
                    <m:sSub>
                      <m:sSubPr>
                        <m:ctrlPr>
                          <a:rPr lang="en-US" altLang="zh-CN" sz="2400" b="1" i="1" dirty="0" smtClean="0">
                            <a:solidFill>
                              <a:srgbClr val="A00021"/>
                            </a:solidFill>
                            <a:latin typeface="Cambria Math" panose="02040503050406030204" pitchFamily="18" charset="0"/>
                            <a:ea typeface="SimSun" panose="02010600030101010101" pitchFamily="34" charset="-122"/>
                            <a:cs typeface="Times New Roman" panose="02020603050405020304" pitchFamily="34" charset="-120"/>
                          </a:rPr>
                        </m:ctrlPr>
                      </m:sSubPr>
                      <m:e>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𝐇</m:t>
                        </m:r>
                      </m:e>
                      <m:sub>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𝟐</m:t>
                        </m:r>
                      </m:sub>
                    </m:sSub>
                    <m:r>
                      <a:rPr lang="en-US" altLang="zh-CN" sz="2400" b="1" i="0" dirty="0" smtClean="0">
                        <a:solidFill>
                          <a:srgbClr val="A00021"/>
                        </a:solidFill>
                        <a:latin typeface="Cambria Math" panose="02040503050406030204" pitchFamily="18" charset="0"/>
                        <a:ea typeface="SimSun" panose="02010600030101010101" pitchFamily="34" charset="-122"/>
                        <a:cs typeface="Times New Roman" panose="02020603050405020304" pitchFamily="34" charset="-120"/>
                      </a:rPr>
                      <m:t>𝐎</m:t>
                    </m:r>
                  </m:oMath>
                </a14:m>
                <a:r>
                  <a:rPr lang="en-US" altLang="zh-CN" sz="100" b="1" i="0" kern="0" spc="-99900" dirty="0" smtClean="0">
                    <a:solidFill>
                      <a:srgbClr val="FFFFFF"/>
                    </a:solidFill>
                    <a:latin typeface="Times New Roman" panose="02020603050405020304" pitchFamily="34" charset="0"/>
                    <a:ea typeface="SimSun" panose="02010600030101010101" pitchFamily="34" charset="-122"/>
                    <a:cs typeface="Times New Roman" panose="02020603050405020304" pitchFamily="34" charset="-120"/>
                  </a:rPr>
                  <a:t> </a:t>
                </a:r>
                <a:endParaRPr lang="en-US" altLang="zh-CN" sz="100" dirty="0"/>
              </a:p>
            </p:txBody>
          </p:sp>
        </mc:Choice>
        <mc:Fallback>
          <p:sp>
            <p:nvSpPr>
              <p:cNvPr id="7" name="QB_5_AN.94_1#5aa7accd4.blank?vcp=1&amp;pid=fe6f5ac93&amp;color=0,0,0&amp;vpa=45&amp;vtp=1&amp;bbb=1"/>
              <p:cNvSpPr>
                <a:spLocks noRot="1" noChangeAspect="1" noMove="1" noResize="1" noEditPoints="1" noAdjustHandles="1" noChangeArrowheads="1" noChangeShapeType="1" noTextEdit="1"/>
              </p:cNvSpPr>
              <p:nvPr/>
            </p:nvSpPr>
            <p:spPr>
              <a:xfrm>
                <a:off x="5938648" y="3491563"/>
                <a:ext cx="741299" cy="381000"/>
              </a:xfrm>
              <a:prstGeom prst="rect">
                <a:avLst/>
              </a:prstGeom>
              <a:blipFill rotWithShape="1">
                <a:blip r:embed="rId3"/>
                <a:stretch>
                  <a:fillRect l="-17" t="-87" r="52" b="87"/>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9" name="QB_5_AN.96_1#5aa7accd4.blank?vcp=1&amp;pid=fe6f5ac93&amp;color=0,0,0&amp;vpa=46&amp;vtp=1&amp;bbb=1"/>
              <p:cNvSpPr/>
              <p:nvPr/>
            </p:nvSpPr>
            <p:spPr>
              <a:xfrm>
                <a:off x="1199960" y="4626890"/>
                <a:ext cx="607949" cy="381000"/>
              </a:xfrm>
              <a:prstGeom prst="rect">
                <a:avLst/>
              </a:prstGeom>
              <a:noFill/>
            </p:spPr>
            <p:txBody>
              <a:bodyPr wrap="none" lIns="0" tIns="0" rIns="0" bIns="0" rtlCol="0" anchor="t"/>
              <a:lstStyle/>
              <a:p>
                <a:pPr algn="ctr" latinLnBrk="1">
                  <a:lnSpc>
                    <a:spcPts val="3000"/>
                  </a:lnSpc>
                </a:pPr>
                <a14:m>
                  <m:oMath xmlns:m="http://schemas.openxmlformats.org/officeDocument/2006/math">
                    <m:sSup>
                      <m:sSupPr>
                        <m:ctrlPr>
                          <a:rPr lang="en-US" altLang="zh-CN" sz="2400" b="1" i="1" dirty="0" smtClean="0">
                            <a:solidFill>
                              <a:srgbClr val="A00021"/>
                            </a:solidFill>
                            <a:latin typeface="Cambria Math" panose="02040503050406030204" pitchFamily="18" charset="0"/>
                            <a:ea typeface="SimSun" panose="02010600030101010101" pitchFamily="34" charset="-122"/>
                            <a:cs typeface="Times New Roman" panose="02020603050405020304" pitchFamily="34" charset="-120"/>
                          </a:rPr>
                        </m:ctrlPr>
                      </m:sSupPr>
                      <m:e>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𝐂𝐥</m:t>
                        </m:r>
                      </m:e>
                      <m:sup>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m:t>
                        </m:r>
                      </m:sup>
                    </m:sSup>
                  </m:oMath>
                </a14:m>
                <a:r>
                  <a:rPr lang="en-US" altLang="zh-CN" sz="100" b="1" i="0" kern="0" spc="-99900" dirty="0" smtClean="0">
                    <a:solidFill>
                      <a:srgbClr val="FFFFFF"/>
                    </a:solidFill>
                    <a:latin typeface="Times New Roman" panose="02020603050405020304" pitchFamily="34" charset="0"/>
                    <a:ea typeface="SimSun" panose="02010600030101010101" pitchFamily="34" charset="-122"/>
                    <a:cs typeface="Times New Roman" panose="02020603050405020304" pitchFamily="34" charset="-120"/>
                  </a:rPr>
                  <a:t> </a:t>
                </a:r>
                <a:endParaRPr lang="en-US" altLang="zh-CN" sz="100" dirty="0"/>
              </a:p>
            </p:txBody>
          </p:sp>
        </mc:Choice>
        <mc:Fallback>
          <p:sp>
            <p:nvSpPr>
              <p:cNvPr id="9" name="QB_5_AN.96_1#5aa7accd4.blank?vcp=1&amp;pid=fe6f5ac93&amp;color=0,0,0&amp;vpa=46&amp;vtp=1&amp;bbb=1"/>
              <p:cNvSpPr>
                <a:spLocks noRot="1" noChangeAspect="1" noMove="1" noResize="1" noEditPoints="1" noAdjustHandles="1" noChangeArrowheads="1" noChangeShapeType="1" noTextEdit="1"/>
              </p:cNvSpPr>
              <p:nvPr/>
            </p:nvSpPr>
            <p:spPr>
              <a:xfrm>
                <a:off x="1199960" y="4626890"/>
                <a:ext cx="607949" cy="381000"/>
              </a:xfrm>
              <a:prstGeom prst="rect">
                <a:avLst/>
              </a:prstGeom>
              <a:blipFill rotWithShape="1">
                <a:blip r:embed="rId4"/>
                <a:stretch>
                  <a:fillRect l="-73" t="-73" r="11" b="73"/>
                </a:stretch>
              </a:blipFill>
            </p:spPr>
            <p:txBody>
              <a:bodyPr/>
              <a:lstStyle/>
              <a:p>
                <a:r>
                  <a:rPr lang="zh-CN" altLang="en-US">
                    <a:noFill/>
                  </a:rPr>
                  <a:t> </a:t>
                </a:r>
              </a:p>
            </p:txBody>
          </p:sp>
        </mc:Fallback>
      </mc:AlternateContent>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wipe(left)">
                                      <p:cBhvr>
                                        <p:cTn id="7" dur="500"/>
                                        <p:tgtEl>
                                          <p:spTgt spid="3">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wipe(left)">
                                      <p:cBhvr>
                                        <p:cTn id="10" dur="500"/>
                                        <p:tgtEl>
                                          <p:spTgt spid="3">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5">
                                            <p:bg/>
                                          </p:spTgt>
                                        </p:tgtEl>
                                        <p:attrNameLst>
                                          <p:attrName>style.visibility</p:attrName>
                                        </p:attrNameLst>
                                      </p:cBhvr>
                                      <p:to>
                                        <p:strVal val="visible"/>
                                      </p:to>
                                    </p:set>
                                    <p:animEffect transition="in" filter="wipe(left)">
                                      <p:cBhvr>
                                        <p:cTn id="15" dur="500"/>
                                        <p:tgtEl>
                                          <p:spTgt spid="5">
                                            <p:bg/>
                                          </p:spTgt>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5">
                                            <p:txEl>
                                              <p:pRg st="0" end="0"/>
                                            </p:txEl>
                                          </p:spTgt>
                                        </p:tgtEl>
                                        <p:attrNameLst>
                                          <p:attrName>style.visibility</p:attrName>
                                        </p:attrNameLst>
                                      </p:cBhvr>
                                      <p:to>
                                        <p:strVal val="visible"/>
                                      </p:to>
                                    </p:set>
                                    <p:animEffect transition="in" filter="wipe(left)">
                                      <p:cBhvr>
                                        <p:cTn id="18" dur="500"/>
                                        <p:tgtEl>
                                          <p:spTgt spid="5">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7">
                                            <p:bg/>
                                          </p:spTgt>
                                        </p:tgtEl>
                                        <p:attrNameLst>
                                          <p:attrName>style.visibility</p:attrName>
                                        </p:attrNameLst>
                                      </p:cBhvr>
                                      <p:to>
                                        <p:strVal val="visible"/>
                                      </p:to>
                                    </p:set>
                                    <p:animEffect transition="in" filter="wipe(left)">
                                      <p:cBhvr>
                                        <p:cTn id="23" dur="500"/>
                                        <p:tgtEl>
                                          <p:spTgt spid="7">
                                            <p:bg/>
                                          </p:spTgt>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7">
                                            <p:txEl>
                                              <p:pRg st="0" end="0"/>
                                            </p:txEl>
                                          </p:spTgt>
                                        </p:tgtEl>
                                        <p:attrNameLst>
                                          <p:attrName>style.visibility</p:attrName>
                                        </p:attrNameLst>
                                      </p:cBhvr>
                                      <p:to>
                                        <p:strVal val="visible"/>
                                      </p:to>
                                    </p:set>
                                    <p:animEffect transition="in" filter="wipe(left)">
                                      <p:cBhvr>
                                        <p:cTn id="26" dur="500"/>
                                        <p:tgtEl>
                                          <p:spTgt spid="7">
                                            <p:txEl>
                                              <p:pRg st="0" end="0"/>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grpId="0" nodeType="clickEffect">
                                  <p:stCondLst>
                                    <p:cond delay="0"/>
                                  </p:stCondLst>
                                  <p:childTnLst>
                                    <p:set>
                                      <p:cBhvr>
                                        <p:cTn id="30" dur="1" fill="hold">
                                          <p:stCondLst>
                                            <p:cond delay="0"/>
                                          </p:stCondLst>
                                        </p:cTn>
                                        <p:tgtEl>
                                          <p:spTgt spid="9">
                                            <p:bg/>
                                          </p:spTgt>
                                        </p:tgtEl>
                                        <p:attrNameLst>
                                          <p:attrName>style.visibility</p:attrName>
                                        </p:attrNameLst>
                                      </p:cBhvr>
                                      <p:to>
                                        <p:strVal val="visible"/>
                                      </p:to>
                                    </p:set>
                                    <p:animEffect transition="in" filter="wipe(left)">
                                      <p:cBhvr>
                                        <p:cTn id="31" dur="500"/>
                                        <p:tgtEl>
                                          <p:spTgt spid="9">
                                            <p:bg/>
                                          </p:spTgt>
                                        </p:tgtEl>
                                      </p:cBhvr>
                                    </p:animEffect>
                                  </p:childTnLst>
                                </p:cTn>
                              </p:par>
                              <p:par>
                                <p:cTn id="32" presetID="22" presetClass="entr" presetSubtype="8" fill="hold" grpId="0" nodeType="withEffect">
                                  <p:stCondLst>
                                    <p:cond delay="0"/>
                                  </p:stCondLst>
                                  <p:childTnLst>
                                    <p:set>
                                      <p:cBhvr>
                                        <p:cTn id="33" dur="1" fill="hold">
                                          <p:stCondLst>
                                            <p:cond delay="0"/>
                                          </p:stCondLst>
                                        </p:cTn>
                                        <p:tgtEl>
                                          <p:spTgt spid="9">
                                            <p:txEl>
                                              <p:pRg st="0" end="0"/>
                                            </p:txEl>
                                          </p:spTgt>
                                        </p:tgtEl>
                                        <p:attrNameLst>
                                          <p:attrName>style.visibility</p:attrName>
                                        </p:attrNameLst>
                                      </p:cBhvr>
                                      <p:to>
                                        <p:strVal val="visible"/>
                                      </p:to>
                                    </p:set>
                                    <p:animEffect transition="in" filter="wipe(left)">
                                      <p:cBhvr>
                                        <p:cTn id="34" dur="500"/>
                                        <p:tgtEl>
                                          <p:spTgt spid="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P spid="5" grpId="0" animBg="1" build="p"/>
      <p:bldP spid="7" grpId="0" animBg="1" build="p"/>
      <p:bldP spid="9" grpId="0" animBg="1" build="p"/>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5_BD.97_1#37f6b143c?vcp=1&amp;pid=fe6f5ac93&amp;color=0,0,0&amp;vtp=1&amp;bt=1&amp;bbb=1"/>
          <p:cNvSpPr/>
          <p:nvPr/>
        </p:nvSpPr>
        <p:spPr>
          <a:xfrm>
            <a:off x="576072" y="1750727"/>
            <a:ext cx="10954512" cy="533400"/>
          </a:xfrm>
          <a:prstGeom prst="rect">
            <a:avLst/>
          </a:prstGeom>
          <a:noFill/>
        </p:spPr>
        <p:txBody>
          <a:bodyPr wrap="none" lIns="0" tIns="0" rIns="0" bIns="0" rtlCol="0" anchor="t"/>
          <a:lstStyle/>
          <a:p>
            <a:pPr algn="l" latinLnBrk="1">
              <a:lnSpc>
                <a:spcPts val="4200"/>
              </a:lnSpc>
            </a:pP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（5</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r>
              <a:rPr lang="en-US" altLang="zh-CN" sz="2400" b="1" i="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下列说法正确的是</a:t>
            </a:r>
            <a:r>
              <a:rPr lang="en-US" altLang="zh-CN" sz="2400" i="0" smtClean="0">
                <a:solidFill>
                  <a:srgbClr val="000000"/>
                </a:solidFill>
                <a:latin typeface="SimSun" panose="02010600030101010101" pitchFamily="34" charset="-122"/>
                <a:ea typeface="SimSun" panose="02010600030101010101" pitchFamily="34" charset="-122"/>
                <a:cs typeface="SimSun" panose="02010600030101010101" pitchFamily="34" charset="-120"/>
              </a:rPr>
              <a:t>_____</a:t>
            </a:r>
            <a:r>
              <a:rPr lang="en-US" altLang="zh-CN" sz="2400" b="1" i="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endParaRPr lang="en-US" altLang="zh-CN" sz="2400" dirty="0"/>
          </a:p>
        </p:txBody>
      </p:sp>
      <mc:AlternateContent xmlns:mc="http://schemas.openxmlformats.org/markup-compatibility/2006">
        <mc:Choice xmlns:a14="http://schemas.microsoft.com/office/drawing/2010/main" Requires="a14">
          <p:sp>
            <p:nvSpPr>
              <p:cNvPr id="4" name="QC_5_BD.97_2#37f6b143c.choices?vcp=1&amp;pid=fe6f5ac93&amp;color=0,0,0&amp;vtp=1&amp;bbb=1"/>
              <p:cNvSpPr/>
              <p:nvPr/>
            </p:nvSpPr>
            <p:spPr>
              <a:xfrm>
                <a:off x="576072" y="2275164"/>
                <a:ext cx="10954512" cy="1676400"/>
              </a:xfrm>
              <a:prstGeom prst="rect">
                <a:avLst/>
              </a:prstGeom>
              <a:noFill/>
            </p:spPr>
            <p:txBody>
              <a:bodyPr wrap="none" lIns="0" tIns="0" rIns="0" bIns="0" rtlCol="0" anchor="t"/>
              <a:lstStyle/>
              <a:p>
                <a:pPr algn="l" latinLnBrk="1">
                  <a:lnSpc>
                    <a:spcPts val="4400"/>
                  </a:lnSpc>
                </a:pP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A.二氧化氯属于氧化物</a:t>
                </a:r>
                <a:endParaRPr lang="en-US" altLang="zh-CN" sz="2400" dirty="0"/>
              </a:p>
              <a:p>
                <a:pPr latinLnBrk="1">
                  <a:lnSpc>
                    <a:spcPts val="4400"/>
                  </a:lnSpc>
                </a:pPr>
                <a:r>
                  <a:rPr lang="en-US" altLang="zh-CN" sz="2400" b="1" i="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B</a:t>
                </a: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.臭氧</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r>
                  <a:rPr lang="en-US" altLang="zh-CN" sz="2400" b="1" i="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生物活性炭和</a:t>
                </a:r>
                <a14:m>
                  <m:oMath xmlns:m="http://schemas.openxmlformats.org/officeDocument/2006/math">
                    <m:sSub>
                      <m:sSubPr>
                        <m:ctrlPr>
                          <a:rPr lang="en-US" altLang="zh-CN" sz="2400" b="1" i="1"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ctrlPr>
                      </m:sSubPr>
                      <m:e>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𝐂𝐥𝐎</m:t>
                        </m:r>
                      </m:e>
                      <m:sub>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𝟐</m:t>
                        </m:r>
                      </m:sub>
                    </m:sSub>
                  </m:oMath>
                </a14:m>
                <a:r>
                  <a:rPr lang="en-US" altLang="zh-CN" sz="2400" b="1" i="0" dirty="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都可以控制自来水中</a:t>
                </a:r>
                <a14:m>
                  <m:oMath xmlns:m="http://schemas.openxmlformats.org/officeDocument/2006/math">
                    <m:sSub>
                      <m:sSubPr>
                        <m:ctrlPr>
                          <a:rPr lang="en-US" altLang="zh-CN" sz="2400" b="1" i="1"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ctrlPr>
                      </m:sSubPr>
                      <m:e>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𝐂𝐇𝐂𝐥</m:t>
                        </m:r>
                      </m:e>
                      <m:sub>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𝟑</m:t>
                        </m:r>
                      </m:sub>
                    </m:sSub>
                  </m:oMath>
                </a14:m>
                <a:r>
                  <a:rPr lang="en-US" altLang="zh-CN" sz="100" b="1" i="0" kern="0" spc="-99900" dirty="0" smtClean="0">
                    <a:solidFill>
                      <a:srgbClr val="FFFFFF"/>
                    </a:solidFill>
                    <a:latin typeface="Times New Roman" panose="02020603050405020304" pitchFamily="34" charset="0"/>
                    <a:ea typeface="SimSun" panose="02010600030101010101" pitchFamily="34" charset="-122"/>
                    <a:cs typeface="Times New Roman" panose="02020603050405020304" pitchFamily="34" charset="-120"/>
                  </a:rPr>
                  <a:t> </a:t>
                </a:r>
                <a:r>
                  <a:rPr lang="en-US" altLang="zh-CN" sz="2400" b="1" i="0" dirty="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形成</a:t>
                </a:r>
                <a:endParaRPr lang="en-US" altLang="zh-CN" sz="2400" dirty="0"/>
              </a:p>
              <a:p>
                <a:pPr latinLnBrk="1">
                  <a:lnSpc>
                    <a:spcPts val="4400"/>
                  </a:lnSpc>
                </a:pPr>
                <a:r>
                  <a:rPr lang="en-US" altLang="zh-CN" sz="2400" b="1" i="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C</a:t>
                </a: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在放置的时间范围内</a:t>
                </a:r>
                <a:r>
                  <a:rPr lang="en-US" altLang="zh-CN" sz="2400" b="1" i="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14:m>
                  <m:oMath xmlns:m="http://schemas.openxmlformats.org/officeDocument/2006/math">
                    <m:sSub>
                      <m:sSubPr>
                        <m:ctrlPr>
                          <a:rPr lang="en-US" altLang="zh-CN" sz="2400" b="1" i="1"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ctrlPr>
                      </m:sSubPr>
                      <m:e>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𝐂𝐥𝐎</m:t>
                        </m:r>
                      </m:e>
                      <m:sub>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𝟐</m:t>
                        </m:r>
                      </m:sub>
                    </m:sSub>
                  </m:oMath>
                </a14:m>
                <a:r>
                  <a:rPr lang="en-US" altLang="zh-CN" sz="100" b="1" i="0" kern="0" spc="-99900" dirty="0" smtClean="0">
                    <a:solidFill>
                      <a:srgbClr val="FFFFFF"/>
                    </a:solidFill>
                    <a:latin typeface="Times New Roman" panose="02020603050405020304" pitchFamily="34" charset="0"/>
                    <a:ea typeface="SimSun" panose="02010600030101010101" pitchFamily="34" charset="-122"/>
                    <a:cs typeface="Times New Roman" panose="02020603050405020304" pitchFamily="34" charset="-120"/>
                  </a:rPr>
                  <a:t> </a:t>
                </a:r>
                <a:r>
                  <a:rPr lang="en-US" altLang="zh-CN" sz="2400" b="1" i="0" dirty="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溶液浓度随放置时间延长而增大</a:t>
                </a:r>
                <a:endParaRPr lang="en-US" altLang="zh-CN" sz="2400" dirty="0"/>
              </a:p>
            </p:txBody>
          </p:sp>
        </mc:Choice>
        <mc:Fallback>
          <p:sp>
            <p:nvSpPr>
              <p:cNvPr id="4" name="QC_5_BD.97_2#37f6b143c.choices?vcp=1&amp;pid=fe6f5ac93&amp;color=0,0,0&amp;vtp=1&amp;bbb=1"/>
              <p:cNvSpPr>
                <a:spLocks noRot="1" noChangeAspect="1" noMove="1" noResize="1" noEditPoints="1" noAdjustHandles="1" noChangeArrowheads="1" noChangeShapeType="1" noTextEdit="1"/>
              </p:cNvSpPr>
              <p:nvPr/>
            </p:nvSpPr>
            <p:spPr>
              <a:xfrm>
                <a:off x="576072" y="2275164"/>
                <a:ext cx="10954512" cy="1676400"/>
              </a:xfrm>
              <a:prstGeom prst="rect">
                <a:avLst/>
              </a:prstGeom>
              <a:blipFill rotWithShape="1">
                <a:blip r:embed="rId1"/>
                <a:stretch>
                  <a:fillRect l="-1" t="-35" r="2" b="35"/>
                </a:stretch>
              </a:blipFill>
            </p:spPr>
            <p:txBody>
              <a:bodyPr/>
              <a:lstStyle/>
              <a:p>
                <a:r>
                  <a:rPr lang="zh-CN" altLang="en-US">
                    <a:noFill/>
                  </a:rPr>
                  <a:t> </a:t>
                </a:r>
              </a:p>
            </p:txBody>
          </p:sp>
        </mc:Fallback>
      </mc:AlternateContent>
      <p:sp>
        <p:nvSpPr>
          <p:cNvPr id="5" name="QB_5_BD.99_1#e14148872?vcp=1&amp;pid=fe6f5ac93&amp;color=0,0,0&amp;vtp=1&amp;bbb=1&amp;hb=1"/>
          <p:cNvSpPr/>
          <p:nvPr/>
        </p:nvSpPr>
        <p:spPr>
          <a:xfrm>
            <a:off x="576072" y="3931190"/>
            <a:ext cx="10954512" cy="1117600"/>
          </a:xfrm>
          <a:prstGeom prst="rect">
            <a:avLst/>
          </a:prstGeom>
          <a:noFill/>
        </p:spPr>
        <p:txBody>
          <a:bodyPr wrap="none" lIns="0" tIns="0" rIns="0" bIns="0" rtlCol="0" anchor="t"/>
          <a:lstStyle/>
          <a:p>
            <a:pPr algn="l" latinLnBrk="1">
              <a:lnSpc>
                <a:spcPts val="4400"/>
              </a:lnSpc>
            </a:pP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（6）对比图中两条曲线</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r>
              <a:rPr lang="en-US" altLang="zh-CN" sz="2400" b="1" i="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得到的实验结论是</a:t>
            </a:r>
            <a:r>
              <a:rPr lang="en-US" altLang="zh-CN" sz="2400" i="0" smtClean="0">
                <a:solidFill>
                  <a:srgbClr val="000000"/>
                </a:solidFill>
                <a:latin typeface="SimSun" panose="02010600030101010101" pitchFamily="34" charset="-122"/>
                <a:ea typeface="SimSun" panose="02010600030101010101" pitchFamily="34" charset="-122"/>
                <a:cs typeface="SimSun" panose="02010600030101010101" pitchFamily="34" charset="-120"/>
              </a:rPr>
              <a:t>________________________________</a:t>
            </a:r>
            <a:endParaRPr lang="en-US" altLang="zh-CN" sz="2400" i="0" smtClean="0">
              <a:solidFill>
                <a:srgbClr val="000000"/>
              </a:solidFill>
              <a:latin typeface="SimSun" panose="02010600030101010101" pitchFamily="34" charset="-122"/>
              <a:ea typeface="SimSun" panose="02010600030101010101" pitchFamily="34" charset="-122"/>
              <a:cs typeface="SimSun" panose="02010600030101010101" pitchFamily="34" charset="-120"/>
            </a:endParaRPr>
          </a:p>
          <a:p>
            <a:pPr latinLnBrk="1">
              <a:lnSpc>
                <a:spcPts val="4400"/>
              </a:lnSpc>
            </a:pPr>
            <a:r>
              <a:rPr lang="en-US" altLang="zh-CN" sz="2400" i="0" smtClean="0">
                <a:solidFill>
                  <a:srgbClr val="000000"/>
                </a:solidFill>
                <a:latin typeface="SimSun" panose="02010600030101010101" pitchFamily="34" charset="-122"/>
                <a:ea typeface="SimSun" panose="02010600030101010101" pitchFamily="34" charset="-122"/>
                <a:cs typeface="SimSun" panose="02010600030101010101" pitchFamily="34" charset="-120"/>
              </a:rPr>
              <a:t>________________________________________</a:t>
            </a:r>
            <a:r>
              <a:rPr lang="en-US" altLang="zh-CN" sz="2400" b="1" i="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endParaRPr lang="en-US" altLang="zh-CN" sz="2400" dirty="0"/>
          </a:p>
        </p:txBody>
      </p:sp>
      <mc:AlternateContent xmlns:mc="http://schemas.openxmlformats.org/markup-compatibility/2006">
        <mc:Choice xmlns:a14="http://schemas.microsoft.com/office/drawing/2010/main" Requires="a14">
          <p:sp>
            <p:nvSpPr>
              <p:cNvPr id="6" name="QB_5_AN.100_1#e14148872.blank?vcp=1&amp;pid=fe6f5ac93&amp;color=0,0,0&amp;vpa=48&amp;vtp=1&amp;bbb=1&amp;hb=1"/>
              <p:cNvSpPr/>
              <p:nvPr/>
            </p:nvSpPr>
            <p:spPr>
              <a:xfrm>
                <a:off x="576073" y="3918490"/>
                <a:ext cx="10948277" cy="1117600"/>
              </a:xfrm>
              <a:prstGeom prst="rect">
                <a:avLst/>
              </a:prstGeom>
              <a:noFill/>
            </p:spPr>
            <p:txBody>
              <a:bodyPr wrap="square" lIns="0" tIns="0" rIns="0" bIns="0" rtlCol="0" anchor="t"/>
              <a:lstStyle/>
              <a:p>
                <a:pPr latinLnBrk="1">
                  <a:lnSpc>
                    <a:spcPts val="4350"/>
                  </a:lnSpc>
                </a:pPr>
                <a:r>
                  <a:rPr lang="en-US" altLang="zh-CN" sz="2400" b="1" i="0" smtClean="0">
                    <a:solidFill>
                      <a:srgbClr val="A00021"/>
                    </a:solidFill>
                    <a:latin typeface="SimSun" panose="02010600030101010101" pitchFamily="34" charset="-122"/>
                    <a:ea typeface="SimSun" panose="02010600030101010101" pitchFamily="34" charset="-122"/>
                    <a:cs typeface="Times New Roman" panose="02020603050405020304" pitchFamily="34" charset="-120"/>
                  </a:rPr>
                  <a:t>                                        </a:t>
                </a:r>
                <a:r>
                  <a:rPr lang="en-US" altLang="zh-CN" sz="2400" b="1" i="0" smtClean="0">
                    <a:solidFill>
                      <a:srgbClr val="A00021"/>
                    </a:solidFill>
                    <a:latin typeface="Times New Roman" panose="02020603050405020304" pitchFamily="34" charset="0"/>
                    <a:ea typeface="SimSun" panose="02010600030101010101" pitchFamily="34" charset="-122"/>
                    <a:cs typeface="Times New Roman" panose="02020603050405020304" pitchFamily="34" charset="-120"/>
                  </a:rPr>
                  <a:t>消毒剂投入量相同时</a:t>
                </a:r>
                <a:r>
                  <a:rPr lang="en-US" altLang="zh-CN" sz="2400" b="1" i="0">
                    <a:solidFill>
                      <a:srgbClr val="A00021"/>
                    </a:solidFill>
                    <a:latin typeface="Times New Roman" panose="02020603050405020304" pitchFamily="34" charset="0"/>
                    <a:ea typeface="SimSun" panose="02010600030101010101" pitchFamily="34" charset="-122"/>
                    <a:cs typeface="Times New Roman" panose="02020603050405020304" pitchFamily="34" charset="-120"/>
                  </a:rPr>
                  <a:t>，</a:t>
                </a:r>
                <a:r>
                  <a:rPr lang="en-US" altLang="zh-CN" sz="2400" b="1" i="0" smtClean="0">
                    <a:solidFill>
                      <a:srgbClr val="A00021"/>
                    </a:solidFill>
                    <a:latin typeface="Times New Roman" panose="02020603050405020304" pitchFamily="34" charset="0"/>
                    <a:ea typeface="SimSun" panose="02010600030101010101" pitchFamily="34" charset="-122"/>
                    <a:cs typeface="Times New Roman" panose="02020603050405020304" pitchFamily="34" charset="-120"/>
                  </a:rPr>
                  <a:t>使用</a:t>
                </a:r>
                <a14:m>
                  <m:oMath xmlns:m="http://schemas.openxmlformats.org/officeDocument/2006/math">
                    <m:sSub>
                      <m:sSubPr>
                        <m:ctrlPr>
                          <a:rPr lang="en-US" altLang="zh-CN" sz="2400" b="1" i="1"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ctrlPr>
                      </m:sSubPr>
                      <m:e>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𝐂𝐥𝐎</m:t>
                        </m:r>
                      </m:e>
                      <m:sub>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𝟐</m:t>
                        </m:r>
                      </m:sub>
                    </m:sSub>
                  </m:oMath>
                </a14:m>
                <a:r>
                  <a:rPr lang="en-US" altLang="zh-CN" sz="2400" b="1" i="0" smtClean="0">
                    <a:solidFill>
                      <a:srgbClr val="A00021"/>
                    </a:solidFill>
                    <a:latin typeface="Times New Roman" panose="02020603050405020304" pitchFamily="34" charset="0"/>
                    <a:ea typeface="SimSun" panose="02010600030101010101" pitchFamily="34" charset="-122"/>
                    <a:cs typeface="Times New Roman" panose="02020603050405020304" pitchFamily="34" charset="-120"/>
                  </a:rPr>
                  <a:t>消毒比自由氯消毒时对控制</a:t>
                </a:r>
                <a14:m>
                  <m:oMath xmlns:m="http://schemas.openxmlformats.org/officeDocument/2006/math">
                    <m:sSub>
                      <m:sSubPr>
                        <m:ctrlPr>
                          <a:rPr lang="en-US" altLang="zh-CN" sz="2400" b="1" i="1"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ctrlPr>
                      </m:sSubPr>
                      <m:e>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𝐂𝐇𝐂𝐥</m:t>
                        </m:r>
                      </m:e>
                      <m:sub>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𝟑</m:t>
                        </m:r>
                      </m:sub>
                    </m:sSub>
                  </m:oMath>
                </a14:m>
                <a:r>
                  <a:rPr lang="en-US" altLang="zh-CN" sz="2400" b="1" i="0" dirty="0" smtClean="0">
                    <a:solidFill>
                      <a:srgbClr val="A00021"/>
                    </a:solidFill>
                    <a:latin typeface="Times New Roman" panose="02020603050405020304" pitchFamily="34" charset="0"/>
                    <a:ea typeface="SimSun" panose="02010600030101010101" pitchFamily="34" charset="-122"/>
                    <a:cs typeface="Times New Roman" panose="02020603050405020304" pitchFamily="34" charset="-120"/>
                  </a:rPr>
                  <a:t>生成效果更好</a:t>
                </a:r>
                <a:endParaRPr lang="en-US" altLang="zh-CN" sz="2400" dirty="0"/>
              </a:p>
            </p:txBody>
          </p:sp>
        </mc:Choice>
        <mc:Fallback>
          <p:sp>
            <p:nvSpPr>
              <p:cNvPr id="6" name="QB_5_AN.100_1#e14148872.blank?vcp=1&amp;pid=fe6f5ac93&amp;color=0,0,0&amp;vpa=48&amp;vtp=1&amp;bbb=1&amp;hb=1"/>
              <p:cNvSpPr>
                <a:spLocks noRot="1" noChangeAspect="1" noMove="1" noResize="1" noEditPoints="1" noAdjustHandles="1" noChangeArrowheads="1" noChangeShapeType="1" noTextEdit="1"/>
              </p:cNvSpPr>
              <p:nvPr/>
            </p:nvSpPr>
            <p:spPr>
              <a:xfrm>
                <a:off x="576073" y="3918490"/>
                <a:ext cx="10948277" cy="1117600"/>
              </a:xfrm>
              <a:prstGeom prst="rect">
                <a:avLst/>
              </a:prstGeom>
              <a:blipFill rotWithShape="1">
                <a:blip r:embed="rId2"/>
                <a:stretch>
                  <a:fillRect l="-1" t="-48" r="3" b="48"/>
                </a:stretch>
              </a:blipFill>
            </p:spPr>
            <p:txBody>
              <a:bodyPr/>
              <a:lstStyle/>
              <a:p>
                <a:r>
                  <a:rPr lang="zh-CN" altLang="en-US">
                    <a:noFill/>
                  </a:rPr>
                  <a:t> </a:t>
                </a:r>
              </a:p>
            </p:txBody>
          </p:sp>
        </mc:Fallback>
      </mc:AlternateContent>
      <p:sp>
        <p:nvSpPr>
          <p:cNvPr id="7" name="QC_5_AN.98_1#37f6b143c.blank?vcp=1&amp;pid=fe6f5ac93&amp;color=0,0,0&amp;vpa=47&amp;vtp=1&amp;bbb=1&amp;answeroption=AB"/>
          <p:cNvSpPr txBox="1"/>
          <p:nvPr/>
        </p:nvSpPr>
        <p:spPr>
          <a:xfrm>
            <a:off x="449072" y="2333584"/>
            <a:ext cx="474489" cy="569387"/>
          </a:xfrm>
          <a:prstGeom prst="rect">
            <a:avLst/>
          </a:prstGeom>
          <a:noFill/>
        </p:spPr>
        <p:txBody>
          <a:bodyPr vert="horz" wrap="none" lIns="0" tIns="0" rIns="0" bIns="0" rtlCol="0">
            <a:spAutoFit/>
          </a:bodyPr>
          <a:lstStyle/>
          <a:p>
            <a:r>
              <a:rPr lang="zh-CN" altLang="en-US" sz="3700" b="1" smtClean="0">
                <a:solidFill>
                  <a:srgbClr val="A00021"/>
                </a:solidFill>
                <a:latin typeface="华文细黑" panose="02010600040101010101" pitchFamily="2" charset="-122"/>
              </a:rPr>
              <a:t>√</a:t>
            </a:r>
            <a:endParaRPr lang="zh-CN" altLang="en-US" sz="3700" b="1">
              <a:solidFill>
                <a:srgbClr val="A00021"/>
              </a:solidFill>
              <a:latin typeface="华文细黑" panose="02010600040101010101" pitchFamily="2" charset="-122"/>
            </a:endParaRPr>
          </a:p>
        </p:txBody>
      </p:sp>
      <p:sp>
        <p:nvSpPr>
          <p:cNvPr id="8" name="QC_5_AN.98_2#37f6b143c.blank?vcp=1&amp;pid=fe6f5ac93&amp;color=0,0,0&amp;vpa=47&amp;vtp=1&amp;bbb=1&amp;answeroption=AB"/>
          <p:cNvSpPr txBox="1"/>
          <p:nvPr/>
        </p:nvSpPr>
        <p:spPr>
          <a:xfrm>
            <a:off x="449072" y="2905084"/>
            <a:ext cx="822325" cy="563880"/>
          </a:xfrm>
          <a:prstGeom prst="rect">
            <a:avLst/>
          </a:prstGeom>
          <a:noFill/>
        </p:spPr>
        <p:txBody>
          <a:bodyPr vert="horz" lIns="0" tIns="0" rIns="0" bIns="0" rtlCol="0">
            <a:spAutoFit/>
          </a:bodyPr>
          <a:lstStyle/>
          <a:p>
            <a:r>
              <a:rPr lang="zh-CN" altLang="en-US" sz="3700" b="1" smtClean="0">
                <a:solidFill>
                  <a:srgbClr val="A00021"/>
                </a:solidFill>
                <a:latin typeface="华文细黑" panose="02010600040101010101" pitchFamily="2" charset="-122"/>
              </a:rPr>
              <a:t>√</a:t>
            </a:r>
            <a:endParaRPr lang="zh-CN" altLang="en-US" sz="3700" b="1">
              <a:solidFill>
                <a:srgbClr val="A00021"/>
              </a:solidFill>
              <a:latin typeface="华文细黑" panose="02010600040101010101" pitchFamily="2" charset="-122"/>
            </a:endParaRPr>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wipe(left)">
                                      <p:cBhvr>
                                        <p:cTn id="7" dur="500"/>
                                        <p:tgtEl>
                                          <p:spTgt spid="7">
                                            <p:txEl>
                                              <p:pRg st="0" end="0"/>
                                            </p:txEl>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8">
                                            <p:txEl>
                                              <p:pRg st="0" end="0"/>
                                            </p:txEl>
                                          </p:spTgt>
                                        </p:tgtEl>
                                        <p:attrNameLst>
                                          <p:attrName>style.visibility</p:attrName>
                                        </p:attrNameLst>
                                      </p:cBhvr>
                                      <p:to>
                                        <p:strVal val="visible"/>
                                      </p:to>
                                    </p:set>
                                    <p:animEffect transition="in" filter="wipe(left)">
                                      <p:cBhvr>
                                        <p:cTn id="10" dur="500"/>
                                        <p:tgtEl>
                                          <p:spTgt spid="8">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6">
                                            <p:bg/>
                                          </p:spTgt>
                                        </p:tgtEl>
                                        <p:attrNameLst>
                                          <p:attrName>style.visibility</p:attrName>
                                        </p:attrNameLst>
                                      </p:cBhvr>
                                      <p:to>
                                        <p:strVal val="visible"/>
                                      </p:to>
                                    </p:set>
                                    <p:animEffect transition="in" filter="wipe(left)">
                                      <p:cBhvr>
                                        <p:cTn id="15" dur="500"/>
                                        <p:tgtEl>
                                          <p:spTgt spid="6">
                                            <p:bg/>
                                          </p:spTgt>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6">
                                            <p:txEl>
                                              <p:pRg st="0" end="0"/>
                                            </p:txEl>
                                          </p:spTgt>
                                        </p:tgtEl>
                                        <p:attrNameLst>
                                          <p:attrName>style.visibility</p:attrName>
                                        </p:attrNameLst>
                                      </p:cBhvr>
                                      <p:to>
                                        <p:strVal val="visible"/>
                                      </p:to>
                                    </p:set>
                                    <p:animEffect transition="in" filter="wipe(left)">
                                      <p:cBhvr>
                                        <p:cTn id="18" dur="5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build="p"/>
      <p:bldP spid="7" grpId="0" build="p"/>
      <p:bldP spid="8" grpId="0" build="p"/>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O_4_BD.101_1#d52291917?vcp=1&amp;pid=47b4f0ba7&amp;color=0,0,0&amp;vtp=1&amp;bt=1&amp;bbb=1"/>
          <p:cNvSpPr/>
          <p:nvPr/>
        </p:nvSpPr>
        <p:spPr>
          <a:xfrm>
            <a:off x="576072" y="1412145"/>
            <a:ext cx="10954512" cy="533400"/>
          </a:xfrm>
          <a:prstGeom prst="rect">
            <a:avLst/>
          </a:prstGeom>
          <a:noFill/>
        </p:spPr>
        <p:txBody>
          <a:bodyPr wrap="none" lIns="0" tIns="0" rIns="0" bIns="0" rtlCol="0" anchor="t"/>
          <a:lstStyle/>
          <a:p>
            <a:pPr algn="l" latinLnBrk="1">
              <a:lnSpc>
                <a:spcPts val="4200"/>
              </a:lnSpc>
            </a:pP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26.（8分）碳和碳的化合物是化学研究的重要内容。</a:t>
            </a:r>
            <a:endParaRPr lang="en-US" altLang="zh-CN" sz="2400" dirty="0"/>
          </a:p>
        </p:txBody>
      </p:sp>
      <p:sp>
        <p:nvSpPr>
          <p:cNvPr id="3" name="QB_5_BD.102_1#bfbe468f1?sp=1&amp;vcp=1&amp;pid=d52291917&amp;color=0,0,0&amp;vtp=1&amp;bbb=1"/>
          <p:cNvSpPr/>
          <p:nvPr/>
        </p:nvSpPr>
        <p:spPr>
          <a:xfrm>
            <a:off x="576072" y="1934042"/>
            <a:ext cx="10954512" cy="533400"/>
          </a:xfrm>
          <a:prstGeom prst="rect">
            <a:avLst/>
          </a:prstGeom>
          <a:noFill/>
        </p:spPr>
        <p:txBody>
          <a:bodyPr wrap="none" lIns="0" tIns="0" rIns="0" bIns="0" rtlCol="0" anchor="t"/>
          <a:lstStyle/>
          <a:p>
            <a:pPr algn="l" latinLnBrk="1">
              <a:lnSpc>
                <a:spcPts val="4200"/>
              </a:lnSpc>
            </a:pP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（1）图11是元素周期表中的一格</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r>
              <a:rPr lang="en-US" altLang="zh-CN" sz="2400" b="1" i="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碳原子核外电子数为</a:t>
            </a:r>
            <a:r>
              <a:rPr lang="en-US" altLang="zh-CN" sz="2400" i="0" smtClean="0">
                <a:solidFill>
                  <a:srgbClr val="000000"/>
                </a:solidFill>
                <a:latin typeface="SimSun" panose="02010600030101010101" pitchFamily="34" charset="-122"/>
                <a:ea typeface="SimSun" panose="02010600030101010101" pitchFamily="34" charset="-122"/>
                <a:cs typeface="SimSun" panose="02010600030101010101" pitchFamily="34" charset="-120"/>
              </a:rPr>
              <a:t>___</a:t>
            </a:r>
            <a:r>
              <a:rPr lang="en-US" altLang="zh-CN" sz="2400" b="1" i="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endParaRPr lang="en-US" altLang="zh-CN" sz="2400" dirty="0"/>
          </a:p>
        </p:txBody>
      </p:sp>
      <p:sp>
        <p:nvSpPr>
          <p:cNvPr id="4" name="QB_5_AN.103_1#bfbe468f1.blank?vcp=1&amp;pid=d52291917&amp;color=0,0,0&amp;vpa=49&amp;vtp=1"/>
          <p:cNvSpPr/>
          <p:nvPr/>
        </p:nvSpPr>
        <p:spPr>
          <a:xfrm>
            <a:off x="8080025" y="1895942"/>
            <a:ext cx="373063" cy="533400"/>
          </a:xfrm>
          <a:prstGeom prst="rect">
            <a:avLst/>
          </a:prstGeom>
          <a:noFill/>
        </p:spPr>
        <p:txBody>
          <a:bodyPr wrap="none" lIns="0" tIns="0" rIns="0" bIns="0" rtlCol="0" anchor="t"/>
          <a:lstStyle/>
          <a:p>
            <a:pPr algn="ctr" latinLnBrk="1">
              <a:lnSpc>
                <a:spcPts val="4200"/>
              </a:lnSpc>
            </a:pPr>
            <a:r>
              <a:rPr lang="en-US" altLang="zh-CN" sz="2400" b="1" i="0" dirty="0">
                <a:solidFill>
                  <a:srgbClr val="A00021"/>
                </a:solidFill>
                <a:latin typeface="Times New Roman" panose="02020603050405020304" pitchFamily="34" charset="0"/>
                <a:ea typeface="SimSun" panose="02010600030101010101" pitchFamily="34" charset="-122"/>
                <a:cs typeface="Times New Roman" panose="02020603050405020304" pitchFamily="34" charset="-120"/>
              </a:rPr>
              <a:t>6</a:t>
            </a:r>
            <a:endParaRPr lang="en-US" altLang="zh-CN" sz="2400" dirty="0"/>
          </a:p>
        </p:txBody>
      </p:sp>
      <p:pic>
        <p:nvPicPr>
          <p:cNvPr id="5" name="QB_5_BD.102_2#bfbe468f1?iti=11&amp;vcp=1&amp;pid=d52291917&amp;color=0,0,0&amp;tib=255,255,255&amp;vtp=1" descr="preencoded.png"/>
          <p:cNvPicPr>
            <a:picLocks noChangeAspect="1"/>
          </p:cNvPicPr>
          <p:nvPr/>
        </p:nvPicPr>
        <p:blipFill>
          <a:blip r:embed="rId1">
            <a:clrChange>
              <a:clrFrom>
                <a:srgbClr val="FFFFFF"/>
              </a:clrFrom>
              <a:clrTo>
                <a:srgbClr val="FFFFFF">
                  <a:alpha val="0"/>
                </a:srgbClr>
              </a:clrTo>
            </a:clrChange>
          </a:blip>
          <a:stretch>
            <a:fillRect/>
          </a:stretch>
        </p:blipFill>
        <p:spPr>
          <a:xfrm>
            <a:off x="4937760" y="2538127"/>
            <a:ext cx="2221992" cy="2066544"/>
          </a:xfrm>
          <a:prstGeom prst="rect">
            <a:avLst/>
          </a:prstGeom>
          <a:noFill/>
          <a:extLst>
            <a:ext uri="{909E8E84-426E-40DD-AFC4-6F175D3DCCD1}">
              <a14:hiddenFill xmlns:a14="http://schemas.microsoft.com/office/drawing/2010/main">
                <a:solidFill>
                  <a:scrgbClr r="0" g="0" b="0">
                    <a:alpha val="0"/>
                  </a:scrgbClr>
                </a:solidFill>
              </a14:hiddenFill>
            </a:ext>
          </a:extLst>
        </p:spPr>
      </p:pic>
      <p:sp>
        <p:nvSpPr>
          <p:cNvPr id="6" name="QB_5_BD.102_3#bfbe468f1?iti=11&amp;vcp=1&amp;pid=d52291917&amp;color=0,0,0&amp;vtp=1&amp;bbb=1"/>
          <p:cNvSpPr/>
          <p:nvPr/>
        </p:nvSpPr>
        <p:spPr>
          <a:xfrm>
            <a:off x="5717444" y="4731671"/>
            <a:ext cx="662623" cy="895096"/>
          </a:xfrm>
          <a:prstGeom prst="rect">
            <a:avLst/>
          </a:prstGeom>
          <a:noFill/>
        </p:spPr>
        <p:txBody>
          <a:bodyPr wrap="none" lIns="0" tIns="0" rIns="0" bIns="0" rtlCol="0" anchor="t"/>
          <a:lstStyle/>
          <a:p>
            <a:pPr algn="ctr" latinLnBrk="1">
              <a:lnSpc>
                <a:spcPts val="4200"/>
              </a:lnSpc>
            </a:pP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图11</a:t>
            </a:r>
            <a:endParaRPr lang="en-US" altLang="zh-CN" sz="24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Effect transition="in" filter="wipe(left)">
                                      <p:cBhvr>
                                        <p:cTn id="7" dur="500"/>
                                        <p:tgtEl>
                                          <p:spTgt spid="4">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4">
                                            <p:txEl>
                                              <p:pRg st="0" end="0"/>
                                            </p:txEl>
                                          </p:spTgt>
                                        </p:tgtEl>
                                        <p:attrNameLst>
                                          <p:attrName>style.visibility</p:attrName>
                                        </p:attrNameLst>
                                      </p:cBhvr>
                                      <p:to>
                                        <p:strVal val="visible"/>
                                      </p:to>
                                    </p:set>
                                    <p:animEffect transition="in" filter="wipe(left)">
                                      <p:cBhvr>
                                        <p:cTn id="10"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build="p"/>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5_BD.104_1#a140f91e3?vcp=1&amp;pid=d52291917&amp;color=0,0,0&amp;vtp=1&amp;bt=1&amp;bbb=1"/>
          <p:cNvSpPr/>
          <p:nvPr/>
        </p:nvSpPr>
        <p:spPr>
          <a:xfrm>
            <a:off x="576072" y="539496"/>
            <a:ext cx="10954512" cy="533400"/>
          </a:xfrm>
          <a:prstGeom prst="rect">
            <a:avLst/>
          </a:prstGeom>
          <a:noFill/>
        </p:spPr>
        <p:txBody>
          <a:bodyPr wrap="none" lIns="0" tIns="0" rIns="0" bIns="0" rtlCol="0" anchor="t"/>
          <a:lstStyle/>
          <a:p>
            <a:pPr algn="l" latinLnBrk="1">
              <a:lnSpc>
                <a:spcPts val="4200"/>
              </a:lnSpc>
            </a:pP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（2）关于金刚石和石墨的说法中</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r>
              <a:rPr lang="en-US" altLang="zh-CN" sz="2400" b="1" i="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错误的是</a:t>
            </a:r>
            <a:r>
              <a:rPr lang="en-US" altLang="zh-CN" sz="2400" i="0" smtClean="0">
                <a:solidFill>
                  <a:srgbClr val="000000"/>
                </a:solidFill>
                <a:latin typeface="SimSun" panose="02010600030101010101" pitchFamily="34" charset="-122"/>
                <a:ea typeface="SimSun" panose="02010600030101010101" pitchFamily="34" charset="-122"/>
                <a:cs typeface="SimSun" panose="02010600030101010101" pitchFamily="34" charset="-120"/>
              </a:rPr>
              <a:t>___</a:t>
            </a:r>
            <a:r>
              <a:rPr lang="en-US" altLang="zh-CN" sz="2400" b="1" i="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endParaRPr lang="en-US" altLang="zh-CN" sz="2400" dirty="0">
              <a:solidFill>
                <a:srgbClr val="000000"/>
              </a:solidFill>
            </a:endParaRPr>
          </a:p>
        </p:txBody>
      </p:sp>
      <p:sp>
        <p:nvSpPr>
          <p:cNvPr id="4" name="QC_5_BD.104_2#a140f91e3.choices?vcp=1&amp;pid=d52291917&amp;color=0,0,0&amp;vtp=1&amp;bbb=1"/>
          <p:cNvSpPr/>
          <p:nvPr/>
        </p:nvSpPr>
        <p:spPr>
          <a:xfrm>
            <a:off x="576072" y="1063933"/>
            <a:ext cx="10954512" cy="1117600"/>
          </a:xfrm>
          <a:prstGeom prst="rect">
            <a:avLst/>
          </a:prstGeom>
          <a:noFill/>
        </p:spPr>
        <p:txBody>
          <a:bodyPr wrap="none" lIns="0" tIns="0" rIns="0" bIns="0" rtlCol="0" anchor="t"/>
          <a:lstStyle/>
          <a:p>
            <a:pPr marL="0" marR="0" lvl="0" indent="0" defTabSz="914400" eaLnBrk="1" fontAlgn="auto" latinLnBrk="1" hangingPunct="1">
              <a:lnSpc>
                <a:spcPts val="4400"/>
              </a:lnSpc>
              <a:spcBef>
                <a:spcPts val="0"/>
              </a:spcBef>
              <a:spcAft>
                <a:spcPts val="0"/>
              </a:spcAft>
              <a:buClrTx/>
              <a:buSzTx/>
              <a:buNone/>
              <a:tabLst>
                <a:tab pos="5583555" algn="l"/>
              </a:tabLst>
              <a:defRPr/>
            </a:pP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r>
              <a:rPr lang="en-US" altLang="zh-CN" sz="2400" b="1" i="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金刚石和石墨都属于碳的单质</a:t>
            </a:r>
            <a:r>
              <a:rPr lang="en-US" altLang="zh-CN" sz="2400" b="1" i="0" spc="-10300" smtClean="0">
                <a:solidFill>
                  <a:srgbClr val="000000"/>
                </a:solidFill>
                <a:latin typeface="SimSun" panose="02010600030101010101" pitchFamily="34" charset="-122"/>
                <a:ea typeface="SimSun" panose="02010600030101010101" pitchFamily="34" charset="-122"/>
                <a:cs typeface="SimSun" panose="02010600030101010101" pitchFamily="34" charset="-120"/>
              </a:rPr>
              <a:t>	</a:t>
            </a:r>
            <a:r>
              <a:rPr lang="en-US" altLang="zh-CN" sz="2400" b="1" i="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B</a:t>
            </a: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.石墨转化为金刚石属于物理变化</a:t>
            </a:r>
            <a:endParaRPr lang="en-US" altLang="zh-CN" sz="2400" dirty="0">
              <a:solidFill>
                <a:srgbClr val="000000"/>
              </a:solidFill>
            </a:endParaRPr>
          </a:p>
          <a:p>
            <a:pPr marL="0" marR="0" lvl="0" indent="0" defTabSz="914400" eaLnBrk="1" fontAlgn="auto" latinLnBrk="1" hangingPunct="1">
              <a:lnSpc>
                <a:spcPts val="4400"/>
              </a:lnSpc>
              <a:spcBef>
                <a:spcPts val="0"/>
              </a:spcBef>
              <a:spcAft>
                <a:spcPts val="0"/>
              </a:spcAft>
              <a:buClrTx/>
              <a:buSzTx/>
              <a:buNone/>
              <a:tabLst>
                <a:tab pos="5583555" algn="l"/>
              </a:tabLst>
              <a:defRPr/>
            </a:pPr>
            <a:r>
              <a:rPr lang="en-US" altLang="zh-CN" sz="2400" b="1" i="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C</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r>
              <a:rPr lang="en-US" altLang="zh-CN" sz="2400" b="1" i="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它们完全燃烧后的产物都是二氧化碳</a:t>
            </a:r>
            <a:r>
              <a:rPr lang="en-US" altLang="zh-CN" sz="2400" b="1" i="0" spc="-10300" smtClean="0">
                <a:solidFill>
                  <a:srgbClr val="000000"/>
                </a:solidFill>
                <a:latin typeface="SimSun" panose="02010600030101010101" pitchFamily="34" charset="-122"/>
                <a:ea typeface="SimSun" panose="02010600030101010101" pitchFamily="34" charset="-122"/>
                <a:cs typeface="SimSun" panose="02010600030101010101" pitchFamily="34" charset="-120"/>
              </a:rPr>
              <a:t>	</a:t>
            </a:r>
            <a:r>
              <a:rPr lang="en-US" altLang="zh-CN" sz="2400" b="1" i="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D</a:t>
            </a: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.金刚石和石墨里碳原子排列方式不同</a:t>
            </a:r>
            <a:endParaRPr lang="en-US" altLang="zh-CN" sz="2400" dirty="0">
              <a:solidFill>
                <a:srgbClr val="000000"/>
              </a:solidFill>
            </a:endParaRPr>
          </a:p>
        </p:txBody>
      </p:sp>
      <mc:AlternateContent xmlns:mc="http://schemas.openxmlformats.org/markup-compatibility/2006">
        <mc:Choice xmlns:a14="http://schemas.microsoft.com/office/drawing/2010/main" Requires="a14">
          <p:sp>
            <p:nvSpPr>
              <p:cNvPr id="5" name="QB_5_BD.106_1#bbc879590?sp=1&amp;vcp=1&amp;pid=d52291917&amp;color=0,0,0&amp;vtp=1&amp;bbb=1&amp;hb=1"/>
              <p:cNvSpPr/>
              <p:nvPr/>
            </p:nvSpPr>
            <p:spPr>
              <a:xfrm>
                <a:off x="576072" y="2219633"/>
                <a:ext cx="10954512" cy="1892300"/>
              </a:xfrm>
              <a:prstGeom prst="rect">
                <a:avLst/>
              </a:prstGeom>
              <a:noFill/>
            </p:spPr>
            <p:txBody>
              <a:bodyPr wrap="none" lIns="0" tIns="0" rIns="0" bIns="0" rtlCol="0" anchor="t"/>
              <a:lstStyle/>
              <a:p>
                <a:pPr algn="l" latinLnBrk="1">
                  <a:lnSpc>
                    <a:spcPts val="4400"/>
                  </a:lnSpc>
                </a:pP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（3）探究炼铁原理的实验装置如图12所示。写出一个在</a:t>
                </a:r>
                <a14:m>
                  <m:oMath xmlns:m="http://schemas.openxmlformats.org/officeDocument/2006/math">
                    <m:r>
                      <a:rPr lang="en-US" altLang="zh-CN" sz="2400" b="1" i="0" dirty="0" smtClean="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𝐕</m:t>
                    </m:r>
                  </m:oMath>
                </a14:m>
                <a:r>
                  <a:rPr lang="en-US" altLang="zh-CN" sz="100" b="1" i="0" kern="0" spc="-99900" dirty="0" smtClean="0">
                    <a:solidFill>
                      <a:srgbClr val="FFFFFF"/>
                    </a:solidFill>
                    <a:latin typeface="Times New Roman" panose="02020603050405020304" pitchFamily="34" charset="0"/>
                    <a:ea typeface="SimSun" panose="02010600030101010101" pitchFamily="34" charset="-122"/>
                    <a:cs typeface="Times New Roman" panose="02020603050405020304" pitchFamily="34" charset="-120"/>
                  </a:rPr>
                  <a:t> </a:t>
                </a:r>
                <a:r>
                  <a:rPr lang="en-US" altLang="zh-CN" sz="2400" b="1" i="0" dirty="0" err="1"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形管内反应的化学方程</a:t>
                </a:r>
                <a:endParaRPr lang="en-US" altLang="zh-CN" sz="2400" b="1" i="0" dirty="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endParaRPr>
              </a:p>
              <a:p>
                <a:pPr latinLnBrk="1">
                  <a:lnSpc>
                    <a:spcPts val="6100"/>
                  </a:lnSpc>
                </a:pPr>
                <a:r>
                  <a:rPr lang="en-US" altLang="zh-CN" sz="2400" b="1" i="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式：</a:t>
                </a:r>
                <a:r>
                  <a:rPr lang="en-US" altLang="zh-CN" sz="2400" i="0" smtClean="0">
                    <a:solidFill>
                      <a:srgbClr val="000000"/>
                    </a:solidFill>
                    <a:latin typeface="SimSun" panose="02010600030101010101" pitchFamily="34" charset="-122"/>
                    <a:ea typeface="SimSun" panose="02010600030101010101" pitchFamily="34" charset="-122"/>
                    <a:cs typeface="SimSun" panose="02010600030101010101" pitchFamily="34" charset="-120"/>
                  </a:rPr>
                  <a:t>_</a:t>
                </a:r>
                <a:r>
                  <a:rPr lang="en-US" altLang="zh-CN" sz="3350" b="1" i="0" u="sng" kern="0" spc="-99900" smtClean="0">
                    <a:solidFill>
                      <a:srgbClr val="FF00FF"/>
                    </a:solidFill>
                    <a:latin typeface="SimSun" panose="02010600030101010101" pitchFamily="34" charset="-122"/>
                    <a:ea typeface="SimSun" panose="02010600030101010101" pitchFamily="34" charset="-122"/>
                    <a:cs typeface="Times New Roman" panose="02020603050405020304" pitchFamily="34" charset="-120"/>
                  </a:rPr>
                  <a:t> </a:t>
                </a:r>
                <a:r>
                  <a:rPr lang="en-US" altLang="zh-CN" sz="2400" i="0" dirty="0" smtClean="0">
                    <a:solidFill>
                      <a:srgbClr val="000000"/>
                    </a:solidFill>
                    <a:latin typeface="SimSun" panose="02010600030101010101" pitchFamily="34" charset="-122"/>
                    <a:ea typeface="SimSun" panose="02010600030101010101" pitchFamily="34" charset="-122"/>
                    <a:cs typeface="SimSun" panose="02010600030101010101" pitchFamily="34" charset="-120"/>
                  </a:rPr>
                  <a:t>_______________________________________________________________</a:t>
                </a:r>
                <a:r>
                  <a:rPr lang="en-US" altLang="zh-CN" sz="2400" b="1" i="0" dirty="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endParaRPr lang="en-US" altLang="zh-CN" sz="2400" b="1" i="0" dirty="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endParaRPr>
              </a:p>
              <a:p>
                <a:pPr latinLnBrk="1">
                  <a:lnSpc>
                    <a:spcPts val="4400"/>
                  </a:lnSpc>
                </a:pPr>
                <a:r>
                  <a:rPr lang="en-US" altLang="zh-CN" sz="2400" b="1" i="0" dirty="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从环境保护的角度考虑</a:t>
                </a: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r>
                  <a:rPr lang="en-US" altLang="zh-CN" sz="2400" b="1" i="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处理尾气的方法是</a:t>
                </a:r>
                <a:r>
                  <a:rPr lang="en-US" altLang="zh-CN" sz="2400" i="0" smtClean="0">
                    <a:solidFill>
                      <a:srgbClr val="000000"/>
                    </a:solidFill>
                    <a:latin typeface="SimSun" panose="02010600030101010101" pitchFamily="34" charset="-122"/>
                    <a:ea typeface="SimSun" panose="02010600030101010101" pitchFamily="34" charset="-122"/>
                    <a:cs typeface="SimSun" panose="02010600030101010101" pitchFamily="34" charset="-120"/>
                  </a:rPr>
                  <a:t>__________________________</a:t>
                </a:r>
                <a:r>
                  <a:rPr lang="en-US" altLang="zh-CN" sz="2400" b="1" i="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endParaRPr lang="en-US" altLang="zh-CN" sz="2400" dirty="0">
                  <a:solidFill>
                    <a:srgbClr val="000000"/>
                  </a:solidFill>
                </a:endParaRPr>
              </a:p>
            </p:txBody>
          </p:sp>
        </mc:Choice>
        <mc:Fallback>
          <p:sp>
            <p:nvSpPr>
              <p:cNvPr id="5" name="QB_5_BD.106_1#bbc879590?sp=1&amp;vcp=1&amp;pid=d52291917&amp;color=0,0,0&amp;vtp=1&amp;bbb=1&amp;hb=1"/>
              <p:cNvSpPr>
                <a:spLocks noRot="1" noChangeAspect="1" noMove="1" noResize="1" noEditPoints="1" noAdjustHandles="1" noChangeArrowheads="1" noChangeShapeType="1" noTextEdit="1"/>
              </p:cNvSpPr>
              <p:nvPr/>
            </p:nvSpPr>
            <p:spPr>
              <a:xfrm>
                <a:off x="576072" y="2219633"/>
                <a:ext cx="10954512" cy="1892300"/>
              </a:xfrm>
              <a:prstGeom prst="rect">
                <a:avLst/>
              </a:prstGeom>
              <a:blipFill rotWithShape="1">
                <a:blip r:embed="rId1"/>
                <a:stretch>
                  <a:fillRect l="-1" t="-16" r="2" b="16"/>
                </a:stretch>
              </a:blipFill>
            </p:spPr>
            <p:txBody>
              <a:bodyPr/>
              <a:lstStyle/>
              <a:p>
                <a:r>
                  <a:rPr lang="zh-CN" altLang="en-US">
                    <a:noFill/>
                  </a:rPr>
                  <a:t> </a:t>
                </a:r>
              </a:p>
            </p:txBody>
          </p:sp>
        </mc:Fallback>
      </mc:AlternateContent>
      <p:pic>
        <p:nvPicPr>
          <p:cNvPr id="6" name="QB_5_BD.106_2#bbc879590?iti=12&amp;vcp=1&amp;pid=d52291917&amp;color=0,0,0&amp;tib=255,255,255&amp;vtp=1" descr="preencoded.png"/>
          <p:cNvPicPr>
            <a:picLocks noChangeAspect="1"/>
          </p:cNvPicPr>
          <p:nvPr/>
        </p:nvPicPr>
        <p:blipFill>
          <a:blip r:embed="rId2">
            <a:clrChange>
              <a:clrFrom>
                <a:srgbClr val="FFFFFF"/>
              </a:clrFrom>
              <a:clrTo>
                <a:srgbClr val="FFFFFF">
                  <a:alpha val="0"/>
                </a:srgbClr>
              </a:clrTo>
            </a:clrChange>
          </a:blip>
          <a:stretch>
            <a:fillRect/>
          </a:stretch>
        </p:blipFill>
        <p:spPr>
          <a:xfrm>
            <a:off x="4855464" y="4218559"/>
            <a:ext cx="2377440" cy="1609344"/>
          </a:xfrm>
          <a:prstGeom prst="rect">
            <a:avLst/>
          </a:prstGeom>
          <a:noFill/>
          <a:extLst>
            <a:ext uri="{909E8E84-426E-40DD-AFC4-6F175D3DCCD1}">
              <a14:hiddenFill xmlns:a14="http://schemas.microsoft.com/office/drawing/2010/main">
                <a:solidFill>
                  <a:scrgbClr r="0" g="0" b="0">
                    <a:alpha val="0"/>
                  </a:scrgbClr>
                </a:solidFill>
              </a14:hiddenFill>
            </a:ext>
          </a:extLst>
        </p:spPr>
      </p:pic>
      <p:sp>
        <p:nvSpPr>
          <p:cNvPr id="7" name="QB_5_BD.106_3#bbc879590?iti=12&amp;vcp=1&amp;pid=d52291917&amp;color=0,0,0&amp;vtp=1&amp;bbb=1"/>
          <p:cNvSpPr/>
          <p:nvPr/>
        </p:nvSpPr>
        <p:spPr>
          <a:xfrm>
            <a:off x="5704459" y="5954903"/>
            <a:ext cx="679450" cy="895096"/>
          </a:xfrm>
          <a:prstGeom prst="rect">
            <a:avLst/>
          </a:prstGeom>
          <a:noFill/>
        </p:spPr>
        <p:txBody>
          <a:bodyPr wrap="none" lIns="0" tIns="0" rIns="0" bIns="0" rtlCol="0" anchor="t"/>
          <a:lstStyle/>
          <a:p>
            <a:pPr algn="ctr" latinLnBrk="1">
              <a:lnSpc>
                <a:spcPts val="4200"/>
              </a:lnSpc>
            </a:pP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图12</a:t>
            </a:r>
            <a:endParaRPr lang="en-US" altLang="zh-CN" sz="2400" dirty="0">
              <a:solidFill>
                <a:srgbClr val="000000"/>
              </a:solidFill>
            </a:endParaRPr>
          </a:p>
        </p:txBody>
      </p:sp>
      <mc:AlternateContent xmlns:mc="http://schemas.openxmlformats.org/markup-compatibility/2006">
        <mc:Choice xmlns:a14="http://schemas.microsoft.com/office/drawing/2010/main" Requires="a14">
          <p:sp>
            <p:nvSpPr>
              <p:cNvPr id="8" name="QB_5_AN.107_1#bbc879590.blank?vcp=1&amp;pid=d52291917&amp;color=0,0,0&amp;vpa=51&amp;vtp=1&amp;bbb=1&amp;rh=44.25504"/>
              <p:cNvSpPr/>
              <p:nvPr/>
            </p:nvSpPr>
            <p:spPr>
              <a:xfrm>
                <a:off x="1180116" y="2812041"/>
                <a:ext cx="9714611" cy="562039"/>
              </a:xfrm>
              <a:prstGeom prst="rect">
                <a:avLst/>
              </a:prstGeom>
              <a:noFill/>
            </p:spPr>
            <p:txBody>
              <a:bodyPr wrap="none" lIns="0" tIns="0" rIns="0" bIns="0" rtlCol="0" anchor="t"/>
              <a:lstStyle/>
              <a:p>
                <a:pPr algn="ctr" latinLnBrk="1">
                  <a:lnSpc>
                    <a:spcPts val="4500"/>
                  </a:lnSpc>
                </a:pPr>
                <a14:m>
                  <m:oMath xmlns:m="http://schemas.openxmlformats.org/officeDocument/2006/math">
                    <m:sSub>
                      <m:sSubPr>
                        <m:ctrlPr>
                          <a:rPr lang="en-US" altLang="zh-CN" sz="2400" b="1" i="1" dirty="0" smtClean="0">
                            <a:solidFill>
                              <a:srgbClr val="A00021"/>
                            </a:solidFill>
                            <a:latin typeface="Cambria Math" panose="02040503050406030204" pitchFamily="18" charset="0"/>
                            <a:ea typeface="SimSun" panose="02010600030101010101" pitchFamily="34" charset="-122"/>
                            <a:cs typeface="Times New Roman" panose="02020603050405020304" pitchFamily="34" charset="-120"/>
                          </a:rPr>
                        </m:ctrlPr>
                      </m:sSubPr>
                      <m:e>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𝐅𝐞</m:t>
                        </m:r>
                      </m:e>
                      <m:sub>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𝟐</m:t>
                        </m:r>
                      </m:sub>
                    </m:sSub>
                    <m:sSub>
                      <m:sSubPr>
                        <m:ctrlPr>
                          <a:rPr lang="en-US" altLang="zh-CN" sz="2400" b="1" i="1" dirty="0" smtClean="0">
                            <a:solidFill>
                              <a:srgbClr val="A00021"/>
                            </a:solidFill>
                            <a:latin typeface="Cambria Math" panose="02040503050406030204" pitchFamily="18" charset="0"/>
                            <a:ea typeface="SimSun" panose="02010600030101010101" pitchFamily="34" charset="-122"/>
                            <a:cs typeface="Times New Roman" panose="02020603050405020304" pitchFamily="34" charset="-120"/>
                          </a:rPr>
                        </m:ctrlPr>
                      </m:sSubPr>
                      <m:e>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𝐎</m:t>
                        </m:r>
                      </m:e>
                      <m:sub>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𝟑</m:t>
                        </m:r>
                      </m:sub>
                    </m:sSub>
                    <m:r>
                      <a:rPr lang="en-US" altLang="zh-CN" sz="2400" b="1" i="0" dirty="0" smtClean="0">
                        <a:solidFill>
                          <a:srgbClr val="A00021"/>
                        </a:solidFill>
                        <a:latin typeface="Cambria Math" panose="02040503050406030204" pitchFamily="18" charset="0"/>
                        <a:ea typeface="SimSun" panose="02010600030101010101" pitchFamily="34" charset="-122"/>
                        <a:cs typeface="Times New Roman" panose="02020603050405020304" pitchFamily="34" charset="-120"/>
                      </a:rPr>
                      <m:t>+</m:t>
                    </m:r>
                    <m:r>
                      <a:rPr lang="en-US" altLang="zh-CN" sz="2400" b="1" i="0" dirty="0" smtClean="0">
                        <a:solidFill>
                          <a:srgbClr val="A00021"/>
                        </a:solidFill>
                        <a:latin typeface="Cambria Math" panose="02040503050406030204" pitchFamily="18" charset="0"/>
                        <a:ea typeface="SimSun" panose="02010600030101010101" pitchFamily="34" charset="-122"/>
                        <a:cs typeface="Times New Roman" panose="02020603050405020304" pitchFamily="34" charset="-120"/>
                      </a:rPr>
                      <m:t>𝟑𝐂𝐎</m:t>
                    </m:r>
                    <m:r>
                      <a:rPr lang="en-US" altLang="zh-CN" sz="2400" b="1" i="0" dirty="0" smtClean="0">
                        <a:solidFill>
                          <a:srgbClr val="A00021"/>
                        </a:solidFill>
                        <a:latin typeface="Cambria Math" panose="02040503050406030204" pitchFamily="18" charset="0"/>
                        <a:ea typeface="SimSun" panose="02010600030101010101" pitchFamily="34" charset="-122"/>
                        <a:cs typeface="Times New Roman" panose="02020603050405020304" pitchFamily="34" charset="-120"/>
                      </a:rPr>
                      <m:t> </m:t>
                    </m:r>
                    <m:m>
                      <m:mPr>
                        <m:mcs>
                          <m:mc>
                            <m:mcPr>
                              <m:count m:val="1"/>
                              <m:mcJc m:val="center"/>
                            </m:mcPr>
                          </m:mc>
                        </m:mcs>
                        <m:ctrlPr>
                          <a:rPr lang="en-US" altLang="zh-CN" i="1" baseline="30000" smtClean="0">
                            <a:solidFill>
                              <a:srgbClr val="A00021"/>
                            </a:solidFill>
                            <a:latin typeface="Cambria Math" panose="02040503050406030204" pitchFamily="18" charset="0"/>
                          </a:rPr>
                        </m:ctrlPr>
                      </m:mPr>
                      <m:mr>
                        <m:e>
                          <m:bar>
                            <m:barPr>
                              <m:ctrlPr>
                                <a:rPr lang="en-US" altLang="zh-CN" sz="2400" b="1" i="1" baseline="-2000">
                                  <a:solidFill>
                                    <a:srgbClr val="A00021"/>
                                  </a:solidFill>
                                  <a:latin typeface="Cambria Math" panose="02040503050406030204" pitchFamily="18" charset="0"/>
                                </a:rPr>
                              </m:ctrlPr>
                            </m:barPr>
                            <m:e>
                              <m:bar>
                                <m:barPr>
                                  <m:ctrlPr>
                                    <a:rPr lang="en-US" altLang="zh-CN" sz="2400" b="1" i="1" baseline="-8000">
                                      <a:solidFill>
                                        <a:srgbClr val="A00021"/>
                                      </a:solidFill>
                                      <a:latin typeface="Cambria Math" panose="02040503050406030204" pitchFamily="18" charset="0"/>
                                    </a:rPr>
                                  </m:ctrlPr>
                                </m:barPr>
                                <m:e>
                                  <m:r>
                                    <a:rPr lang="en-US" altLang="zh-CN" sz="2400" b="1" baseline="-2000">
                                      <a:solidFill>
                                        <a:srgbClr val="A00021"/>
                                      </a:solidFill>
                                      <a:latin typeface="Cambria Math" panose="02040503050406030204" pitchFamily="18" charset="0"/>
                                    </a:rPr>
                                    <m:t>高温</m:t>
                                  </m:r>
                                </m:e>
                              </m:bar>
                            </m:e>
                          </m:bar>
                        </m:e>
                      </m:mr>
                      <m:mr>
                        <m:e>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 </m:t>
                          </m:r>
                        </m:e>
                      </m:mr>
                    </m:m>
                    <m:r>
                      <a:rPr lang="en-US" altLang="zh-CN" sz="2400" b="1" i="0" dirty="0" smtClean="0">
                        <a:solidFill>
                          <a:srgbClr val="A00021"/>
                        </a:solidFill>
                        <a:latin typeface="Cambria Math" panose="02040503050406030204" pitchFamily="18" charset="0"/>
                        <a:ea typeface="SimSun" panose="02010600030101010101" pitchFamily="34" charset="-122"/>
                        <a:cs typeface="Times New Roman" panose="02020603050405020304" pitchFamily="34" charset="-120"/>
                      </a:rPr>
                      <m:t> </m:t>
                    </m:r>
                    <m:r>
                      <a:rPr lang="en-US" altLang="zh-CN" sz="2400" b="1" i="0" dirty="0" smtClean="0">
                        <a:solidFill>
                          <a:srgbClr val="A00021"/>
                        </a:solidFill>
                        <a:latin typeface="Cambria Math" panose="02040503050406030204" pitchFamily="18" charset="0"/>
                        <a:ea typeface="SimSun" panose="02010600030101010101" pitchFamily="34" charset="-122"/>
                        <a:cs typeface="Times New Roman" panose="02020603050405020304" pitchFamily="34" charset="-120"/>
                      </a:rPr>
                      <m:t>𝟐𝐅𝐞</m:t>
                    </m:r>
                    <m:r>
                      <a:rPr lang="en-US" altLang="zh-CN" sz="2400" b="1" i="0" dirty="0" smtClean="0">
                        <a:solidFill>
                          <a:srgbClr val="A00021"/>
                        </a:solidFill>
                        <a:latin typeface="Cambria Math" panose="02040503050406030204" pitchFamily="18" charset="0"/>
                        <a:ea typeface="SimSun" panose="02010600030101010101" pitchFamily="34" charset="-122"/>
                        <a:cs typeface="Times New Roman" panose="02020603050405020304" pitchFamily="34" charset="-120"/>
                      </a:rPr>
                      <m:t>+</m:t>
                    </m:r>
                    <m:r>
                      <a:rPr lang="en-US" altLang="zh-CN" sz="2400" b="1" i="0" dirty="0" smtClean="0">
                        <a:solidFill>
                          <a:srgbClr val="A00021"/>
                        </a:solidFill>
                        <a:latin typeface="Cambria Math" panose="02040503050406030204" pitchFamily="18" charset="0"/>
                        <a:ea typeface="SimSun" panose="02010600030101010101" pitchFamily="34" charset="-122"/>
                        <a:cs typeface="Times New Roman" panose="02020603050405020304" pitchFamily="34" charset="-120"/>
                      </a:rPr>
                      <m:t>𝟑</m:t>
                    </m:r>
                    <m:sSub>
                      <m:sSubPr>
                        <m:ctrlPr>
                          <a:rPr lang="en-US" altLang="zh-CN" sz="2400" b="1" i="1" dirty="0" smtClean="0">
                            <a:solidFill>
                              <a:srgbClr val="A00021"/>
                            </a:solidFill>
                            <a:latin typeface="Cambria Math" panose="02040503050406030204" pitchFamily="18" charset="0"/>
                            <a:ea typeface="SimSun" panose="02010600030101010101" pitchFamily="34" charset="-122"/>
                            <a:cs typeface="Times New Roman" panose="02020603050405020304" pitchFamily="34" charset="-120"/>
                          </a:rPr>
                        </m:ctrlPr>
                      </m:sSubPr>
                      <m:e>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𝐂𝐎</m:t>
                        </m:r>
                      </m:e>
                      <m:sub>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𝟐</m:t>
                        </m:r>
                      </m:sub>
                    </m:sSub>
                  </m:oMath>
                </a14:m>
                <a:r>
                  <a:rPr lang="en-US" altLang="zh-CN" sz="2400" b="1" i="0" smtClean="0">
                    <a:solidFill>
                      <a:srgbClr val="A00021"/>
                    </a:solidFill>
                    <a:latin typeface="Times New Roman" panose="02020603050405020304" pitchFamily="34" charset="0"/>
                    <a:ea typeface="SimSun" panose="02010600030101010101" pitchFamily="34" charset="-122"/>
                    <a:cs typeface="Times New Roman" panose="02020603050405020304" pitchFamily="34" charset="-120"/>
                  </a:rPr>
                  <a:t>［或</a:t>
                </a:r>
                <a14:m>
                  <m:oMath xmlns:m="http://schemas.openxmlformats.org/officeDocument/2006/math">
                    <m:d>
                      <m:dPr>
                        <m:begChr m:val=""/>
                        <m:endChr m:val=""/>
                        <m:ctrlPr>
                          <a:rPr lang="en-US" altLang="zh-CN" sz="2400" b="1" i="1" dirty="0" smtClean="0">
                            <a:solidFill>
                              <a:srgbClr val="A00021"/>
                            </a:solidFill>
                            <a:latin typeface="Cambria Math" panose="02040503050406030204" pitchFamily="18" charset="0"/>
                            <a:ea typeface="SimSun" panose="02010600030101010101" pitchFamily="34" charset="-122"/>
                            <a:cs typeface="Times New Roman" panose="02020603050405020304" pitchFamily="34" charset="-120"/>
                          </a:rPr>
                        </m:ctrlPr>
                      </m:dPr>
                      <m:e>
                        <m:sSub>
                          <m:sSubPr>
                            <m:ctrlPr>
                              <a:rPr lang="en-US" altLang="zh-CN" sz="2400" b="1" i="1"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ctrlPr>
                          </m:sSubPr>
                          <m:e>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𝐂𝐎</m:t>
                            </m:r>
                          </m:e>
                          <m:sub>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𝟐</m:t>
                            </m:r>
                          </m:sub>
                        </m:sSub>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m:t>
                        </m:r>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𝐂𝐚</m:t>
                        </m:r>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m:t>
                        </m:r>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𝐎𝐇</m:t>
                        </m:r>
                        <m:sSub>
                          <m:sSubPr>
                            <m:ctrlPr>
                              <a:rPr lang="en-US" altLang="zh-CN" sz="2400" b="1" i="1"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ctrlPr>
                          </m:sSubPr>
                          <m:e>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m:t>
                            </m:r>
                          </m:e>
                          <m:sub>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𝟐</m:t>
                            </m:r>
                          </m:sub>
                        </m:sSub>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 </m:t>
                        </m:r>
                        <m:m>
                          <m:mPr>
                            <m:mcs>
                              <m:mc>
                                <m:mcPr>
                                  <m:count m:val="1"/>
                                  <m:mcJc m:val="center"/>
                                </m:mcPr>
                              </m:mc>
                            </m:mcs>
                            <m:ctrlPr>
                              <a:rPr lang="en-US" altLang="zh-CN" i="1" baseline="-30000">
                                <a:solidFill>
                                  <a:srgbClr val="A00021"/>
                                </a:solidFill>
                                <a:latin typeface="Cambria Math" panose="02040503050406030204" pitchFamily="18" charset="0"/>
                              </a:rPr>
                            </m:ctrlPr>
                          </m:mPr>
                          <m:mr>
                            <m:e>
                              <m:bar>
                                <m:barPr>
                                  <m:ctrlPr>
                                    <a:rPr lang="en-US" altLang="zh-CN" sz="2400" b="1" i="1" baseline="-2000">
                                      <a:solidFill>
                                        <a:srgbClr val="A00021"/>
                                      </a:solidFill>
                                      <a:latin typeface="Cambria Math" panose="02040503050406030204" pitchFamily="18" charset="0"/>
                                    </a:rPr>
                                  </m:ctrlPr>
                                </m:barPr>
                                <m:e>
                                  <m:bar>
                                    <m:barPr>
                                      <m:ctrlPr>
                                        <a:rPr lang="en-US" altLang="zh-CN" sz="2400" b="1" i="1" baseline="-8000">
                                          <a:solidFill>
                                            <a:srgbClr val="A00021"/>
                                          </a:solidFill>
                                          <a:latin typeface="Cambria Math" panose="02040503050406030204" pitchFamily="18" charset="0"/>
                                        </a:rPr>
                                      </m:ctrlPr>
                                    </m:barPr>
                                    <m:e>
                                      <m:r>
                                        <a:rPr lang="en-US" altLang="zh-CN" sz="2400" b="1" baseline="-12000">
                                          <a:solidFill>
                                            <a:srgbClr val="A00021"/>
                                          </a:solidFill>
                                          <a:latin typeface="Cambria Math" panose="02040503050406030204" pitchFamily="18" charset="0"/>
                                        </a:rPr>
                                        <m:t>         </m:t>
                                      </m:r>
                                    </m:e>
                                  </m:bar>
                                </m:e>
                              </m:bar>
                            </m:e>
                          </m:mr>
                          <m:mr>
                            <m:e>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 </m:t>
                              </m:r>
                            </m:e>
                          </m:mr>
                        </m:m>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 </m:t>
                        </m:r>
                        <m:sSub>
                          <m:sSubPr>
                            <m:ctrlPr>
                              <a:rPr lang="en-US" altLang="zh-CN" sz="2400" b="1" i="1"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ctrlPr>
                          </m:sSubPr>
                          <m:e>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𝐂𝐚𝐂𝐎</m:t>
                            </m:r>
                          </m:e>
                          <m:sub>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𝟑</m:t>
                            </m:r>
                          </m:sub>
                        </m:sSub>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m:t>
                        </m:r>
                        <m:sSub>
                          <m:sSubPr>
                            <m:ctrlPr>
                              <a:rPr lang="en-US" altLang="zh-CN" sz="2400" b="1" i="1"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ctrlPr>
                          </m:sSubPr>
                          <m:e>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𝐇</m:t>
                            </m:r>
                          </m:e>
                          <m:sub>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𝟐</m:t>
                            </m:r>
                          </m:sub>
                        </m:sSub>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𝐎</m:t>
                        </m:r>
                      </m:e>
                    </m:d>
                  </m:oMath>
                </a14:m>
                <a:r>
                  <a:rPr lang="en-US" altLang="zh-CN" sz="2400" b="1" i="0" dirty="0" smtClean="0">
                    <a:solidFill>
                      <a:srgbClr val="A00021"/>
                    </a:solidFill>
                    <a:latin typeface="Times New Roman" panose="02020603050405020304" pitchFamily="34" charset="0"/>
                    <a:ea typeface="SimSun" panose="02010600030101010101" pitchFamily="34" charset="-122"/>
                    <a:cs typeface="Times New Roman" panose="02020603050405020304" pitchFamily="34" charset="-120"/>
                  </a:rPr>
                  <a:t>］</a:t>
                </a:r>
                <a:endParaRPr lang="en-US" altLang="zh-CN" sz="100" dirty="0">
                  <a:solidFill>
                    <a:srgbClr val="A00021"/>
                  </a:solidFill>
                </a:endParaRPr>
              </a:p>
            </p:txBody>
          </p:sp>
        </mc:Choice>
        <mc:Fallback>
          <p:sp>
            <p:nvSpPr>
              <p:cNvPr id="8" name="QB_5_AN.107_1#bbc879590.blank?vcp=1&amp;pid=d52291917&amp;color=0,0,0&amp;vpa=51&amp;vtp=1&amp;bbb=1&amp;rh=44.25504"/>
              <p:cNvSpPr>
                <a:spLocks noRot="1" noChangeAspect="1" noMove="1" noResize="1" noEditPoints="1" noAdjustHandles="1" noChangeArrowheads="1" noChangeShapeType="1" noTextEdit="1"/>
              </p:cNvSpPr>
              <p:nvPr/>
            </p:nvSpPr>
            <p:spPr>
              <a:xfrm>
                <a:off x="1180116" y="2812041"/>
                <a:ext cx="9714611" cy="562039"/>
              </a:xfrm>
              <a:prstGeom prst="rect">
                <a:avLst/>
              </a:prstGeom>
              <a:blipFill rotWithShape="1">
                <a:blip r:embed="rId3"/>
                <a:stretch>
                  <a:fillRect l="-3" t="-20270" b="-1637"/>
                </a:stretch>
              </a:blipFill>
            </p:spPr>
            <p:txBody>
              <a:bodyPr/>
              <a:lstStyle/>
              <a:p>
                <a:r>
                  <a:rPr lang="zh-CN" altLang="en-US">
                    <a:noFill/>
                  </a:rPr>
                  <a:t> </a:t>
                </a:r>
              </a:p>
            </p:txBody>
          </p:sp>
        </mc:Fallback>
      </mc:AlternateContent>
      <p:sp>
        <p:nvSpPr>
          <p:cNvPr id="9" name="QB_5_AN.108_1#bbc879590.blank?vcp=1&amp;pid=d52291917&amp;color=0,0,0&amp;vpa=52&amp;vtp=1&amp;bbb=1"/>
          <p:cNvSpPr/>
          <p:nvPr/>
        </p:nvSpPr>
        <p:spPr>
          <a:xfrm>
            <a:off x="6401404" y="3525193"/>
            <a:ext cx="3897313" cy="533400"/>
          </a:xfrm>
          <a:prstGeom prst="rect">
            <a:avLst/>
          </a:prstGeom>
          <a:noFill/>
        </p:spPr>
        <p:txBody>
          <a:bodyPr wrap="none" lIns="0" tIns="0" rIns="0" bIns="0" rtlCol="0" anchor="t"/>
          <a:lstStyle/>
          <a:p>
            <a:pPr algn="ctr" latinLnBrk="1">
              <a:lnSpc>
                <a:spcPts val="4200"/>
              </a:lnSpc>
            </a:pPr>
            <a:r>
              <a:rPr lang="en-US" altLang="zh-CN" sz="2400" b="1" i="0" dirty="0">
                <a:solidFill>
                  <a:srgbClr val="A00021"/>
                </a:solidFill>
                <a:latin typeface="Times New Roman" panose="02020603050405020304" pitchFamily="34" charset="0"/>
                <a:ea typeface="SimSun" panose="02010600030101010101" pitchFamily="34" charset="-122"/>
                <a:cs typeface="Times New Roman" panose="02020603050405020304" pitchFamily="34" charset="-120"/>
              </a:rPr>
              <a:t>将尾气点燃（或进行收集）</a:t>
            </a:r>
            <a:endParaRPr lang="en-US" altLang="zh-CN" sz="2400" dirty="0">
              <a:solidFill>
                <a:srgbClr val="A00021"/>
              </a:solidFill>
            </a:endParaRPr>
          </a:p>
        </p:txBody>
      </p:sp>
      <p:sp>
        <p:nvSpPr>
          <p:cNvPr id="10" name="QC_5_AN.105_1#a140f91e3.blank?vcp=1&amp;pid=d52291917&amp;color=0,0,0&amp;vpa=50&amp;vtp=1&amp;answeroption=B"/>
          <p:cNvSpPr txBox="1"/>
          <p:nvPr/>
        </p:nvSpPr>
        <p:spPr>
          <a:xfrm>
            <a:off x="6033262" y="1122353"/>
            <a:ext cx="474489" cy="569387"/>
          </a:xfrm>
          <a:prstGeom prst="rect">
            <a:avLst/>
          </a:prstGeom>
          <a:noFill/>
        </p:spPr>
        <p:txBody>
          <a:bodyPr vert="horz" wrap="none" lIns="0" tIns="0" rIns="0" bIns="0" rtlCol="0">
            <a:spAutoFit/>
          </a:bodyPr>
          <a:lstStyle/>
          <a:p>
            <a:r>
              <a:rPr lang="zh-CN" altLang="en-US" sz="3700" b="1" smtClean="0">
                <a:solidFill>
                  <a:srgbClr val="A00021"/>
                </a:solidFill>
                <a:latin typeface="华文细黑" panose="02010600040101010101" pitchFamily="2" charset="-122"/>
              </a:rPr>
              <a:t>√</a:t>
            </a:r>
            <a:endParaRPr lang="zh-CN" altLang="en-US" sz="3700" b="1">
              <a:solidFill>
                <a:srgbClr val="A00021"/>
              </a:solidFill>
              <a:latin typeface="华文细黑" panose="02010600040101010101" pitchFamily="2" charset="-122"/>
            </a:endParaRPr>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animEffect transition="in" filter="wipe(left)">
                                      <p:cBhvr>
                                        <p:cTn id="7" dur="500"/>
                                        <p:tgtEl>
                                          <p:spTgt spid="10">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8">
                                            <p:bg/>
                                          </p:spTgt>
                                        </p:tgtEl>
                                        <p:attrNameLst>
                                          <p:attrName>style.visibility</p:attrName>
                                        </p:attrNameLst>
                                      </p:cBhvr>
                                      <p:to>
                                        <p:strVal val="visible"/>
                                      </p:to>
                                    </p:set>
                                    <p:animEffect transition="in" filter="wipe(left)">
                                      <p:cBhvr>
                                        <p:cTn id="12" dur="500"/>
                                        <p:tgtEl>
                                          <p:spTgt spid="8">
                                            <p:bg/>
                                          </p:spTgt>
                                        </p:tgtEl>
                                      </p:cBhvr>
                                    </p:animEffect>
                                  </p:childTnLst>
                                </p:cTn>
                              </p:par>
                              <p:par>
                                <p:cTn id="13" presetID="22" presetClass="entr" presetSubtype="8" fill="hold" grpId="0" nodeType="withEffect">
                                  <p:stCondLst>
                                    <p:cond delay="0"/>
                                  </p:stCondLst>
                                  <p:childTnLst>
                                    <p:set>
                                      <p:cBhvr>
                                        <p:cTn id="14" dur="1" fill="hold">
                                          <p:stCondLst>
                                            <p:cond delay="0"/>
                                          </p:stCondLst>
                                        </p:cTn>
                                        <p:tgtEl>
                                          <p:spTgt spid="8">
                                            <p:txEl>
                                              <p:pRg st="0" end="0"/>
                                            </p:txEl>
                                          </p:spTgt>
                                        </p:tgtEl>
                                        <p:attrNameLst>
                                          <p:attrName>style.visibility</p:attrName>
                                        </p:attrNameLst>
                                      </p:cBhvr>
                                      <p:to>
                                        <p:strVal val="visible"/>
                                      </p:to>
                                    </p:set>
                                    <p:animEffect transition="in" filter="wipe(left)">
                                      <p:cBhvr>
                                        <p:cTn id="15" dur="500"/>
                                        <p:tgtEl>
                                          <p:spTgt spid="8">
                                            <p:txEl>
                                              <p:pRg st="0" end="0"/>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8" fill="hold" grpId="0" nodeType="clickEffect">
                                  <p:stCondLst>
                                    <p:cond delay="0"/>
                                  </p:stCondLst>
                                  <p:childTnLst>
                                    <p:set>
                                      <p:cBhvr>
                                        <p:cTn id="19" dur="1" fill="hold">
                                          <p:stCondLst>
                                            <p:cond delay="0"/>
                                          </p:stCondLst>
                                        </p:cTn>
                                        <p:tgtEl>
                                          <p:spTgt spid="9">
                                            <p:bg/>
                                          </p:spTgt>
                                        </p:tgtEl>
                                        <p:attrNameLst>
                                          <p:attrName>style.visibility</p:attrName>
                                        </p:attrNameLst>
                                      </p:cBhvr>
                                      <p:to>
                                        <p:strVal val="visible"/>
                                      </p:to>
                                    </p:set>
                                    <p:animEffect transition="in" filter="wipe(left)">
                                      <p:cBhvr>
                                        <p:cTn id="20" dur="500"/>
                                        <p:tgtEl>
                                          <p:spTgt spid="9">
                                            <p:bg/>
                                          </p:spTgt>
                                        </p:tgtEl>
                                      </p:cBhvr>
                                    </p:animEffect>
                                  </p:childTnLst>
                                </p:cTn>
                              </p:par>
                              <p:par>
                                <p:cTn id="21" presetID="22" presetClass="entr" presetSubtype="8" fill="hold" grpId="0" nodeType="withEffect">
                                  <p:stCondLst>
                                    <p:cond delay="0"/>
                                  </p:stCondLst>
                                  <p:childTnLst>
                                    <p:set>
                                      <p:cBhvr>
                                        <p:cTn id="22" dur="1" fill="hold">
                                          <p:stCondLst>
                                            <p:cond delay="0"/>
                                          </p:stCondLst>
                                        </p:cTn>
                                        <p:tgtEl>
                                          <p:spTgt spid="9">
                                            <p:txEl>
                                              <p:pRg st="0" end="0"/>
                                            </p:txEl>
                                          </p:spTgt>
                                        </p:tgtEl>
                                        <p:attrNameLst>
                                          <p:attrName>style.visibility</p:attrName>
                                        </p:attrNameLst>
                                      </p:cBhvr>
                                      <p:to>
                                        <p:strVal val="visible"/>
                                      </p:to>
                                    </p:set>
                                    <p:animEffect transition="in" filter="wipe(left)">
                                      <p:cBhvr>
                                        <p:cTn id="23" dur="500"/>
                                        <p:tgtEl>
                                          <p:spTgt spid="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build="p"/>
      <p:bldP spid="9" grpId="0" animBg="1" build="p"/>
      <p:bldP spid="10" grpId="0" build="p"/>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B_5_BD.109_1#003829d5c?sp=1&amp;vcp=1&amp;pid=d52291917&amp;color=0,0,0&amp;mp=1&amp;vtp=1&amp;bt=1&amp;bbb=1&amp;hb=1"/>
              <p:cNvSpPr/>
              <p:nvPr/>
            </p:nvSpPr>
            <p:spPr>
              <a:xfrm>
                <a:off x="576072" y="907447"/>
                <a:ext cx="10954512" cy="1892300"/>
              </a:xfrm>
              <a:prstGeom prst="rect">
                <a:avLst/>
              </a:prstGeom>
              <a:noFill/>
            </p:spPr>
            <p:txBody>
              <a:bodyPr wrap="none" lIns="0" tIns="0" rIns="0" bIns="0" rtlCol="0" anchor="t"/>
              <a:lstStyle/>
              <a:p>
                <a:pPr algn="l" latinLnBrk="1">
                  <a:lnSpc>
                    <a:spcPts val="6100"/>
                  </a:lnSpc>
                </a:pP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（4）植物光合作用可表示为：</a:t>
                </a:r>
                <a14:m>
                  <m:oMath xmlns:m="http://schemas.openxmlformats.org/officeDocument/2006/math">
                    <m:r>
                      <a:rPr lang="en-US" altLang="zh-CN" sz="2400" b="1" i="0" dirty="0" smtClean="0">
                        <a:solidFill>
                          <a:srgbClr val="000000"/>
                        </a:solidFill>
                        <a:latin typeface="Cambria Math" panose="02040503050406030204" pitchFamily="18" charset="0"/>
                        <a:ea typeface="SimSun" panose="02010600030101010101" pitchFamily="34" charset="-122"/>
                        <a:cs typeface="Times New Roman" panose="02020603050405020304" pitchFamily="34" charset="-120"/>
                      </a:rPr>
                      <m:t>二氧化碳</m:t>
                    </m:r>
                    <m:r>
                      <a:rPr lang="en-US" altLang="zh-CN" sz="2400" b="1" i="0" dirty="0" smtClean="0">
                        <a:solidFill>
                          <a:srgbClr val="000000"/>
                        </a:solidFill>
                        <a:latin typeface="Cambria Math" panose="02040503050406030204" pitchFamily="18" charset="0"/>
                        <a:ea typeface="SimSun" panose="02010600030101010101" pitchFamily="34" charset="-122"/>
                        <a:cs typeface="Times New Roman" panose="02020603050405020304" pitchFamily="34" charset="-120"/>
                      </a:rPr>
                      <m:t>+</m:t>
                    </m:r>
                    <m:r>
                      <a:rPr lang="en-US" altLang="zh-CN" sz="2400" b="1" i="0" dirty="0" smtClean="0">
                        <a:solidFill>
                          <a:srgbClr val="000000"/>
                        </a:solidFill>
                        <a:latin typeface="Cambria Math" panose="02040503050406030204" pitchFamily="18" charset="0"/>
                        <a:ea typeface="SimSun" panose="02010600030101010101" pitchFamily="34" charset="-122"/>
                        <a:cs typeface="Times New Roman" panose="02020603050405020304" pitchFamily="34" charset="-120"/>
                      </a:rPr>
                      <m:t>水</m:t>
                    </m:r>
                    <m:r>
                      <a:rPr lang="en-US" altLang="zh-CN" sz="2400" b="1" i="0" dirty="0" smtClean="0">
                        <a:solidFill>
                          <a:srgbClr val="000000"/>
                        </a:solidFill>
                        <a:latin typeface="Cambria Math" panose="02040503050406030204" pitchFamily="18" charset="0"/>
                        <a:ea typeface="SimSun" panose="02010600030101010101" pitchFamily="34" charset="-122"/>
                        <a:cs typeface="Times New Roman" panose="02020603050405020304" pitchFamily="34" charset="-120"/>
                      </a:rPr>
                      <m:t> </m:t>
                    </m:r>
                    <m:m>
                      <m:mPr>
                        <m:mcs>
                          <m:mc>
                            <m:mcPr>
                              <m:count m:val="1"/>
                              <m:mcJc m:val="center"/>
                            </m:mcPr>
                          </m:mc>
                        </m:mcs>
                        <m:ctrlPr>
                          <a:rPr lang="en-US" altLang="zh-CN" i="1" baseline="10000" smtClean="0">
                            <a:solidFill>
                              <a:srgbClr val="000000"/>
                            </a:solidFill>
                            <a:latin typeface="Cambria Math" panose="02040503050406030204" pitchFamily="18" charset="0"/>
                          </a:rPr>
                        </m:ctrlPr>
                      </m:mPr>
                      <m:mr>
                        <m:e>
                          <m:r>
                            <a:rPr lang="en-US" altLang="zh-CN" sz="2400" b="1" baseline="-2000">
                              <a:solidFill>
                                <a:srgbClr val="000000"/>
                              </a:solidFill>
                              <a:latin typeface="Cambria Math" panose="02040503050406030204" pitchFamily="18" charset="0"/>
                            </a:rPr>
                            <m:t>光能</m:t>
                          </m:r>
                        </m:e>
                      </m:mr>
                      <m:mr>
                        <m:e>
                          <m:bar>
                            <m:barPr>
                              <m:pos m:val="top"/>
                              <m:ctrlPr>
                                <a:rPr lang="en-US" altLang="zh-CN" sz="2400" b="1" i="1" baseline="-8000">
                                  <a:solidFill>
                                    <a:srgbClr val="000000"/>
                                  </a:solidFill>
                                  <a:latin typeface="Cambria Math" panose="02040503050406030204" pitchFamily="18" charset="0"/>
                                </a:rPr>
                              </m:ctrlPr>
                            </m:barPr>
                            <m:e>
                              <m:bar>
                                <m:barPr>
                                  <m:pos m:val="top"/>
                                  <m:ctrlPr>
                                    <a:rPr lang="en-US" altLang="zh-CN" sz="2400" b="1" i="1" baseline="-2000">
                                      <a:solidFill>
                                        <a:srgbClr val="000000"/>
                                      </a:solidFill>
                                      <a:latin typeface="Cambria Math" panose="02040503050406030204" pitchFamily="18" charset="0"/>
                                    </a:rPr>
                                  </m:ctrlPr>
                                </m:barPr>
                                <m:e>
                                  <m:r>
                                    <a:rPr lang="en-US" altLang="zh-CN" sz="2400" b="1" baseline="-2000">
                                      <a:solidFill>
                                        <a:srgbClr val="000000"/>
                                      </a:solidFill>
                                      <a:latin typeface="Cambria Math" panose="02040503050406030204" pitchFamily="18" charset="0"/>
                                    </a:rPr>
                                    <m:t>叶绿体</m:t>
                                  </m:r>
                                </m:e>
                              </m:bar>
                            </m:e>
                          </m:bar>
                        </m:e>
                      </m:mr>
                    </m:m>
                    <m:r>
                      <a:rPr lang="en-US" altLang="zh-CN" sz="2400" b="1" i="0" dirty="0" smtClean="0">
                        <a:solidFill>
                          <a:srgbClr val="000000"/>
                        </a:solidFill>
                        <a:latin typeface="Cambria Math" panose="02040503050406030204" pitchFamily="18" charset="0"/>
                        <a:ea typeface="SimSun" panose="02010600030101010101" pitchFamily="34" charset="-122"/>
                        <a:cs typeface="Times New Roman" panose="02020603050405020304" pitchFamily="34" charset="-120"/>
                      </a:rPr>
                      <m:t> </m:t>
                    </m:r>
                    <m:r>
                      <a:rPr lang="en-US" altLang="zh-CN" sz="2400" b="1" i="0" dirty="0" smtClean="0">
                        <a:solidFill>
                          <a:srgbClr val="000000"/>
                        </a:solidFill>
                        <a:latin typeface="Cambria Math" panose="02040503050406030204" pitchFamily="18" charset="0"/>
                        <a:ea typeface="SimSun" panose="02010600030101010101" pitchFamily="34" charset="-122"/>
                        <a:cs typeface="Times New Roman" panose="02020603050405020304" pitchFamily="34" charset="-120"/>
                      </a:rPr>
                      <m:t>有机物</m:t>
                    </m:r>
                    <m:r>
                      <a:rPr lang="en-US" altLang="zh-CN" sz="2400" b="1" i="0" dirty="0" smtClean="0">
                        <a:solidFill>
                          <a:srgbClr val="000000"/>
                        </a:solidFill>
                        <a:latin typeface="Cambria Math" panose="02040503050406030204" pitchFamily="18" charset="0"/>
                        <a:ea typeface="SimSun" panose="02010600030101010101" pitchFamily="34" charset="-122"/>
                        <a:cs typeface="Times New Roman" panose="02020603050405020304" pitchFamily="34" charset="-120"/>
                      </a:rPr>
                      <m:t>+</m:t>
                    </m:r>
                    <m:r>
                      <a:rPr lang="en-US" altLang="zh-CN" sz="2400" b="1" i="0" dirty="0" smtClean="0">
                        <a:solidFill>
                          <a:srgbClr val="000000"/>
                        </a:solidFill>
                        <a:latin typeface="Cambria Math" panose="02040503050406030204" pitchFamily="18" charset="0"/>
                        <a:ea typeface="SimSun" panose="02010600030101010101" pitchFamily="34" charset="-122"/>
                        <a:cs typeface="Times New Roman" panose="02020603050405020304" pitchFamily="34" charset="-120"/>
                      </a:rPr>
                      <m:t>氧气</m:t>
                    </m:r>
                  </m:oMath>
                </a14:m>
                <a:r>
                  <a:rPr lang="en-US" altLang="zh-CN" sz="100" b="1" i="0" kern="0" spc="-99900" dirty="0" smtClean="0">
                    <a:solidFill>
                      <a:srgbClr val="FFFFFF"/>
                    </a:solidFill>
                    <a:latin typeface="Times New Roman" panose="02020603050405020304" pitchFamily="34" charset="0"/>
                    <a:ea typeface="SimSun" panose="02010600030101010101" pitchFamily="34" charset="-122"/>
                    <a:cs typeface="Times New Roman" panose="02020603050405020304" pitchFamily="34" charset="-120"/>
                  </a:rPr>
                  <a:t> </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r>
                  <a:rPr lang="en-US" altLang="zh-CN" sz="2400" b="1" i="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推测该有机物</a:t>
                </a:r>
                <a:endParaRPr lang="en-US" altLang="zh-CN" sz="2400" b="1" i="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endParaRPr>
              </a:p>
              <a:p>
                <a:pPr latinLnBrk="1">
                  <a:lnSpc>
                    <a:spcPts val="4400"/>
                  </a:lnSpc>
                </a:pPr>
                <a:r>
                  <a:rPr lang="en-US" altLang="zh-CN" sz="2400" b="1" i="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中一定含有的元素是</a:t>
                </a:r>
                <a:r>
                  <a:rPr lang="en-US" altLang="zh-CN" sz="2400" i="0" smtClean="0">
                    <a:solidFill>
                      <a:srgbClr val="000000"/>
                    </a:solidFill>
                    <a:latin typeface="SimSun" panose="02010600030101010101" pitchFamily="34" charset="-122"/>
                    <a:ea typeface="SimSun" panose="02010600030101010101" pitchFamily="34" charset="-122"/>
                    <a:cs typeface="SimSun" panose="02010600030101010101" pitchFamily="34" charset="-120"/>
                  </a:rPr>
                  <a:t>___________________</a:t>
                </a:r>
                <a:r>
                  <a:rPr lang="en-US" altLang="zh-CN" sz="2400" b="1" i="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探究光合作用原料的装置如图</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13</a:t>
                </a:r>
                <a:r>
                  <a:rPr lang="en-US" altLang="zh-CN" sz="2400" b="1" i="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所示</a:t>
                </a:r>
                <a:endParaRPr lang="en-US" altLang="zh-CN" sz="2400" b="1" i="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endParaRPr>
              </a:p>
              <a:p>
                <a:pPr latinLnBrk="1">
                  <a:lnSpc>
                    <a:spcPts val="4400"/>
                  </a:lnSpc>
                </a:pPr>
                <a:r>
                  <a:rPr lang="en-US" altLang="zh-CN" sz="2400" b="1" i="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实验过程略去）。</a:t>
                </a:r>
                <a:endParaRPr lang="en-US" altLang="zh-CN" sz="2400" dirty="0">
                  <a:solidFill>
                    <a:srgbClr val="000000"/>
                  </a:solidFill>
                </a:endParaRPr>
              </a:p>
            </p:txBody>
          </p:sp>
        </mc:Choice>
        <mc:Fallback>
          <p:sp>
            <p:nvSpPr>
              <p:cNvPr id="2" name="QB_5_BD.109_1#003829d5c?sp=1&amp;vcp=1&amp;pid=d52291917&amp;color=0,0,0&amp;mp=1&amp;vtp=1&amp;bt=1&amp;bbb=1&amp;hb=1"/>
              <p:cNvSpPr>
                <a:spLocks noRot="1" noChangeAspect="1" noMove="1" noResize="1" noEditPoints="1" noAdjustHandles="1" noChangeArrowheads="1" noChangeShapeType="1" noTextEdit="1"/>
              </p:cNvSpPr>
              <p:nvPr/>
            </p:nvSpPr>
            <p:spPr>
              <a:xfrm>
                <a:off x="576072" y="907447"/>
                <a:ext cx="10954512" cy="1892300"/>
              </a:xfrm>
              <a:prstGeom prst="rect">
                <a:avLst/>
              </a:prstGeom>
              <a:blipFill rotWithShape="1">
                <a:blip r:embed="rId1"/>
                <a:stretch>
                  <a:fillRect l="-1" t="-572" r="2" b="2"/>
                </a:stretch>
              </a:blipFill>
            </p:spPr>
            <p:txBody>
              <a:bodyPr/>
              <a:lstStyle/>
              <a:p>
                <a:r>
                  <a:rPr lang="zh-CN" altLang="en-US">
                    <a:noFill/>
                  </a:rPr>
                  <a:t> </a:t>
                </a:r>
              </a:p>
            </p:txBody>
          </p:sp>
        </mc:Fallback>
      </mc:AlternateContent>
      <p:pic>
        <p:nvPicPr>
          <p:cNvPr id="3" name="QB_5_BD.109_2#003829d5c?iti=13&amp;vcp=1&amp;pid=d52291917&amp;color=0,0,0&amp;mp=1&amp;tib=255,255,255&amp;vtp=1" descr="preencoded.png"/>
          <p:cNvPicPr>
            <a:picLocks noChangeAspect="1"/>
          </p:cNvPicPr>
          <p:nvPr/>
        </p:nvPicPr>
        <p:blipFill>
          <a:blip r:embed="rId2">
            <a:clrChange>
              <a:clrFrom>
                <a:srgbClr val="FFFFFF"/>
              </a:clrFrom>
              <a:clrTo>
                <a:srgbClr val="FFFFFF">
                  <a:alpha val="0"/>
                </a:srgbClr>
              </a:clrTo>
            </a:clrChange>
          </a:blip>
          <a:stretch>
            <a:fillRect/>
          </a:stretch>
        </p:blipFill>
        <p:spPr>
          <a:xfrm>
            <a:off x="3675888" y="2907443"/>
            <a:ext cx="4754880" cy="2350008"/>
          </a:xfrm>
          <a:prstGeom prst="rect">
            <a:avLst/>
          </a:prstGeom>
          <a:noFill/>
          <a:extLst>
            <a:ext uri="{909E8E84-426E-40DD-AFC4-6F175D3DCCD1}">
              <a14:hiddenFill xmlns:a14="http://schemas.microsoft.com/office/drawing/2010/main">
                <a:solidFill>
                  <a:scrgbClr r="0" g="0" b="0">
                    <a:alpha val="0"/>
                  </a:scrgbClr>
                </a:solidFill>
              </a14:hiddenFill>
            </a:ext>
          </a:extLst>
        </p:spPr>
      </p:pic>
      <p:sp>
        <p:nvSpPr>
          <p:cNvPr id="4" name="QB_5_BD.109_3#003829d5c?iti=13&amp;vcp=1&amp;pid=d52291917&amp;color=0,0,0&amp;mp=1&amp;vtp=1&amp;bbb=1"/>
          <p:cNvSpPr/>
          <p:nvPr/>
        </p:nvSpPr>
        <p:spPr>
          <a:xfrm>
            <a:off x="5713603" y="5384451"/>
            <a:ext cx="679450" cy="895096"/>
          </a:xfrm>
          <a:prstGeom prst="rect">
            <a:avLst/>
          </a:prstGeom>
          <a:noFill/>
        </p:spPr>
        <p:txBody>
          <a:bodyPr wrap="none" lIns="0" tIns="0" rIns="0" bIns="0" rtlCol="0" anchor="t"/>
          <a:lstStyle/>
          <a:p>
            <a:pPr algn="ctr" latinLnBrk="1">
              <a:lnSpc>
                <a:spcPts val="4200"/>
              </a:lnSpc>
            </a:pP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图13</a:t>
            </a:r>
            <a:endParaRPr lang="en-US" altLang="zh-CN" sz="2400" dirty="0">
              <a:solidFill>
                <a:srgbClr val="000000"/>
              </a:solidFill>
            </a:endParaRPr>
          </a:p>
        </p:txBody>
      </p:sp>
      <mc:AlternateContent xmlns:mc="http://schemas.openxmlformats.org/markup-compatibility/2006">
        <mc:Choice xmlns:a14="http://schemas.microsoft.com/office/drawing/2010/main" Requires="a14">
          <p:sp>
            <p:nvSpPr>
              <p:cNvPr id="5" name="QB_5_AN.110_1#003829d5c.blank?vcp=1&amp;pid=d52291917&amp;color=0,0,0&amp;mp=1&amp;vpa=53&amp;vtp=1&amp;bbb=1"/>
              <p:cNvSpPr/>
              <p:nvPr/>
            </p:nvSpPr>
            <p:spPr>
              <a:xfrm>
                <a:off x="3350229" y="1752385"/>
                <a:ext cx="2809875" cy="381000"/>
              </a:xfrm>
              <a:prstGeom prst="rect">
                <a:avLst/>
              </a:prstGeom>
              <a:noFill/>
            </p:spPr>
            <p:txBody>
              <a:bodyPr wrap="none" lIns="0" tIns="0" rIns="0" bIns="0" rtlCol="0" anchor="t"/>
              <a:lstStyle/>
              <a:p>
                <a:pPr algn="ctr" latinLnBrk="1">
                  <a:lnSpc>
                    <a:spcPts val="3000"/>
                  </a:lnSpc>
                </a:pPr>
                <a:r>
                  <a:rPr lang="en-US" altLang="zh-CN" sz="2400" b="1" i="0" dirty="0">
                    <a:solidFill>
                      <a:srgbClr val="A00021"/>
                    </a:solidFill>
                    <a:latin typeface="Times New Roman" panose="02020603050405020304" pitchFamily="34" charset="0"/>
                    <a:ea typeface="SimSun" panose="02010600030101010101" pitchFamily="34" charset="-122"/>
                    <a:cs typeface="Times New Roman" panose="02020603050405020304" pitchFamily="34" charset="-120"/>
                  </a:rPr>
                  <a:t>C、</a:t>
                </a:r>
                <a14:m>
                  <m:oMath xmlns:m="http://schemas.openxmlformats.org/officeDocument/2006/math">
                    <m:r>
                      <a:rPr lang="en-US" altLang="zh-CN" sz="2400" b="1" i="0" dirty="0" smtClean="0">
                        <a:solidFill>
                          <a:srgbClr val="A00021"/>
                        </a:solidFill>
                        <a:latin typeface="Cambria Math" panose="02040503050406030204" pitchFamily="18" charset="0"/>
                        <a:ea typeface="SimSun" panose="02010600030101010101" pitchFamily="34" charset="-122"/>
                        <a:cs typeface="Times New Roman" panose="02020603050405020304" pitchFamily="34" charset="-120"/>
                      </a:rPr>
                      <m:t>𝐇</m:t>
                    </m:r>
                  </m:oMath>
                </a14:m>
                <a:r>
                  <a:rPr lang="en-US" altLang="zh-CN" sz="2400" b="1" i="0" dirty="0">
                    <a:solidFill>
                      <a:srgbClr val="A00021"/>
                    </a:solidFill>
                    <a:latin typeface="Times New Roman" panose="02020603050405020304" pitchFamily="34" charset="0"/>
                    <a:ea typeface="SimSun" panose="02010600030101010101" pitchFamily="34" charset="-122"/>
                    <a:cs typeface="Times New Roman" panose="02020603050405020304" pitchFamily="34" charset="-120"/>
                  </a:rPr>
                  <a:t>（或碳、氢）</a:t>
                </a:r>
                <a:endParaRPr lang="en-US" altLang="zh-CN" sz="2400" dirty="0">
                  <a:solidFill>
                    <a:srgbClr val="A00021"/>
                  </a:solidFill>
                </a:endParaRPr>
              </a:p>
            </p:txBody>
          </p:sp>
        </mc:Choice>
        <mc:Fallback>
          <p:sp>
            <p:nvSpPr>
              <p:cNvPr id="5" name="QB_5_AN.110_1#003829d5c.blank?vcp=1&amp;pid=d52291917&amp;color=0,0,0&amp;mp=1&amp;vpa=53&amp;vtp=1&amp;bbb=1"/>
              <p:cNvSpPr>
                <a:spLocks noRot="1" noChangeAspect="1" noMove="1" noResize="1" noEditPoints="1" noAdjustHandles="1" noChangeArrowheads="1" noChangeShapeType="1" noTextEdit="1"/>
              </p:cNvSpPr>
              <p:nvPr/>
            </p:nvSpPr>
            <p:spPr>
              <a:xfrm>
                <a:off x="3350229" y="1752385"/>
                <a:ext cx="2809875" cy="381000"/>
              </a:xfrm>
              <a:prstGeom prst="rect">
                <a:avLst/>
              </a:prstGeom>
              <a:blipFill rotWithShape="1">
                <a:blip r:embed="rId3"/>
                <a:stretch>
                  <a:fillRect l="-21" t="-110" r="21" b="110"/>
                </a:stretch>
              </a:blipFill>
            </p:spPr>
            <p:txBody>
              <a:bodyPr/>
              <a:lstStyle/>
              <a:p>
                <a:r>
                  <a:rPr lang="zh-CN" altLang="en-US">
                    <a:noFill/>
                  </a:rPr>
                  <a:t> </a:t>
                </a:r>
              </a:p>
            </p:txBody>
          </p:sp>
        </mc:Fallback>
      </mc:AlternateContent>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
                                            <p:bg/>
                                          </p:spTgt>
                                        </p:tgtEl>
                                        <p:attrNameLst>
                                          <p:attrName>style.visibility</p:attrName>
                                        </p:attrNameLst>
                                      </p:cBhvr>
                                      <p:to>
                                        <p:strVal val="visible"/>
                                      </p:to>
                                    </p:set>
                                    <p:animEffect transition="in" filter="wipe(left)">
                                      <p:cBhvr>
                                        <p:cTn id="7" dur="500"/>
                                        <p:tgtEl>
                                          <p:spTgt spid="5">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5">
                                            <p:txEl>
                                              <p:pRg st="0" end="0"/>
                                            </p:txEl>
                                          </p:spTgt>
                                        </p:tgtEl>
                                        <p:attrNameLst>
                                          <p:attrName>style.visibility</p:attrName>
                                        </p:attrNameLst>
                                      </p:cBhvr>
                                      <p:to>
                                        <p:strVal val="visible"/>
                                      </p:to>
                                    </p:set>
                                    <p:animEffect transition="in" filter="wipe(left)">
                                      <p:cBhvr>
                                        <p:cTn id="10"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build="p"/>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B_6_BD.111_1#31b52f817?vcp=1&amp;pid=003829d5c&amp;color=0,0,0&amp;vtp=1&amp;bt=1&amp;bbb=1&amp;hb=1"/>
          <p:cNvSpPr/>
          <p:nvPr/>
        </p:nvSpPr>
        <p:spPr>
          <a:xfrm>
            <a:off x="576072" y="2322989"/>
            <a:ext cx="10954512" cy="2235200"/>
          </a:xfrm>
          <a:prstGeom prst="rect">
            <a:avLst/>
          </a:prstGeom>
          <a:noFill/>
        </p:spPr>
        <p:txBody>
          <a:bodyPr wrap="none" lIns="0" tIns="0" rIns="0" bIns="0" rtlCol="0" anchor="t"/>
          <a:lstStyle/>
          <a:p>
            <a:pPr algn="l" latinLnBrk="1">
              <a:lnSpc>
                <a:spcPts val="4400"/>
              </a:lnSpc>
            </a:pP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①实验时，乙中的植物叶片能检测出光合作用生成的有机物，而甲中的不能</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r>
              <a:rPr lang="en-US" altLang="zh-CN" sz="2400" b="1" i="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请</a:t>
            </a:r>
            <a:endParaRPr lang="en-US" altLang="zh-CN" sz="2400" b="1" i="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endParaRPr>
          </a:p>
          <a:p>
            <a:pPr latinLnBrk="1">
              <a:lnSpc>
                <a:spcPts val="4400"/>
              </a:lnSpc>
            </a:pPr>
            <a:r>
              <a:rPr lang="en-US" altLang="zh-CN" sz="2400" b="1" i="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你加以解释：</a:t>
            </a:r>
            <a:r>
              <a:rPr lang="en-US" altLang="zh-CN" sz="2400" i="0" smtClean="0">
                <a:solidFill>
                  <a:srgbClr val="000000"/>
                </a:solidFill>
                <a:latin typeface="SimSun" panose="02010600030101010101" pitchFamily="34" charset="-122"/>
                <a:ea typeface="SimSun" panose="02010600030101010101" pitchFamily="34" charset="-122"/>
                <a:cs typeface="SimSun" panose="02010600030101010101" pitchFamily="34" charset="-120"/>
              </a:rPr>
              <a:t>____________________________________________________</a:t>
            </a:r>
            <a:r>
              <a:rPr lang="en-US" altLang="zh-CN" sz="2400" b="1" i="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endParaRPr lang="en-US" altLang="zh-CN" sz="2400" b="1" i="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endParaRPr>
          </a:p>
          <a:p>
            <a:pPr lvl="0" latinLnBrk="1">
              <a:lnSpc>
                <a:spcPts val="4400"/>
              </a:lnSpc>
            </a:pPr>
            <a:r>
              <a:rPr lang="en-US" altLang="zh-CN" sz="2400" b="1">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②请你设计一个实验方案，</a:t>
            </a:r>
            <a:r>
              <a:rPr lang="en-US" altLang="zh-CN" sz="2400" b="1">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检验实验后的烧碱溶液中生成的新物质</a:t>
            </a:r>
            <a:r>
              <a:rPr lang="en-US" altLang="zh-CN" sz="2400" b="1"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r>
              <a:rPr lang="en-US" altLang="zh-CN" sz="2400" smtClean="0">
                <a:solidFill>
                  <a:srgbClr val="000000"/>
                </a:solidFill>
                <a:latin typeface="SimSun" panose="02010600030101010101" pitchFamily="34" charset="-122"/>
                <a:ea typeface="SimSun" panose="02010600030101010101" pitchFamily="34" charset="-122"/>
                <a:cs typeface="SimSun" panose="02010600030101010101" pitchFamily="34" charset="-120"/>
              </a:rPr>
              <a:t>___________</a:t>
            </a:r>
            <a:endParaRPr lang="en-US" altLang="zh-CN" sz="2400">
              <a:solidFill>
                <a:srgbClr val="000000"/>
              </a:solidFill>
              <a:latin typeface="SimSun" panose="02010600030101010101" pitchFamily="34" charset="-122"/>
              <a:ea typeface="SimSun" panose="02010600030101010101" pitchFamily="34" charset="-122"/>
              <a:cs typeface="SimSun" panose="02010600030101010101" pitchFamily="34" charset="-120"/>
            </a:endParaRPr>
          </a:p>
          <a:p>
            <a:pPr lvl="0" latinLnBrk="1">
              <a:lnSpc>
                <a:spcPts val="4400"/>
              </a:lnSpc>
            </a:pPr>
            <a:r>
              <a:rPr lang="en-US" altLang="zh-CN" sz="2400">
                <a:solidFill>
                  <a:srgbClr val="000000"/>
                </a:solidFill>
                <a:latin typeface="SimSun" panose="02010600030101010101" pitchFamily="34" charset="-122"/>
                <a:ea typeface="SimSun" panose="02010600030101010101" pitchFamily="34" charset="-122"/>
                <a:cs typeface="SimSun" panose="02010600030101010101" pitchFamily="34" charset="-120"/>
              </a:rPr>
              <a:t>_____________________________________</a:t>
            </a:r>
            <a:r>
              <a:rPr lang="en-US" altLang="zh-CN" sz="2400" b="1">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r>
              <a:rPr lang="en-US" altLang="zh-CN" sz="2400" b="1">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写出选用的试剂和现象即可</a:t>
            </a:r>
            <a:r>
              <a:rPr lang="en-US" altLang="zh-CN" sz="2400" b="1"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endParaRPr lang="en-US" altLang="zh-CN" sz="2400" dirty="0"/>
          </a:p>
        </p:txBody>
      </p:sp>
      <p:sp>
        <p:nvSpPr>
          <p:cNvPr id="3" name="QB_6_AN.112_1#31b52f817.blank?vcp=1&amp;pid=003829d5c&amp;color=0,0,0&amp;vpa=54&amp;vtp=1&amp;bbb=1"/>
          <p:cNvSpPr/>
          <p:nvPr/>
        </p:nvSpPr>
        <p:spPr>
          <a:xfrm>
            <a:off x="2405666" y="2853849"/>
            <a:ext cx="7880350" cy="533400"/>
          </a:xfrm>
          <a:prstGeom prst="rect">
            <a:avLst/>
          </a:prstGeom>
          <a:noFill/>
        </p:spPr>
        <p:txBody>
          <a:bodyPr wrap="none" lIns="0" tIns="0" rIns="0" bIns="0" rtlCol="0" anchor="t"/>
          <a:lstStyle/>
          <a:p>
            <a:pPr algn="ctr" latinLnBrk="1">
              <a:lnSpc>
                <a:spcPts val="4200"/>
              </a:lnSpc>
            </a:pPr>
            <a:r>
              <a:rPr lang="en-US" altLang="zh-CN" sz="2400" b="1" i="0" dirty="0">
                <a:solidFill>
                  <a:srgbClr val="A00021"/>
                </a:solidFill>
                <a:latin typeface="Times New Roman" panose="02020603050405020304" pitchFamily="34" charset="0"/>
                <a:ea typeface="SimSun" panose="02010600030101010101" pitchFamily="34" charset="-122"/>
                <a:cs typeface="Times New Roman" panose="02020603050405020304" pitchFamily="34" charset="-120"/>
              </a:rPr>
              <a:t>甲中的二氧化碳被烧碱溶液吸收，植物不能进行光合作用</a:t>
            </a:r>
            <a:endParaRPr lang="en-US" altLang="zh-CN" sz="2400" dirty="0"/>
          </a:p>
        </p:txBody>
      </p:sp>
      <p:sp>
        <p:nvSpPr>
          <p:cNvPr id="5" name="QB_6_AN.114_1#31b52f817.blank?vcp=1&amp;pid=003829d5c&amp;color=0,0,0&amp;vpa=55&amp;vtp=1&amp;bbb=1&amp;hb=1"/>
          <p:cNvSpPr/>
          <p:nvPr/>
        </p:nvSpPr>
        <p:spPr>
          <a:xfrm>
            <a:off x="576073" y="3412649"/>
            <a:ext cx="10948277" cy="1097280"/>
          </a:xfrm>
          <a:prstGeom prst="rect">
            <a:avLst/>
          </a:prstGeom>
          <a:noFill/>
        </p:spPr>
        <p:txBody>
          <a:bodyPr wrap="square" lIns="0" tIns="0" rIns="0" bIns="0" rtlCol="0" anchor="t"/>
          <a:lstStyle/>
          <a:p>
            <a:pPr latinLnBrk="1">
              <a:lnSpc>
                <a:spcPct val="150000"/>
              </a:lnSpc>
            </a:pPr>
            <a:r>
              <a:rPr lang="en-US" altLang="zh-CN" sz="2400" b="1" i="0" smtClean="0">
                <a:solidFill>
                  <a:srgbClr val="A00021"/>
                </a:solidFill>
                <a:latin typeface="SimSun" panose="02010600030101010101" pitchFamily="34" charset="-122"/>
                <a:ea typeface="SimSun" panose="02010600030101010101" pitchFamily="34" charset="-122"/>
                <a:cs typeface="Times New Roman" panose="02020603050405020304" pitchFamily="34" charset="-120"/>
              </a:rPr>
              <a:t>                                                             </a:t>
            </a:r>
            <a:r>
              <a:rPr lang="en-US" altLang="zh-CN" sz="2400" b="1" i="0" smtClean="0">
                <a:solidFill>
                  <a:srgbClr val="A00021"/>
                </a:solidFill>
                <a:latin typeface="Times New Roman" panose="02020603050405020304" pitchFamily="34" charset="0"/>
                <a:ea typeface="SimSun" panose="02010600030101010101" pitchFamily="34" charset="-122"/>
                <a:cs typeface="Times New Roman" panose="02020603050405020304" pitchFamily="34" charset="-120"/>
              </a:rPr>
              <a:t>取样于试管中</a:t>
            </a:r>
            <a:r>
              <a:rPr lang="en-US" altLang="zh-CN" sz="2400" b="1" i="0" dirty="0">
                <a:solidFill>
                  <a:srgbClr val="A00021"/>
                </a:solidFill>
                <a:latin typeface="Times New Roman" panose="02020603050405020304" pitchFamily="34" charset="0"/>
                <a:ea typeface="SimSun" panose="02010600030101010101" pitchFamily="34" charset="-122"/>
                <a:cs typeface="Times New Roman" panose="02020603050405020304" pitchFamily="34" charset="-120"/>
              </a:rPr>
              <a:t>，加入适量氯化钙溶液，产生白色沉淀</a:t>
            </a:r>
            <a:endParaRPr lang="en-US" altLang="zh-CN" sz="24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wipe(left)">
                                      <p:cBhvr>
                                        <p:cTn id="7" dur="500"/>
                                        <p:tgtEl>
                                          <p:spTgt spid="3">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wipe(left)">
                                      <p:cBhvr>
                                        <p:cTn id="10" dur="500"/>
                                        <p:tgtEl>
                                          <p:spTgt spid="3">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5">
                                            <p:bg/>
                                          </p:spTgt>
                                        </p:tgtEl>
                                        <p:attrNameLst>
                                          <p:attrName>style.visibility</p:attrName>
                                        </p:attrNameLst>
                                      </p:cBhvr>
                                      <p:to>
                                        <p:strVal val="visible"/>
                                      </p:to>
                                    </p:set>
                                    <p:animEffect transition="in" filter="wipe(left)">
                                      <p:cBhvr>
                                        <p:cTn id="15" dur="500"/>
                                        <p:tgtEl>
                                          <p:spTgt spid="5">
                                            <p:bg/>
                                          </p:spTgt>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5">
                                            <p:txEl>
                                              <p:pRg st="0" end="0"/>
                                            </p:txEl>
                                          </p:spTgt>
                                        </p:tgtEl>
                                        <p:attrNameLst>
                                          <p:attrName>style.visibility</p:attrName>
                                        </p:attrNameLst>
                                      </p:cBhvr>
                                      <p:to>
                                        <p:strVal val="visible"/>
                                      </p:to>
                                    </p:set>
                                    <p:animEffect transition="in" filter="wipe(left)">
                                      <p:cBhvr>
                                        <p:cTn id="18"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P spid="5" grpId="0" animBg="1" build="p"/>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_3_BD#6cf9c33bb?vcp=1&amp;pid=78c9af662&amp;color=0,0,0&amp;vtp=1&amp;bt=1&amp;bbb=1&amp;hb=1"/>
          <p:cNvSpPr/>
          <p:nvPr/>
        </p:nvSpPr>
        <p:spPr>
          <a:xfrm>
            <a:off x="576072" y="539496"/>
            <a:ext cx="10954512" cy="1306576"/>
          </a:xfrm>
          <a:prstGeom prst="rect">
            <a:avLst/>
          </a:prstGeom>
          <a:noFill/>
        </p:spPr>
        <p:txBody>
          <a:bodyPr wrap="none" lIns="0" tIns="0" rIns="0" bIns="0" rtlCol="0" anchor="t"/>
          <a:lstStyle/>
          <a:p>
            <a:pPr algn="l" latinLnBrk="1">
              <a:lnSpc>
                <a:spcPts val="4700"/>
              </a:lnSpc>
            </a:pPr>
            <a:r>
              <a:rPr lang="en-US" altLang="zh-CN" sz="26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三、实验探究题（本大题共2小题，每个化学方程式2分，其余每空1分</a:t>
            </a:r>
            <a:r>
              <a:rPr lang="en-US" altLang="zh-CN" sz="26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r>
              <a:rPr lang="en-US" altLang="zh-CN" sz="2600" b="1" i="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共</a:t>
            </a:r>
            <a:endParaRPr lang="en-US" altLang="zh-CN" sz="2600" b="1" i="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endParaRPr>
          </a:p>
          <a:p>
            <a:pPr latinLnBrk="1">
              <a:lnSpc>
                <a:spcPts val="4700"/>
              </a:lnSpc>
            </a:pPr>
            <a:r>
              <a:rPr lang="en-US" altLang="zh-CN" sz="2600" b="1" i="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16</a:t>
            </a:r>
            <a:r>
              <a:rPr lang="en-US" altLang="zh-CN" sz="26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分）</a:t>
            </a:r>
            <a:endParaRPr lang="en-US" altLang="zh-CN" sz="2600" dirty="0"/>
          </a:p>
        </p:txBody>
      </p:sp>
      <p:sp>
        <p:nvSpPr>
          <p:cNvPr id="3" name="QO_4_BD.115_1#154f1567b?sp=1&amp;vcp=1&amp;pid=6cf9c33bb&amp;color=0,0,0&amp;vtp=1&amp;bbb=1"/>
          <p:cNvSpPr/>
          <p:nvPr/>
        </p:nvSpPr>
        <p:spPr>
          <a:xfrm>
            <a:off x="576072" y="1789489"/>
            <a:ext cx="11399838" cy="533400"/>
          </a:xfrm>
          <a:prstGeom prst="rect">
            <a:avLst/>
          </a:prstGeom>
          <a:noFill/>
        </p:spPr>
        <p:txBody>
          <a:bodyPr wrap="none" lIns="0" tIns="0" rIns="0" bIns="0" rtlCol="0" anchor="t"/>
          <a:lstStyle/>
          <a:p>
            <a:pPr algn="l" latinLnBrk="1">
              <a:lnSpc>
                <a:spcPts val="4200"/>
              </a:lnSpc>
            </a:pP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27.（8分）图14是实验室常用的实验仪器与装置，请你根据所学知识回答下列问题。</a:t>
            </a:r>
            <a:endParaRPr lang="en-US" altLang="zh-CN" sz="2400" dirty="0"/>
          </a:p>
        </p:txBody>
      </p:sp>
      <p:pic>
        <p:nvPicPr>
          <p:cNvPr id="4" name="QO_4_BD.115_3#154f1567b?iti=14&amp;htil=1&amp;vcp=1&amp;pid=6cf9c33bb&amp;color=0,0,0&amp;tib=255,255,255&amp;vtp=1" descr="preencoded.png"/>
          <p:cNvPicPr>
            <a:picLocks noChangeAspect="1"/>
          </p:cNvPicPr>
          <p:nvPr/>
        </p:nvPicPr>
        <p:blipFill>
          <a:blip r:embed="rId1">
            <a:clrChange>
              <a:clrFrom>
                <a:srgbClr val="FFFFFF"/>
              </a:clrFrom>
              <a:clrTo>
                <a:srgbClr val="FFFFFF">
                  <a:alpha val="0"/>
                </a:srgbClr>
              </a:clrTo>
            </a:clrChange>
          </a:blip>
          <a:stretch>
            <a:fillRect/>
          </a:stretch>
        </p:blipFill>
        <p:spPr>
          <a:xfrm>
            <a:off x="685800" y="2402459"/>
            <a:ext cx="5248656" cy="1572768"/>
          </a:xfrm>
          <a:prstGeom prst="rect">
            <a:avLst/>
          </a:prstGeom>
          <a:noFill/>
          <a:extLst>
            <a:ext uri="{909E8E84-426E-40DD-AFC4-6F175D3DCCD1}">
              <a14:hiddenFill xmlns:a14="http://schemas.microsoft.com/office/drawing/2010/main">
                <a:solidFill>
                  <a:scrgbClr r="0" g="0" b="0">
                    <a:alpha val="0"/>
                  </a:scrgbClr>
                </a:solidFill>
              </a14:hiddenFill>
            </a:ext>
          </a:extLst>
        </p:spPr>
      </p:pic>
      <p:pic>
        <p:nvPicPr>
          <p:cNvPr id="5" name="QO_4_BD.115_4#154f1567b?iti=15&amp;htil=1&amp;vcp=1&amp;pid=6cf9c33bb&amp;color=0,0,0&amp;tib=255,255,255&amp;vtp=1" descr="preencoded.png"/>
          <p:cNvPicPr>
            <a:picLocks noChangeAspect="1"/>
          </p:cNvPicPr>
          <p:nvPr/>
        </p:nvPicPr>
        <p:blipFill>
          <a:blip r:embed="rId2">
            <a:clrChange>
              <a:clrFrom>
                <a:srgbClr val="FFFFFF"/>
              </a:clrFrom>
              <a:clrTo>
                <a:srgbClr val="FFFFFF">
                  <a:alpha val="0"/>
                </a:srgbClr>
              </a:clrTo>
            </a:clrChange>
          </a:blip>
          <a:stretch>
            <a:fillRect/>
          </a:stretch>
        </p:blipFill>
        <p:spPr>
          <a:xfrm>
            <a:off x="6812280" y="2411603"/>
            <a:ext cx="3941064" cy="1563624"/>
          </a:xfrm>
          <a:prstGeom prst="rect">
            <a:avLst/>
          </a:prstGeom>
          <a:noFill/>
          <a:extLst>
            <a:ext uri="{909E8E84-426E-40DD-AFC4-6F175D3DCCD1}">
              <a14:hiddenFill xmlns:a14="http://schemas.microsoft.com/office/drawing/2010/main">
                <a:solidFill>
                  <a:scrgbClr r="0" g="0" b="0">
                    <a:alpha val="0"/>
                  </a:scrgbClr>
                </a:solidFill>
              </a14:hiddenFill>
            </a:ext>
          </a:extLst>
        </p:spPr>
      </p:pic>
      <p:sp>
        <p:nvSpPr>
          <p:cNvPr id="6" name="QO_4_BD.115_5#154f1567b?iti=14&amp;htil=1&amp;vcp=1&amp;pid=6cf9c33bb&amp;color=0,0,0&amp;vtp=1&amp;bbb=1"/>
          <p:cNvSpPr/>
          <p:nvPr/>
        </p:nvSpPr>
        <p:spPr>
          <a:xfrm>
            <a:off x="2970403" y="4102227"/>
            <a:ext cx="679450" cy="895096"/>
          </a:xfrm>
          <a:prstGeom prst="rect">
            <a:avLst/>
          </a:prstGeom>
          <a:noFill/>
        </p:spPr>
        <p:txBody>
          <a:bodyPr wrap="none" lIns="0" tIns="0" rIns="0" bIns="0" rtlCol="0" anchor="t"/>
          <a:lstStyle/>
          <a:p>
            <a:pPr algn="ctr" latinLnBrk="1">
              <a:lnSpc>
                <a:spcPts val="4200"/>
              </a:lnSpc>
            </a:pP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图14</a:t>
            </a:r>
            <a:endParaRPr lang="en-US" altLang="zh-CN" sz="2400" dirty="0"/>
          </a:p>
        </p:txBody>
      </p:sp>
      <p:sp>
        <p:nvSpPr>
          <p:cNvPr id="7" name="QO_4_BD.115_6#154f1567b?iti=15&amp;htil=1&amp;vcp=1&amp;pid=6cf9c33bb&amp;color=0,0,0&amp;vtp=1&amp;bbb=1"/>
          <p:cNvSpPr/>
          <p:nvPr/>
        </p:nvSpPr>
        <p:spPr>
          <a:xfrm>
            <a:off x="8443088" y="4102227"/>
            <a:ext cx="679450" cy="895096"/>
          </a:xfrm>
          <a:prstGeom prst="rect">
            <a:avLst/>
          </a:prstGeom>
          <a:noFill/>
        </p:spPr>
        <p:txBody>
          <a:bodyPr wrap="none" lIns="0" tIns="0" rIns="0" bIns="0" rtlCol="0" anchor="t"/>
          <a:lstStyle/>
          <a:p>
            <a:pPr algn="ctr" latinLnBrk="1">
              <a:lnSpc>
                <a:spcPts val="4200"/>
              </a:lnSpc>
            </a:pP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图15</a:t>
            </a:r>
            <a:endParaRPr lang="en-US" altLang="zh-CN" sz="2400" dirty="0"/>
          </a:p>
        </p:txBody>
      </p:sp>
      <p:sp>
        <p:nvSpPr>
          <p:cNvPr id="8" name="QB_5_BD.116_1#ca37b1bc2?vcp=1&amp;pid=154f1567b&amp;color=0,0,0&amp;vtp=1&amp;bbb=1"/>
          <p:cNvSpPr/>
          <p:nvPr/>
        </p:nvSpPr>
        <p:spPr>
          <a:xfrm>
            <a:off x="576072" y="4708833"/>
            <a:ext cx="10954512" cy="533400"/>
          </a:xfrm>
          <a:prstGeom prst="rect">
            <a:avLst/>
          </a:prstGeom>
          <a:noFill/>
        </p:spPr>
        <p:txBody>
          <a:bodyPr wrap="none" lIns="0" tIns="0" rIns="0" bIns="0" rtlCol="0" anchor="t"/>
          <a:lstStyle/>
          <a:p>
            <a:pPr algn="l" latinLnBrk="1">
              <a:lnSpc>
                <a:spcPts val="4200"/>
              </a:lnSpc>
            </a:pP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（1）写出图中编号①</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仪器的名称</a:t>
            </a:r>
            <a:r>
              <a:rPr lang="en-US" altLang="zh-CN" sz="2400" b="1" i="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r>
              <a:rPr lang="en-US" altLang="zh-CN" sz="2400" i="0" smtClean="0">
                <a:solidFill>
                  <a:srgbClr val="000000"/>
                </a:solidFill>
                <a:latin typeface="SimSun" panose="02010600030101010101" pitchFamily="34" charset="-122"/>
                <a:ea typeface="SimSun" panose="02010600030101010101" pitchFamily="34" charset="-122"/>
                <a:cs typeface="SimSun" panose="02010600030101010101" pitchFamily="34" charset="-120"/>
              </a:rPr>
              <a:t>________</a:t>
            </a:r>
            <a:r>
              <a:rPr lang="en-US" altLang="zh-CN" sz="2400" b="1" i="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endParaRPr lang="en-US" altLang="zh-CN" sz="2400" dirty="0"/>
          </a:p>
        </p:txBody>
      </p:sp>
      <p:sp>
        <p:nvSpPr>
          <p:cNvPr id="9" name="QB_5_AN.117_1#ca37b1bc2.blank?vcp=1&amp;pid=154f1567b&amp;color=0,0,0&amp;vpa=56&amp;vtp=1&amp;bbb=1"/>
          <p:cNvSpPr/>
          <p:nvPr/>
        </p:nvSpPr>
        <p:spPr>
          <a:xfrm>
            <a:off x="5340954" y="4670733"/>
            <a:ext cx="1139825" cy="533400"/>
          </a:xfrm>
          <a:prstGeom prst="rect">
            <a:avLst/>
          </a:prstGeom>
          <a:noFill/>
        </p:spPr>
        <p:txBody>
          <a:bodyPr wrap="none" lIns="0" tIns="0" rIns="0" bIns="0" rtlCol="0" anchor="t"/>
          <a:lstStyle/>
          <a:p>
            <a:pPr algn="ctr" latinLnBrk="1">
              <a:lnSpc>
                <a:spcPts val="4200"/>
              </a:lnSpc>
            </a:pPr>
            <a:r>
              <a:rPr lang="en-US" altLang="zh-CN" sz="2400" b="1" i="0" dirty="0">
                <a:solidFill>
                  <a:srgbClr val="A00021"/>
                </a:solidFill>
                <a:latin typeface="Times New Roman" panose="02020603050405020304" pitchFamily="34" charset="0"/>
                <a:ea typeface="SimSun" panose="02010600030101010101" pitchFamily="34" charset="-122"/>
                <a:cs typeface="Times New Roman" panose="02020603050405020304" pitchFamily="34" charset="-120"/>
              </a:rPr>
              <a:t>酒精灯</a:t>
            </a:r>
            <a:endParaRPr lang="en-US" altLang="zh-CN" sz="24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9">
                                            <p:bg/>
                                          </p:spTgt>
                                        </p:tgtEl>
                                        <p:attrNameLst>
                                          <p:attrName>style.visibility</p:attrName>
                                        </p:attrNameLst>
                                      </p:cBhvr>
                                      <p:to>
                                        <p:strVal val="visible"/>
                                      </p:to>
                                    </p:set>
                                    <p:animEffect transition="in" filter="wipe(left)">
                                      <p:cBhvr>
                                        <p:cTn id="7" dur="500"/>
                                        <p:tgtEl>
                                          <p:spTgt spid="9">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9">
                                            <p:txEl>
                                              <p:pRg st="0" end="0"/>
                                            </p:txEl>
                                          </p:spTgt>
                                        </p:tgtEl>
                                        <p:attrNameLst>
                                          <p:attrName>style.visibility</p:attrName>
                                        </p:attrNameLst>
                                      </p:cBhvr>
                                      <p:to>
                                        <p:strVal val="visible"/>
                                      </p:to>
                                    </p:set>
                                    <p:animEffect transition="in" filter="wipe(left)">
                                      <p:cBhvr>
                                        <p:cTn id="10" dur="500"/>
                                        <p:tgtEl>
                                          <p:spTgt spid="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build="p"/>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B_5_BD.118_1#d59a4bdfb?vcp=1&amp;pid=154f1567b&amp;color=0,0,0&amp;vtp=1&amp;bt=1&amp;bbb=1&amp;hb=1"/>
          <p:cNvSpPr/>
          <p:nvPr/>
        </p:nvSpPr>
        <p:spPr>
          <a:xfrm>
            <a:off x="576072" y="607700"/>
            <a:ext cx="10954512" cy="1676400"/>
          </a:xfrm>
          <a:prstGeom prst="rect">
            <a:avLst/>
          </a:prstGeom>
          <a:noFill/>
        </p:spPr>
        <p:txBody>
          <a:bodyPr wrap="none" lIns="0" tIns="0" rIns="0" bIns="0" rtlCol="0" anchor="t"/>
          <a:lstStyle/>
          <a:p>
            <a:pPr algn="l" latinLnBrk="1">
              <a:lnSpc>
                <a:spcPts val="4400"/>
              </a:lnSpc>
            </a:pP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（2）实验室用高锰酸钾制取较纯净的氧气</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r>
              <a:rPr lang="en-US" altLang="zh-CN" sz="2400" b="1" i="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发生和收集装置应选择</a:t>
            </a:r>
            <a:r>
              <a:rPr lang="en-US" altLang="zh-CN" sz="2400" i="0" smtClean="0">
                <a:solidFill>
                  <a:srgbClr val="000000"/>
                </a:solidFill>
                <a:latin typeface="SimSun" panose="02010600030101010101" pitchFamily="34" charset="-122"/>
                <a:ea typeface="SimSun" panose="02010600030101010101" pitchFamily="34" charset="-122"/>
                <a:cs typeface="SimSun" panose="02010600030101010101" pitchFamily="34" charset="-120"/>
              </a:rPr>
              <a:t>____</a:t>
            </a:r>
            <a:endParaRPr lang="en-US" altLang="zh-CN" sz="2400" i="0" smtClean="0">
              <a:solidFill>
                <a:srgbClr val="000000"/>
              </a:solidFill>
              <a:latin typeface="SimSun" panose="02010600030101010101" pitchFamily="34" charset="-122"/>
              <a:ea typeface="SimSun" panose="02010600030101010101" pitchFamily="34" charset="-122"/>
              <a:cs typeface="SimSun" panose="02010600030101010101" pitchFamily="34" charset="-120"/>
            </a:endParaRPr>
          </a:p>
          <a:p>
            <a:pPr latinLnBrk="1">
              <a:lnSpc>
                <a:spcPts val="4400"/>
              </a:lnSpc>
            </a:pPr>
            <a:r>
              <a:rPr lang="en-US" altLang="zh-CN" sz="2400" b="1" i="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填装置序号），装置</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a:t>
            </a:r>
            <a:r>
              <a:rPr lang="en-US" altLang="zh-CN" sz="2400" b="1" i="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中棉花的作用是</a:t>
            </a:r>
            <a:r>
              <a:rPr lang="en-US" altLang="zh-CN" sz="2400" i="0" smtClean="0">
                <a:solidFill>
                  <a:srgbClr val="000000"/>
                </a:solidFill>
                <a:latin typeface="SimSun" panose="02010600030101010101" pitchFamily="34" charset="-122"/>
                <a:ea typeface="SimSun" panose="02010600030101010101" pitchFamily="34" charset="-122"/>
                <a:cs typeface="SimSun" panose="02010600030101010101" pitchFamily="34" charset="-120"/>
              </a:rPr>
              <a:t>____________________________________</a:t>
            </a:r>
            <a:endParaRPr lang="en-US" altLang="zh-CN" sz="2400" i="0" smtClean="0">
              <a:solidFill>
                <a:srgbClr val="000000"/>
              </a:solidFill>
              <a:latin typeface="SimSun" panose="02010600030101010101" pitchFamily="34" charset="-122"/>
              <a:ea typeface="SimSun" panose="02010600030101010101" pitchFamily="34" charset="-122"/>
              <a:cs typeface="SimSun" panose="02010600030101010101" pitchFamily="34" charset="-120"/>
            </a:endParaRPr>
          </a:p>
          <a:p>
            <a:pPr latinLnBrk="1">
              <a:lnSpc>
                <a:spcPts val="4400"/>
              </a:lnSpc>
            </a:pPr>
            <a:r>
              <a:rPr lang="en-US" altLang="zh-CN" sz="2400" i="0" smtClean="0">
                <a:solidFill>
                  <a:srgbClr val="000000"/>
                </a:solidFill>
                <a:latin typeface="SimSun" panose="02010600030101010101" pitchFamily="34" charset="-122"/>
                <a:ea typeface="SimSun" panose="02010600030101010101" pitchFamily="34" charset="-122"/>
                <a:cs typeface="SimSun" panose="02010600030101010101" pitchFamily="34" charset="-120"/>
              </a:rPr>
              <a:t>__</a:t>
            </a:r>
            <a:r>
              <a:rPr lang="en-US" altLang="zh-CN" sz="2400" b="1" i="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，反应的化学方程式为</a:t>
            </a:r>
            <a:r>
              <a:rPr lang="en-US" altLang="zh-CN" sz="2400" i="0" smtClean="0">
                <a:solidFill>
                  <a:srgbClr val="000000"/>
                </a:solidFill>
                <a:latin typeface="SimSun" panose="02010600030101010101" pitchFamily="34" charset="-122"/>
                <a:ea typeface="SimSun" panose="02010600030101010101" pitchFamily="34" charset="-122"/>
                <a:cs typeface="SimSun" panose="02010600030101010101" pitchFamily="34" charset="-120"/>
              </a:rPr>
              <a:t>___________________________________</a:t>
            </a:r>
            <a:r>
              <a:rPr lang="en-US" altLang="zh-CN" sz="2400" b="1" i="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endParaRPr lang="en-US" altLang="zh-CN" sz="2400" dirty="0">
              <a:solidFill>
                <a:srgbClr val="000000"/>
              </a:solidFill>
            </a:endParaRPr>
          </a:p>
        </p:txBody>
      </p:sp>
      <mc:AlternateContent xmlns:mc="http://schemas.openxmlformats.org/markup-compatibility/2006">
        <mc:Choice xmlns:a14="http://schemas.microsoft.com/office/drawing/2010/main" Requires="a14">
          <p:sp>
            <p:nvSpPr>
              <p:cNvPr id="3" name="QB_5_AN.119_1#d59a4bdfb.blank?vcp=1&amp;pid=154f1567b&amp;color=0,0,0&amp;vpa=57&amp;vtp=1&amp;bbb=1"/>
              <p:cNvSpPr/>
              <p:nvPr/>
            </p:nvSpPr>
            <p:spPr>
              <a:xfrm>
                <a:off x="9650222" y="686546"/>
                <a:ext cx="541338" cy="381000"/>
              </a:xfrm>
              <a:prstGeom prst="rect">
                <a:avLst/>
              </a:prstGeom>
              <a:noFill/>
            </p:spPr>
            <p:txBody>
              <a:bodyPr wrap="none" lIns="0" tIns="0" rIns="0" bIns="0" rtlCol="0" anchor="t"/>
              <a:lstStyle/>
              <a:p>
                <a:pPr algn="ctr" latinLnBrk="1">
                  <a:lnSpc>
                    <a:spcPts val="3000"/>
                  </a:lnSpc>
                </a:pPr>
                <a14:m>
                  <m:oMath xmlns:m="http://schemas.openxmlformats.org/officeDocument/2006/math">
                    <m:r>
                      <a:rPr lang="en-US" altLang="zh-CN" sz="2400" b="1" i="0" dirty="0" smtClean="0">
                        <a:solidFill>
                          <a:srgbClr val="A00021"/>
                        </a:solidFill>
                        <a:latin typeface="Cambria Math" panose="02040503050406030204" pitchFamily="18" charset="0"/>
                        <a:ea typeface="SimSun" panose="02010600030101010101" pitchFamily="34" charset="-122"/>
                        <a:cs typeface="Times New Roman" panose="02020603050405020304" pitchFamily="34" charset="-120"/>
                      </a:rPr>
                      <m:t>𝐀𝐂</m:t>
                    </m:r>
                  </m:oMath>
                </a14:m>
                <a:r>
                  <a:rPr lang="en-US" altLang="zh-CN" sz="100" b="1" i="0" kern="0" spc="-99900" dirty="0" smtClean="0">
                    <a:solidFill>
                      <a:srgbClr val="FFFFFF"/>
                    </a:solidFill>
                    <a:latin typeface="Times New Roman" panose="02020603050405020304" pitchFamily="34" charset="0"/>
                    <a:ea typeface="SimSun" panose="02010600030101010101" pitchFamily="34" charset="-122"/>
                    <a:cs typeface="Times New Roman" panose="02020603050405020304" pitchFamily="34" charset="-120"/>
                  </a:rPr>
                  <a:t> </a:t>
                </a:r>
                <a:endParaRPr lang="en-US" altLang="zh-CN" sz="100" dirty="0"/>
              </a:p>
            </p:txBody>
          </p:sp>
        </mc:Choice>
        <mc:Fallback>
          <p:sp>
            <p:nvSpPr>
              <p:cNvPr id="3" name="QB_5_AN.119_1#d59a4bdfb.blank?vcp=1&amp;pid=154f1567b&amp;color=0,0,0&amp;vpa=57&amp;vtp=1&amp;bbb=1"/>
              <p:cNvSpPr>
                <a:spLocks noRot="1" noChangeAspect="1" noMove="1" noResize="1" noEditPoints="1" noAdjustHandles="1" noChangeArrowheads="1" noChangeShapeType="1" noTextEdit="1"/>
              </p:cNvSpPr>
              <p:nvPr/>
            </p:nvSpPr>
            <p:spPr>
              <a:xfrm>
                <a:off x="9650222" y="686546"/>
                <a:ext cx="541338" cy="381000"/>
              </a:xfrm>
              <a:prstGeom prst="rect">
                <a:avLst/>
              </a:prstGeom>
              <a:blipFill rotWithShape="1">
                <a:blip r:embed="rId1"/>
                <a:stretch>
                  <a:fillRect l="-23" t="-29" r="82" b="29"/>
                </a:stretch>
              </a:blipFill>
            </p:spPr>
            <p:txBody>
              <a:bodyPr/>
              <a:lstStyle/>
              <a:p>
                <a:r>
                  <a:rPr lang="zh-CN" altLang="en-US">
                    <a:noFill/>
                  </a:rPr>
                  <a:t> </a:t>
                </a:r>
              </a:p>
            </p:txBody>
          </p:sp>
        </mc:Fallback>
      </mc:AlternateContent>
      <p:sp>
        <p:nvSpPr>
          <p:cNvPr id="4" name="QB_5_AN.120_1#d59a4bdfb.blank?vcp=1&amp;pid=154f1567b&amp;color=0,0,0&amp;vpa=58&amp;vtp=1&amp;bbb=1&amp;hb=1"/>
          <p:cNvSpPr/>
          <p:nvPr/>
        </p:nvSpPr>
        <p:spPr>
          <a:xfrm>
            <a:off x="576073" y="1138560"/>
            <a:ext cx="10948277" cy="1097280"/>
          </a:xfrm>
          <a:prstGeom prst="rect">
            <a:avLst/>
          </a:prstGeom>
          <a:noFill/>
        </p:spPr>
        <p:txBody>
          <a:bodyPr wrap="square" lIns="0" tIns="0" rIns="0" bIns="0" rtlCol="0" anchor="t"/>
          <a:lstStyle/>
          <a:p>
            <a:pPr latinLnBrk="1">
              <a:lnSpc>
                <a:spcPct val="150000"/>
              </a:lnSpc>
            </a:pPr>
            <a:r>
              <a:rPr lang="en-US" altLang="zh-CN" sz="2400" b="1" i="0" smtClean="0">
                <a:solidFill>
                  <a:srgbClr val="A00021"/>
                </a:solidFill>
                <a:latin typeface="SimSun" panose="02010600030101010101" pitchFamily="34" charset="-122"/>
                <a:ea typeface="SimSun" panose="02010600030101010101" pitchFamily="34" charset="-122"/>
                <a:cs typeface="Times New Roman" panose="02020603050405020304" pitchFamily="34" charset="-120"/>
              </a:rPr>
              <a:t>                                     </a:t>
            </a:r>
            <a:r>
              <a:rPr lang="en-US" altLang="zh-CN" sz="2400" b="1" i="0" smtClean="0">
                <a:solidFill>
                  <a:srgbClr val="A00021"/>
                </a:solidFill>
                <a:latin typeface="Times New Roman" panose="02020603050405020304" pitchFamily="34" charset="0"/>
                <a:ea typeface="SimSun" panose="02010600030101010101" pitchFamily="34" charset="-122"/>
                <a:cs typeface="Times New Roman" panose="02020603050405020304" pitchFamily="34" charset="-120"/>
              </a:rPr>
              <a:t>防止加热时试管内的粉末状物质进入导管</a:t>
            </a:r>
            <a:endParaRPr lang="en-US" altLang="zh-CN" sz="2400" dirty="0">
              <a:solidFill>
                <a:srgbClr val="A00021"/>
              </a:solidFill>
            </a:endParaRPr>
          </a:p>
        </p:txBody>
      </p:sp>
      <mc:AlternateContent xmlns:mc="http://schemas.openxmlformats.org/markup-compatibility/2006">
        <mc:Choice xmlns:a14="http://schemas.microsoft.com/office/drawing/2010/main" Requires="a14">
          <p:sp>
            <p:nvSpPr>
              <p:cNvPr id="5" name="QB_5_AN.121_1#d59a4bdfb.blank?vcp=1&amp;pid=154f1567b&amp;color=0,0,0&amp;vpa=59&amp;vtp=1&amp;bbb=1&amp;rh=37.52504"/>
              <p:cNvSpPr/>
              <p:nvPr/>
            </p:nvSpPr>
            <p:spPr>
              <a:xfrm>
                <a:off x="3993959" y="1727039"/>
                <a:ext cx="5244084" cy="476568"/>
              </a:xfrm>
              <a:prstGeom prst="rect">
                <a:avLst/>
              </a:prstGeom>
              <a:noFill/>
            </p:spPr>
            <p:txBody>
              <a:bodyPr wrap="none" lIns="0" tIns="0" rIns="0" bIns="0" rtlCol="0" anchor="t"/>
              <a:lstStyle/>
              <a:p>
                <a:pPr algn="ctr" latinLnBrk="1">
                  <a:lnSpc>
                    <a:spcPts val="4200"/>
                  </a:lnSpc>
                </a:pPr>
                <a14:m>
                  <m:oMath xmlns:m="http://schemas.openxmlformats.org/officeDocument/2006/math">
                    <m:d>
                      <m:dPr>
                        <m:begChr m:val=""/>
                        <m:endChr m:val=""/>
                        <m:ctrlPr>
                          <a:rPr lang="en-US" altLang="zh-CN" sz="2400" b="1" i="1" dirty="0" smtClean="0">
                            <a:solidFill>
                              <a:srgbClr val="A00021"/>
                            </a:solidFill>
                            <a:latin typeface="Cambria Math" panose="02040503050406030204" pitchFamily="18" charset="0"/>
                            <a:ea typeface="SimSun" panose="02010600030101010101" pitchFamily="34" charset="-122"/>
                            <a:cs typeface="Times New Roman" panose="02020603050405020304" pitchFamily="34" charset="-120"/>
                          </a:rPr>
                        </m:ctrlPr>
                      </m:dPr>
                      <m:e>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𝟐</m:t>
                        </m:r>
                        <m:sSub>
                          <m:sSubPr>
                            <m:ctrlPr>
                              <a:rPr lang="en-US" altLang="zh-CN" sz="2400" b="1" i="1"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ctrlPr>
                          </m:sSubPr>
                          <m:e>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𝐊𝐌𝐧𝐎</m:t>
                            </m:r>
                          </m:e>
                          <m:sub>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𝟒</m:t>
                            </m:r>
                          </m:sub>
                        </m:sSub>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 </m:t>
                        </m:r>
                        <m:m>
                          <m:mPr>
                            <m:mcs>
                              <m:mc>
                                <m:mcPr>
                                  <m:count m:val="1"/>
                                  <m:mcJc m:val="center"/>
                                </m:mcPr>
                              </m:mc>
                            </m:mcs>
                            <m:ctrlPr>
                              <a:rPr lang="en-US" altLang="zh-CN" i="1" baseline="30000">
                                <a:solidFill>
                                  <a:srgbClr val="A00021"/>
                                </a:solidFill>
                                <a:latin typeface="Cambria Math" panose="02040503050406030204" pitchFamily="18" charset="0"/>
                              </a:rPr>
                            </m:ctrlPr>
                          </m:mPr>
                          <m:mr>
                            <m:e>
                              <m:bar>
                                <m:barPr>
                                  <m:ctrlPr>
                                    <a:rPr lang="en-US" altLang="zh-CN" sz="2400" b="1" i="1" baseline="-2000">
                                      <a:solidFill>
                                        <a:srgbClr val="A00021"/>
                                      </a:solidFill>
                                      <a:latin typeface="Cambria Math" panose="02040503050406030204" pitchFamily="18" charset="0"/>
                                    </a:rPr>
                                  </m:ctrlPr>
                                </m:barPr>
                                <m:e>
                                  <m:bar>
                                    <m:barPr>
                                      <m:ctrlPr>
                                        <a:rPr lang="en-US" altLang="zh-CN" sz="2400" b="1" i="1" baseline="-8000">
                                          <a:solidFill>
                                            <a:srgbClr val="A00021"/>
                                          </a:solidFill>
                                          <a:latin typeface="Cambria Math" panose="02040503050406030204" pitchFamily="18" charset="0"/>
                                        </a:rPr>
                                      </m:ctrlPr>
                                    </m:barPr>
                                    <m:e>
                                      <m:r>
                                        <a:rPr lang="en-US" altLang="zh-CN" sz="2400" b="1" baseline="-2000">
                                          <a:solidFill>
                                            <a:srgbClr val="A00021"/>
                                          </a:solidFill>
                                          <a:latin typeface="Cambria Math" panose="02040503050406030204" pitchFamily="18" charset="0"/>
                                        </a:rPr>
                                        <m:t>   △   </m:t>
                                      </m:r>
                                    </m:e>
                                  </m:bar>
                                </m:e>
                              </m:bar>
                            </m:e>
                          </m:mr>
                          <m:mr>
                            <m:e>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 </m:t>
                              </m:r>
                            </m:e>
                          </m:mr>
                        </m:m>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 </m:t>
                        </m:r>
                        <m:sSub>
                          <m:sSubPr>
                            <m:ctrlPr>
                              <a:rPr lang="en-US" altLang="zh-CN" sz="2400" b="1" i="1"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ctrlPr>
                          </m:sSubPr>
                          <m:e>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𝐊</m:t>
                            </m:r>
                          </m:e>
                          <m:sub>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𝟐</m:t>
                            </m:r>
                          </m:sub>
                        </m:sSub>
                        <m:sSub>
                          <m:sSubPr>
                            <m:ctrlPr>
                              <a:rPr lang="en-US" altLang="zh-CN" sz="2400" b="1" i="1"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ctrlPr>
                          </m:sSubPr>
                          <m:e>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𝐌𝐧𝐎</m:t>
                            </m:r>
                          </m:e>
                          <m:sub>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𝟒</m:t>
                            </m:r>
                          </m:sub>
                        </m:sSub>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m:t>
                        </m:r>
                        <m:sSub>
                          <m:sSubPr>
                            <m:ctrlPr>
                              <a:rPr lang="en-US" altLang="zh-CN" sz="2400" b="1" i="1"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ctrlPr>
                          </m:sSubPr>
                          <m:e>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𝐌𝐧𝐎</m:t>
                            </m:r>
                          </m:e>
                          <m:sub>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𝟐</m:t>
                            </m:r>
                          </m:sub>
                        </m:sSub>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m:t>
                        </m:r>
                        <m:sSub>
                          <m:sSubPr>
                            <m:ctrlPr>
                              <a:rPr lang="en-US" altLang="zh-CN" sz="2400" b="1" i="1"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ctrlPr>
                          </m:sSubPr>
                          <m:e>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𝐎</m:t>
                            </m:r>
                          </m:e>
                          <m:sub>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𝟐</m:t>
                            </m:r>
                          </m:sub>
                        </m:sSub>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m:t>
                        </m:r>
                      </m:e>
                    </m:d>
                  </m:oMath>
                </a14:m>
                <a:r>
                  <a:rPr lang="en-US" altLang="zh-CN" sz="100" b="1" i="0" kern="0" spc="-99900" dirty="0" smtClean="0">
                    <a:solidFill>
                      <a:srgbClr val="FFFFFF"/>
                    </a:solidFill>
                    <a:latin typeface="Times New Roman" panose="02020603050405020304" pitchFamily="34" charset="0"/>
                    <a:ea typeface="SimSun" panose="02010600030101010101" pitchFamily="34" charset="-122"/>
                    <a:cs typeface="Times New Roman" panose="02020603050405020304" pitchFamily="34" charset="-120"/>
                  </a:rPr>
                  <a:t> </a:t>
                </a:r>
                <a:endParaRPr lang="en-US" altLang="zh-CN" sz="100" dirty="0"/>
              </a:p>
            </p:txBody>
          </p:sp>
        </mc:Choice>
        <mc:Fallback>
          <p:sp>
            <p:nvSpPr>
              <p:cNvPr id="5" name="QB_5_AN.121_1#d59a4bdfb.blank?vcp=1&amp;pid=154f1567b&amp;color=0,0,0&amp;vpa=59&amp;vtp=1&amp;bbb=1&amp;rh=37.52504"/>
              <p:cNvSpPr>
                <a:spLocks noRot="1" noChangeAspect="1" noMove="1" noResize="1" noEditPoints="1" noAdjustHandles="1" noChangeArrowheads="1" noChangeShapeType="1" noTextEdit="1"/>
              </p:cNvSpPr>
              <p:nvPr/>
            </p:nvSpPr>
            <p:spPr>
              <a:xfrm>
                <a:off x="3993959" y="1727039"/>
                <a:ext cx="5244084" cy="476568"/>
              </a:xfrm>
              <a:prstGeom prst="rect">
                <a:avLst/>
              </a:prstGeom>
              <a:blipFill rotWithShape="1">
                <a:blip r:embed="rId2"/>
                <a:stretch>
                  <a:fillRect l="-8" t="-23684" r="-11" b="-1832"/>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6" name="QB_5_BD.122_1#2868665bf?vcp=1&amp;pid=154f1567b&amp;color=0,0,0&amp;vtp=1&amp;bbb=1"/>
              <p:cNvSpPr/>
              <p:nvPr/>
            </p:nvSpPr>
            <p:spPr>
              <a:xfrm>
                <a:off x="576072" y="2311078"/>
                <a:ext cx="10954512" cy="1676400"/>
              </a:xfrm>
              <a:prstGeom prst="rect">
                <a:avLst/>
              </a:prstGeom>
              <a:noFill/>
            </p:spPr>
            <p:txBody>
              <a:bodyPr wrap="none" lIns="0" tIns="0" rIns="0" bIns="0" rtlCol="0" anchor="t"/>
              <a:lstStyle/>
              <a:p>
                <a:pPr algn="l" latinLnBrk="1">
                  <a:lnSpc>
                    <a:spcPts val="4400"/>
                  </a:lnSpc>
                </a:pP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r>
                  <a:rPr lang="en-US" altLang="zh-CN" sz="2400" b="1" i="0" spc="-5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3）用装置B作发生装置制取二氧化碳</a:t>
                </a:r>
                <a:r>
                  <a:rPr lang="en-US" altLang="zh-CN" sz="2400" b="1" i="0" spc="-5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r>
                  <a:rPr lang="en-US" altLang="zh-CN" sz="2400" b="1" i="0" spc="-5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该装置的优点是</a:t>
                </a:r>
                <a:r>
                  <a:rPr lang="en-US" altLang="zh-CN" sz="2400" i="0" spc="-50" smtClean="0">
                    <a:solidFill>
                      <a:srgbClr val="000000"/>
                    </a:solidFill>
                    <a:latin typeface="SimSun" panose="02010600030101010101" pitchFamily="34" charset="-122"/>
                    <a:ea typeface="SimSun" panose="02010600030101010101" pitchFamily="34" charset="-122"/>
                    <a:cs typeface="SimSun" panose="02010600030101010101" pitchFamily="34" charset="-120"/>
                  </a:rPr>
                  <a:t>_______________________</a:t>
                </a:r>
                <a:r>
                  <a:rPr lang="en-US" altLang="zh-CN" sz="2400" b="1" i="0" spc="-5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endParaRPr lang="en-US" altLang="zh-CN" sz="2400" b="1" i="0" spc="-5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endParaRPr>
              </a:p>
              <a:p>
                <a:pPr lvl="0" latinLnBrk="1">
                  <a:lnSpc>
                    <a:spcPts val="4400"/>
                  </a:lnSpc>
                </a:pPr>
                <a:r>
                  <a:rPr lang="en-US" altLang="zh-CN" sz="2400" b="1"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（4）用装置</a:t>
                </a:r>
                <a14:m>
                  <m:oMath xmlns:m="http://schemas.openxmlformats.org/officeDocument/2006/math">
                    <m:r>
                      <a:rPr lang="en-US" altLang="zh-CN" sz="2400" b="1" dirty="0" smtClean="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𝐄</m:t>
                    </m:r>
                  </m:oMath>
                </a14:m>
                <a:r>
                  <a:rPr lang="en-US" altLang="zh-CN" sz="100" b="1" kern="0" spc="-99900" dirty="0" smtClean="0">
                    <a:solidFill>
                      <a:srgbClr val="FFFFFF"/>
                    </a:solidFill>
                    <a:latin typeface="Times New Roman" panose="02020603050405020304" pitchFamily="34" charset="0"/>
                    <a:ea typeface="SimSun" panose="02010600030101010101" pitchFamily="34" charset="-122"/>
                    <a:cs typeface="Times New Roman" panose="02020603050405020304" pitchFamily="34" charset="-120"/>
                  </a:rPr>
                  <a:t> </a:t>
                </a:r>
                <a:r>
                  <a:rPr lang="en-US" altLang="zh-CN" sz="2400" b="1"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收集二氧化碳</a:t>
                </a:r>
                <a:r>
                  <a:rPr lang="en-US" altLang="zh-CN" sz="2400" b="1">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r>
                  <a:rPr lang="en-US" altLang="zh-CN" sz="2400" b="1">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其验满方法是</a:t>
                </a:r>
                <a:r>
                  <a:rPr lang="en-US" altLang="zh-CN" sz="2400" smtClean="0">
                    <a:solidFill>
                      <a:srgbClr val="000000"/>
                    </a:solidFill>
                    <a:latin typeface="SimSun" panose="02010600030101010101" pitchFamily="34" charset="-122"/>
                    <a:ea typeface="SimSun" panose="02010600030101010101" pitchFamily="34" charset="-122"/>
                    <a:cs typeface="SimSun" panose="02010600030101010101" pitchFamily="34" charset="-120"/>
                  </a:rPr>
                  <a:t>_________________________________</a:t>
                </a:r>
                <a:endParaRPr lang="en-US" altLang="zh-CN" sz="2400">
                  <a:solidFill>
                    <a:srgbClr val="000000"/>
                  </a:solidFill>
                  <a:latin typeface="SimSun" panose="02010600030101010101" pitchFamily="34" charset="-122"/>
                  <a:ea typeface="SimSun" panose="02010600030101010101" pitchFamily="34" charset="-122"/>
                  <a:cs typeface="SimSun" panose="02010600030101010101" pitchFamily="34" charset="-120"/>
                </a:endParaRPr>
              </a:p>
              <a:p>
                <a:pPr lvl="0" latinLnBrk="1">
                  <a:lnSpc>
                    <a:spcPts val="4400"/>
                  </a:lnSpc>
                </a:pPr>
                <a:r>
                  <a:rPr lang="en-US" altLang="zh-CN" sz="2400" smtClean="0">
                    <a:solidFill>
                      <a:srgbClr val="000000"/>
                    </a:solidFill>
                    <a:latin typeface="SimSun" panose="02010600030101010101" pitchFamily="34" charset="-122"/>
                    <a:ea typeface="SimSun" panose="02010600030101010101" pitchFamily="34" charset="-122"/>
                    <a:cs typeface="SimSun" panose="02010600030101010101" pitchFamily="34" charset="-120"/>
                  </a:rPr>
                  <a:t>_____________________________</a:t>
                </a:r>
                <a:r>
                  <a:rPr lang="en-US" altLang="zh-CN" sz="2400" b="1"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endParaRPr lang="en-US" altLang="zh-CN" sz="2400" spc="-50" dirty="0">
                  <a:solidFill>
                    <a:srgbClr val="000000"/>
                  </a:solidFill>
                </a:endParaRPr>
              </a:p>
            </p:txBody>
          </p:sp>
        </mc:Choice>
        <mc:Fallback>
          <p:sp>
            <p:nvSpPr>
              <p:cNvPr id="6" name="QB_5_BD.122_1#2868665bf?vcp=1&amp;pid=154f1567b&amp;color=0,0,0&amp;vtp=1&amp;bbb=1"/>
              <p:cNvSpPr>
                <a:spLocks noRot="1" noChangeAspect="1" noMove="1" noResize="1" noEditPoints="1" noAdjustHandles="1" noChangeArrowheads="1" noChangeShapeType="1" noTextEdit="1"/>
              </p:cNvSpPr>
              <p:nvPr/>
            </p:nvSpPr>
            <p:spPr>
              <a:xfrm>
                <a:off x="576072" y="2311078"/>
                <a:ext cx="10954512" cy="1676400"/>
              </a:xfrm>
              <a:prstGeom prst="rect">
                <a:avLst/>
              </a:prstGeom>
              <a:blipFill rotWithShape="1">
                <a:blip r:embed="rId3"/>
                <a:stretch>
                  <a:fillRect l="-1" t="-19" r="-2734" b="19"/>
                </a:stretch>
              </a:blipFill>
            </p:spPr>
            <p:txBody>
              <a:bodyPr/>
              <a:lstStyle/>
              <a:p>
                <a:r>
                  <a:rPr lang="zh-CN" altLang="en-US">
                    <a:noFill/>
                  </a:rPr>
                  <a:t> </a:t>
                </a:r>
              </a:p>
            </p:txBody>
          </p:sp>
        </mc:Fallback>
      </mc:AlternateContent>
      <p:sp>
        <p:nvSpPr>
          <p:cNvPr id="7" name="QB_5_AN.123_1#2868665bf.blank?vcp=1&amp;pid=154f1567b&amp;color=0,0,0&amp;vpa=60&amp;vtp=1&amp;bbb=1"/>
          <p:cNvSpPr/>
          <p:nvPr/>
        </p:nvSpPr>
        <p:spPr>
          <a:xfrm>
            <a:off x="8130190" y="2283138"/>
            <a:ext cx="3284538" cy="533400"/>
          </a:xfrm>
          <a:prstGeom prst="rect">
            <a:avLst/>
          </a:prstGeom>
          <a:noFill/>
        </p:spPr>
        <p:txBody>
          <a:bodyPr wrap="none" lIns="0" tIns="0" rIns="0" bIns="0" rtlCol="0" anchor="t"/>
          <a:lstStyle/>
          <a:p>
            <a:pPr algn="ctr" latinLnBrk="1">
              <a:lnSpc>
                <a:spcPts val="4200"/>
              </a:lnSpc>
            </a:pPr>
            <a:r>
              <a:rPr lang="en-US" altLang="zh-CN" sz="2400" b="1" i="0" smtClean="0">
                <a:solidFill>
                  <a:srgbClr val="A00021"/>
                </a:solidFill>
                <a:latin typeface="Times New Roman" panose="02020603050405020304" pitchFamily="34" charset="0"/>
                <a:ea typeface="SimSun" panose="02010600030101010101" pitchFamily="34" charset="-122"/>
                <a:cs typeface="Times New Roman" panose="02020603050405020304" pitchFamily="34" charset="-120"/>
              </a:rPr>
              <a:t>可控制反应发生和停止</a:t>
            </a:r>
            <a:endParaRPr lang="en-US" altLang="zh-CN" sz="2400" dirty="0">
              <a:solidFill>
                <a:srgbClr val="A00021"/>
              </a:solidFill>
            </a:endParaRPr>
          </a:p>
        </p:txBody>
      </p:sp>
      <mc:AlternateContent xmlns:mc="http://schemas.openxmlformats.org/markup-compatibility/2006">
        <mc:Choice xmlns:a14="http://schemas.microsoft.com/office/drawing/2010/main" Requires="a14">
          <p:sp>
            <p:nvSpPr>
              <p:cNvPr id="9" name="QB_5_AN.125_1#2868665bf.blank?vcp=1&amp;pid=154f1567b&amp;color=0,0,0&amp;vpa=61&amp;vtp=1&amp;bbb=1&amp;hb=1"/>
              <p:cNvSpPr/>
              <p:nvPr/>
            </p:nvSpPr>
            <p:spPr>
              <a:xfrm>
                <a:off x="576073" y="2841938"/>
                <a:ext cx="10948277" cy="1097280"/>
              </a:xfrm>
              <a:prstGeom prst="rect">
                <a:avLst/>
              </a:prstGeom>
              <a:noFill/>
            </p:spPr>
            <p:txBody>
              <a:bodyPr wrap="square" lIns="0" tIns="0" rIns="0" bIns="0" rtlCol="0" anchor="t"/>
              <a:lstStyle/>
              <a:p>
                <a:pPr latinLnBrk="1">
                  <a:lnSpc>
                    <a:spcPct val="150000"/>
                  </a:lnSpc>
                </a:pPr>
                <a:r>
                  <a:rPr lang="en-US" altLang="zh-CN" sz="2400" b="1" i="0" smtClean="0">
                    <a:solidFill>
                      <a:srgbClr val="A00021"/>
                    </a:solidFill>
                    <a:latin typeface="SimSun" panose="02010600030101010101" pitchFamily="34" charset="-122"/>
                    <a:ea typeface="SimSun" panose="02010600030101010101" pitchFamily="34" charset="-122"/>
                    <a:cs typeface="Times New Roman" panose="02020603050405020304" pitchFamily="34" charset="-120"/>
                  </a:rPr>
                  <a:t>                                       </a:t>
                </a:r>
                <a:r>
                  <a:rPr lang="en-US" altLang="zh-CN" sz="2400" b="1" i="0" smtClean="0">
                    <a:solidFill>
                      <a:srgbClr val="A00021"/>
                    </a:solidFill>
                    <a:latin typeface="Times New Roman" panose="02020603050405020304" pitchFamily="34" charset="0"/>
                    <a:ea typeface="SimSun" panose="02010600030101010101" pitchFamily="34" charset="-122"/>
                    <a:cs typeface="Times New Roman" panose="02020603050405020304" pitchFamily="34" charset="-120"/>
                  </a:rPr>
                  <a:t>将燃着的木条放在</a:t>
                </a:r>
                <a14:m>
                  <m:oMath xmlns:m="http://schemas.openxmlformats.org/officeDocument/2006/math">
                    <m:r>
                      <a:rPr lang="en-US" altLang="zh-CN" sz="2400" b="1" i="0" dirty="0" smtClean="0">
                        <a:solidFill>
                          <a:srgbClr val="A00021"/>
                        </a:solidFill>
                        <a:latin typeface="Cambria Math" panose="02040503050406030204" pitchFamily="18" charset="0"/>
                        <a:ea typeface="SimSun" panose="02010600030101010101" pitchFamily="34" charset="-122"/>
                        <a:cs typeface="Times New Roman" panose="02020603050405020304" pitchFamily="34" charset="-120"/>
                      </a:rPr>
                      <m:t>𝐞</m:t>
                    </m:r>
                  </m:oMath>
                </a14:m>
                <a:r>
                  <a:rPr lang="en-US" altLang="zh-CN" sz="2400" b="1" i="0" dirty="0">
                    <a:solidFill>
                      <a:srgbClr val="A00021"/>
                    </a:solidFill>
                    <a:latin typeface="Times New Roman" panose="02020603050405020304" pitchFamily="34" charset="0"/>
                    <a:ea typeface="SimSun" panose="02010600030101010101" pitchFamily="34" charset="-122"/>
                    <a:cs typeface="Times New Roman" panose="02020603050405020304" pitchFamily="34" charset="-120"/>
                  </a:rPr>
                  <a:t>口</a:t>
                </a:r>
                <a:r>
                  <a:rPr lang="en-US" altLang="zh-CN" sz="2400" b="1" i="0">
                    <a:solidFill>
                      <a:srgbClr val="A00021"/>
                    </a:solidFill>
                    <a:latin typeface="Times New Roman" panose="02020603050405020304" pitchFamily="34" charset="0"/>
                    <a:ea typeface="SimSun" panose="02010600030101010101" pitchFamily="34" charset="-122"/>
                    <a:cs typeface="Times New Roman" panose="02020603050405020304" pitchFamily="34" charset="-120"/>
                  </a:rPr>
                  <a:t>，</a:t>
                </a:r>
                <a:r>
                  <a:rPr lang="en-US" altLang="zh-CN" sz="2400" b="1" i="0" smtClean="0">
                    <a:solidFill>
                      <a:srgbClr val="A00021"/>
                    </a:solidFill>
                    <a:latin typeface="Times New Roman" panose="02020603050405020304" pitchFamily="34" charset="0"/>
                    <a:ea typeface="SimSun" panose="02010600030101010101" pitchFamily="34" charset="-122"/>
                    <a:cs typeface="Times New Roman" panose="02020603050405020304" pitchFamily="34" charset="-120"/>
                  </a:rPr>
                  <a:t>若燃着的木条熄灭</a:t>
                </a:r>
                <a:r>
                  <a:rPr lang="en-US" altLang="zh-CN" sz="2400" b="1" i="0" dirty="0">
                    <a:solidFill>
                      <a:srgbClr val="A00021"/>
                    </a:solidFill>
                    <a:latin typeface="Times New Roman" panose="02020603050405020304" pitchFamily="34" charset="0"/>
                    <a:ea typeface="SimSun" panose="02010600030101010101" pitchFamily="34" charset="-122"/>
                    <a:cs typeface="Times New Roman" panose="02020603050405020304" pitchFamily="34" charset="-120"/>
                  </a:rPr>
                  <a:t>，则证明二氧化碳已集满</a:t>
                </a:r>
                <a:endParaRPr lang="en-US" altLang="zh-CN" sz="2400" dirty="0">
                  <a:solidFill>
                    <a:srgbClr val="A00021"/>
                  </a:solidFill>
                </a:endParaRPr>
              </a:p>
            </p:txBody>
          </p:sp>
        </mc:Choice>
        <mc:Fallback>
          <p:sp>
            <p:nvSpPr>
              <p:cNvPr id="9" name="QB_5_AN.125_1#2868665bf.blank?vcp=1&amp;pid=154f1567b&amp;color=0,0,0&amp;vpa=61&amp;vtp=1&amp;bbb=1&amp;hb=1"/>
              <p:cNvSpPr>
                <a:spLocks noRot="1" noChangeAspect="1" noMove="1" noResize="1" noEditPoints="1" noAdjustHandles="1" noChangeArrowheads="1" noChangeShapeType="1" noTextEdit="1"/>
              </p:cNvSpPr>
              <p:nvPr/>
            </p:nvSpPr>
            <p:spPr>
              <a:xfrm>
                <a:off x="576073" y="2841938"/>
                <a:ext cx="10948277" cy="1097280"/>
              </a:xfrm>
              <a:prstGeom prst="rect">
                <a:avLst/>
              </a:prstGeom>
              <a:blipFill rotWithShape="1">
                <a:blip r:embed="rId4"/>
                <a:stretch>
                  <a:fillRect l="-1" t="-29" r="3" b="29"/>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10" name="QB_5_BD.126_1#b0a121d05?sp=1&amp;vcp=1&amp;pid=154f1567b&amp;color=0,0,0&amp;vtp=1&amp;bbb=1&amp;hb=1"/>
              <p:cNvSpPr/>
              <p:nvPr/>
            </p:nvSpPr>
            <p:spPr>
              <a:xfrm>
                <a:off x="576072" y="4012878"/>
                <a:ext cx="10954512" cy="2235200"/>
              </a:xfrm>
              <a:prstGeom prst="rect">
                <a:avLst/>
              </a:prstGeom>
              <a:noFill/>
            </p:spPr>
            <p:txBody>
              <a:bodyPr wrap="none" lIns="0" tIns="0" rIns="0" bIns="0" rtlCol="0" anchor="t"/>
              <a:lstStyle/>
              <a:p>
                <a:pPr algn="l" latinLnBrk="1">
                  <a:lnSpc>
                    <a:spcPts val="4400"/>
                  </a:lnSpc>
                </a:pP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（5）可在装置B中连接压强传感器，</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从而测定实验中试管内气体压强变化的情况</a:t>
                </a:r>
                <a:r>
                  <a:rPr lang="en-US" altLang="zh-CN" sz="2400" b="1" i="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endParaRPr lang="en-US" altLang="zh-CN" sz="2400" b="1" i="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endParaRPr>
              </a:p>
              <a:p>
                <a:pPr latinLnBrk="1">
                  <a:lnSpc>
                    <a:spcPts val="4400"/>
                  </a:lnSpc>
                </a:pPr>
                <a:r>
                  <a:rPr lang="en-US" altLang="zh-CN" sz="2400" b="1" i="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结果如图</a:t>
                </a: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15所示</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r>
                  <a:rPr lang="en-US" altLang="zh-CN" sz="2400" b="1" i="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下列说法正确的是</a:t>
                </a:r>
                <a:r>
                  <a:rPr lang="en-US" altLang="zh-CN" sz="2400" i="0" smtClean="0">
                    <a:solidFill>
                      <a:srgbClr val="000000"/>
                    </a:solidFill>
                    <a:latin typeface="SimSun" panose="02010600030101010101" pitchFamily="34" charset="-122"/>
                    <a:ea typeface="SimSun" panose="02010600030101010101" pitchFamily="34" charset="-122"/>
                    <a:cs typeface="SimSun" panose="02010600030101010101" pitchFamily="34" charset="-120"/>
                  </a:rPr>
                  <a:t>________</a:t>
                </a:r>
                <a:r>
                  <a:rPr lang="en-US" altLang="zh-CN" sz="2400" b="1" i="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endParaRPr lang="en-US" altLang="zh-CN" sz="2400" dirty="0">
                  <a:solidFill>
                    <a:srgbClr val="000000"/>
                  </a:solidFill>
                </a:endParaRPr>
              </a:p>
              <a:p>
                <a:pPr latinLnBrk="1">
                  <a:lnSpc>
                    <a:spcPts val="4400"/>
                  </a:lnSpc>
                </a:pPr>
                <a14:m>
                  <m:oMath xmlns:m="http://schemas.openxmlformats.org/officeDocument/2006/math">
                    <m:r>
                      <a:rPr lang="en-US" altLang="zh-CN" sz="2400" b="1" i="0" dirty="0" smtClean="0">
                        <a:solidFill>
                          <a:srgbClr val="000000"/>
                        </a:solidFill>
                        <a:latin typeface="Cambria Math" panose="02040503050406030204" pitchFamily="18" charset="0"/>
                        <a:ea typeface="SimSun" panose="02010600030101010101" pitchFamily="34" charset="-122"/>
                        <a:cs typeface="Times New Roman" panose="02020603050405020304" pitchFamily="34" charset="-120"/>
                      </a:rPr>
                      <m:t>①</m:t>
                    </m:r>
                    <m:r>
                      <a:rPr lang="en-US" altLang="zh-CN" sz="2400" b="1" i="0" dirty="0" smtClean="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𝒂𝒃</m:t>
                    </m:r>
                  </m:oMath>
                </a14:m>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段长颈漏斗内液面逐渐上升</a:t>
                </a:r>
                <a:r>
                  <a:rPr lang="en-US" altLang="zh-CN" sz="2400" b="1" i="0" dirty="0">
                    <a:solidFill>
                      <a:srgbClr val="000000"/>
                    </a:solidFill>
                    <a:latin typeface="SimSun" panose="02010600030101010101" pitchFamily="34" charset="-122"/>
                    <a:ea typeface="SimSun" panose="02010600030101010101" pitchFamily="34" charset="-122"/>
                    <a:cs typeface="SimSun" panose="02010600030101010101" pitchFamily="34" charset="-120"/>
                  </a:rPr>
                  <a:t> </a:t>
                </a:r>
                <a14:m>
                  <m:oMath xmlns:m="http://schemas.openxmlformats.org/officeDocument/2006/math">
                    <m:r>
                      <a:rPr lang="en-US" altLang="zh-CN" sz="2400" b="1" i="0" dirty="0" smtClean="0">
                        <a:solidFill>
                          <a:srgbClr val="000000"/>
                        </a:solidFill>
                        <a:latin typeface="Cambria Math" panose="02040503050406030204" pitchFamily="18" charset="0"/>
                        <a:ea typeface="SimSun" panose="02010600030101010101" pitchFamily="34" charset="-122"/>
                        <a:cs typeface="Times New Roman" panose="02020603050405020304" pitchFamily="34" charset="-120"/>
                      </a:rPr>
                      <m:t>②</m:t>
                    </m:r>
                    <m:r>
                      <a:rPr lang="en-US" altLang="zh-CN" sz="2400" b="1" i="0" dirty="0" smtClean="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𝒃𝒄</m:t>
                    </m:r>
                  </m:oMath>
                </a14:m>
                <a:r>
                  <a:rPr lang="en-US" altLang="zh-CN" sz="100" b="1" i="0" kern="0" spc="-99900" dirty="0" smtClean="0">
                    <a:solidFill>
                      <a:srgbClr val="FFFFFF"/>
                    </a:solidFill>
                    <a:latin typeface="Times New Roman" panose="02020603050405020304" pitchFamily="34" charset="0"/>
                    <a:ea typeface="SimSun" panose="02010600030101010101" pitchFamily="34" charset="-122"/>
                    <a:cs typeface="Times New Roman" panose="02020603050405020304" pitchFamily="34" charset="-120"/>
                  </a:rPr>
                  <a:t> </a:t>
                </a: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段石灰石与稀盐酸没有发生反应</a:t>
                </a:r>
                <a:endParaRPr lang="en-US" altLang="zh-CN" sz="2400" dirty="0">
                  <a:solidFill>
                    <a:srgbClr val="000000"/>
                  </a:solidFill>
                </a:endParaRPr>
              </a:p>
              <a:p>
                <a:pPr latinLnBrk="1">
                  <a:lnSpc>
                    <a:spcPts val="4400"/>
                  </a:lnSpc>
                </a:pPr>
                <a14:m>
                  <m:oMath xmlns:m="http://schemas.openxmlformats.org/officeDocument/2006/math">
                    <m:r>
                      <a:rPr lang="en-US" altLang="zh-CN" sz="2400" b="1" i="0" dirty="0" smtClean="0">
                        <a:solidFill>
                          <a:srgbClr val="000000"/>
                        </a:solidFill>
                        <a:latin typeface="Cambria Math" panose="02040503050406030204" pitchFamily="18" charset="0"/>
                        <a:ea typeface="SimSun" panose="02010600030101010101" pitchFamily="34" charset="-122"/>
                        <a:cs typeface="Times New Roman" panose="02020603050405020304" pitchFamily="34" charset="-120"/>
                      </a:rPr>
                      <m:t>③</m:t>
                    </m:r>
                    <m:r>
                      <a:rPr lang="en-US" altLang="zh-CN" sz="2400" b="1" i="0" dirty="0" smtClean="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𝒄</m:t>
                    </m:r>
                  </m:oMath>
                </a14:m>
                <a:r>
                  <a:rPr lang="en-US" altLang="zh-CN" sz="100" b="1" i="0" kern="0" spc="-99900" dirty="0" smtClean="0">
                    <a:solidFill>
                      <a:srgbClr val="FFFFFF"/>
                    </a:solidFill>
                    <a:latin typeface="Times New Roman" panose="02020603050405020304" pitchFamily="34" charset="0"/>
                    <a:ea typeface="SimSun" panose="02010600030101010101" pitchFamily="34" charset="-122"/>
                    <a:cs typeface="Times New Roman" panose="02020603050405020304" pitchFamily="34" charset="-120"/>
                  </a:rPr>
                  <a:t> </a:t>
                </a: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点的对应操作是打开弹簧夹</a:t>
                </a:r>
                <a:endParaRPr lang="en-US" altLang="zh-CN" sz="2400" dirty="0">
                  <a:solidFill>
                    <a:srgbClr val="000000"/>
                  </a:solidFill>
                </a:endParaRPr>
              </a:p>
            </p:txBody>
          </p:sp>
        </mc:Choice>
        <mc:Fallback>
          <p:sp>
            <p:nvSpPr>
              <p:cNvPr id="10" name="QB_5_BD.126_1#b0a121d05?sp=1&amp;vcp=1&amp;pid=154f1567b&amp;color=0,0,0&amp;vtp=1&amp;bbb=1&amp;hb=1"/>
              <p:cNvSpPr>
                <a:spLocks noRot="1" noChangeAspect="1" noMove="1" noResize="1" noEditPoints="1" noAdjustHandles="1" noChangeArrowheads="1" noChangeShapeType="1" noTextEdit="1"/>
              </p:cNvSpPr>
              <p:nvPr/>
            </p:nvSpPr>
            <p:spPr>
              <a:xfrm>
                <a:off x="576072" y="4012878"/>
                <a:ext cx="10954512" cy="2235200"/>
              </a:xfrm>
              <a:prstGeom prst="rect">
                <a:avLst/>
              </a:prstGeom>
              <a:blipFill rotWithShape="1">
                <a:blip r:embed="rId5"/>
                <a:stretch>
                  <a:fillRect l="-1" t="-14" r="-1400" b="14"/>
                </a:stretch>
              </a:blipFill>
            </p:spPr>
            <p:txBody>
              <a:bodyPr/>
              <a:lstStyle/>
              <a:p>
                <a:r>
                  <a:rPr lang="zh-CN" altLang="en-US">
                    <a:noFill/>
                  </a:rPr>
                  <a:t> </a:t>
                </a:r>
              </a:p>
            </p:txBody>
          </p:sp>
        </mc:Fallback>
      </mc:AlternateContent>
      <p:sp>
        <p:nvSpPr>
          <p:cNvPr id="11" name="QB_5_AN.127_1#b0a121d05.blank?vcp=1&amp;pid=154f1567b&amp;color=0,0,0&amp;vpa=62&amp;vtp=1&amp;bbb=1"/>
          <p:cNvSpPr/>
          <p:nvPr/>
        </p:nvSpPr>
        <p:spPr>
          <a:xfrm>
            <a:off x="5493354" y="4543738"/>
            <a:ext cx="1139825" cy="533400"/>
          </a:xfrm>
          <a:prstGeom prst="rect">
            <a:avLst/>
          </a:prstGeom>
          <a:noFill/>
        </p:spPr>
        <p:txBody>
          <a:bodyPr wrap="none" lIns="0" tIns="0" rIns="0" bIns="0" rtlCol="0" anchor="t"/>
          <a:lstStyle/>
          <a:p>
            <a:pPr algn="ctr" latinLnBrk="1">
              <a:lnSpc>
                <a:spcPts val="4200"/>
              </a:lnSpc>
            </a:pPr>
            <a:r>
              <a:rPr lang="en-US" altLang="zh-CN" sz="2400" b="1" i="0" dirty="0">
                <a:solidFill>
                  <a:srgbClr val="A00021"/>
                </a:solidFill>
                <a:latin typeface="Times New Roman" panose="02020603050405020304" pitchFamily="34" charset="0"/>
                <a:ea typeface="SimSun" panose="02010600030101010101" pitchFamily="34" charset="-122"/>
                <a:cs typeface="Times New Roman" panose="02020603050405020304" pitchFamily="34" charset="-120"/>
              </a:rPr>
              <a:t>①②③</a:t>
            </a:r>
            <a:endParaRPr lang="en-US" altLang="zh-CN" sz="2400" dirty="0">
              <a:solidFill>
                <a:srgbClr val="A00021"/>
              </a:solidFill>
            </a:endParaRPr>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wipe(left)">
                                      <p:cBhvr>
                                        <p:cTn id="7" dur="500"/>
                                        <p:tgtEl>
                                          <p:spTgt spid="3">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wipe(left)">
                                      <p:cBhvr>
                                        <p:cTn id="10" dur="500"/>
                                        <p:tgtEl>
                                          <p:spTgt spid="3">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4">
                                            <p:bg/>
                                          </p:spTgt>
                                        </p:tgtEl>
                                        <p:attrNameLst>
                                          <p:attrName>style.visibility</p:attrName>
                                        </p:attrNameLst>
                                      </p:cBhvr>
                                      <p:to>
                                        <p:strVal val="visible"/>
                                      </p:to>
                                    </p:set>
                                    <p:animEffect transition="in" filter="wipe(left)">
                                      <p:cBhvr>
                                        <p:cTn id="15" dur="500"/>
                                        <p:tgtEl>
                                          <p:spTgt spid="4">
                                            <p:bg/>
                                          </p:spTgt>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4">
                                            <p:txEl>
                                              <p:pRg st="0" end="0"/>
                                            </p:txEl>
                                          </p:spTgt>
                                        </p:tgtEl>
                                        <p:attrNameLst>
                                          <p:attrName>style.visibility</p:attrName>
                                        </p:attrNameLst>
                                      </p:cBhvr>
                                      <p:to>
                                        <p:strVal val="visible"/>
                                      </p:to>
                                    </p:set>
                                    <p:animEffect transition="in" filter="wipe(left)">
                                      <p:cBhvr>
                                        <p:cTn id="18" dur="500"/>
                                        <p:tgtEl>
                                          <p:spTgt spid="4">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5">
                                            <p:bg/>
                                          </p:spTgt>
                                        </p:tgtEl>
                                        <p:attrNameLst>
                                          <p:attrName>style.visibility</p:attrName>
                                        </p:attrNameLst>
                                      </p:cBhvr>
                                      <p:to>
                                        <p:strVal val="visible"/>
                                      </p:to>
                                    </p:set>
                                    <p:animEffect transition="in" filter="wipe(left)">
                                      <p:cBhvr>
                                        <p:cTn id="23" dur="500"/>
                                        <p:tgtEl>
                                          <p:spTgt spid="5">
                                            <p:bg/>
                                          </p:spTgt>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5">
                                            <p:txEl>
                                              <p:pRg st="0" end="0"/>
                                            </p:txEl>
                                          </p:spTgt>
                                        </p:tgtEl>
                                        <p:attrNameLst>
                                          <p:attrName>style.visibility</p:attrName>
                                        </p:attrNameLst>
                                      </p:cBhvr>
                                      <p:to>
                                        <p:strVal val="visible"/>
                                      </p:to>
                                    </p:set>
                                    <p:animEffect transition="in" filter="wipe(left)">
                                      <p:cBhvr>
                                        <p:cTn id="26" dur="500"/>
                                        <p:tgtEl>
                                          <p:spTgt spid="5">
                                            <p:txEl>
                                              <p:pRg st="0" end="0"/>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grpId="0" nodeType="clickEffect">
                                  <p:stCondLst>
                                    <p:cond delay="0"/>
                                  </p:stCondLst>
                                  <p:childTnLst>
                                    <p:set>
                                      <p:cBhvr>
                                        <p:cTn id="30" dur="1" fill="hold">
                                          <p:stCondLst>
                                            <p:cond delay="0"/>
                                          </p:stCondLst>
                                        </p:cTn>
                                        <p:tgtEl>
                                          <p:spTgt spid="7">
                                            <p:bg/>
                                          </p:spTgt>
                                        </p:tgtEl>
                                        <p:attrNameLst>
                                          <p:attrName>style.visibility</p:attrName>
                                        </p:attrNameLst>
                                      </p:cBhvr>
                                      <p:to>
                                        <p:strVal val="visible"/>
                                      </p:to>
                                    </p:set>
                                    <p:animEffect transition="in" filter="wipe(left)">
                                      <p:cBhvr>
                                        <p:cTn id="31" dur="500"/>
                                        <p:tgtEl>
                                          <p:spTgt spid="7">
                                            <p:bg/>
                                          </p:spTgt>
                                        </p:tgtEl>
                                      </p:cBhvr>
                                    </p:animEffect>
                                  </p:childTnLst>
                                </p:cTn>
                              </p:par>
                              <p:par>
                                <p:cTn id="32" presetID="22" presetClass="entr" presetSubtype="8" fill="hold" grpId="0" nodeType="withEffect">
                                  <p:stCondLst>
                                    <p:cond delay="0"/>
                                  </p:stCondLst>
                                  <p:childTnLst>
                                    <p:set>
                                      <p:cBhvr>
                                        <p:cTn id="33" dur="1" fill="hold">
                                          <p:stCondLst>
                                            <p:cond delay="0"/>
                                          </p:stCondLst>
                                        </p:cTn>
                                        <p:tgtEl>
                                          <p:spTgt spid="7">
                                            <p:txEl>
                                              <p:pRg st="0" end="0"/>
                                            </p:txEl>
                                          </p:spTgt>
                                        </p:tgtEl>
                                        <p:attrNameLst>
                                          <p:attrName>style.visibility</p:attrName>
                                        </p:attrNameLst>
                                      </p:cBhvr>
                                      <p:to>
                                        <p:strVal val="visible"/>
                                      </p:to>
                                    </p:set>
                                    <p:animEffect transition="in" filter="wipe(left)">
                                      <p:cBhvr>
                                        <p:cTn id="34" dur="500"/>
                                        <p:tgtEl>
                                          <p:spTgt spid="7">
                                            <p:txEl>
                                              <p:pRg st="0" end="0"/>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8" fill="hold" grpId="0" nodeType="clickEffect">
                                  <p:stCondLst>
                                    <p:cond delay="0"/>
                                  </p:stCondLst>
                                  <p:childTnLst>
                                    <p:set>
                                      <p:cBhvr>
                                        <p:cTn id="38" dur="1" fill="hold">
                                          <p:stCondLst>
                                            <p:cond delay="0"/>
                                          </p:stCondLst>
                                        </p:cTn>
                                        <p:tgtEl>
                                          <p:spTgt spid="9">
                                            <p:bg/>
                                          </p:spTgt>
                                        </p:tgtEl>
                                        <p:attrNameLst>
                                          <p:attrName>style.visibility</p:attrName>
                                        </p:attrNameLst>
                                      </p:cBhvr>
                                      <p:to>
                                        <p:strVal val="visible"/>
                                      </p:to>
                                    </p:set>
                                    <p:animEffect transition="in" filter="wipe(left)">
                                      <p:cBhvr>
                                        <p:cTn id="39" dur="500"/>
                                        <p:tgtEl>
                                          <p:spTgt spid="9">
                                            <p:bg/>
                                          </p:spTgt>
                                        </p:tgtEl>
                                      </p:cBhvr>
                                    </p:animEffect>
                                  </p:childTnLst>
                                </p:cTn>
                              </p:par>
                              <p:par>
                                <p:cTn id="40" presetID="22" presetClass="entr" presetSubtype="8" fill="hold" grpId="0" nodeType="withEffect">
                                  <p:stCondLst>
                                    <p:cond delay="0"/>
                                  </p:stCondLst>
                                  <p:childTnLst>
                                    <p:set>
                                      <p:cBhvr>
                                        <p:cTn id="41" dur="1" fill="hold">
                                          <p:stCondLst>
                                            <p:cond delay="0"/>
                                          </p:stCondLst>
                                        </p:cTn>
                                        <p:tgtEl>
                                          <p:spTgt spid="9">
                                            <p:txEl>
                                              <p:pRg st="0" end="0"/>
                                            </p:txEl>
                                          </p:spTgt>
                                        </p:tgtEl>
                                        <p:attrNameLst>
                                          <p:attrName>style.visibility</p:attrName>
                                        </p:attrNameLst>
                                      </p:cBhvr>
                                      <p:to>
                                        <p:strVal val="visible"/>
                                      </p:to>
                                    </p:set>
                                    <p:animEffect transition="in" filter="wipe(left)">
                                      <p:cBhvr>
                                        <p:cTn id="42" dur="500"/>
                                        <p:tgtEl>
                                          <p:spTgt spid="9">
                                            <p:txEl>
                                              <p:pRg st="0" end="0"/>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11">
                                            <p:bg/>
                                          </p:spTgt>
                                        </p:tgtEl>
                                        <p:attrNameLst>
                                          <p:attrName>style.visibility</p:attrName>
                                        </p:attrNameLst>
                                      </p:cBhvr>
                                      <p:to>
                                        <p:strVal val="visible"/>
                                      </p:to>
                                    </p:set>
                                    <p:animEffect transition="in" filter="wipe(left)">
                                      <p:cBhvr>
                                        <p:cTn id="47" dur="500"/>
                                        <p:tgtEl>
                                          <p:spTgt spid="11">
                                            <p:bg/>
                                          </p:spTgt>
                                        </p:tgtEl>
                                      </p:cBhvr>
                                    </p:animEffect>
                                  </p:childTnLst>
                                </p:cTn>
                              </p:par>
                              <p:par>
                                <p:cTn id="48" presetID="22" presetClass="entr" presetSubtype="8" fill="hold" grpId="0" nodeType="withEffect">
                                  <p:stCondLst>
                                    <p:cond delay="0"/>
                                  </p:stCondLst>
                                  <p:childTnLst>
                                    <p:set>
                                      <p:cBhvr>
                                        <p:cTn id="49" dur="1" fill="hold">
                                          <p:stCondLst>
                                            <p:cond delay="0"/>
                                          </p:stCondLst>
                                        </p:cTn>
                                        <p:tgtEl>
                                          <p:spTgt spid="11">
                                            <p:txEl>
                                              <p:pRg st="0" end="0"/>
                                            </p:txEl>
                                          </p:spTgt>
                                        </p:tgtEl>
                                        <p:attrNameLst>
                                          <p:attrName>style.visibility</p:attrName>
                                        </p:attrNameLst>
                                      </p:cBhvr>
                                      <p:to>
                                        <p:strVal val="visible"/>
                                      </p:to>
                                    </p:set>
                                    <p:animEffect transition="in" filter="wipe(left)">
                                      <p:cBhvr>
                                        <p:cTn id="50" dur="500"/>
                                        <p:tgtEl>
                                          <p:spTgt spid="1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P spid="4" grpId="0" animBg="1" build="p"/>
      <p:bldP spid="5" grpId="0" animBg="1" build="p"/>
      <p:bldP spid="7" grpId="0" animBg="1" build="p"/>
      <p:bldP spid="9" grpId="0" animBg="1" build="p"/>
      <p:bldP spid="11" grpId="0" animBg="1" build="p"/>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O_4_BD.128_1#f6ee5fa83?sp=1&amp;vcp=1&amp;pid=6cf9c33bb&amp;color=0,0,0&amp;vtp=1&amp;bt=1&amp;bbb=1&amp;hb=1"/>
              <p:cNvSpPr/>
              <p:nvPr/>
            </p:nvSpPr>
            <p:spPr>
              <a:xfrm>
                <a:off x="576072" y="1189360"/>
                <a:ext cx="10954512" cy="3352800"/>
              </a:xfrm>
              <a:prstGeom prst="rect">
                <a:avLst/>
              </a:prstGeom>
              <a:noFill/>
            </p:spPr>
            <p:txBody>
              <a:bodyPr wrap="none" lIns="0" tIns="0" rIns="0" bIns="0" rtlCol="0" anchor="t"/>
              <a:lstStyle/>
              <a:p>
                <a:pPr algn="l" latinLnBrk="1">
                  <a:lnSpc>
                    <a:spcPts val="4400"/>
                  </a:lnSpc>
                </a:pP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28.（8分）饮茶是一种文化。茶叶中富含多种抗氧化物质与营养素</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r>
                  <a:rPr lang="en-US" altLang="zh-CN" sz="2400" b="1" i="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适量饮茶能够</a:t>
                </a:r>
                <a:endParaRPr lang="en-US" altLang="zh-CN" sz="2400" b="1" i="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endParaRPr>
              </a:p>
              <a:p>
                <a:pPr latinLnBrk="1">
                  <a:lnSpc>
                    <a:spcPts val="4400"/>
                  </a:lnSpc>
                </a:pPr>
                <a:r>
                  <a:rPr lang="en-US" altLang="zh-CN" sz="2400" b="1" i="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提神健脑</a:t>
                </a: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、生津解渴。茶具用久通常会生成一层厚厚的茶垢</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r>
                  <a:rPr lang="en-US" altLang="zh-CN" sz="2400" b="1" i="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茶垢清洁剂主要成</a:t>
                </a:r>
                <a:endParaRPr lang="en-US" altLang="zh-CN" sz="2400" b="1" i="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endParaRPr>
              </a:p>
              <a:p>
                <a:pPr latinLnBrk="1">
                  <a:lnSpc>
                    <a:spcPts val="4400"/>
                  </a:lnSpc>
                </a:pPr>
                <a:r>
                  <a:rPr lang="en-US" altLang="zh-CN" sz="2400" b="1" i="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分为过碳酸钠</a:t>
                </a:r>
                <a14:m>
                  <m:oMath xmlns:m="http://schemas.openxmlformats.org/officeDocument/2006/math">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m:t>
                    </m:r>
                    <m:sSub>
                      <m:sSubPr>
                        <m:ctrlPr>
                          <a:rPr lang="en-US" altLang="zh-CN" sz="2400" b="1" i="1"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ctrlPr>
                      </m:sSubPr>
                      <m:e>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𝐍𝐚</m:t>
                        </m:r>
                      </m:e>
                      <m:sub>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𝟐</m:t>
                        </m:r>
                      </m:sub>
                    </m:sSub>
                    <m:sSub>
                      <m:sSubPr>
                        <m:ctrlPr>
                          <a:rPr lang="en-US" altLang="zh-CN" sz="2400" b="1" i="1"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ctrlPr>
                      </m:sSubPr>
                      <m:e>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𝐂𝐎</m:t>
                        </m:r>
                      </m:e>
                      <m:sub>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𝟒</m:t>
                        </m:r>
                      </m:sub>
                    </m:sSub>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m:t>
                    </m:r>
                  </m:oMath>
                </a14:m>
                <a:r>
                  <a:rPr lang="en-US" altLang="zh-CN" sz="100" b="1" i="0" kern="0" spc="-99900" dirty="0" smtClean="0">
                    <a:solidFill>
                      <a:srgbClr val="FFFFFF"/>
                    </a:solidFill>
                    <a:latin typeface="Times New Roman" panose="02020603050405020304" pitchFamily="34" charset="0"/>
                    <a:ea typeface="SimSun" panose="02010600030101010101" pitchFamily="34" charset="-122"/>
                    <a:cs typeface="Times New Roman" panose="02020603050405020304" pitchFamily="34" charset="-120"/>
                  </a:rPr>
                  <a:t> </a:t>
                </a: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。在茶垢清洁剂中加水，会产生大量气泡</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r>
                  <a:rPr lang="en-US" altLang="zh-CN" sz="2400" b="1" i="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某化学兴趣小</a:t>
                </a:r>
                <a:endParaRPr lang="en-US" altLang="zh-CN" sz="2400" b="1" i="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endParaRPr>
              </a:p>
              <a:p>
                <a:pPr latinLnBrk="1">
                  <a:lnSpc>
                    <a:spcPts val="4400"/>
                  </a:lnSpc>
                </a:pPr>
                <a:r>
                  <a:rPr lang="en-US" altLang="zh-CN" sz="2400" b="1" i="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组对茶垢清洁剂的除垢原理</a:t>
                </a: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、纯度等进行了项目式探究。</a:t>
                </a:r>
                <a:endParaRPr lang="en-US" altLang="zh-CN" sz="2400" dirty="0"/>
              </a:p>
              <a:p>
                <a:pPr latinLnBrk="1">
                  <a:lnSpc>
                    <a:spcPts val="4400"/>
                  </a:lnSpc>
                </a:pPr>
                <a:r>
                  <a:rPr lang="en-US" altLang="zh-CN" sz="2400" b="1" i="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任务一】</a:t>
                </a:r>
                <a:endParaRPr lang="en-US" altLang="zh-CN" sz="2400" dirty="0"/>
              </a:p>
              <a:p>
                <a:pPr latinLnBrk="1">
                  <a:lnSpc>
                    <a:spcPts val="4400"/>
                  </a:lnSpc>
                </a:pPr>
                <a:r>
                  <a:rPr lang="en-US" altLang="zh-CN" sz="2400" b="1" i="0" smtClean="0">
                    <a:solidFill>
                      <a:srgbClr val="000000"/>
                    </a:solidFill>
                    <a:latin typeface="SimSun" panose="02010600030101010101" pitchFamily="34" charset="-122"/>
                    <a:ea typeface="SimSun" panose="02010600030101010101" pitchFamily="34" charset="-122"/>
                    <a:cs typeface="Times New Roman" panose="02020603050405020304" pitchFamily="34" charset="-120"/>
                  </a:rPr>
                  <a:t>    </a:t>
                </a:r>
                <a:r>
                  <a:rPr lang="en-US" altLang="zh-CN" sz="2400" b="1" i="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茶垢清洁剂遇水产生的气体和另一种化合物分别是什么</a:t>
                </a: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endParaRPr lang="en-US" altLang="zh-CN" sz="2400" dirty="0"/>
              </a:p>
            </p:txBody>
          </p:sp>
        </mc:Choice>
        <mc:Fallback>
          <p:sp>
            <p:nvSpPr>
              <p:cNvPr id="2" name="QO_4_BD.128_1#f6ee5fa83?sp=1&amp;vcp=1&amp;pid=6cf9c33bb&amp;color=0,0,0&amp;vtp=1&amp;bt=1&amp;bbb=1&amp;hb=1"/>
              <p:cNvSpPr>
                <a:spLocks noRot="1" noChangeAspect="1" noMove="1" noResize="1" noEditPoints="1" noAdjustHandles="1" noChangeArrowheads="1" noChangeShapeType="1" noTextEdit="1"/>
              </p:cNvSpPr>
              <p:nvPr/>
            </p:nvSpPr>
            <p:spPr>
              <a:xfrm>
                <a:off x="576072" y="1189360"/>
                <a:ext cx="10954512" cy="3352800"/>
              </a:xfrm>
              <a:prstGeom prst="rect">
                <a:avLst/>
              </a:prstGeom>
              <a:blipFill rotWithShape="1">
                <a:blip r:embed="rId1"/>
                <a:stretch>
                  <a:fillRect l="-1" r="-241"/>
                </a:stretch>
              </a:blipFill>
            </p:spPr>
            <p:txBody>
              <a:bodyPr/>
              <a:lstStyle/>
              <a:p>
                <a:r>
                  <a:rPr lang="zh-CN" altLang="en-US">
                    <a:noFill/>
                  </a:rPr>
                  <a:t> </a:t>
                </a:r>
              </a:p>
            </p:txBody>
          </p:sp>
        </mc:Fallback>
      </mc:AlternateContent>
      <p:sp>
        <p:nvSpPr>
          <p:cNvPr id="3" name="QB_5_BD.129_1#865336027?vcp=1&amp;pid=f6ee5fa83&amp;color=0,0,0&amp;vtp=1&amp;bbb=1&amp;hb=1"/>
          <p:cNvSpPr/>
          <p:nvPr/>
        </p:nvSpPr>
        <p:spPr>
          <a:xfrm>
            <a:off x="576072" y="4528498"/>
            <a:ext cx="10954512" cy="1117600"/>
          </a:xfrm>
          <a:prstGeom prst="rect">
            <a:avLst/>
          </a:prstGeom>
          <a:noFill/>
        </p:spPr>
        <p:txBody>
          <a:bodyPr wrap="none" lIns="0" tIns="0" rIns="0" bIns="0" rtlCol="0" anchor="t"/>
          <a:lstStyle/>
          <a:p>
            <a:pPr algn="l" latinLnBrk="1">
              <a:lnSpc>
                <a:spcPts val="4400"/>
              </a:lnSpc>
            </a:pP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（1）验证生成的气体成分：小组同学用排水法收集一瓶该气体</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r>
              <a:rPr lang="en-US" altLang="zh-CN" sz="2400" b="1" i="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将带火星的木条</a:t>
            </a:r>
            <a:endParaRPr lang="en-US" altLang="zh-CN" sz="2400" b="1" i="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endParaRPr>
          </a:p>
          <a:p>
            <a:pPr latinLnBrk="1">
              <a:lnSpc>
                <a:spcPts val="4400"/>
              </a:lnSpc>
            </a:pPr>
            <a:r>
              <a:rPr lang="en-US" altLang="zh-CN" sz="2400" b="1" i="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伸入瓶中</a:t>
            </a: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，观察到带火星的木条复燃</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r>
              <a:rPr lang="en-US" altLang="zh-CN" sz="2400" b="1" i="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证明该气体是</a:t>
            </a:r>
            <a:r>
              <a:rPr lang="en-US" altLang="zh-CN" sz="2400" i="0" smtClean="0">
                <a:solidFill>
                  <a:srgbClr val="000000"/>
                </a:solidFill>
                <a:latin typeface="SimSun" panose="02010600030101010101" pitchFamily="34" charset="-122"/>
                <a:ea typeface="SimSun" panose="02010600030101010101" pitchFamily="34" charset="-122"/>
                <a:cs typeface="SimSun" panose="02010600030101010101" pitchFamily="34" charset="-120"/>
              </a:rPr>
              <a:t>______</a:t>
            </a:r>
            <a:r>
              <a:rPr lang="en-US" altLang="zh-CN" sz="2400" b="1" i="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填名称）。</a:t>
            </a:r>
            <a:endParaRPr lang="en-US" altLang="zh-CN" sz="2400" dirty="0"/>
          </a:p>
        </p:txBody>
      </p:sp>
      <p:sp>
        <p:nvSpPr>
          <p:cNvPr id="4" name="QB_5_AN.130_1#865336027.blank?vcp=1&amp;pid=f6ee5fa83&amp;color=0,0,0&amp;vpa=63&amp;vtp=1&amp;bbb=1"/>
          <p:cNvSpPr/>
          <p:nvPr/>
        </p:nvSpPr>
        <p:spPr>
          <a:xfrm>
            <a:off x="7639654" y="5059358"/>
            <a:ext cx="833438" cy="533400"/>
          </a:xfrm>
          <a:prstGeom prst="rect">
            <a:avLst/>
          </a:prstGeom>
          <a:noFill/>
        </p:spPr>
        <p:txBody>
          <a:bodyPr wrap="none" lIns="0" tIns="0" rIns="0" bIns="0" rtlCol="0" anchor="t"/>
          <a:lstStyle/>
          <a:p>
            <a:pPr algn="ctr" latinLnBrk="1">
              <a:lnSpc>
                <a:spcPts val="4200"/>
              </a:lnSpc>
            </a:pPr>
            <a:r>
              <a:rPr lang="en-US" altLang="zh-CN" sz="2400" b="1" i="0" dirty="0">
                <a:solidFill>
                  <a:srgbClr val="A00021"/>
                </a:solidFill>
                <a:latin typeface="Times New Roman" panose="02020603050405020304" pitchFamily="34" charset="0"/>
                <a:ea typeface="SimSun" panose="02010600030101010101" pitchFamily="34" charset="-122"/>
                <a:cs typeface="Times New Roman" panose="02020603050405020304" pitchFamily="34" charset="-120"/>
              </a:rPr>
              <a:t>氧气</a:t>
            </a:r>
            <a:endParaRPr lang="en-US" altLang="zh-CN" sz="24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Effect transition="in" filter="wipe(left)">
                                      <p:cBhvr>
                                        <p:cTn id="7" dur="500"/>
                                        <p:tgtEl>
                                          <p:spTgt spid="4">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4">
                                            <p:txEl>
                                              <p:pRg st="0" end="0"/>
                                            </p:txEl>
                                          </p:spTgt>
                                        </p:tgtEl>
                                        <p:attrNameLst>
                                          <p:attrName>style.visibility</p:attrName>
                                        </p:attrNameLst>
                                      </p:cBhvr>
                                      <p:to>
                                        <p:strVal val="visible"/>
                                      </p:to>
                                    </p:set>
                                    <p:animEffect transition="in" filter="wipe(left)">
                                      <p:cBhvr>
                                        <p:cTn id="10"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P_3_BD#5b00ac95d?vcp=1&amp;pid=78c9af662&amp;color=0,0,0&amp;vtp=1&amp;bt=1&amp;bbb=1&amp;hb=1"/>
              <p:cNvSpPr/>
              <p:nvPr/>
            </p:nvSpPr>
            <p:spPr>
              <a:xfrm>
                <a:off x="576072" y="2035937"/>
                <a:ext cx="10954512" cy="2781300"/>
              </a:xfrm>
              <a:prstGeom prst="rect">
                <a:avLst/>
              </a:prstGeom>
              <a:noFill/>
            </p:spPr>
            <p:txBody>
              <a:bodyPr wrap="none" lIns="0" tIns="0" rIns="0" bIns="0" rtlCol="0" anchor="t"/>
              <a:lstStyle/>
              <a:p>
                <a:pPr algn="ctr" latinLnBrk="1">
                  <a:lnSpc>
                    <a:spcPts val="4400"/>
                  </a:lnSpc>
                </a:pPr>
                <a:r>
                  <a:rPr lang="en-US" altLang="zh-CN" sz="2400" b="1" i="0" dirty="0">
                    <a:solidFill>
                      <a:srgbClr val="000000"/>
                    </a:solidFill>
                    <a:latin typeface="SimSun" panose="02010600030101010101" pitchFamily="34" charset="-122"/>
                    <a:ea typeface="SimSun" panose="02010600030101010101" pitchFamily="34" charset="-122"/>
                    <a:cs typeface="SimSun" panose="02010600030101010101" pitchFamily="34" charset="-120"/>
                  </a:rPr>
                  <a:t> </a:t>
                </a:r>
                <a:endParaRPr lang="en-US" altLang="zh-CN" sz="2400" dirty="0"/>
              </a:p>
              <a:p>
                <a:pPr latinLnBrk="1">
                  <a:lnSpc>
                    <a:spcPts val="4400"/>
                  </a:lnSpc>
                </a:pPr>
                <a:r>
                  <a:rPr lang="en-US" altLang="zh-CN" sz="2400" b="1" i="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注意事项</a:t>
                </a: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：1.答题前，考生务必将姓名、准考证号填写在试卷和答题卡上。</a:t>
                </a:r>
                <a:endParaRPr lang="en-US" altLang="zh-CN" sz="2400" dirty="0"/>
              </a:p>
              <a:p>
                <a:pPr latinLnBrk="1">
                  <a:lnSpc>
                    <a:spcPts val="4400"/>
                  </a:lnSpc>
                </a:pPr>
                <a:r>
                  <a:rPr lang="en-US" altLang="zh-CN" sz="2400" b="1" i="0" spc="-10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2</a:t>
                </a:r>
                <a:r>
                  <a:rPr lang="en-US" altLang="zh-CN" sz="2400" b="1" i="0" spc="-10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.考生作答时，请在答题卡上作答（答题注意事项见答题卡），在本试卷上作答无效。</a:t>
                </a:r>
                <a:endParaRPr lang="en-US" altLang="zh-CN" sz="2400" spc="-100" dirty="0"/>
              </a:p>
              <a:p>
                <a:pPr latinLnBrk="1">
                  <a:lnSpc>
                    <a:spcPts val="4400"/>
                  </a:lnSpc>
                </a:pPr>
                <a:r>
                  <a:rPr lang="en-US" altLang="zh-CN" sz="2400" b="1" i="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可能用到的相对原子质量：</a:t>
                </a:r>
                <a:endParaRPr lang="en-US" altLang="zh-CN" sz="2400" b="1" i="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endParaRPr>
              </a:p>
              <a:p>
                <a:pPr latinLnBrk="1">
                  <a:lnSpc>
                    <a:spcPts val="4300"/>
                  </a:lnSpc>
                </a:pPr>
                <a14:m>
                  <m:oMath xmlns:m="http://schemas.openxmlformats.org/officeDocument/2006/math">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𝐇</m:t>
                    </m:r>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m:t>
                    </m:r>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𝟏</m:t>
                    </m:r>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 </m:t>
                    </m:r>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𝐂</m:t>
                    </m:r>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m:t>
                    </m:r>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𝟏𝟐</m:t>
                    </m:r>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 </m:t>
                    </m:r>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𝐍</m:t>
                    </m:r>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m:t>
                    </m:r>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𝟏𝟒</m:t>
                    </m:r>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 </m:t>
                    </m:r>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𝐎</m:t>
                    </m:r>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m:t>
                    </m:r>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𝟏𝟔</m:t>
                    </m:r>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 </m:t>
                    </m:r>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𝐌𝐠</m:t>
                    </m:r>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m:t>
                    </m:r>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𝟐𝟒</m:t>
                    </m:r>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 </m:t>
                    </m:r>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𝐅𝐞</m:t>
                    </m:r>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m:t>
                    </m:r>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𝟓𝟔</m:t>
                    </m:r>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 </m:t>
                    </m:r>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𝐂𝐮</m:t>
                    </m:r>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m:t>
                    </m:r>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𝟔𝟒</m:t>
                    </m:r>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 </m:t>
                    </m:r>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𝐙𝐧</m:t>
                    </m:r>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m:t>
                    </m:r>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𝟔𝟓</m:t>
                    </m:r>
                  </m:oMath>
                </a14:m>
                <a:r>
                  <a:rPr lang="en-US" altLang="zh-CN" sz="100" b="1" i="0" kern="0" spc="-99900" dirty="0" smtClean="0">
                    <a:solidFill>
                      <a:srgbClr val="FFFFFF"/>
                    </a:solidFill>
                    <a:latin typeface="Times New Roman" panose="02020603050405020304" pitchFamily="34" charset="0"/>
                    <a:ea typeface="SimSun" panose="02010600030101010101" pitchFamily="34" charset="-122"/>
                    <a:cs typeface="Times New Roman" panose="02020603050405020304" pitchFamily="34" charset="-120"/>
                  </a:rPr>
                  <a:t> </a:t>
                </a:r>
                <a:endParaRPr lang="en-US" altLang="zh-CN" sz="2400" dirty="0"/>
              </a:p>
            </p:txBody>
          </p:sp>
        </mc:Choice>
        <mc:Fallback>
          <p:sp>
            <p:nvSpPr>
              <p:cNvPr id="2" name="P_3_BD#5b00ac95d?vcp=1&amp;pid=78c9af662&amp;color=0,0,0&amp;vtp=1&amp;bt=1&amp;bbb=1&amp;hb=1"/>
              <p:cNvSpPr>
                <a:spLocks noRot="1" noChangeAspect="1" noMove="1" noResize="1" noEditPoints="1" noAdjustHandles="1" noChangeArrowheads="1" noChangeShapeType="1" noTextEdit="1"/>
              </p:cNvSpPr>
              <p:nvPr/>
            </p:nvSpPr>
            <p:spPr>
              <a:xfrm>
                <a:off x="576072" y="2035937"/>
                <a:ext cx="10954512" cy="2781300"/>
              </a:xfrm>
              <a:prstGeom prst="rect">
                <a:avLst/>
              </a:prstGeom>
              <a:blipFill rotWithShape="1">
                <a:blip r:embed="rId1"/>
                <a:stretch>
                  <a:fillRect l="-1" t="-5" r="-1151" b="5"/>
                </a:stretch>
              </a:blipFill>
            </p:spPr>
            <p:txBody>
              <a:bodyPr/>
              <a:lstStyle/>
              <a:p>
                <a:r>
                  <a:rPr lang="zh-CN" altLang="en-US">
                    <a:noFill/>
                  </a:rPr>
                  <a:t> </a:t>
                </a:r>
              </a:p>
            </p:txBody>
          </p:sp>
        </mc:Fallback>
      </mc:AlternateContent>
    </p:spTree>
  </p:cSld>
  <p:clrMapOvr>
    <a:masterClrMapping/>
  </p:clrMapOvr>
  <p:transition>
    <p:split dir="in"/>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B_5_BD.131_1#97886d422?sp=1&amp;vcp=1&amp;pid=f6ee5fa83&amp;color=0,0,0&amp;vtp=1&amp;bt=1&amp;bbb=1"/>
              <p:cNvSpPr/>
              <p:nvPr/>
            </p:nvSpPr>
            <p:spPr>
              <a:xfrm>
                <a:off x="576072" y="1296384"/>
                <a:ext cx="10954512" cy="1117600"/>
              </a:xfrm>
              <a:prstGeom prst="rect">
                <a:avLst/>
              </a:prstGeom>
              <a:noFill/>
            </p:spPr>
            <p:txBody>
              <a:bodyPr wrap="none" lIns="0" tIns="0" rIns="0" bIns="0" rtlCol="0" anchor="t"/>
              <a:lstStyle/>
              <a:p>
                <a:pPr algn="l" latinLnBrk="1">
                  <a:lnSpc>
                    <a:spcPts val="4400"/>
                  </a:lnSpc>
                </a:pP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（2）验证生成的化合物成分：小组同学提出以下猜想。</a:t>
                </a:r>
                <a:endParaRPr lang="en-US" altLang="zh-CN" sz="2400" dirty="0"/>
              </a:p>
              <a:p>
                <a:pPr latinLnBrk="1">
                  <a:lnSpc>
                    <a:spcPts val="4400"/>
                  </a:lnSpc>
                </a:pPr>
                <a:r>
                  <a:rPr lang="en-US" altLang="zh-CN" sz="2400" b="1" i="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猜想</a:t>
                </a: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1</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r>
                  <a:rPr lang="en-US" altLang="zh-CN" sz="2400" b="1" i="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只有</a:t>
                </a:r>
                <a14:m>
                  <m:oMath xmlns:m="http://schemas.openxmlformats.org/officeDocument/2006/math">
                    <m:sSub>
                      <m:sSubPr>
                        <m:ctrlPr>
                          <a:rPr lang="en-US" altLang="zh-CN" sz="2400" b="1" i="1"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ctrlPr>
                      </m:sSubPr>
                      <m:e>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𝐍𝐚</m:t>
                        </m:r>
                      </m:e>
                      <m:sub>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𝟐</m:t>
                        </m:r>
                      </m:sub>
                    </m:sSub>
                    <m:sSub>
                      <m:sSubPr>
                        <m:ctrlPr>
                          <a:rPr lang="en-US" altLang="zh-CN" sz="2400" b="1" i="1"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ctrlPr>
                      </m:sSubPr>
                      <m:e>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𝐂𝐎</m:t>
                        </m:r>
                      </m:e>
                      <m:sub>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𝟑</m:t>
                        </m:r>
                      </m:sub>
                    </m:sSub>
                  </m:oMath>
                </a14:m>
                <a:r>
                  <a:rPr lang="en-US" altLang="zh-CN" sz="2400" b="1" i="0" dirty="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猜想2：只有</a:t>
                </a:r>
                <a14:m>
                  <m:oMath xmlns:m="http://schemas.openxmlformats.org/officeDocument/2006/math">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𝐍𝐚𝐎𝐇</m:t>
                    </m:r>
                  </m:oMath>
                </a14:m>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；猜想3</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r>
                  <a:rPr lang="en-US" altLang="zh-CN" sz="2400" b="1" i="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既有</a:t>
                </a:r>
                <a14:m>
                  <m:oMath xmlns:m="http://schemas.openxmlformats.org/officeDocument/2006/math">
                    <m:sSub>
                      <m:sSubPr>
                        <m:ctrlPr>
                          <a:rPr lang="en-US" altLang="zh-CN" sz="2400" b="1" i="1"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ctrlPr>
                      </m:sSubPr>
                      <m:e>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𝐍𝐚</m:t>
                        </m:r>
                      </m:e>
                      <m:sub>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𝟐</m:t>
                        </m:r>
                      </m:sub>
                    </m:sSub>
                    <m:sSub>
                      <m:sSubPr>
                        <m:ctrlPr>
                          <a:rPr lang="en-US" altLang="zh-CN" sz="2400" b="1" i="1"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ctrlPr>
                      </m:sSubPr>
                      <m:e>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𝐂𝐎</m:t>
                        </m:r>
                      </m:e>
                      <m:sub>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𝟑</m:t>
                        </m:r>
                      </m:sub>
                    </m:sSub>
                  </m:oMath>
                </a14:m>
                <a:r>
                  <a:rPr lang="en-US" altLang="zh-CN" sz="2400" b="1" i="0" dirty="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又有</a:t>
                </a:r>
                <a14:m>
                  <m:oMath xmlns:m="http://schemas.openxmlformats.org/officeDocument/2006/math">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𝐍𝐚𝐎𝐇</m:t>
                    </m:r>
                  </m:oMath>
                </a14:m>
                <a:r>
                  <a:rPr lang="en-US" altLang="zh-CN" sz="100" b="1" i="0" kern="0" spc="-99900" dirty="0" smtClean="0">
                    <a:solidFill>
                      <a:srgbClr val="FFFFFF"/>
                    </a:solidFill>
                    <a:latin typeface="Times New Roman" panose="02020603050405020304" pitchFamily="34" charset="0"/>
                    <a:ea typeface="SimSun" panose="02010600030101010101" pitchFamily="34" charset="-122"/>
                    <a:cs typeface="Times New Roman" panose="02020603050405020304" pitchFamily="34" charset="-120"/>
                  </a:rPr>
                  <a:t> </a:t>
                </a: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endParaRPr lang="en-US" altLang="zh-CN" sz="2400" dirty="0"/>
              </a:p>
            </p:txBody>
          </p:sp>
        </mc:Choice>
        <mc:Fallback>
          <p:sp>
            <p:nvSpPr>
              <p:cNvPr id="2" name="QB_5_BD.131_1#97886d422?sp=1&amp;vcp=1&amp;pid=f6ee5fa83&amp;color=0,0,0&amp;vtp=1&amp;bt=1&amp;bbb=1"/>
              <p:cNvSpPr>
                <a:spLocks noRot="1" noChangeAspect="1" noMove="1" noResize="1" noEditPoints="1" noAdjustHandles="1" noChangeArrowheads="1" noChangeShapeType="1" noTextEdit="1"/>
              </p:cNvSpPr>
              <p:nvPr/>
            </p:nvSpPr>
            <p:spPr>
              <a:xfrm>
                <a:off x="576072" y="1296384"/>
                <a:ext cx="10954512" cy="1117600"/>
              </a:xfrm>
              <a:prstGeom prst="rect">
                <a:avLst/>
              </a:prstGeom>
              <a:blipFill rotWithShape="1">
                <a:blip r:embed="rId1"/>
                <a:stretch>
                  <a:fillRect l="-1" t="-31" r="2" b="31"/>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graphicFrame>
            <p:nvGraphicFramePr>
              <p:cNvPr id="41" name="QB_5_BD.131_2#97886d422?colgroup=19,9,4&amp;vcp=1&amp;pid=f6ee5fa83&amp;color=0,0,0&amp;vtp=1&amp;bbb=1&amp;hb=1"/>
              <p:cNvGraphicFramePr>
                <a:graphicFrameLocks noGrp="1"/>
              </p:cNvGraphicFramePr>
              <p:nvPr/>
            </p:nvGraphicFramePr>
            <p:xfrm>
              <a:off x="576072" y="2532348"/>
              <a:ext cx="10917936" cy="2999105"/>
            </p:xfrm>
            <a:graphic>
              <a:graphicData uri="http://schemas.openxmlformats.org/drawingml/2006/table">
                <a:tbl>
                  <a:tblPr/>
                  <a:tblGrid>
                    <a:gridCol w="6172200"/>
                    <a:gridCol w="3127248"/>
                    <a:gridCol w="1618488"/>
                  </a:tblGrid>
                  <a:tr h="538988">
                    <a:tc>
                      <a:txBody>
                        <a:bodyPr/>
                        <a:lstStyle/>
                        <a:p>
                          <a:pPr algn="ctr" latinLnBrk="1" hangingPunct="0">
                            <a:lnSpc>
                              <a:spcPts val="3600"/>
                            </a:lnSpc>
                          </a:pP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实验步骤</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600"/>
                            </a:lnSpc>
                          </a:pP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实验现象</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600"/>
                            </a:lnSpc>
                          </a:pP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实验结论</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970153">
                    <a:tc>
                      <a:txBody>
                        <a:bodyPr/>
                        <a:lstStyle/>
                        <a:p>
                          <a:pPr marL="0" indent="0" algn="l" latinLnBrk="1" hangingPunct="0">
                            <a:lnSpc>
                              <a:spcPts val="3800"/>
                            </a:lnSpc>
                          </a:pP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步骤1：取少量反应后的溶液</a:t>
                          </a:r>
                          <a:r>
                            <a:rPr lang="en-US" altLang="zh-CN" sz="2400" b="1" i="0" spc="-10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r>
                            <a:rPr lang="en-US" altLang="zh-CN" sz="2400" b="1" i="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滴加</a:t>
                          </a:r>
                          <a:r>
                            <a:rPr lang="en-US" altLang="zh-CN" sz="2400" i="0" smtClean="0">
                              <a:solidFill>
                                <a:srgbClr val="000000"/>
                              </a:solidFill>
                              <a:latin typeface="SimSun" panose="02010600030101010101" pitchFamily="34" charset="-122"/>
                              <a:ea typeface="SimSun" panose="02010600030101010101" pitchFamily="34" charset="-122"/>
                              <a:cs typeface="SimSun" panose="02010600030101010101" pitchFamily="34" charset="-120"/>
                            </a:rPr>
                            <a:t>________</a:t>
                          </a:r>
                          <a:endParaRPr lang="en-US" altLang="zh-CN" sz="2400" i="0" smtClean="0">
                            <a:solidFill>
                              <a:srgbClr val="000000"/>
                            </a:solidFill>
                            <a:latin typeface="SimSun" panose="02010600030101010101" pitchFamily="34" charset="-122"/>
                            <a:ea typeface="SimSun" panose="02010600030101010101" pitchFamily="34" charset="-122"/>
                            <a:cs typeface="SimSun" panose="02010600030101010101" pitchFamily="34" charset="-120"/>
                          </a:endParaRPr>
                        </a:p>
                        <a:p>
                          <a:pPr marL="0" lvl="0" indent="0" algn="l" latinLnBrk="1" hangingPunct="0">
                            <a:lnSpc>
                              <a:spcPts val="3600"/>
                            </a:lnSpc>
                          </a:pPr>
                          <a:r>
                            <a:rPr lang="en-US" altLang="zh-CN" sz="2400" i="0" smtClean="0">
                              <a:solidFill>
                                <a:srgbClr val="000000"/>
                              </a:solidFill>
                              <a:latin typeface="SimSun" panose="02010600030101010101" pitchFamily="34" charset="-122"/>
                              <a:ea typeface="SimSun" panose="02010600030101010101" pitchFamily="34" charset="-122"/>
                              <a:cs typeface="SimSun" panose="02010600030101010101" pitchFamily="34" charset="-120"/>
                            </a:rPr>
                            <a:t>_____________________________</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600"/>
                            </a:lnSpc>
                          </a:pP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产生气泡</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rowSpan="2">
                      <a:txBody>
                        <a:bodyPr/>
                        <a:lstStyle/>
                        <a:p>
                          <a:pPr algn="ctr" latinLnBrk="1" hangingPunct="0">
                            <a:lnSpc>
                              <a:spcPts val="3800"/>
                            </a:lnSpc>
                          </a:pP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猜想1</a:t>
                          </a:r>
                          <a:endParaRPr lang="en-US" altLang="zh-CN" sz="1200" dirty="0"/>
                        </a:p>
                        <a:p>
                          <a:pPr algn="ctr" latinLnBrk="1" hangingPunct="0">
                            <a:lnSpc>
                              <a:spcPts val="3600"/>
                            </a:lnSpc>
                          </a:pPr>
                          <a:r>
                            <a:rPr lang="en-US" altLang="zh-CN" sz="2400" b="1" i="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正确</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1489964">
                    <a:tc>
                      <a:txBody>
                        <a:bodyPr/>
                        <a:lstStyle/>
                        <a:p>
                          <a:pPr marL="0" indent="0" algn="l" latinLnBrk="1" hangingPunct="0">
                            <a:lnSpc>
                              <a:spcPts val="3800"/>
                            </a:lnSpc>
                          </a:pP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步骤2：另取少量反应后的溶液</a:t>
                          </a:r>
                          <a:r>
                            <a:rPr lang="en-US" altLang="zh-CN" sz="2400" b="1" i="0" spc="-10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r>
                            <a:rPr lang="en-US" altLang="zh-CN" sz="2400" b="1" i="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滴加</a:t>
                          </a:r>
                          <a14:m>
                            <m:oMath xmlns:m="http://schemas.openxmlformats.org/officeDocument/2006/math">
                              <m:sSub>
                                <m:sSubPr>
                                  <m:ctrlPr>
                                    <a:rPr lang="en-US" altLang="zh-CN" sz="2400" b="1" i="1" spc="-10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ctrlPr>
                                </m:sSubPr>
                                <m:e>
                                  <m:r>
                                    <a:rPr lang="en-US" altLang="zh-CN" sz="2400" b="1" i="0" spc="-10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𝐂𝐚𝐂𝐥</m:t>
                                  </m:r>
                                </m:e>
                                <m:sub>
                                  <m:r>
                                    <a:rPr lang="en-US" altLang="zh-CN" sz="2400" b="1" i="0" spc="-10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𝟐</m:t>
                                  </m:r>
                                </m:sub>
                              </m:sSub>
                            </m:oMath>
                          </a14:m>
                          <a:r>
                            <a:rPr lang="en-US" altLang="zh-CN" sz="100" b="1" i="0" kern="0" spc="-99900" dirty="0" smtClean="0">
                              <a:solidFill>
                                <a:srgbClr val="FFFFFF"/>
                              </a:solidFill>
                              <a:latin typeface="Times New Roman" panose="02020603050405020304" pitchFamily="34" charset="0"/>
                              <a:ea typeface="SimSun" panose="02010600030101010101" pitchFamily="34" charset="-122"/>
                              <a:cs typeface="Times New Roman" panose="02020603050405020304" pitchFamily="34" charset="-120"/>
                            </a:rPr>
                            <a:t> </a:t>
                          </a:r>
                          <a:endParaRPr lang="en-US" altLang="zh-CN" sz="100" b="1" i="0" kern="0" spc="-99900" smtClean="0">
                            <a:solidFill>
                              <a:srgbClr val="FFFFFF"/>
                            </a:solidFill>
                            <a:latin typeface="Times New Roman" panose="02020603050405020304" pitchFamily="34" charset="0"/>
                            <a:ea typeface="SimSun" panose="02010600030101010101" pitchFamily="34" charset="-122"/>
                            <a:cs typeface="Times New Roman" panose="02020603050405020304" pitchFamily="34" charset="-120"/>
                          </a:endParaRPr>
                        </a:p>
                        <a:p>
                          <a:pPr marL="0" indent="0" algn="l" latinLnBrk="1" hangingPunct="0">
                            <a:lnSpc>
                              <a:spcPts val="3800"/>
                            </a:lnSpc>
                          </a:pPr>
                          <a:r>
                            <a:rPr lang="en-US" altLang="zh-CN" sz="2400" b="1" i="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溶液至不再产生沉淀为止</a:t>
                          </a:r>
                          <a:r>
                            <a:rPr lang="en-US" altLang="zh-CN" sz="2400" b="1" i="0" spc="-10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r>
                            <a:rPr lang="en-US" altLang="zh-CN" sz="2400" b="1" i="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向上层清液中加</a:t>
                          </a:r>
                          <a:endParaRPr lang="en-US" altLang="zh-CN" sz="2400" b="1" i="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endParaRPr>
                        </a:p>
                        <a:p>
                          <a:pPr marL="0" lvl="0" indent="0" algn="l" latinLnBrk="1" hangingPunct="0">
                            <a:lnSpc>
                              <a:spcPts val="3600"/>
                            </a:lnSpc>
                          </a:pPr>
                          <a:r>
                            <a:rPr lang="en-US" altLang="zh-CN" sz="2400" b="1" i="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入无色酚酞溶液</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ctr" latinLnBrk="1" hangingPunct="0">
                            <a:lnSpc>
                              <a:spcPts val="3800"/>
                            </a:lnSpc>
                          </a:pPr>
                          <a:r>
                            <a:rPr lang="en-US" altLang="zh-CN" sz="2400" i="0" smtClean="0">
                              <a:solidFill>
                                <a:srgbClr val="000000"/>
                              </a:solidFill>
                              <a:latin typeface="SimSun" panose="02010600030101010101" pitchFamily="34" charset="-122"/>
                              <a:ea typeface="SimSun" panose="02010600030101010101" pitchFamily="34" charset="-122"/>
                              <a:cs typeface="SimSun" panose="02010600030101010101" pitchFamily="34" charset="-120"/>
                            </a:rPr>
                            <a:t>___________________</a:t>
                          </a:r>
                          <a:endParaRPr lang="en-US" altLang="zh-CN" sz="2400" i="0" smtClean="0">
                            <a:solidFill>
                              <a:srgbClr val="000000"/>
                            </a:solidFill>
                            <a:latin typeface="SimSun" panose="02010600030101010101" pitchFamily="34" charset="-122"/>
                            <a:ea typeface="SimSun" panose="02010600030101010101" pitchFamily="34" charset="-122"/>
                            <a:cs typeface="SimSun" panose="02010600030101010101" pitchFamily="34" charset="-120"/>
                          </a:endParaRPr>
                        </a:p>
                        <a:p>
                          <a:pPr marL="0" lvl="0" indent="0" algn="ctr" latinLnBrk="1" hangingPunct="0">
                            <a:lnSpc>
                              <a:spcPts val="3600"/>
                            </a:lnSpc>
                          </a:pPr>
                          <a:r>
                            <a:rPr lang="en-US" altLang="zh-CN" sz="2400" i="0" smtClean="0">
                              <a:solidFill>
                                <a:srgbClr val="000000"/>
                              </a:solidFill>
                              <a:latin typeface="SimSun" panose="02010600030101010101" pitchFamily="34" charset="-122"/>
                              <a:ea typeface="SimSun" panose="02010600030101010101" pitchFamily="34" charset="-122"/>
                              <a:cs typeface="SimSun" panose="02010600030101010101" pitchFamily="34" charset="-120"/>
                            </a:rPr>
                            <a:t>_________________</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vMerge="1">
                      <a:tcPr/>
                    </a:tc>
                  </a:tr>
                </a:tbl>
              </a:graphicData>
            </a:graphic>
          </p:graphicFrame>
        </mc:Choice>
        <mc:Fallback xmlns="">
          <p:graphicFrame>
            <p:nvGraphicFramePr>
              <p:cNvPr id="41" name="QB_5_BD.131_2#97886d422?colgroup=19,9,4&amp;vcp=1&amp;pid=f6ee5fa83&amp;color=0,0,0&amp;vtp=1&amp;bbb=1&amp;hb=1"/>
              <p:cNvGraphicFramePr>
                <a:graphicFrameLocks noGrp="1"/>
              </p:cNvGraphicFramePr>
              <p:nvPr/>
            </p:nvGraphicFramePr>
            <p:xfrm>
              <a:off x="576072" y="2532348"/>
              <a:ext cx="10917936" cy="2999105"/>
            </p:xfrm>
            <a:graphic>
              <a:graphicData uri="http://schemas.openxmlformats.org/drawingml/2006/table">
                <a:tbl>
                  <a:tblPr/>
                  <a:tblGrid>
                    <a:gridCol w="6172200"/>
                    <a:gridCol w="3127248"/>
                    <a:gridCol w="1618488"/>
                  </a:tblGrid>
                  <a:tr h="538988">
                    <a:tc>
                      <a:txBody>
                        <a:bodyPr/>
                        <a:lstStyle/>
                        <a:p>
                          <a:pPr algn="ctr" latinLnBrk="1" hangingPunct="0">
                            <a:lnSpc>
                              <a:spcPts val="3600"/>
                            </a:lnSpc>
                          </a:pP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实验步骤</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600"/>
                            </a:lnSpc>
                          </a:pP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实验现象</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600"/>
                            </a:lnSpc>
                          </a:pP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实验结论</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970153">
                    <a:tc>
                      <a:txBody>
                        <a:bodyPr/>
                        <a:lstStyle/>
                        <a:p>
                          <a:pPr marL="0" indent="0" algn="l" latinLnBrk="1" hangingPunct="0">
                            <a:lnSpc>
                              <a:spcPts val="3800"/>
                            </a:lnSpc>
                          </a:pP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步骤1：取少量反应后的溶液</a:t>
                          </a:r>
                          <a:r>
                            <a:rPr lang="en-US" altLang="zh-CN" sz="2400" b="1" i="0" spc="-10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r>
                            <a:rPr lang="en-US" altLang="zh-CN" sz="2400" b="1" i="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滴加</a:t>
                          </a:r>
                          <a:r>
                            <a:rPr lang="en-US" altLang="zh-CN" sz="2400" i="0" smtClean="0">
                              <a:solidFill>
                                <a:srgbClr val="000000"/>
                              </a:solidFill>
                              <a:latin typeface="SimSun" panose="02010600030101010101" pitchFamily="34" charset="-122"/>
                              <a:ea typeface="SimSun" panose="02010600030101010101" pitchFamily="34" charset="-122"/>
                              <a:cs typeface="SimSun" panose="02010600030101010101" pitchFamily="34" charset="-120"/>
                            </a:rPr>
                            <a:t>________</a:t>
                          </a:r>
                          <a:endParaRPr lang="en-US" altLang="zh-CN" sz="2400" i="0" smtClean="0">
                            <a:solidFill>
                              <a:srgbClr val="000000"/>
                            </a:solidFill>
                            <a:latin typeface="SimSun" panose="02010600030101010101" pitchFamily="34" charset="-122"/>
                            <a:ea typeface="SimSun" panose="02010600030101010101" pitchFamily="34" charset="-122"/>
                            <a:cs typeface="SimSun" panose="02010600030101010101" pitchFamily="34" charset="-120"/>
                          </a:endParaRPr>
                        </a:p>
                        <a:p>
                          <a:pPr marL="0" lvl="0" indent="0" algn="l" latinLnBrk="1" hangingPunct="0">
                            <a:lnSpc>
                              <a:spcPts val="3600"/>
                            </a:lnSpc>
                          </a:pPr>
                          <a:r>
                            <a:rPr lang="en-US" altLang="zh-CN" sz="2400" i="0" smtClean="0">
                              <a:solidFill>
                                <a:srgbClr val="000000"/>
                              </a:solidFill>
                              <a:latin typeface="SimSun" panose="02010600030101010101" pitchFamily="34" charset="-122"/>
                              <a:ea typeface="SimSun" panose="02010600030101010101" pitchFamily="34" charset="-122"/>
                              <a:cs typeface="SimSun" panose="02010600030101010101" pitchFamily="34" charset="-120"/>
                            </a:rPr>
                            <a:t>_____________________________</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600"/>
                            </a:lnSpc>
                          </a:pP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产生气泡</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rowSpan="2">
                      <a:txBody>
                        <a:bodyPr/>
                        <a:lstStyle/>
                        <a:p>
                          <a:pPr algn="ctr" latinLnBrk="1" hangingPunct="0">
                            <a:lnSpc>
                              <a:spcPts val="3800"/>
                            </a:lnSpc>
                          </a:pP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猜想1</a:t>
                          </a:r>
                          <a:endParaRPr lang="en-US" altLang="zh-CN" sz="1200" dirty="0"/>
                        </a:p>
                        <a:p>
                          <a:pPr algn="ctr" latinLnBrk="1" hangingPunct="0">
                            <a:lnSpc>
                              <a:spcPts val="3600"/>
                            </a:lnSpc>
                          </a:pPr>
                          <a:r>
                            <a:rPr lang="en-US" altLang="zh-CN" sz="2400" b="1" i="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正确</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1489710">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2"/>
                        </a:blipFill>
                      </a:tcPr>
                    </a:tc>
                    <a:tc>
                      <a:txBody>
                        <a:bodyPr/>
                        <a:lstStyle/>
                        <a:p>
                          <a:pPr marL="0" indent="0" algn="ctr" latinLnBrk="1" hangingPunct="0">
                            <a:lnSpc>
                              <a:spcPts val="3800"/>
                            </a:lnSpc>
                          </a:pPr>
                          <a:r>
                            <a:rPr lang="en-US" altLang="zh-CN" sz="2400" i="0" smtClean="0">
                              <a:solidFill>
                                <a:srgbClr val="000000"/>
                              </a:solidFill>
                              <a:latin typeface="SimSun" panose="02010600030101010101" pitchFamily="34" charset="-122"/>
                              <a:ea typeface="SimSun" panose="02010600030101010101" pitchFamily="34" charset="-122"/>
                              <a:cs typeface="SimSun" panose="02010600030101010101" pitchFamily="34" charset="-120"/>
                            </a:rPr>
                            <a:t>___________________</a:t>
                          </a:r>
                          <a:endParaRPr lang="en-US" altLang="zh-CN" sz="2400" i="0" smtClean="0">
                            <a:solidFill>
                              <a:srgbClr val="000000"/>
                            </a:solidFill>
                            <a:latin typeface="SimSun" panose="02010600030101010101" pitchFamily="34" charset="-122"/>
                            <a:ea typeface="SimSun" panose="02010600030101010101" pitchFamily="34" charset="-122"/>
                            <a:cs typeface="SimSun" panose="02010600030101010101" pitchFamily="34" charset="-120"/>
                          </a:endParaRPr>
                        </a:p>
                        <a:p>
                          <a:pPr marL="0" lvl="0" indent="0" algn="ctr" latinLnBrk="1" hangingPunct="0">
                            <a:lnSpc>
                              <a:spcPts val="3600"/>
                            </a:lnSpc>
                          </a:pPr>
                          <a:r>
                            <a:rPr lang="en-US" altLang="zh-CN" sz="2400" i="0" smtClean="0">
                              <a:solidFill>
                                <a:srgbClr val="000000"/>
                              </a:solidFill>
                              <a:latin typeface="SimSun" panose="02010600030101010101" pitchFamily="34" charset="-122"/>
                              <a:ea typeface="SimSun" panose="02010600030101010101" pitchFamily="34" charset="-122"/>
                              <a:cs typeface="SimSun" panose="02010600030101010101" pitchFamily="34" charset="-120"/>
                            </a:rPr>
                            <a:t>_________________</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vMerge="1">
                      <a:tcPr/>
                    </a:tc>
                  </a:tr>
                </a:tbl>
              </a:graphicData>
            </a:graphic>
          </p:graphicFrame>
        </mc:Fallback>
      </mc:AlternateContent>
      <p:sp>
        <p:nvSpPr>
          <p:cNvPr id="4" name="QB_5_AN.132_1#97886d422.blank?vcp=1&amp;pid=f6ee5fa83&amp;color=0,0,0&amp;vpa=64&amp;vtp=1&amp;bbb=1&amp;hb=1"/>
          <p:cNvSpPr/>
          <p:nvPr/>
        </p:nvSpPr>
        <p:spPr>
          <a:xfrm>
            <a:off x="635372" y="3075400"/>
            <a:ext cx="6045200" cy="950976"/>
          </a:xfrm>
          <a:prstGeom prst="rect">
            <a:avLst/>
          </a:prstGeom>
          <a:noFill/>
        </p:spPr>
        <p:txBody>
          <a:bodyPr wrap="square" lIns="0" tIns="0" rIns="0" bIns="0" rtlCol="0" anchor="t"/>
          <a:lstStyle/>
          <a:p>
            <a:pPr latinLnBrk="1">
              <a:lnSpc>
                <a:spcPct val="130000"/>
              </a:lnSpc>
            </a:pPr>
            <a:r>
              <a:rPr lang="en-US" altLang="zh-CN" sz="2400" b="1" i="0" smtClean="0">
                <a:solidFill>
                  <a:srgbClr val="A00021"/>
                </a:solidFill>
                <a:latin typeface="SimSun" panose="02010600030101010101" pitchFamily="34" charset="-122"/>
                <a:ea typeface="SimSun" panose="02010600030101010101" pitchFamily="34" charset="-122"/>
                <a:cs typeface="Times New Roman" panose="02020603050405020304" pitchFamily="34" charset="-120"/>
              </a:rPr>
              <a:t>                                </a:t>
            </a:r>
            <a:r>
              <a:rPr lang="en-US" altLang="zh-CN" sz="2400" b="1" i="0" smtClean="0">
                <a:solidFill>
                  <a:srgbClr val="A00021"/>
                </a:solidFill>
                <a:latin typeface="Times New Roman" panose="02020603050405020304" pitchFamily="34" charset="0"/>
                <a:ea typeface="SimSun" panose="02010600030101010101" pitchFamily="34" charset="-122"/>
                <a:cs typeface="Times New Roman" panose="02020603050405020304" pitchFamily="34" charset="-120"/>
              </a:rPr>
              <a:t>足量（</a:t>
            </a:r>
            <a:r>
              <a:rPr lang="en-US" altLang="zh-CN" sz="2400" b="1" i="0" dirty="0">
                <a:solidFill>
                  <a:srgbClr val="A00021"/>
                </a:solidFill>
                <a:latin typeface="Times New Roman" panose="02020603050405020304" pitchFamily="34" charset="0"/>
                <a:ea typeface="SimSun" panose="02010600030101010101" pitchFamily="34" charset="-122"/>
                <a:cs typeface="Times New Roman" panose="02020603050405020304" pitchFamily="34" charset="-120"/>
              </a:rPr>
              <a:t>或过量）稀盐酸（或稀硫酸）</a:t>
            </a:r>
            <a:endParaRPr lang="en-US" altLang="zh-CN" sz="2400" dirty="0"/>
          </a:p>
        </p:txBody>
      </p:sp>
      <p:sp>
        <p:nvSpPr>
          <p:cNvPr id="5" name="QB_5_AN.133_1#97886d422.blank?vcp=1&amp;pid=f6ee5fa83&amp;color=0,0,0&amp;vpa=65&amp;vtp=1&amp;bbb=1&amp;hb=1"/>
          <p:cNvSpPr/>
          <p:nvPr/>
        </p:nvSpPr>
        <p:spPr>
          <a:xfrm>
            <a:off x="6864096" y="4305458"/>
            <a:ext cx="3000248" cy="950976"/>
          </a:xfrm>
          <a:prstGeom prst="rect">
            <a:avLst/>
          </a:prstGeom>
          <a:noFill/>
        </p:spPr>
        <p:txBody>
          <a:bodyPr wrap="square" lIns="0" tIns="0" rIns="0" bIns="0" rtlCol="0" anchor="t"/>
          <a:lstStyle/>
          <a:p>
            <a:pPr algn="ctr" latinLnBrk="1">
              <a:lnSpc>
                <a:spcPct val="130000"/>
              </a:lnSpc>
            </a:pPr>
            <a:r>
              <a:rPr lang="en-US" altLang="zh-CN" sz="2400" b="1" i="0" smtClean="0">
                <a:solidFill>
                  <a:srgbClr val="A00021"/>
                </a:solidFill>
                <a:latin typeface="Times New Roman" panose="02020603050405020304" pitchFamily="34" charset="0"/>
                <a:ea typeface="SimSun" panose="02010600030101010101" pitchFamily="34" charset="-122"/>
                <a:cs typeface="Times New Roman" panose="02020603050405020304" pitchFamily="34" charset="-120"/>
              </a:rPr>
              <a:t>无明显现象（</a:t>
            </a:r>
            <a:r>
              <a:rPr lang="en-US" altLang="zh-CN" sz="2400" b="1" i="0" dirty="0">
                <a:solidFill>
                  <a:srgbClr val="A00021"/>
                </a:solidFill>
                <a:latin typeface="Times New Roman" panose="02020603050405020304" pitchFamily="34" charset="0"/>
                <a:ea typeface="SimSun" panose="02010600030101010101" pitchFamily="34" charset="-122"/>
                <a:cs typeface="Times New Roman" panose="02020603050405020304" pitchFamily="34" charset="-120"/>
              </a:rPr>
              <a:t>或酚酞溶液不变色）</a:t>
            </a:r>
            <a:endParaRPr lang="en-US" altLang="zh-CN" sz="24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Effect transition="in" filter="wipe(left)">
                                      <p:cBhvr>
                                        <p:cTn id="7" dur="500"/>
                                        <p:tgtEl>
                                          <p:spTgt spid="4">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4">
                                            <p:txEl>
                                              <p:pRg st="0" end="0"/>
                                            </p:txEl>
                                          </p:spTgt>
                                        </p:tgtEl>
                                        <p:attrNameLst>
                                          <p:attrName>style.visibility</p:attrName>
                                        </p:attrNameLst>
                                      </p:cBhvr>
                                      <p:to>
                                        <p:strVal val="visible"/>
                                      </p:to>
                                    </p:set>
                                    <p:animEffect transition="in" filter="wipe(left)">
                                      <p:cBhvr>
                                        <p:cTn id="10" dur="500"/>
                                        <p:tgtEl>
                                          <p:spTgt spid="4">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5">
                                            <p:bg/>
                                          </p:spTgt>
                                        </p:tgtEl>
                                        <p:attrNameLst>
                                          <p:attrName>style.visibility</p:attrName>
                                        </p:attrNameLst>
                                      </p:cBhvr>
                                      <p:to>
                                        <p:strVal val="visible"/>
                                      </p:to>
                                    </p:set>
                                    <p:animEffect transition="in" filter="wipe(left)">
                                      <p:cBhvr>
                                        <p:cTn id="15" dur="500"/>
                                        <p:tgtEl>
                                          <p:spTgt spid="5">
                                            <p:bg/>
                                          </p:spTgt>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5">
                                            <p:txEl>
                                              <p:pRg st="0" end="0"/>
                                            </p:txEl>
                                          </p:spTgt>
                                        </p:tgtEl>
                                        <p:attrNameLst>
                                          <p:attrName>style.visibility</p:attrName>
                                        </p:attrNameLst>
                                      </p:cBhvr>
                                      <p:to>
                                        <p:strVal val="visible"/>
                                      </p:to>
                                    </p:set>
                                    <p:animEffect transition="in" filter="wipe(left)">
                                      <p:cBhvr>
                                        <p:cTn id="18"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build="p"/>
      <p:bldP spid="5" grpId="0" animBg="1" build="p"/>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B_5_BD.134_1#fc8d5fa23?vcp=1&amp;pid=f6ee5fa83&amp;color=0,0,0&amp;mp=1&amp;vtp=1&amp;bt=1&amp;bbb=1&amp;hb=1"/>
          <p:cNvSpPr/>
          <p:nvPr/>
        </p:nvSpPr>
        <p:spPr>
          <a:xfrm>
            <a:off x="576072" y="2322989"/>
            <a:ext cx="10954512" cy="2235200"/>
          </a:xfrm>
          <a:prstGeom prst="rect">
            <a:avLst/>
          </a:prstGeom>
          <a:noFill/>
        </p:spPr>
        <p:txBody>
          <a:bodyPr wrap="none" lIns="0" tIns="0" rIns="0" bIns="0" rtlCol="0" anchor="t"/>
          <a:lstStyle/>
          <a:p>
            <a:pPr algn="l" latinLnBrk="1">
              <a:lnSpc>
                <a:spcPts val="4400"/>
              </a:lnSpc>
            </a:pP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（3）写出步骤2</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中生成沉淀的化学方程式</a:t>
            </a:r>
            <a:r>
              <a:rPr lang="en-US" altLang="zh-CN" sz="2400" b="1" i="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r>
              <a:rPr lang="en-US" altLang="zh-CN" sz="2400" i="0" smtClean="0">
                <a:solidFill>
                  <a:srgbClr val="000000"/>
                </a:solidFill>
                <a:latin typeface="SimSun" panose="02010600030101010101" pitchFamily="34" charset="-122"/>
                <a:ea typeface="SimSun" panose="02010600030101010101" pitchFamily="34" charset="-122"/>
                <a:cs typeface="SimSun" panose="02010600030101010101" pitchFamily="34" charset="-120"/>
              </a:rPr>
              <a:t>_________________________________</a:t>
            </a:r>
            <a:endParaRPr lang="en-US" altLang="zh-CN" sz="2400" i="0" smtClean="0">
              <a:solidFill>
                <a:srgbClr val="000000"/>
              </a:solidFill>
              <a:latin typeface="SimSun" panose="02010600030101010101" pitchFamily="34" charset="-122"/>
              <a:ea typeface="SimSun" panose="02010600030101010101" pitchFamily="34" charset="-122"/>
              <a:cs typeface="SimSun" panose="02010600030101010101" pitchFamily="34" charset="-120"/>
            </a:endParaRPr>
          </a:p>
          <a:p>
            <a:pPr latinLnBrk="1">
              <a:lnSpc>
                <a:spcPts val="4400"/>
              </a:lnSpc>
            </a:pPr>
            <a:r>
              <a:rPr lang="en-US" altLang="zh-CN" sz="2400" i="0" smtClean="0">
                <a:solidFill>
                  <a:srgbClr val="000000"/>
                </a:solidFill>
                <a:latin typeface="SimSun" panose="02010600030101010101" pitchFamily="34" charset="-122"/>
                <a:ea typeface="SimSun" panose="02010600030101010101" pitchFamily="34" charset="-122"/>
                <a:cs typeface="SimSun" panose="02010600030101010101" pitchFamily="34" charset="-120"/>
              </a:rPr>
              <a:t>______</a:t>
            </a:r>
            <a:r>
              <a:rPr lang="en-US" altLang="zh-CN" sz="2400" b="1" i="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endParaRPr lang="en-US" altLang="zh-CN" sz="2400" b="1" i="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endParaRPr>
          </a:p>
          <a:p>
            <a:pPr lvl="0" latinLnBrk="1">
              <a:lnSpc>
                <a:spcPts val="4400"/>
              </a:lnSpc>
            </a:pPr>
            <a:r>
              <a:rPr lang="en-US" altLang="zh-CN" sz="2400" b="1">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（4）小帆同学认为步骤1可以省略。你是否同意他的说法，</a:t>
            </a:r>
            <a:r>
              <a:rPr lang="en-US" altLang="zh-CN" sz="2400" b="1">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请说明理由</a:t>
            </a:r>
            <a:r>
              <a:rPr lang="en-US" altLang="zh-CN" sz="2400" b="1"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r>
              <a:rPr lang="en-US" altLang="zh-CN" sz="2400" smtClean="0">
                <a:solidFill>
                  <a:srgbClr val="000000"/>
                </a:solidFill>
                <a:latin typeface="SimSun" panose="02010600030101010101" pitchFamily="34" charset="-122"/>
                <a:ea typeface="SimSun" panose="02010600030101010101" pitchFamily="34" charset="-122"/>
                <a:cs typeface="SimSun" panose="02010600030101010101" pitchFamily="34" charset="-120"/>
              </a:rPr>
              <a:t>_______</a:t>
            </a:r>
            <a:endParaRPr lang="en-US" altLang="zh-CN" sz="2400">
              <a:solidFill>
                <a:srgbClr val="000000"/>
              </a:solidFill>
              <a:latin typeface="SimSun" panose="02010600030101010101" pitchFamily="34" charset="-122"/>
              <a:ea typeface="SimSun" panose="02010600030101010101" pitchFamily="34" charset="-122"/>
              <a:cs typeface="SimSun" panose="02010600030101010101" pitchFamily="34" charset="-120"/>
            </a:endParaRPr>
          </a:p>
          <a:p>
            <a:pPr lvl="0" latinLnBrk="1">
              <a:lnSpc>
                <a:spcPts val="4400"/>
              </a:lnSpc>
            </a:pPr>
            <a:r>
              <a:rPr lang="en-US" altLang="zh-CN" sz="2400" smtClean="0">
                <a:solidFill>
                  <a:srgbClr val="000000"/>
                </a:solidFill>
                <a:latin typeface="SimSun" panose="02010600030101010101" pitchFamily="34" charset="-122"/>
                <a:ea typeface="SimSun" panose="02010600030101010101" pitchFamily="34" charset="-122"/>
                <a:cs typeface="SimSun" panose="02010600030101010101" pitchFamily="34" charset="-120"/>
              </a:rPr>
              <a:t>___________________________________________________________________</a:t>
            </a:r>
            <a:r>
              <a:rPr lang="en-US" altLang="zh-CN" sz="2400" b="1"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endParaRPr lang="en-US" altLang="zh-CN" sz="2400" dirty="0">
              <a:solidFill>
                <a:srgbClr val="000000"/>
              </a:solidFill>
            </a:endParaRPr>
          </a:p>
        </p:txBody>
      </p:sp>
      <mc:AlternateContent xmlns:mc="http://schemas.openxmlformats.org/markup-compatibility/2006">
        <mc:Choice xmlns:a14="http://schemas.microsoft.com/office/drawing/2010/main" Requires="a14">
          <p:sp>
            <p:nvSpPr>
              <p:cNvPr id="3" name="QB_5_AN.135_1#fc8d5fa23.blank?vcp=1&amp;pid=f6ee5fa83&amp;color=0,0,0&amp;mp=1&amp;vpa=66&amp;vtp=1&amp;bbb=1&amp;rh=31.66&amp;hb=1"/>
              <p:cNvSpPr/>
              <p:nvPr/>
            </p:nvSpPr>
            <p:spPr>
              <a:xfrm>
                <a:off x="576073" y="2284889"/>
                <a:ext cx="10948277" cy="1143000"/>
              </a:xfrm>
              <a:prstGeom prst="rect">
                <a:avLst/>
              </a:prstGeom>
              <a:noFill/>
            </p:spPr>
            <p:txBody>
              <a:bodyPr wrap="square" lIns="0" tIns="0" rIns="0" bIns="0" rtlCol="0" anchor="t"/>
              <a:lstStyle/>
              <a:p>
                <a:pPr latinLnBrk="1">
                  <a:lnSpc>
                    <a:spcPts val="4485"/>
                  </a:lnSpc>
                </a:pPr>
                <a:r>
                  <a:rPr lang="en-US" altLang="zh-CN" sz="2400" b="1" i="0" kern="0" smtClean="0">
                    <a:solidFill>
                      <a:srgbClr val="FFFFFF"/>
                    </a:solidFill>
                    <a:latin typeface="SimSun" panose="02010600030101010101" pitchFamily="34" charset="-122"/>
                    <a:ea typeface="SimSun" panose="02010600030101010101" pitchFamily="34" charset="-122"/>
                    <a:cs typeface="Times New Roman" panose="02020603050405020304" pitchFamily="34" charset="-120"/>
                  </a:rPr>
                  <a:t>                                       </a:t>
                </a:r>
                <a14:m>
                  <m:oMath xmlns:m="http://schemas.openxmlformats.org/officeDocument/2006/math">
                    <m:sSub>
                      <m:sSubPr>
                        <m:ctrlPr>
                          <a:rPr lang="en-US" altLang="zh-CN" sz="2400" b="1" i="1" dirty="0" smtClean="0">
                            <a:solidFill>
                              <a:srgbClr val="A00021"/>
                            </a:solidFill>
                            <a:latin typeface="Cambria Math" panose="02040503050406030204" pitchFamily="18" charset="0"/>
                            <a:ea typeface="SimSun" panose="02010600030101010101" pitchFamily="34" charset="-122"/>
                            <a:cs typeface="Times New Roman" panose="02020603050405020304" pitchFamily="34" charset="-120"/>
                          </a:rPr>
                        </m:ctrlPr>
                      </m:sSubPr>
                      <m:e>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𝐂𝐚𝐂𝐥</m:t>
                        </m:r>
                      </m:e>
                      <m:sub>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𝟐</m:t>
                        </m:r>
                      </m:sub>
                    </m:sSub>
                    <m:r>
                      <a:rPr lang="en-US" altLang="zh-CN" sz="2400" b="1" i="0" dirty="0" smtClean="0">
                        <a:solidFill>
                          <a:srgbClr val="A00021"/>
                        </a:solidFill>
                        <a:latin typeface="Cambria Math" panose="02040503050406030204" pitchFamily="18" charset="0"/>
                        <a:ea typeface="SimSun" panose="02010600030101010101" pitchFamily="34" charset="-122"/>
                        <a:cs typeface="Times New Roman" panose="02020603050405020304" pitchFamily="34" charset="-120"/>
                      </a:rPr>
                      <m:t>+</m:t>
                    </m:r>
                    <m:sSub>
                      <m:sSubPr>
                        <m:ctrlPr>
                          <a:rPr lang="en-US" altLang="zh-CN" sz="2400" b="1" i="1" dirty="0" smtClean="0">
                            <a:solidFill>
                              <a:srgbClr val="A00021"/>
                            </a:solidFill>
                            <a:latin typeface="Cambria Math" panose="02040503050406030204" pitchFamily="18" charset="0"/>
                            <a:ea typeface="SimSun" panose="02010600030101010101" pitchFamily="34" charset="-122"/>
                            <a:cs typeface="Times New Roman" panose="02020603050405020304" pitchFamily="34" charset="-120"/>
                          </a:rPr>
                        </m:ctrlPr>
                      </m:sSubPr>
                      <m:e>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𝐍𝐚</m:t>
                        </m:r>
                      </m:e>
                      <m:sub>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𝟐</m:t>
                        </m:r>
                      </m:sub>
                    </m:sSub>
                    <m:sSub>
                      <m:sSubPr>
                        <m:ctrlPr>
                          <a:rPr lang="en-US" altLang="zh-CN" sz="2400" b="1" i="1" dirty="0" smtClean="0">
                            <a:solidFill>
                              <a:srgbClr val="A00021"/>
                            </a:solidFill>
                            <a:latin typeface="Cambria Math" panose="02040503050406030204" pitchFamily="18" charset="0"/>
                            <a:ea typeface="SimSun" panose="02010600030101010101" pitchFamily="34" charset="-122"/>
                            <a:cs typeface="Times New Roman" panose="02020603050405020304" pitchFamily="34" charset="-120"/>
                          </a:rPr>
                        </m:ctrlPr>
                      </m:sSubPr>
                      <m:e>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𝐂𝐎</m:t>
                        </m:r>
                      </m:e>
                      <m:sub>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𝟑</m:t>
                        </m:r>
                      </m:sub>
                    </m:sSub>
                    <m:r>
                      <a:rPr lang="en-US" altLang="zh-CN" sz="2400" b="1" i="0" dirty="0" smtClean="0">
                        <a:solidFill>
                          <a:srgbClr val="A00021"/>
                        </a:solidFill>
                        <a:latin typeface="Cambria Math" panose="02040503050406030204" pitchFamily="18" charset="0"/>
                        <a:ea typeface="SimSun" panose="02010600030101010101" pitchFamily="34" charset="-122"/>
                        <a:cs typeface="Times New Roman" panose="02020603050405020304" pitchFamily="34" charset="-120"/>
                      </a:rPr>
                      <m:t> </m:t>
                    </m:r>
                    <m:m>
                      <m:mPr>
                        <m:mcs>
                          <m:mc>
                            <m:mcPr>
                              <m:count m:val="1"/>
                              <m:mcJc m:val="center"/>
                            </m:mcPr>
                          </m:mc>
                        </m:mcs>
                        <m:ctrlPr>
                          <a:rPr lang="en-US" altLang="zh-CN" i="1" baseline="-30000" smtClean="0">
                            <a:solidFill>
                              <a:srgbClr val="A00021"/>
                            </a:solidFill>
                            <a:latin typeface="Cambria Math" panose="02040503050406030204" pitchFamily="18" charset="0"/>
                          </a:rPr>
                        </m:ctrlPr>
                      </m:mPr>
                      <m:mr>
                        <m:e>
                          <m:bar>
                            <m:barPr>
                              <m:ctrlPr>
                                <a:rPr lang="en-US" altLang="zh-CN" sz="2400" b="1" i="1" baseline="-2000">
                                  <a:solidFill>
                                    <a:srgbClr val="A00021"/>
                                  </a:solidFill>
                                  <a:latin typeface="Cambria Math" panose="02040503050406030204" pitchFamily="18" charset="0"/>
                                </a:rPr>
                              </m:ctrlPr>
                            </m:barPr>
                            <m:e>
                              <m:bar>
                                <m:barPr>
                                  <m:ctrlPr>
                                    <a:rPr lang="en-US" altLang="zh-CN" sz="2400" b="1" i="1" baseline="-8000">
                                      <a:solidFill>
                                        <a:srgbClr val="A00021"/>
                                      </a:solidFill>
                                      <a:latin typeface="Cambria Math" panose="02040503050406030204" pitchFamily="18" charset="0"/>
                                    </a:rPr>
                                  </m:ctrlPr>
                                </m:barPr>
                                <m:e>
                                  <m:r>
                                    <a:rPr lang="en-US" altLang="zh-CN" sz="2400" b="1" baseline="-12000">
                                      <a:solidFill>
                                        <a:srgbClr val="A00021"/>
                                      </a:solidFill>
                                      <a:latin typeface="Cambria Math" panose="02040503050406030204" pitchFamily="18" charset="0"/>
                                    </a:rPr>
                                    <m:t>         </m:t>
                                  </m:r>
                                </m:e>
                              </m:bar>
                            </m:e>
                          </m:bar>
                        </m:e>
                      </m:mr>
                      <m:mr>
                        <m:e>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 </m:t>
                          </m:r>
                        </m:e>
                      </m:mr>
                    </m:m>
                    <m:r>
                      <a:rPr lang="en-US" altLang="zh-CN" sz="2400" b="1" i="0" dirty="0" smtClean="0">
                        <a:solidFill>
                          <a:srgbClr val="A00021"/>
                        </a:solidFill>
                        <a:latin typeface="Cambria Math" panose="02040503050406030204" pitchFamily="18" charset="0"/>
                        <a:ea typeface="SimSun" panose="02010600030101010101" pitchFamily="34" charset="-122"/>
                        <a:cs typeface="Times New Roman" panose="02020603050405020304" pitchFamily="34" charset="-120"/>
                      </a:rPr>
                      <m:t> </m:t>
                    </m:r>
                    <m:d>
                      <m:dPr>
                        <m:begChr m:val=""/>
                        <m:endChr m:val=""/>
                        <m:ctrlPr>
                          <a:rPr lang="en-US" altLang="zh-CN" sz="2400" b="1" i="1" dirty="0" smtClean="0">
                            <a:solidFill>
                              <a:srgbClr val="A00021"/>
                            </a:solidFill>
                            <a:latin typeface="Cambria Math" panose="02040503050406030204" pitchFamily="18" charset="0"/>
                            <a:ea typeface="SimSun" panose="02010600030101010101" pitchFamily="34" charset="-122"/>
                            <a:cs typeface="Times New Roman" panose="02020603050405020304" pitchFamily="34" charset="-120"/>
                          </a:rPr>
                        </m:ctrlPr>
                      </m:dPr>
                      <m:e>
                        <m:sSub>
                          <m:sSubPr>
                            <m:ctrlPr>
                              <a:rPr lang="en-US" altLang="zh-CN" sz="2400" b="1" i="1"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ctrlPr>
                          </m:sSubPr>
                          <m:e>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𝐂𝐚𝐂𝐎</m:t>
                            </m:r>
                          </m:e>
                          <m:sub>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𝟑</m:t>
                            </m:r>
                          </m:sub>
                        </m:sSub>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m:t>
                        </m:r>
                      </m:e>
                    </m:d>
                    <m:r>
                      <a:rPr lang="en-US" altLang="zh-CN" sz="2400" b="1" i="0" dirty="0" smtClean="0">
                        <a:solidFill>
                          <a:srgbClr val="A00021"/>
                        </a:solidFill>
                        <a:latin typeface="Cambria Math" panose="02040503050406030204" pitchFamily="18" charset="0"/>
                        <a:ea typeface="SimSun" panose="02010600030101010101" pitchFamily="34" charset="-122"/>
                        <a:cs typeface="Times New Roman" panose="02020603050405020304" pitchFamily="34" charset="-120"/>
                      </a:rPr>
                      <m:t>+</m:t>
                    </m:r>
                    <m:r>
                      <a:rPr lang="en-US" altLang="zh-CN" sz="2400" b="1" i="0" dirty="0" smtClean="0">
                        <a:solidFill>
                          <a:srgbClr val="A00021"/>
                        </a:solidFill>
                        <a:latin typeface="Cambria Math" panose="02040503050406030204" pitchFamily="18" charset="0"/>
                        <a:ea typeface="SimSun" panose="02010600030101010101" pitchFamily="34" charset="-122"/>
                        <a:cs typeface="Times New Roman" panose="02020603050405020304" pitchFamily="34" charset="-120"/>
                      </a:rPr>
                      <m:t>𝟐𝐍𝐚𝐂𝐥</m:t>
                    </m:r>
                  </m:oMath>
                </a14:m>
                <a:r>
                  <a:rPr lang="en-US" altLang="zh-CN" sz="100" b="1" i="0" kern="0" spc="-99900" dirty="0" smtClean="0">
                    <a:solidFill>
                      <a:srgbClr val="FFFFFF"/>
                    </a:solidFill>
                    <a:latin typeface="Times New Roman" panose="02020603050405020304" pitchFamily="34" charset="0"/>
                    <a:ea typeface="SimSun" panose="02010600030101010101" pitchFamily="34" charset="-122"/>
                    <a:cs typeface="Times New Roman" panose="02020603050405020304" pitchFamily="34" charset="-120"/>
                  </a:rPr>
                  <a:t> </a:t>
                </a:r>
                <a:endParaRPr lang="en-US" altLang="zh-CN" sz="100" dirty="0"/>
              </a:p>
            </p:txBody>
          </p:sp>
        </mc:Choice>
        <mc:Fallback>
          <p:sp>
            <p:nvSpPr>
              <p:cNvPr id="3" name="QB_5_AN.135_1#fc8d5fa23.blank?vcp=1&amp;pid=f6ee5fa83&amp;color=0,0,0&amp;mp=1&amp;vpa=66&amp;vtp=1&amp;bbb=1&amp;rh=31.66&amp;hb=1"/>
              <p:cNvSpPr>
                <a:spLocks noRot="1" noChangeAspect="1" noMove="1" noResize="1" noEditPoints="1" noAdjustHandles="1" noChangeArrowheads="1" noChangeShapeType="1" noTextEdit="1"/>
              </p:cNvSpPr>
              <p:nvPr/>
            </p:nvSpPr>
            <p:spPr>
              <a:xfrm>
                <a:off x="576073" y="2284889"/>
                <a:ext cx="10948277" cy="1143000"/>
              </a:xfrm>
              <a:prstGeom prst="rect">
                <a:avLst/>
              </a:prstGeom>
              <a:blipFill rotWithShape="1">
                <a:blip r:embed="rId1"/>
                <a:stretch>
                  <a:fillRect l="-1" t="-2403" r="3" b="14"/>
                </a:stretch>
              </a:blipFill>
            </p:spPr>
            <p:txBody>
              <a:bodyPr/>
              <a:lstStyle/>
              <a:p>
                <a:r>
                  <a:rPr lang="zh-CN" altLang="en-US">
                    <a:noFill/>
                  </a:rPr>
                  <a:t> </a:t>
                </a:r>
              </a:p>
            </p:txBody>
          </p:sp>
        </mc:Fallback>
      </mc:AlternateContent>
      <p:sp>
        <p:nvSpPr>
          <p:cNvPr id="5" name="QB_5_AN.137_1#fc8d5fa23.blank?vcp=1&amp;pid=f6ee5fa83&amp;color=0,0,0&amp;vpa=67&amp;vtp=1&amp;bbb=1&amp;hb=1"/>
          <p:cNvSpPr/>
          <p:nvPr/>
        </p:nvSpPr>
        <p:spPr>
          <a:xfrm>
            <a:off x="576073" y="3412649"/>
            <a:ext cx="10948277" cy="1097280"/>
          </a:xfrm>
          <a:prstGeom prst="rect">
            <a:avLst/>
          </a:prstGeom>
          <a:noFill/>
        </p:spPr>
        <p:txBody>
          <a:bodyPr wrap="square" lIns="0" tIns="0" rIns="0" bIns="0" rtlCol="0" anchor="t"/>
          <a:lstStyle/>
          <a:p>
            <a:pPr latinLnBrk="1">
              <a:lnSpc>
                <a:spcPct val="150000"/>
              </a:lnSpc>
            </a:pPr>
            <a:r>
              <a:rPr lang="en-US" altLang="zh-CN" sz="2400" b="1" i="0" smtClean="0">
                <a:solidFill>
                  <a:srgbClr val="A00021"/>
                </a:solidFill>
                <a:latin typeface="SimSun" panose="02010600030101010101" pitchFamily="34" charset="-122"/>
                <a:ea typeface="SimSun" panose="02010600030101010101" pitchFamily="34" charset="-122"/>
                <a:cs typeface="Times New Roman" panose="02020603050405020304" pitchFamily="34" charset="-120"/>
              </a:rPr>
              <a:t>                                                                 </a:t>
            </a:r>
            <a:r>
              <a:rPr lang="en-US" altLang="zh-CN" sz="2400" b="1" i="0" smtClean="0">
                <a:solidFill>
                  <a:srgbClr val="A00021"/>
                </a:solidFill>
                <a:latin typeface="Times New Roman" panose="02020603050405020304" pitchFamily="34" charset="0"/>
                <a:ea typeface="SimSun" panose="02010600030101010101" pitchFamily="34" charset="-122"/>
                <a:cs typeface="Times New Roman" panose="02020603050405020304" pitchFamily="34" charset="-120"/>
              </a:rPr>
              <a:t>同意，步骤</a:t>
            </a:r>
            <a:r>
              <a:rPr lang="en-US" altLang="zh-CN" sz="2400" b="1" i="0" dirty="0">
                <a:solidFill>
                  <a:srgbClr val="A00021"/>
                </a:solidFill>
                <a:latin typeface="Times New Roman" panose="02020603050405020304" pitchFamily="34" charset="0"/>
                <a:ea typeface="SimSun" panose="02010600030101010101" pitchFamily="34" charset="-122"/>
                <a:cs typeface="Times New Roman" panose="02020603050405020304" pitchFamily="34" charset="-120"/>
              </a:rPr>
              <a:t>2中加入氯化钙溶液产生沉淀，该现象可以说明有碳酸钠，不需要步骤1</a:t>
            </a:r>
            <a:endParaRPr lang="en-US" altLang="zh-CN" sz="2400" dirty="0">
              <a:solidFill>
                <a:srgbClr val="A00021"/>
              </a:solidFill>
            </a:endParaRPr>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wipe(left)">
                                      <p:cBhvr>
                                        <p:cTn id="7" dur="500"/>
                                        <p:tgtEl>
                                          <p:spTgt spid="3">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wipe(left)">
                                      <p:cBhvr>
                                        <p:cTn id="10" dur="500"/>
                                        <p:tgtEl>
                                          <p:spTgt spid="3">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5">
                                            <p:bg/>
                                          </p:spTgt>
                                        </p:tgtEl>
                                        <p:attrNameLst>
                                          <p:attrName>style.visibility</p:attrName>
                                        </p:attrNameLst>
                                      </p:cBhvr>
                                      <p:to>
                                        <p:strVal val="visible"/>
                                      </p:to>
                                    </p:set>
                                    <p:animEffect transition="in" filter="wipe(left)">
                                      <p:cBhvr>
                                        <p:cTn id="15" dur="500"/>
                                        <p:tgtEl>
                                          <p:spTgt spid="5">
                                            <p:bg/>
                                          </p:spTgt>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5">
                                            <p:txEl>
                                              <p:pRg st="0" end="0"/>
                                            </p:txEl>
                                          </p:spTgt>
                                        </p:tgtEl>
                                        <p:attrNameLst>
                                          <p:attrName>style.visibility</p:attrName>
                                        </p:attrNameLst>
                                      </p:cBhvr>
                                      <p:to>
                                        <p:strVal val="visible"/>
                                      </p:to>
                                    </p:set>
                                    <p:animEffect transition="in" filter="wipe(left)">
                                      <p:cBhvr>
                                        <p:cTn id="18"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P spid="5" grpId="0" animBg="1" build="p"/>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P_5_BD#ad46e8597?vcp=1&amp;pid=f6ee5fa83&amp;color=0,0,0&amp;vtp=1&amp;bt=1&amp;bbb=1"/>
              <p:cNvSpPr/>
              <p:nvPr/>
            </p:nvSpPr>
            <p:spPr>
              <a:xfrm>
                <a:off x="576072" y="787051"/>
                <a:ext cx="10954512" cy="2235200"/>
              </a:xfrm>
              <a:prstGeom prst="rect">
                <a:avLst/>
              </a:prstGeom>
              <a:noFill/>
            </p:spPr>
            <p:txBody>
              <a:bodyPr wrap="none" lIns="0" tIns="0" rIns="0" bIns="0" rtlCol="0" anchor="t"/>
              <a:lstStyle/>
              <a:p>
                <a:pPr algn="l" latinLnBrk="1">
                  <a:lnSpc>
                    <a:spcPts val="4400"/>
                  </a:lnSpc>
                </a:pP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【任务二】</a:t>
                </a:r>
                <a:endParaRPr lang="en-US" altLang="zh-CN" sz="2400" dirty="0"/>
              </a:p>
              <a:p>
                <a:pPr latinLnBrk="1">
                  <a:lnSpc>
                    <a:spcPts val="4400"/>
                  </a:lnSpc>
                </a:pPr>
                <a:r>
                  <a:rPr lang="en-US" altLang="zh-CN" sz="2400" b="1" i="0" smtClean="0">
                    <a:solidFill>
                      <a:srgbClr val="000000"/>
                    </a:solidFill>
                    <a:latin typeface="SimSun" panose="02010600030101010101" pitchFamily="34" charset="-122"/>
                    <a:ea typeface="SimSun" panose="02010600030101010101" pitchFamily="34" charset="-122"/>
                    <a:cs typeface="Times New Roman" panose="02020603050405020304" pitchFamily="34" charset="-120"/>
                  </a:rPr>
                  <a:t>    </a:t>
                </a:r>
                <a:r>
                  <a:rPr lang="en-US" altLang="zh-CN" sz="2400" b="1" i="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测定该茶垢清洁剂的纯度</a:t>
                </a: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（过碳酸钠的含量）。</a:t>
                </a:r>
                <a:endParaRPr lang="en-US" altLang="zh-CN" sz="2400" dirty="0"/>
              </a:p>
              <a:p>
                <a:pPr latinLnBrk="1">
                  <a:lnSpc>
                    <a:spcPts val="4400"/>
                  </a:lnSpc>
                </a:pPr>
                <a:r>
                  <a:rPr lang="en-US" altLang="zh-CN" sz="2400" b="1" i="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查阅资料</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r>
                  <a:rPr lang="en-US" altLang="zh-CN" sz="2400" b="1" i="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过碳酸钠遇酸产生</a:t>
                </a:r>
                <a14:m>
                  <m:oMath xmlns:m="http://schemas.openxmlformats.org/officeDocument/2006/math">
                    <m:sSub>
                      <m:sSubPr>
                        <m:ctrlPr>
                          <a:rPr lang="en-US" altLang="zh-CN" sz="2400" b="1" i="1"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ctrlPr>
                      </m:sSubPr>
                      <m:e>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𝐂𝐎</m:t>
                        </m:r>
                      </m:e>
                      <m:sub>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𝟐</m:t>
                        </m:r>
                      </m:sub>
                    </m:sSub>
                  </m:oMath>
                </a14:m>
                <a:r>
                  <a:rPr lang="en-US" altLang="zh-CN" sz="100" b="1" i="0" kern="0" spc="-99900" dirty="0" smtClean="0">
                    <a:solidFill>
                      <a:srgbClr val="FFFFFF"/>
                    </a:solidFill>
                    <a:latin typeface="Times New Roman" panose="02020603050405020304" pitchFamily="34" charset="0"/>
                    <a:ea typeface="SimSun" panose="02010600030101010101" pitchFamily="34" charset="-122"/>
                    <a:cs typeface="Times New Roman" panose="02020603050405020304" pitchFamily="34" charset="-120"/>
                  </a:rPr>
                  <a:t> </a:t>
                </a:r>
                <a:r>
                  <a:rPr lang="en-US" altLang="zh-CN" sz="2400" b="1" i="0" dirty="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endParaRPr lang="en-US" altLang="zh-CN" sz="2400" dirty="0"/>
              </a:p>
              <a:p>
                <a:pPr latinLnBrk="1">
                  <a:lnSpc>
                    <a:spcPts val="4400"/>
                  </a:lnSpc>
                </a:pPr>
                <a:r>
                  <a:rPr lang="en-US" altLang="zh-CN" sz="2400" b="1" i="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小组同学设计了图</a:t>
                </a: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16装置</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r>
                  <a:rPr lang="en-US" altLang="zh-CN" sz="2400" b="1" i="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通过测定</a:t>
                </a:r>
                <a14:m>
                  <m:oMath xmlns:m="http://schemas.openxmlformats.org/officeDocument/2006/math">
                    <m:sSub>
                      <m:sSubPr>
                        <m:ctrlPr>
                          <a:rPr lang="en-US" altLang="zh-CN" sz="2400" b="1" i="1" spc="-5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ctrlPr>
                      </m:sSubPr>
                      <m:e>
                        <m:r>
                          <a:rPr lang="en-US" altLang="zh-CN" sz="2400" b="1" i="0" spc="-5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𝐂𝐎</m:t>
                        </m:r>
                      </m:e>
                      <m:sub>
                        <m:r>
                          <a:rPr lang="en-US" altLang="zh-CN" sz="2400" b="1" i="0" spc="-5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𝟐</m:t>
                        </m:r>
                      </m:sub>
                    </m:sSub>
                  </m:oMath>
                </a14:m>
                <a:r>
                  <a:rPr lang="en-US" altLang="zh-CN" sz="100" b="1" i="0" kern="0" spc="-99900" dirty="0" smtClean="0">
                    <a:solidFill>
                      <a:srgbClr val="FFFFFF"/>
                    </a:solidFill>
                    <a:latin typeface="Times New Roman" panose="02020603050405020304" pitchFamily="34" charset="0"/>
                    <a:ea typeface="SimSun" panose="02010600030101010101" pitchFamily="34" charset="-122"/>
                    <a:cs typeface="Times New Roman" panose="02020603050405020304" pitchFamily="34" charset="-120"/>
                  </a:rPr>
                  <a:t> </a:t>
                </a:r>
                <a:r>
                  <a:rPr lang="en-US" altLang="zh-CN" sz="2400" b="1" i="0" spc="-50" dirty="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质量来测定茶垢清洁剂中过碳酸钠的含量</a:t>
                </a:r>
                <a:r>
                  <a:rPr lang="en-US" altLang="zh-CN" sz="2400" b="1" i="0" spc="-5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endParaRPr lang="en-US" altLang="zh-CN" sz="2400" spc="-50" dirty="0"/>
              </a:p>
            </p:txBody>
          </p:sp>
        </mc:Choice>
        <mc:Fallback>
          <p:sp>
            <p:nvSpPr>
              <p:cNvPr id="2" name="P_5_BD#ad46e8597?vcp=1&amp;pid=f6ee5fa83&amp;color=0,0,0&amp;vtp=1&amp;bt=1&amp;bbb=1"/>
              <p:cNvSpPr>
                <a:spLocks noRot="1" noChangeAspect="1" noMove="1" noResize="1" noEditPoints="1" noAdjustHandles="1" noChangeArrowheads="1" noChangeShapeType="1" noTextEdit="1"/>
              </p:cNvSpPr>
              <p:nvPr/>
            </p:nvSpPr>
            <p:spPr>
              <a:xfrm>
                <a:off x="576072" y="787051"/>
                <a:ext cx="10954512" cy="2235200"/>
              </a:xfrm>
              <a:prstGeom prst="rect">
                <a:avLst/>
              </a:prstGeom>
              <a:blipFill rotWithShape="1">
                <a:blip r:embed="rId1"/>
                <a:stretch>
                  <a:fillRect l="-1" t="-13" r="-1679" b="13"/>
                </a:stretch>
              </a:blipFill>
            </p:spPr>
            <p:txBody>
              <a:bodyPr/>
              <a:lstStyle/>
              <a:p>
                <a:r>
                  <a:rPr lang="zh-CN" altLang="en-US">
                    <a:noFill/>
                  </a:rPr>
                  <a:t> </a:t>
                </a:r>
              </a:p>
            </p:txBody>
          </p:sp>
        </mc:Fallback>
      </mc:AlternateContent>
      <p:pic>
        <p:nvPicPr>
          <p:cNvPr id="3" name="P_5_BD#ad46e8597?iti=16&amp;vcp=1&amp;pid=f6ee5fa83&amp;color=0,0,0&amp;tib=255,255,255&amp;vtp=1" descr="preencoded.png"/>
          <p:cNvPicPr>
            <a:picLocks noChangeAspect="1"/>
          </p:cNvPicPr>
          <p:nvPr/>
        </p:nvPicPr>
        <p:blipFill>
          <a:blip r:embed="rId2">
            <a:clrChange>
              <a:clrFrom>
                <a:srgbClr val="FFFFFF"/>
              </a:clrFrom>
              <a:clrTo>
                <a:srgbClr val="FFFFFF">
                  <a:alpha val="0"/>
                </a:srgbClr>
              </a:clrTo>
            </a:clrChange>
          </a:blip>
          <a:stretch>
            <a:fillRect/>
          </a:stretch>
        </p:blipFill>
        <p:spPr>
          <a:xfrm>
            <a:off x="3291840" y="3117755"/>
            <a:ext cx="5504688" cy="2221992"/>
          </a:xfrm>
          <a:prstGeom prst="rect">
            <a:avLst/>
          </a:prstGeom>
          <a:noFill/>
          <a:extLst>
            <a:ext uri="{909E8E84-426E-40DD-AFC4-6F175D3DCCD1}">
              <a14:hiddenFill xmlns:a14="http://schemas.microsoft.com/office/drawing/2010/main">
                <a:solidFill>
                  <a:scrgbClr r="0" g="0" b="0">
                    <a:alpha val="0"/>
                  </a:scrgbClr>
                </a:solidFill>
              </a14:hiddenFill>
            </a:ext>
          </a:extLst>
        </p:spPr>
      </p:pic>
      <p:sp>
        <p:nvSpPr>
          <p:cNvPr id="4" name="P_5_BD#ad46e8597?iti=16&amp;vcp=1&amp;pid=f6ee5fa83&amp;color=0,0,0&amp;vtp=1&amp;bbb=1"/>
          <p:cNvSpPr/>
          <p:nvPr/>
        </p:nvSpPr>
        <p:spPr>
          <a:xfrm>
            <a:off x="5704459" y="5466747"/>
            <a:ext cx="679450" cy="895096"/>
          </a:xfrm>
          <a:prstGeom prst="rect">
            <a:avLst/>
          </a:prstGeom>
          <a:noFill/>
        </p:spPr>
        <p:txBody>
          <a:bodyPr wrap="none" lIns="0" tIns="0" rIns="0" bIns="0" rtlCol="0" anchor="t"/>
          <a:lstStyle/>
          <a:p>
            <a:pPr algn="ctr" latinLnBrk="1">
              <a:lnSpc>
                <a:spcPts val="4200"/>
              </a:lnSpc>
            </a:pP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图16</a:t>
            </a:r>
            <a:endParaRPr lang="en-US" altLang="zh-CN" sz="2400" dirty="0"/>
          </a:p>
        </p:txBody>
      </p:sp>
    </p:spTree>
  </p:cSld>
  <p:clrMapOvr>
    <a:masterClrMapping/>
  </p:clrMapOvr>
  <p:transition>
    <p:split dir="in"/>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B_5_BD.138_1#c715222ab?vcp=1&amp;pid=f6ee5fa83&amp;color=0,0,0&amp;vtp=1&amp;bt=1&amp;bbb=1&amp;hb=1"/>
              <p:cNvSpPr/>
              <p:nvPr/>
            </p:nvSpPr>
            <p:spPr>
              <a:xfrm>
                <a:off x="576072" y="2616359"/>
                <a:ext cx="10954512" cy="1676400"/>
              </a:xfrm>
              <a:prstGeom prst="rect">
                <a:avLst/>
              </a:prstGeom>
              <a:noFill/>
            </p:spPr>
            <p:txBody>
              <a:bodyPr wrap="none" lIns="0" tIns="0" rIns="0" bIns="0" rtlCol="0" anchor="t"/>
              <a:lstStyle/>
              <a:p>
                <a:pPr algn="l" latinLnBrk="1">
                  <a:lnSpc>
                    <a:spcPts val="4400"/>
                  </a:lnSpc>
                </a:pP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（5</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r>
                  <a:rPr lang="en-US" altLang="zh-CN" sz="2400" b="1" i="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反应前后都要通入</a:t>
                </a:r>
                <a14:m>
                  <m:oMath xmlns:m="http://schemas.openxmlformats.org/officeDocument/2006/math">
                    <m:sSub>
                      <m:sSubPr>
                        <m:ctrlPr>
                          <a:rPr lang="en-US" altLang="zh-CN" sz="2400" b="1" i="1"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ctrlPr>
                      </m:sSubPr>
                      <m:e>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𝐍</m:t>
                        </m:r>
                      </m:e>
                      <m:sub>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𝟐</m:t>
                        </m:r>
                      </m:sub>
                    </m:sSub>
                  </m:oMath>
                </a14:m>
                <a:r>
                  <a:rPr lang="en-US" altLang="zh-CN" sz="2400" b="1" i="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，反应结束后继续通入</a:t>
                </a:r>
                <a14:m>
                  <m:oMath xmlns:m="http://schemas.openxmlformats.org/officeDocument/2006/math">
                    <m:sSub>
                      <m:sSubPr>
                        <m:ctrlPr>
                          <a:rPr lang="en-US" altLang="zh-CN" sz="2400" b="1" i="1"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ctrlPr>
                      </m:sSubPr>
                      <m:e>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𝐍</m:t>
                        </m:r>
                      </m:e>
                      <m:sub>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𝟐</m:t>
                        </m:r>
                      </m:sub>
                    </m:sSub>
                  </m:oMath>
                </a14:m>
                <a:r>
                  <a:rPr lang="en-US" altLang="zh-CN" sz="100" b="1" i="0" kern="0" spc="-99900" dirty="0" smtClean="0">
                    <a:solidFill>
                      <a:srgbClr val="FFFFFF"/>
                    </a:solidFill>
                    <a:latin typeface="Times New Roman" panose="02020603050405020304" pitchFamily="34" charset="0"/>
                    <a:ea typeface="SimSun" panose="02010600030101010101" pitchFamily="34" charset="-122"/>
                    <a:cs typeface="Times New Roman" panose="02020603050405020304" pitchFamily="34" charset="-120"/>
                  </a:rPr>
                  <a:t> </a:t>
                </a:r>
                <a:r>
                  <a:rPr lang="en-US" altLang="zh-CN" sz="2400" b="1" i="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的目的是</a:t>
                </a:r>
                <a:r>
                  <a:rPr lang="en-US" altLang="zh-CN" sz="2400" i="0" smtClean="0">
                    <a:solidFill>
                      <a:srgbClr val="000000"/>
                    </a:solidFill>
                    <a:latin typeface="SimSun" panose="02010600030101010101" pitchFamily="34" charset="-122"/>
                    <a:ea typeface="SimSun" panose="02010600030101010101" pitchFamily="34" charset="-122"/>
                    <a:cs typeface="SimSun" panose="02010600030101010101" pitchFamily="34" charset="-120"/>
                  </a:rPr>
                  <a:t>_________________</a:t>
                </a:r>
                <a:endParaRPr lang="en-US" altLang="zh-CN" sz="2400" i="0" smtClean="0">
                  <a:solidFill>
                    <a:srgbClr val="000000"/>
                  </a:solidFill>
                  <a:latin typeface="SimSun" panose="02010600030101010101" pitchFamily="34" charset="-122"/>
                  <a:ea typeface="SimSun" panose="02010600030101010101" pitchFamily="34" charset="-122"/>
                  <a:cs typeface="SimSun" panose="02010600030101010101" pitchFamily="34" charset="-120"/>
                </a:endParaRPr>
              </a:p>
              <a:p>
                <a:pPr latinLnBrk="1">
                  <a:lnSpc>
                    <a:spcPts val="4400"/>
                  </a:lnSpc>
                </a:pPr>
                <a:r>
                  <a:rPr lang="en-US" altLang="zh-CN" sz="2400" i="0" smtClean="0">
                    <a:solidFill>
                      <a:srgbClr val="000000"/>
                    </a:solidFill>
                    <a:latin typeface="SimSun" panose="02010600030101010101" pitchFamily="34" charset="-122"/>
                    <a:ea typeface="SimSun" panose="02010600030101010101" pitchFamily="34" charset="-122"/>
                    <a:cs typeface="SimSun" panose="02010600030101010101" pitchFamily="34" charset="-120"/>
                  </a:rPr>
                  <a:t>_____________________</a:t>
                </a:r>
                <a:r>
                  <a:rPr lang="en-US" altLang="zh-CN" sz="2400" b="1" i="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endParaRPr lang="en-US" altLang="zh-CN" sz="2400" b="1" i="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endParaRPr>
              </a:p>
              <a:p>
                <a:pPr lvl="0" latinLnBrk="1">
                  <a:lnSpc>
                    <a:spcPts val="4400"/>
                  </a:lnSpc>
                </a:pPr>
                <a:r>
                  <a:rPr lang="en-US" altLang="zh-CN" sz="2400" b="1">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（6）如果没有装置D，</a:t>
                </a:r>
                <a:r>
                  <a:rPr lang="en-US" altLang="zh-CN" sz="2400" b="1">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实验结果会</a:t>
                </a:r>
                <a:r>
                  <a:rPr lang="en-US" altLang="zh-CN" sz="2400" smtClean="0">
                    <a:solidFill>
                      <a:srgbClr val="000000"/>
                    </a:solidFill>
                    <a:latin typeface="SimSun" panose="02010600030101010101" pitchFamily="34" charset="-122"/>
                    <a:ea typeface="SimSun" panose="02010600030101010101" pitchFamily="34" charset="-122"/>
                    <a:cs typeface="SimSun" panose="02010600030101010101" pitchFamily="34" charset="-120"/>
                  </a:rPr>
                  <a:t>______</a:t>
                </a:r>
                <a:r>
                  <a:rPr lang="en-US" altLang="zh-CN" sz="2400" b="1"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r>
                  <a:rPr lang="en-US" altLang="zh-CN" sz="2400" b="1">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填“偏大”“偏小”或“</a:t>
                </a:r>
                <a:r>
                  <a:rPr lang="en-US" altLang="zh-CN" sz="2400" b="1">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无影响</a:t>
                </a:r>
                <a:r>
                  <a:rPr lang="en-US" altLang="zh-CN" sz="2400" b="1"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endParaRPr lang="en-US" altLang="zh-CN" sz="2400" dirty="0"/>
              </a:p>
            </p:txBody>
          </p:sp>
        </mc:Choice>
        <mc:Fallback>
          <p:sp>
            <p:nvSpPr>
              <p:cNvPr id="2" name="QB_5_BD.138_1#c715222ab?vcp=1&amp;pid=f6ee5fa83&amp;color=0,0,0&amp;vtp=1&amp;bt=1&amp;bbb=1&amp;hb=1"/>
              <p:cNvSpPr>
                <a:spLocks noRot="1" noChangeAspect="1" noMove="1" noResize="1" noEditPoints="1" noAdjustHandles="1" noChangeArrowheads="1" noChangeShapeType="1" noTextEdit="1"/>
              </p:cNvSpPr>
              <p:nvPr/>
            </p:nvSpPr>
            <p:spPr>
              <a:xfrm>
                <a:off x="576072" y="2616359"/>
                <a:ext cx="10954512" cy="1676400"/>
              </a:xfrm>
              <a:prstGeom prst="rect">
                <a:avLst/>
              </a:prstGeom>
              <a:blipFill rotWithShape="1">
                <a:blip r:embed="rId1"/>
                <a:stretch>
                  <a:fillRect l="-1" t="-9" r="2" b="9"/>
                </a:stretch>
              </a:blipFill>
            </p:spPr>
            <p:txBody>
              <a:bodyPr/>
              <a:lstStyle/>
              <a:p>
                <a:r>
                  <a:rPr lang="zh-CN" altLang="en-US">
                    <a:noFill/>
                  </a:rPr>
                  <a:t> </a:t>
                </a:r>
              </a:p>
            </p:txBody>
          </p:sp>
        </mc:Fallback>
      </mc:AlternateContent>
      <p:sp>
        <p:nvSpPr>
          <p:cNvPr id="3" name="QB_5_AN.139_1#c715222ab.blank?vcp=1&amp;pid=f6ee5fa83&amp;color=0,0,0&amp;vpa=68&amp;vtp=1&amp;bbb=1&amp;hb=1"/>
          <p:cNvSpPr/>
          <p:nvPr/>
        </p:nvSpPr>
        <p:spPr>
          <a:xfrm>
            <a:off x="576073" y="2588419"/>
            <a:ext cx="10948277" cy="1097280"/>
          </a:xfrm>
          <a:prstGeom prst="rect">
            <a:avLst/>
          </a:prstGeom>
          <a:noFill/>
        </p:spPr>
        <p:txBody>
          <a:bodyPr wrap="square" lIns="0" tIns="0" rIns="0" bIns="0" rtlCol="0" anchor="t"/>
          <a:lstStyle/>
          <a:p>
            <a:pPr latinLnBrk="1">
              <a:lnSpc>
                <a:spcPct val="150000"/>
              </a:lnSpc>
            </a:pPr>
            <a:r>
              <a:rPr lang="en-US" altLang="zh-CN" sz="2400" b="1" i="0" smtClean="0">
                <a:solidFill>
                  <a:srgbClr val="A00021"/>
                </a:solidFill>
                <a:latin typeface="SimSun" panose="02010600030101010101" pitchFamily="34" charset="-122"/>
                <a:ea typeface="SimSun" panose="02010600030101010101" pitchFamily="34" charset="-122"/>
                <a:cs typeface="Times New Roman" panose="02020603050405020304" pitchFamily="34" charset="-120"/>
              </a:rPr>
              <a:t>                                                       </a:t>
            </a:r>
            <a:r>
              <a:rPr lang="en-US" altLang="zh-CN" sz="2400" b="1" i="0" smtClean="0">
                <a:solidFill>
                  <a:srgbClr val="A00021"/>
                </a:solidFill>
                <a:latin typeface="Times New Roman" panose="02020603050405020304" pitchFamily="34" charset="0"/>
                <a:ea typeface="SimSun" panose="02010600030101010101" pitchFamily="34" charset="-122"/>
                <a:cs typeface="Times New Roman" panose="02020603050405020304" pitchFamily="34" charset="-120"/>
              </a:rPr>
              <a:t>使反应生成的二氧化碳全部被装置</a:t>
            </a:r>
            <a:r>
              <a:rPr lang="en-US" altLang="zh-CN" sz="2400" b="1" i="0" dirty="0">
                <a:solidFill>
                  <a:srgbClr val="A00021"/>
                </a:solidFill>
                <a:latin typeface="Times New Roman" panose="02020603050405020304" pitchFamily="34" charset="0"/>
                <a:ea typeface="SimSun" panose="02010600030101010101" pitchFamily="34" charset="-122"/>
                <a:cs typeface="Times New Roman" panose="02020603050405020304" pitchFamily="34" charset="-120"/>
              </a:rPr>
              <a:t>C吸收</a:t>
            </a:r>
            <a:endParaRPr lang="en-US" altLang="zh-CN" sz="2400" dirty="0"/>
          </a:p>
        </p:txBody>
      </p:sp>
      <p:sp>
        <p:nvSpPr>
          <p:cNvPr id="5" name="QB_5_AN.141_1#c715222ab.blank?vcp=1&amp;pid=f6ee5fa83&amp;color=0,0,0&amp;vpa=69&amp;vtp=1&amp;bbb=1"/>
          <p:cNvSpPr/>
          <p:nvPr/>
        </p:nvSpPr>
        <p:spPr>
          <a:xfrm>
            <a:off x="5255229" y="3706019"/>
            <a:ext cx="833438" cy="533400"/>
          </a:xfrm>
          <a:prstGeom prst="rect">
            <a:avLst/>
          </a:prstGeom>
          <a:noFill/>
        </p:spPr>
        <p:txBody>
          <a:bodyPr wrap="none" lIns="0" tIns="0" rIns="0" bIns="0" rtlCol="0" anchor="t"/>
          <a:lstStyle/>
          <a:p>
            <a:pPr algn="ctr" latinLnBrk="1">
              <a:lnSpc>
                <a:spcPts val="4200"/>
              </a:lnSpc>
            </a:pPr>
            <a:r>
              <a:rPr lang="en-US" altLang="zh-CN" sz="2400" b="1" i="0" dirty="0">
                <a:solidFill>
                  <a:srgbClr val="A00021"/>
                </a:solidFill>
                <a:latin typeface="Times New Roman" panose="02020603050405020304" pitchFamily="34" charset="0"/>
                <a:ea typeface="SimSun" panose="02010600030101010101" pitchFamily="34" charset="-122"/>
                <a:cs typeface="Times New Roman" panose="02020603050405020304" pitchFamily="34" charset="-120"/>
              </a:rPr>
              <a:t>偏大</a:t>
            </a:r>
            <a:endParaRPr lang="en-US" altLang="zh-CN" sz="24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wipe(left)">
                                      <p:cBhvr>
                                        <p:cTn id="7" dur="500"/>
                                        <p:tgtEl>
                                          <p:spTgt spid="3">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wipe(left)">
                                      <p:cBhvr>
                                        <p:cTn id="10" dur="500"/>
                                        <p:tgtEl>
                                          <p:spTgt spid="3">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5">
                                            <p:bg/>
                                          </p:spTgt>
                                        </p:tgtEl>
                                        <p:attrNameLst>
                                          <p:attrName>style.visibility</p:attrName>
                                        </p:attrNameLst>
                                      </p:cBhvr>
                                      <p:to>
                                        <p:strVal val="visible"/>
                                      </p:to>
                                    </p:set>
                                    <p:animEffect transition="in" filter="wipe(left)">
                                      <p:cBhvr>
                                        <p:cTn id="15" dur="500"/>
                                        <p:tgtEl>
                                          <p:spTgt spid="5">
                                            <p:bg/>
                                          </p:spTgt>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5">
                                            <p:txEl>
                                              <p:pRg st="0" end="0"/>
                                            </p:txEl>
                                          </p:spTgt>
                                        </p:tgtEl>
                                        <p:attrNameLst>
                                          <p:attrName>style.visibility</p:attrName>
                                        </p:attrNameLst>
                                      </p:cBhvr>
                                      <p:to>
                                        <p:strVal val="visible"/>
                                      </p:to>
                                    </p:set>
                                    <p:animEffect transition="in" filter="wipe(left)">
                                      <p:cBhvr>
                                        <p:cTn id="18"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P spid="5" grpId="0" animBg="1" build="p"/>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_3_BD#924834fc3?sp=1&amp;vcp=1&amp;pid=78c9af662&amp;color=0,0,0&amp;vtp=1&amp;bt=1&amp;bbb=1"/>
          <p:cNvSpPr/>
          <p:nvPr/>
        </p:nvSpPr>
        <p:spPr>
          <a:xfrm>
            <a:off x="576072" y="539496"/>
            <a:ext cx="10954512" cy="721360"/>
          </a:xfrm>
          <a:prstGeom prst="rect">
            <a:avLst/>
          </a:prstGeom>
          <a:noFill/>
        </p:spPr>
        <p:txBody>
          <a:bodyPr wrap="none" lIns="0" tIns="0" rIns="0" bIns="0" rtlCol="0" anchor="t"/>
          <a:lstStyle/>
          <a:p>
            <a:pPr algn="l" latinLnBrk="1">
              <a:lnSpc>
                <a:spcPts val="4600"/>
              </a:lnSpc>
            </a:pPr>
            <a:r>
              <a:rPr lang="en-US" altLang="zh-CN" sz="26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四、计算题（6分）</a:t>
            </a:r>
            <a:endParaRPr lang="en-US" altLang="zh-CN" sz="2600" dirty="0"/>
          </a:p>
        </p:txBody>
      </p:sp>
      <p:sp>
        <p:nvSpPr>
          <p:cNvPr id="3" name="QO_4_BD.142_1#920fd9af2?sp=1&amp;vcp=1&amp;pid=924834fc3&amp;color=0,0,0&amp;vtp=1&amp;bbb=1&amp;hb=1"/>
          <p:cNvSpPr/>
          <p:nvPr/>
        </p:nvSpPr>
        <p:spPr>
          <a:xfrm>
            <a:off x="576072" y="1117088"/>
            <a:ext cx="10954512" cy="1117600"/>
          </a:xfrm>
          <a:prstGeom prst="rect">
            <a:avLst/>
          </a:prstGeom>
          <a:noFill/>
        </p:spPr>
        <p:txBody>
          <a:bodyPr wrap="none" lIns="0" tIns="0" rIns="0" bIns="0" rtlCol="0" anchor="t"/>
          <a:lstStyle/>
          <a:p>
            <a:pPr algn="l" latinLnBrk="1">
              <a:lnSpc>
                <a:spcPts val="4400"/>
              </a:lnSpc>
            </a:pP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29.化学兴趣小组的同学为测定实验室里一瓶过氧化氢溶液中溶质的质量分数</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r>
              <a:rPr lang="en-US" altLang="zh-CN" sz="2400" b="1" i="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进</a:t>
            </a:r>
            <a:endParaRPr lang="en-US" altLang="zh-CN" sz="2400" b="1" i="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endParaRPr>
          </a:p>
          <a:p>
            <a:pPr latinLnBrk="1">
              <a:lnSpc>
                <a:spcPts val="4400"/>
              </a:lnSpc>
            </a:pPr>
            <a:r>
              <a:rPr lang="en-US" altLang="zh-CN" sz="2400" b="1" i="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行了相关实验</a:t>
            </a: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，实验数据记录如图17所示：</a:t>
            </a:r>
            <a:endParaRPr lang="en-US" altLang="zh-CN" sz="2400" dirty="0"/>
          </a:p>
        </p:txBody>
      </p:sp>
      <p:pic>
        <p:nvPicPr>
          <p:cNvPr id="4" name="QO_4_BD.142_2#920fd9af2?iti=17&amp;vcp=1&amp;pid=924834fc3&amp;color=0,0,0&amp;tib=255,255,255&amp;vtp=1" descr="preencoded.png"/>
          <p:cNvPicPr>
            <a:picLocks noChangeAspect="1"/>
          </p:cNvPicPr>
          <p:nvPr/>
        </p:nvPicPr>
        <p:blipFill>
          <a:blip r:embed="rId1">
            <a:clrChange>
              <a:clrFrom>
                <a:srgbClr val="FFFFFF"/>
              </a:clrFrom>
              <a:clrTo>
                <a:srgbClr val="FFFFFF">
                  <a:alpha val="0"/>
                </a:srgbClr>
              </a:clrTo>
            </a:clrChange>
          </a:blip>
          <a:stretch>
            <a:fillRect/>
          </a:stretch>
        </p:blipFill>
        <p:spPr>
          <a:xfrm>
            <a:off x="594360" y="2350199"/>
            <a:ext cx="10908792" cy="786384"/>
          </a:xfrm>
          <a:prstGeom prst="rect">
            <a:avLst/>
          </a:prstGeom>
          <a:noFill/>
          <a:extLst>
            <a:ext uri="{909E8E84-426E-40DD-AFC4-6F175D3DCCD1}">
              <a14:hiddenFill xmlns:a14="http://schemas.microsoft.com/office/drawing/2010/main">
                <a:solidFill>
                  <a:scrgbClr r="0" g="0" b="0">
                    <a:alpha val="0"/>
                  </a:scrgbClr>
                </a:solidFill>
              </a14:hiddenFill>
            </a:ext>
          </a:extLst>
        </p:spPr>
      </p:pic>
      <p:sp>
        <p:nvSpPr>
          <p:cNvPr id="5" name="QO_4_BD.142_3#920fd9af2?iti=17&amp;vcp=1&amp;pid=924834fc3&amp;color=0,0,0&amp;vtp=1&amp;bbb=1"/>
          <p:cNvSpPr/>
          <p:nvPr/>
        </p:nvSpPr>
        <p:spPr>
          <a:xfrm>
            <a:off x="5709031" y="3263583"/>
            <a:ext cx="679450" cy="895096"/>
          </a:xfrm>
          <a:prstGeom prst="rect">
            <a:avLst/>
          </a:prstGeom>
          <a:noFill/>
        </p:spPr>
        <p:txBody>
          <a:bodyPr wrap="none" lIns="0" tIns="0" rIns="0" bIns="0" rtlCol="0" anchor="t"/>
          <a:lstStyle/>
          <a:p>
            <a:pPr algn="ctr" latinLnBrk="1">
              <a:lnSpc>
                <a:spcPts val="4200"/>
              </a:lnSpc>
            </a:pP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图17</a:t>
            </a:r>
            <a:endParaRPr lang="en-US" altLang="zh-CN" sz="2400" dirty="0"/>
          </a:p>
        </p:txBody>
      </p:sp>
      <mc:AlternateContent xmlns:mc="http://schemas.openxmlformats.org/markup-compatibility/2006">
        <mc:Choice xmlns:a14="http://schemas.microsoft.com/office/drawing/2010/main" Requires="a14">
          <p:sp>
            <p:nvSpPr>
              <p:cNvPr id="6" name="QB_5_BD.143_1#02209fa28?vcp=1&amp;pid=920fd9af2&amp;color=0,0,0&amp;vtp=1&amp;bbb=1"/>
              <p:cNvSpPr/>
              <p:nvPr/>
            </p:nvSpPr>
            <p:spPr>
              <a:xfrm>
                <a:off x="576072" y="3264599"/>
                <a:ext cx="10954512" cy="533400"/>
              </a:xfrm>
              <a:prstGeom prst="rect">
                <a:avLst/>
              </a:prstGeom>
              <a:noFill/>
            </p:spPr>
            <p:txBody>
              <a:bodyPr wrap="none" lIns="0" tIns="0" rIns="0" bIns="0" rtlCol="0" anchor="t"/>
              <a:lstStyle/>
              <a:p>
                <a:pPr algn="l" latinLnBrk="1">
                  <a:lnSpc>
                    <a:spcPts val="4200"/>
                  </a:lnSpc>
                </a:pP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（1</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r>
                  <a:rPr lang="en-US" altLang="zh-CN" sz="2400" b="1" i="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生成气体的质量为</a:t>
                </a:r>
                <a:r>
                  <a:rPr lang="en-US" altLang="zh-CN" sz="2400" i="0" smtClean="0">
                    <a:solidFill>
                      <a:srgbClr val="000000"/>
                    </a:solidFill>
                    <a:latin typeface="SimSun" panose="02010600030101010101" pitchFamily="34" charset="-122"/>
                    <a:ea typeface="SimSun" panose="02010600030101010101" pitchFamily="34" charset="-122"/>
                    <a:cs typeface="SimSun" panose="02010600030101010101" pitchFamily="34" charset="-120"/>
                  </a:rPr>
                  <a:t>____</a:t>
                </a:r>
                <a14:m>
                  <m:oMath xmlns:m="http://schemas.openxmlformats.org/officeDocument/2006/math">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𝐠</m:t>
                    </m:r>
                  </m:oMath>
                </a14:m>
                <a:r>
                  <a:rPr lang="en-US" altLang="zh-CN" sz="100" b="1" i="0" kern="0" spc="-99900" dirty="0" smtClean="0">
                    <a:solidFill>
                      <a:srgbClr val="FFFFFF"/>
                    </a:solidFill>
                    <a:latin typeface="Times New Roman" panose="02020603050405020304" pitchFamily="34" charset="0"/>
                    <a:ea typeface="SimSun" panose="02010600030101010101" pitchFamily="34" charset="-122"/>
                    <a:cs typeface="Times New Roman" panose="02020603050405020304" pitchFamily="34" charset="-120"/>
                  </a:rPr>
                  <a:t> </a:t>
                </a: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endParaRPr lang="en-US" altLang="zh-CN" sz="2400" dirty="0"/>
              </a:p>
            </p:txBody>
          </p:sp>
        </mc:Choice>
        <mc:Fallback>
          <p:sp>
            <p:nvSpPr>
              <p:cNvPr id="6" name="QB_5_BD.143_1#02209fa28?vcp=1&amp;pid=920fd9af2&amp;color=0,0,0&amp;vtp=1&amp;bbb=1"/>
              <p:cNvSpPr>
                <a:spLocks noRot="1" noChangeAspect="1" noMove="1" noResize="1" noEditPoints="1" noAdjustHandles="1" noChangeArrowheads="1" noChangeShapeType="1" noTextEdit="1"/>
              </p:cNvSpPr>
              <p:nvPr/>
            </p:nvSpPr>
            <p:spPr>
              <a:xfrm>
                <a:off x="576072" y="3264599"/>
                <a:ext cx="10954512" cy="533400"/>
              </a:xfrm>
              <a:prstGeom prst="rect">
                <a:avLst/>
              </a:prstGeom>
              <a:blipFill rotWithShape="1">
                <a:blip r:embed="rId2"/>
                <a:stretch>
                  <a:fillRect l="-1" t="-12" r="2" b="12"/>
                </a:stretch>
              </a:blipFill>
            </p:spPr>
            <p:txBody>
              <a:bodyPr/>
              <a:lstStyle/>
              <a:p>
                <a:r>
                  <a:rPr lang="zh-CN" altLang="en-US">
                    <a:noFill/>
                  </a:rPr>
                  <a:t> </a:t>
                </a:r>
              </a:p>
            </p:txBody>
          </p:sp>
        </mc:Fallback>
      </mc:AlternateContent>
      <p:sp>
        <p:nvSpPr>
          <p:cNvPr id="7" name="QB_5_AN.144_1#02209fa28.blank?vcp=1&amp;pid=920fd9af2&amp;color=0,0,0&amp;vpa=70&amp;vtp=1&amp;bbb=1"/>
          <p:cNvSpPr/>
          <p:nvPr/>
        </p:nvSpPr>
        <p:spPr>
          <a:xfrm>
            <a:off x="3770915" y="3226499"/>
            <a:ext cx="601663" cy="533400"/>
          </a:xfrm>
          <a:prstGeom prst="rect">
            <a:avLst/>
          </a:prstGeom>
          <a:noFill/>
        </p:spPr>
        <p:txBody>
          <a:bodyPr wrap="none" lIns="0" tIns="0" rIns="0" bIns="0" rtlCol="0" anchor="t"/>
          <a:lstStyle/>
          <a:p>
            <a:pPr algn="ctr" latinLnBrk="1">
              <a:lnSpc>
                <a:spcPts val="4200"/>
              </a:lnSpc>
            </a:pPr>
            <a:r>
              <a:rPr lang="en-US" altLang="zh-CN" sz="2400" b="1" i="0" dirty="0">
                <a:solidFill>
                  <a:srgbClr val="A00021"/>
                </a:solidFill>
                <a:latin typeface="Times New Roman" panose="02020603050405020304" pitchFamily="34" charset="0"/>
                <a:ea typeface="SimSun" panose="02010600030101010101" pitchFamily="34" charset="-122"/>
                <a:cs typeface="Times New Roman" panose="02020603050405020304" pitchFamily="34" charset="-120"/>
              </a:rPr>
              <a:t>0.8</a:t>
            </a:r>
            <a:endParaRPr lang="en-US" altLang="zh-CN" sz="24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7">
                                            <p:bg/>
                                          </p:spTgt>
                                        </p:tgtEl>
                                        <p:attrNameLst>
                                          <p:attrName>style.visibility</p:attrName>
                                        </p:attrNameLst>
                                      </p:cBhvr>
                                      <p:to>
                                        <p:strVal val="visible"/>
                                      </p:to>
                                    </p:set>
                                    <p:animEffect transition="in" filter="wipe(left)">
                                      <p:cBhvr>
                                        <p:cTn id="7" dur="500"/>
                                        <p:tgtEl>
                                          <p:spTgt spid="7">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7">
                                            <p:txEl>
                                              <p:pRg st="0" end="0"/>
                                            </p:txEl>
                                          </p:spTgt>
                                        </p:tgtEl>
                                        <p:attrNameLst>
                                          <p:attrName>style.visibility</p:attrName>
                                        </p:attrNameLst>
                                      </p:cBhvr>
                                      <p:to>
                                        <p:strVal val="visible"/>
                                      </p:to>
                                    </p:set>
                                    <p:animEffect transition="in" filter="wipe(left)">
                                      <p:cBhvr>
                                        <p:cTn id="10" dur="500"/>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build="p"/>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O_5_BD.145_1#46cedfc19?vcp=1&amp;pid=920fd9af2&amp;color=0,0,0&amp;vtp=1&amp;bt=1&amp;bbb=1"/>
          <p:cNvSpPr/>
          <p:nvPr/>
        </p:nvSpPr>
        <p:spPr>
          <a:xfrm>
            <a:off x="576072" y="1237302"/>
            <a:ext cx="10954512" cy="533400"/>
          </a:xfrm>
          <a:prstGeom prst="rect">
            <a:avLst/>
          </a:prstGeom>
          <a:noFill/>
        </p:spPr>
        <p:txBody>
          <a:bodyPr wrap="none" lIns="0" tIns="0" rIns="0" bIns="0" rtlCol="0" anchor="t"/>
          <a:lstStyle/>
          <a:p>
            <a:pPr algn="l" latinLnBrk="1">
              <a:lnSpc>
                <a:spcPts val="4200"/>
              </a:lnSpc>
            </a:pP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（2）请你计算此过氧化氢溶液中溶质的质量分数。（写出计算过程）</a:t>
            </a:r>
            <a:endParaRPr lang="en-US" altLang="zh-CN" sz="2400" dirty="0"/>
          </a:p>
        </p:txBody>
      </p:sp>
      <mc:AlternateContent xmlns:mc="http://schemas.openxmlformats.org/markup-compatibility/2006">
        <mc:Choice xmlns:a14="http://schemas.microsoft.com/office/drawing/2010/main" Requires="a14">
          <p:sp>
            <p:nvSpPr>
              <p:cNvPr id="3" name="QO_5_AN.146_1#46cedfc19?vcp=1&amp;pid=920fd9af2&amp;color=0,0,0&amp;vtp=1&amp;bbb=1"/>
              <p:cNvSpPr/>
              <p:nvPr/>
            </p:nvSpPr>
            <p:spPr>
              <a:xfrm>
                <a:off x="576072" y="1759199"/>
                <a:ext cx="10954512" cy="3746500"/>
              </a:xfrm>
              <a:prstGeom prst="rect">
                <a:avLst/>
              </a:prstGeom>
              <a:noFill/>
            </p:spPr>
            <p:txBody>
              <a:bodyPr wrap="none" lIns="0" tIns="0" rIns="0" bIns="0" rtlCol="0" anchor="t"/>
              <a:lstStyle/>
              <a:p>
                <a:pPr algn="l" latinLnBrk="1">
                  <a:lnSpc>
                    <a:spcPts val="4400"/>
                  </a:lnSpc>
                </a:pPr>
                <a:r>
                  <a:rPr lang="en-US" altLang="zh-CN" sz="2400" b="1" i="0" dirty="0">
                    <a:solidFill>
                      <a:srgbClr val="A00021"/>
                    </a:solidFill>
                    <a:latin typeface="Times New Roman" panose="02020603050405020304" pitchFamily="34" charset="0"/>
                    <a:ea typeface="SimSun" panose="02010600030101010101" pitchFamily="34" charset="-122"/>
                    <a:cs typeface="Times New Roman" panose="02020603050405020304" pitchFamily="34" charset="-120"/>
                  </a:rPr>
                  <a:t>解：设此过氧化氢溶液中溶质的质量是</a:t>
                </a:r>
                <a14:m>
                  <m:oMath xmlns:m="http://schemas.openxmlformats.org/officeDocument/2006/math">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𝒙</m:t>
                    </m:r>
                  </m:oMath>
                </a14:m>
                <a:r>
                  <a:rPr lang="en-US" altLang="zh-CN" sz="100" b="1" i="0" kern="0" spc="-99900" dirty="0" smtClean="0">
                    <a:solidFill>
                      <a:srgbClr val="FFFFFF"/>
                    </a:solidFill>
                    <a:latin typeface="Times New Roman" panose="02020603050405020304" pitchFamily="34" charset="0"/>
                    <a:ea typeface="SimSun" panose="02010600030101010101" pitchFamily="34" charset="-122"/>
                    <a:cs typeface="Times New Roman" panose="02020603050405020304" pitchFamily="34" charset="-120"/>
                  </a:rPr>
                  <a:t> </a:t>
                </a:r>
                <a:r>
                  <a:rPr lang="en-US" altLang="zh-CN" sz="2400" b="1" i="0" dirty="0">
                    <a:solidFill>
                      <a:srgbClr val="A00021"/>
                    </a:solidFill>
                    <a:latin typeface="Times New Roman" panose="02020603050405020304" pitchFamily="34" charset="0"/>
                    <a:ea typeface="SimSun" panose="02010600030101010101" pitchFamily="34" charset="-122"/>
                    <a:cs typeface="Times New Roman" panose="02020603050405020304" pitchFamily="34" charset="-120"/>
                  </a:rPr>
                  <a:t>。</a:t>
                </a:r>
                <a:endParaRPr lang="en-US" altLang="zh-CN" sz="2400" dirty="0"/>
              </a:p>
              <a:p>
                <a:pPr latinLnBrk="1">
                  <a:lnSpc>
                    <a:spcPts val="10700"/>
                  </a:lnSpc>
                </a:pPr>
                <a14:m>
                  <m:oMath xmlns:m="http://schemas.openxmlformats.org/officeDocument/2006/math">
                    <m:m>
                      <m:mPr>
                        <m:mcs>
                          <m:mc>
                            <m:mcPr>
                              <m:count m:val="4"/>
                              <m:mcJc m:val="center"/>
                            </m:mcPr>
                          </m:mc>
                        </m:mcs>
                        <m:ctrlPr>
                          <a:rPr lang="en-US" altLang="zh-CN" sz="2400" b="1"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ctrlPr>
                      </m:mPr>
                      <m:mr>
                        <m:e>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𝟐</m:t>
                          </m:r>
                          <m:sSub>
                            <m:sSubPr>
                              <m:ctrlPr>
                                <a:rPr lang="en-US" altLang="zh-CN" sz="2400" b="1" i="1"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ctrlPr>
                            </m:sSubPr>
                            <m:e>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𝐇</m:t>
                              </m:r>
                            </m:e>
                            <m:sub>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𝟐</m:t>
                              </m:r>
                            </m:sub>
                          </m:sSub>
                          <m:sSub>
                            <m:sSubPr>
                              <m:ctrlPr>
                                <a:rPr lang="en-US" altLang="zh-CN" sz="2400" b="1" i="1"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ctrlPr>
                            </m:sSubPr>
                            <m:e>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𝐎</m:t>
                              </m:r>
                            </m:e>
                            <m:sub>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𝟐</m:t>
                              </m:r>
                            </m:sub>
                          </m:sSub>
                        </m:e>
                        <m:e>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 </m:t>
                          </m:r>
                          <m:m>
                            <m:mPr>
                              <m:mcs>
                                <m:mc>
                                  <m:mcPr>
                                    <m:count m:val="1"/>
                                    <m:mcJc m:val="center"/>
                                  </m:mcPr>
                                </m:mc>
                              </m:mcs>
                              <m:ctrlPr>
                                <a:rPr lang="en-US" altLang="zh-CN" i="1" baseline="30000">
                                  <a:solidFill>
                                    <a:srgbClr val="A00021"/>
                                  </a:solidFill>
                                  <a:latin typeface="Cambria Math" panose="02040503050406030204" pitchFamily="18" charset="0"/>
                                </a:rPr>
                              </m:ctrlPr>
                            </m:mPr>
                            <m:mr>
                              <m:e>
                                <m:bar>
                                  <m:barPr>
                                    <m:ctrlPr>
                                      <a:rPr lang="en-US" altLang="zh-CN" sz="2400" b="1" i="1" baseline="-2000">
                                        <a:solidFill>
                                          <a:srgbClr val="A00021"/>
                                        </a:solidFill>
                                        <a:latin typeface="Cambria Math" panose="02040503050406030204" pitchFamily="18" charset="0"/>
                                      </a:rPr>
                                    </m:ctrlPr>
                                  </m:barPr>
                                  <m:e>
                                    <m:bar>
                                      <m:barPr>
                                        <m:ctrlPr>
                                          <a:rPr lang="en-US" altLang="zh-CN" sz="2400" b="1" i="1" baseline="-8000">
                                            <a:solidFill>
                                              <a:srgbClr val="A00021"/>
                                            </a:solidFill>
                                            <a:latin typeface="Cambria Math" panose="02040503050406030204" pitchFamily="18" charset="0"/>
                                          </a:rPr>
                                        </m:ctrlPr>
                                      </m:barPr>
                                      <m:e>
                                        <m:sSub>
                                          <m:sSubPr>
                                            <m:ctrlPr>
                                              <a:rPr lang="en-US" altLang="zh-CN" sz="2400" b="1" i="1"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ctrlPr>
                                          </m:sSubPr>
                                          <m:e>
                                            <m:r>
                                              <a:rPr lang="en-US" altLang="zh-CN" sz="2400" b="1" baseline="-2000">
                                                <a:solidFill>
                                                  <a:srgbClr val="A00021"/>
                                                </a:solidFill>
                                                <a:latin typeface="Cambria Math" panose="02040503050406030204" pitchFamily="18" charset="0"/>
                                              </a:rPr>
                                              <m:t>𝐌𝐧𝐎</m:t>
                                            </m:r>
                                          </m:e>
                                          <m:sub>
                                            <m:r>
                                              <a:rPr lang="en-US" altLang="zh-CN" sz="2400" b="1" baseline="-2000">
                                                <a:solidFill>
                                                  <a:srgbClr val="A00021"/>
                                                </a:solidFill>
                                                <a:latin typeface="Cambria Math" panose="02040503050406030204" pitchFamily="18" charset="0"/>
                                              </a:rPr>
                                              <m:t>𝟐</m:t>
                                            </m:r>
                                          </m:sub>
                                        </m:sSub>
                                      </m:e>
                                    </m:bar>
                                  </m:e>
                                </m:bar>
                              </m:e>
                            </m:mr>
                            <m:mr>
                              <m:e>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 </m:t>
                                </m:r>
                              </m:e>
                            </m:mr>
                          </m:m>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 </m:t>
                          </m:r>
                        </m:e>
                        <m:e>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𝟐</m:t>
                          </m:r>
                          <m:sSub>
                            <m:sSubPr>
                              <m:ctrlPr>
                                <a:rPr lang="en-US" altLang="zh-CN" sz="2400" b="1" i="1"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ctrlPr>
                            </m:sSubPr>
                            <m:e>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𝐇</m:t>
                              </m:r>
                            </m:e>
                            <m:sub>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𝟐</m:t>
                              </m:r>
                            </m:sub>
                          </m:sSub>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𝐎</m:t>
                          </m:r>
                        </m:e>
                        <m:e>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m:t>
                          </m:r>
                        </m:e>
                      </m:mr>
                      <m:mr>
                        <m:e>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𝟔𝟖</m:t>
                          </m:r>
                        </m:e>
                        <m:e/>
                        <m:e/>
                        <m:e/>
                      </m:mr>
                      <m:mr>
                        <m:e>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𝒙</m:t>
                          </m:r>
                        </m:e>
                        <m:e/>
                        <m:e/>
                        <m:e/>
                      </m:mr>
                    </m:m>
                    <m:m>
                      <m:mPr>
                        <m:mcs>
                          <m:mc>
                            <m:mcPr>
                              <m:count m:val="1"/>
                              <m:mcJc m:val="center"/>
                            </m:mcPr>
                          </m:mc>
                        </m:mcs>
                        <m:ctrlPr>
                          <a:rPr lang="en-US" altLang="zh-CN" sz="2400" b="1" i="1"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ctrlPr>
                      </m:mPr>
                      <m:mr>
                        <m:e>
                          <m:d>
                            <m:dPr>
                              <m:begChr m:val=""/>
                              <m:endChr m:val=""/>
                              <m:ctrlPr>
                                <a:rPr lang="en-US" altLang="zh-CN" sz="2400" b="1" i="1"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ctrlPr>
                            </m:dPr>
                            <m:e>
                              <m:sSub>
                                <m:sSubPr>
                                  <m:ctrlPr>
                                    <a:rPr lang="en-US" altLang="zh-CN" sz="2400" b="1" i="1"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ctrlPr>
                                </m:sSubPr>
                                <m:e>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𝐎</m:t>
                                  </m:r>
                                </m:e>
                                <m:sub>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𝟐</m:t>
                                  </m:r>
                                </m:sub>
                              </m:sSub>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m:t>
                              </m:r>
                            </m:e>
                          </m:d>
                        </m:e>
                      </m:mr>
                      <m:mr>
                        <m:e>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𝟑𝟐</m:t>
                          </m:r>
                        </m:e>
                      </m:mr>
                      <m:mr>
                        <m:e>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𝟎</m:t>
                          </m:r>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m:t>
                          </m:r>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𝟖</m:t>
                          </m:r>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 </m:t>
                          </m:r>
                          <m:r>
                            <a:rPr lang="en-US" altLang="zh-CN" sz="2400" b="1"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𝐠</m:t>
                          </m:r>
                        </m:e>
                      </m:mr>
                    </m:m>
                  </m:oMath>
                </a14:m>
                <a:r>
                  <a:rPr lang="en-US" altLang="zh-CN" sz="100" b="1" i="0" kern="0" spc="-99900" dirty="0" smtClean="0">
                    <a:solidFill>
                      <a:srgbClr val="FFFFFF"/>
                    </a:solidFill>
                    <a:latin typeface="Times New Roman" panose="02020603050405020304" pitchFamily="34" charset="0"/>
                    <a:ea typeface="SimSun" panose="02010600030101010101" pitchFamily="34" charset="-122"/>
                    <a:cs typeface="Times New Roman" panose="02020603050405020304" pitchFamily="34" charset="-120"/>
                  </a:rPr>
                  <a:t> </a:t>
                </a:r>
                <a:endParaRPr lang="en-US" altLang="zh-CN" sz="2400" dirty="0"/>
              </a:p>
              <a:p>
                <a:pPr latinLnBrk="1">
                  <a:lnSpc>
                    <a:spcPts val="5000"/>
                  </a:lnSpc>
                </a:pPr>
                <a14:m>
                  <m:oMath xmlns:m="http://schemas.openxmlformats.org/officeDocument/2006/math">
                    <m:f>
                      <m:fPr>
                        <m:ctrlPr>
                          <a:rPr lang="en-US" altLang="zh-CN" sz="2400" b="1" i="1"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ctrlPr>
                      </m:fPr>
                      <m:num>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𝟔𝟖</m:t>
                        </m:r>
                      </m:num>
                      <m:den>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𝟑𝟐</m:t>
                        </m:r>
                      </m:den>
                    </m:f>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m:t>
                    </m:r>
                    <m:f>
                      <m:fPr>
                        <m:ctrlPr>
                          <a:rPr lang="en-US" altLang="zh-CN" sz="2400" b="1" i="1"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ctrlPr>
                      </m:fPr>
                      <m:num>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𝒙</m:t>
                        </m:r>
                      </m:num>
                      <m:den>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𝟎</m:t>
                        </m:r>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m:t>
                        </m:r>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𝟖</m:t>
                        </m:r>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 </m:t>
                        </m:r>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𝐠</m:t>
                        </m:r>
                      </m:den>
                    </m:f>
                  </m:oMath>
                </a14:m>
                <a:r>
                  <a:rPr lang="en-US" altLang="zh-CN" sz="2400" b="1" i="0" dirty="0">
                    <a:solidFill>
                      <a:srgbClr val="A00021"/>
                    </a:solidFill>
                    <a:latin typeface="SimSun" panose="02010600030101010101" pitchFamily="34" charset="-122"/>
                    <a:ea typeface="SimSun" panose="02010600030101010101" pitchFamily="34" charset="-122"/>
                    <a:cs typeface="SimSun" panose="02010600030101010101" pitchFamily="34" charset="-120"/>
                  </a:rPr>
                  <a:t> </a:t>
                </a:r>
                <a14:m>
                  <m:oMath xmlns:m="http://schemas.openxmlformats.org/officeDocument/2006/math">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𝒙</m:t>
                    </m:r>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m:t>
                    </m:r>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𝟏</m:t>
                    </m:r>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m:t>
                    </m:r>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𝟕</m:t>
                    </m:r>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 </m:t>
                    </m:r>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𝐠</m:t>
                    </m:r>
                  </m:oMath>
                </a14:m>
                <a:r>
                  <a:rPr lang="en-US" altLang="zh-CN" sz="100" b="1" i="0" kern="0" spc="-99900" dirty="0" smtClean="0">
                    <a:solidFill>
                      <a:srgbClr val="FFFFFF"/>
                    </a:solidFill>
                    <a:latin typeface="Times New Roman" panose="02020603050405020304" pitchFamily="34" charset="0"/>
                    <a:ea typeface="SimSun" panose="02010600030101010101" pitchFamily="34" charset="-122"/>
                    <a:cs typeface="Times New Roman" panose="02020603050405020304" pitchFamily="34" charset="-120"/>
                  </a:rPr>
                  <a:t> </a:t>
                </a:r>
                <a:endParaRPr lang="en-US" altLang="zh-CN" sz="2400" dirty="0"/>
              </a:p>
              <a:p>
                <a:pPr latinLnBrk="1">
                  <a:lnSpc>
                    <a:spcPts val="5000"/>
                  </a:lnSpc>
                </a:pPr>
                <a:r>
                  <a:rPr lang="en-US" altLang="zh-CN" sz="2400" b="1" i="0" smtClean="0">
                    <a:solidFill>
                      <a:srgbClr val="A00021"/>
                    </a:solidFill>
                    <a:latin typeface="Times New Roman" panose="02020603050405020304" pitchFamily="34" charset="0"/>
                    <a:ea typeface="SimSun" panose="02010600030101010101" pitchFamily="34" charset="-122"/>
                    <a:cs typeface="Times New Roman" panose="02020603050405020304" pitchFamily="34" charset="-120"/>
                  </a:rPr>
                  <a:t>则此过氧化氢溶液中溶质的质量分数为</a:t>
                </a:r>
                <a14:m>
                  <m:oMath xmlns:m="http://schemas.openxmlformats.org/officeDocument/2006/math">
                    <m:f>
                      <m:fPr>
                        <m:ctrlPr>
                          <a:rPr lang="en-US" altLang="zh-CN" sz="2400" b="1" i="1"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ctrlPr>
                      </m:fPr>
                      <m:num>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𝟏</m:t>
                        </m:r>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m:t>
                        </m:r>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𝟕</m:t>
                        </m:r>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 </m:t>
                        </m:r>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𝐠</m:t>
                        </m:r>
                      </m:num>
                      <m:den>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𝟑𝟒</m:t>
                        </m:r>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 </m:t>
                        </m:r>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𝐠</m:t>
                        </m:r>
                      </m:den>
                    </m:f>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m:t>
                    </m:r>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𝟏𝟎𝟎</m:t>
                    </m:r>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m:t>
                    </m:r>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𝟓</m:t>
                    </m:r>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m:t>
                    </m:r>
                  </m:oMath>
                </a14:m>
                <a:r>
                  <a:rPr lang="en-US" altLang="zh-CN" sz="100" b="1" i="0" kern="0" spc="-99900" dirty="0" smtClean="0">
                    <a:solidFill>
                      <a:srgbClr val="FFFFFF"/>
                    </a:solidFill>
                    <a:latin typeface="Times New Roman" panose="02020603050405020304" pitchFamily="34" charset="0"/>
                    <a:ea typeface="SimSun" panose="02010600030101010101" pitchFamily="34" charset="-122"/>
                    <a:cs typeface="Times New Roman" panose="02020603050405020304" pitchFamily="34" charset="-120"/>
                  </a:rPr>
                  <a:t> </a:t>
                </a:r>
                <a:r>
                  <a:rPr lang="en-US" altLang="zh-CN" sz="2400" b="1" i="0" dirty="0">
                    <a:solidFill>
                      <a:srgbClr val="A00021"/>
                    </a:solidFill>
                    <a:latin typeface="Times New Roman" panose="02020603050405020304" pitchFamily="34" charset="0"/>
                    <a:ea typeface="SimSun" panose="02010600030101010101" pitchFamily="34" charset="-122"/>
                    <a:cs typeface="Times New Roman" panose="02020603050405020304" pitchFamily="34" charset="-120"/>
                  </a:rPr>
                  <a:t>。</a:t>
                </a:r>
                <a:endParaRPr lang="en-US" altLang="zh-CN" sz="2400" dirty="0"/>
              </a:p>
              <a:p>
                <a:pPr latinLnBrk="1">
                  <a:lnSpc>
                    <a:spcPts val="4400"/>
                  </a:lnSpc>
                </a:pPr>
                <a:r>
                  <a:rPr lang="en-US" altLang="zh-CN" sz="2400" b="1" i="0" smtClean="0">
                    <a:solidFill>
                      <a:srgbClr val="A00021"/>
                    </a:solidFill>
                    <a:latin typeface="Times New Roman" panose="02020603050405020304" pitchFamily="34" charset="0"/>
                    <a:ea typeface="SimSun" panose="02010600030101010101" pitchFamily="34" charset="-122"/>
                    <a:cs typeface="Times New Roman" panose="02020603050405020304" pitchFamily="34" charset="-120"/>
                  </a:rPr>
                  <a:t>答</a:t>
                </a:r>
                <a:r>
                  <a:rPr lang="en-US" altLang="zh-CN" sz="2400" b="1" i="0" dirty="0">
                    <a:solidFill>
                      <a:srgbClr val="A00021"/>
                    </a:solidFill>
                    <a:latin typeface="Times New Roman" panose="02020603050405020304" pitchFamily="34" charset="0"/>
                    <a:ea typeface="SimSun" panose="02010600030101010101" pitchFamily="34" charset="-122"/>
                    <a:cs typeface="Times New Roman" panose="02020603050405020304" pitchFamily="34" charset="-120"/>
                  </a:rPr>
                  <a:t>：此过氧化氢溶液中溶质的质量分数为</a:t>
                </a:r>
                <a14:m>
                  <m:oMath xmlns:m="http://schemas.openxmlformats.org/officeDocument/2006/math">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𝟓</m:t>
                    </m:r>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m:t>
                    </m:r>
                  </m:oMath>
                </a14:m>
                <a:r>
                  <a:rPr lang="en-US" altLang="zh-CN" sz="100" b="1" i="0" kern="0" spc="-99900" dirty="0" smtClean="0">
                    <a:solidFill>
                      <a:srgbClr val="FFFFFF"/>
                    </a:solidFill>
                    <a:latin typeface="Times New Roman" panose="02020603050405020304" pitchFamily="34" charset="0"/>
                    <a:ea typeface="SimSun" panose="02010600030101010101" pitchFamily="34" charset="-122"/>
                    <a:cs typeface="Times New Roman" panose="02020603050405020304" pitchFamily="34" charset="-120"/>
                  </a:rPr>
                  <a:t> </a:t>
                </a:r>
                <a:r>
                  <a:rPr lang="en-US" altLang="zh-CN" sz="2400" b="1" i="0" dirty="0">
                    <a:solidFill>
                      <a:srgbClr val="A00021"/>
                    </a:solidFill>
                    <a:latin typeface="Times New Roman" panose="02020603050405020304" pitchFamily="34" charset="0"/>
                    <a:ea typeface="SimSun" panose="02010600030101010101" pitchFamily="34" charset="-122"/>
                    <a:cs typeface="Times New Roman" panose="02020603050405020304" pitchFamily="34" charset="-120"/>
                  </a:rPr>
                  <a:t>。</a:t>
                </a:r>
                <a:endParaRPr lang="en-US" altLang="zh-CN" sz="2400" dirty="0"/>
              </a:p>
            </p:txBody>
          </p:sp>
        </mc:Choice>
        <mc:Fallback>
          <p:sp>
            <p:nvSpPr>
              <p:cNvPr id="3" name="QO_5_AN.146_1#46cedfc19?vcp=1&amp;pid=920fd9af2&amp;color=0,0,0&amp;vtp=1&amp;bbb=1"/>
              <p:cNvSpPr>
                <a:spLocks noRot="1" noChangeAspect="1" noMove="1" noResize="1" noEditPoints="1" noAdjustHandles="1" noChangeArrowheads="1" noChangeShapeType="1" noTextEdit="1"/>
              </p:cNvSpPr>
              <p:nvPr/>
            </p:nvSpPr>
            <p:spPr>
              <a:xfrm>
                <a:off x="576072" y="1759199"/>
                <a:ext cx="10954512" cy="3746500"/>
              </a:xfrm>
              <a:prstGeom prst="rect">
                <a:avLst/>
              </a:prstGeom>
              <a:blipFill rotWithShape="1">
                <a:blip r:embed="rId1"/>
                <a:stretch>
                  <a:fillRect l="-1" t="-7" r="2" b="7"/>
                </a:stretch>
              </a:blipFill>
            </p:spPr>
            <p:txBody>
              <a:bodyPr/>
              <a:lstStyle/>
              <a:p>
                <a:r>
                  <a:rPr lang="zh-CN" altLang="en-US">
                    <a:noFill/>
                  </a:rPr>
                  <a:t> </a:t>
                </a:r>
              </a:p>
            </p:txBody>
          </p:sp>
        </mc:Fallback>
      </mc:AlternateContent>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wipe(left)">
                                      <p:cBhvr>
                                        <p:cTn id="7" dur="500"/>
                                        <p:tgtEl>
                                          <p:spTgt spid="3">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wipe(left)">
                                      <p:cBhvr>
                                        <p:cTn id="10" dur="500"/>
                                        <p:tgtEl>
                                          <p:spTgt spid="3">
                                            <p:txEl>
                                              <p:pRg st="0" end="0"/>
                                            </p:txEl>
                                          </p:spTgt>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Effect transition="in" filter="wipe(left)">
                                      <p:cBhvr>
                                        <p:cTn id="13" dur="500"/>
                                        <p:tgtEl>
                                          <p:spTgt spid="3">
                                            <p:txEl>
                                              <p:pRg st="1" end="1"/>
                                            </p:txEl>
                                          </p:spTgt>
                                        </p:tgtEl>
                                      </p:cBhvr>
                                    </p:animEffect>
                                  </p:childTnLst>
                                </p:cTn>
                              </p:par>
                              <p:par>
                                <p:cTn id="14" presetID="22" presetClass="entr" presetSubtype="8" fill="hold" grpId="0" nodeType="withEffect">
                                  <p:stCondLst>
                                    <p:cond delay="0"/>
                                  </p:stCondLst>
                                  <p:childTnLst>
                                    <p:set>
                                      <p:cBhvr>
                                        <p:cTn id="15" dur="1" fill="hold">
                                          <p:stCondLst>
                                            <p:cond delay="0"/>
                                          </p:stCondLst>
                                        </p:cTn>
                                        <p:tgtEl>
                                          <p:spTgt spid="3">
                                            <p:txEl>
                                              <p:pRg st="2" end="2"/>
                                            </p:txEl>
                                          </p:spTgt>
                                        </p:tgtEl>
                                        <p:attrNameLst>
                                          <p:attrName>style.visibility</p:attrName>
                                        </p:attrNameLst>
                                      </p:cBhvr>
                                      <p:to>
                                        <p:strVal val="visible"/>
                                      </p:to>
                                    </p:set>
                                    <p:animEffect transition="in" filter="wipe(left)">
                                      <p:cBhvr>
                                        <p:cTn id="16" dur="500"/>
                                        <p:tgtEl>
                                          <p:spTgt spid="3">
                                            <p:txEl>
                                              <p:pRg st="2" end="2"/>
                                            </p:txEl>
                                          </p:spTgt>
                                        </p:tgtEl>
                                      </p:cBhvr>
                                    </p:animEffect>
                                  </p:childTnLst>
                                </p:cTn>
                              </p:par>
                              <p:par>
                                <p:cTn id="17" presetID="22" presetClass="entr" presetSubtype="8" fill="hold" grpId="0" nodeType="with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Effect transition="in" filter="wipe(left)">
                                      <p:cBhvr>
                                        <p:cTn id="19" dur="500"/>
                                        <p:tgtEl>
                                          <p:spTgt spid="3">
                                            <p:txEl>
                                              <p:pRg st="3" end="3"/>
                                            </p:txEl>
                                          </p:spTgt>
                                        </p:tgtEl>
                                      </p:cBhvr>
                                    </p:animEffect>
                                  </p:childTnLst>
                                </p:cTn>
                              </p:par>
                              <p:par>
                                <p:cTn id="20" presetID="22" presetClass="entr" presetSubtype="8" fill="hold" grpId="0" nodeType="with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wipe(left)">
                                      <p:cBhvr>
                                        <p:cTn id="22"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transition>
    <p:split dir="in"/>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_3_BD#c8d452dec?vcp=1&amp;pid=78c9af662&amp;color=0,0,0&amp;vtp=1&amp;bt=1&amp;bbb=1&amp;hb=1"/>
          <p:cNvSpPr/>
          <p:nvPr/>
        </p:nvSpPr>
        <p:spPr>
          <a:xfrm>
            <a:off x="576072" y="539496"/>
            <a:ext cx="10954512" cy="1306576"/>
          </a:xfrm>
          <a:prstGeom prst="rect">
            <a:avLst/>
          </a:prstGeom>
          <a:noFill/>
        </p:spPr>
        <p:txBody>
          <a:bodyPr wrap="none" lIns="0" tIns="0" rIns="0" bIns="0" rtlCol="0" anchor="t"/>
          <a:lstStyle/>
          <a:p>
            <a:pPr algn="l" latinLnBrk="1">
              <a:lnSpc>
                <a:spcPts val="4700"/>
              </a:lnSpc>
            </a:pPr>
            <a:r>
              <a:rPr lang="en-US" altLang="zh-CN" sz="26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一、单项选择题（本大题共20小题，每小题2分，共40分</a:t>
            </a:r>
            <a:r>
              <a:rPr lang="en-US" altLang="zh-CN" sz="26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r>
              <a:rPr lang="en-US" altLang="zh-CN" sz="2600" b="1" i="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在每小题列出的</a:t>
            </a:r>
            <a:endParaRPr lang="en-US" altLang="zh-CN" sz="2600" b="1" i="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endParaRPr>
          </a:p>
          <a:p>
            <a:pPr latinLnBrk="1">
              <a:lnSpc>
                <a:spcPts val="4700"/>
              </a:lnSpc>
            </a:pPr>
            <a:r>
              <a:rPr lang="en-US" altLang="zh-CN" sz="2600" b="1" i="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四个备选项中</a:t>
            </a:r>
            <a:r>
              <a:rPr lang="en-US" altLang="zh-CN" sz="26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，只有一项符合题目要求，错选、多选或未选均不得分）</a:t>
            </a:r>
            <a:endParaRPr lang="en-US" altLang="zh-CN" sz="2600" dirty="0"/>
          </a:p>
        </p:txBody>
      </p:sp>
      <p:sp>
        <p:nvSpPr>
          <p:cNvPr id="3" name="QC_4_BD.1_1#5acb515d8?vcp=1&amp;pid=c8d452dec&amp;color=0,0,0&amp;vtp=1&amp;bbb=1"/>
          <p:cNvSpPr/>
          <p:nvPr/>
        </p:nvSpPr>
        <p:spPr>
          <a:xfrm>
            <a:off x="576072" y="1789489"/>
            <a:ext cx="10954512" cy="533400"/>
          </a:xfrm>
          <a:prstGeom prst="rect">
            <a:avLst/>
          </a:prstGeom>
          <a:noFill/>
        </p:spPr>
        <p:txBody>
          <a:bodyPr wrap="none" lIns="0" tIns="0" rIns="0" bIns="0" rtlCol="0" anchor="t"/>
          <a:lstStyle/>
          <a:p>
            <a:pPr algn="l" latinLnBrk="1">
              <a:lnSpc>
                <a:spcPts val="4200"/>
              </a:lnSpc>
            </a:pP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1.牛肉中富含钙、锌、铁等，其中“钙、锌、铁”</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是指</a:t>
            </a:r>
            <a:r>
              <a:rPr lang="en-US" altLang="zh-CN" sz="2400" b="1" i="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r>
              <a:rPr lang="en-US" altLang="zh-CN" sz="2400" b="1" i="0" smtClean="0">
                <a:solidFill>
                  <a:srgbClr val="000000"/>
                </a:solidFill>
                <a:latin typeface="SimSun" panose="02010600030101010101" pitchFamily="34" charset="-122"/>
                <a:ea typeface="SimSun" panose="02010600030101010101" pitchFamily="34" charset="-122"/>
                <a:cs typeface="SimSun" panose="02010600030101010101" pitchFamily="34" charset="-120"/>
              </a:rPr>
              <a:t>     </a:t>
            </a:r>
            <a:r>
              <a:rPr lang="en-US" altLang="zh-CN" sz="2400" b="1" i="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endParaRPr lang="en-US" altLang="zh-CN" sz="2400" dirty="0"/>
          </a:p>
        </p:txBody>
      </p:sp>
      <p:sp>
        <p:nvSpPr>
          <p:cNvPr id="5" name="QC_4_BD.1_2#5acb515d8.choices?vcp=1&amp;pid=c8d452dec&amp;color=0,0,0&amp;vtp=1&amp;bbb=1"/>
          <p:cNvSpPr/>
          <p:nvPr/>
        </p:nvSpPr>
        <p:spPr>
          <a:xfrm>
            <a:off x="576072" y="2321233"/>
            <a:ext cx="10954512" cy="533400"/>
          </a:xfrm>
          <a:prstGeom prst="rect">
            <a:avLst/>
          </a:prstGeom>
          <a:noFill/>
        </p:spPr>
        <p:txBody>
          <a:bodyPr wrap="none" lIns="0" tIns="0" rIns="0" bIns="0" rtlCol="0" anchor="t"/>
          <a:lstStyle/>
          <a:p>
            <a:pPr marL="0" marR="0" lvl="0" indent="0" defTabSz="914400" eaLnBrk="1" fontAlgn="auto" latinLnBrk="1" hangingPunct="1">
              <a:lnSpc>
                <a:spcPts val="4200"/>
              </a:lnSpc>
              <a:spcBef>
                <a:spcPts val="0"/>
              </a:spcBef>
              <a:spcAft>
                <a:spcPts val="0"/>
              </a:spcAft>
              <a:buClrTx/>
              <a:buSzTx/>
              <a:buNone/>
              <a:tabLst>
                <a:tab pos="2800985" algn="l"/>
                <a:tab pos="5577205" algn="l"/>
                <a:tab pos="8366125" algn="l"/>
              </a:tabLst>
              <a:defRPr/>
            </a:pP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r>
              <a:rPr lang="en-US" altLang="zh-CN" sz="2400" b="1" i="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分子</a:t>
            </a:r>
            <a:r>
              <a:rPr lang="en-US" altLang="zh-CN" sz="2400" b="1" i="0" spc="-10300" smtClean="0">
                <a:solidFill>
                  <a:srgbClr val="000000"/>
                </a:solidFill>
                <a:latin typeface="SimSun" panose="02010600030101010101" pitchFamily="34" charset="-122"/>
                <a:ea typeface="SimSun" panose="02010600030101010101" pitchFamily="34" charset="-122"/>
                <a:cs typeface="SimSun" panose="02010600030101010101" pitchFamily="34" charset="-120"/>
              </a:rPr>
              <a:t>	</a:t>
            </a:r>
            <a:r>
              <a:rPr lang="en-US" altLang="zh-CN" sz="2400" b="1" i="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B</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r>
              <a:rPr lang="en-US" altLang="zh-CN" sz="2400" b="1" i="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原子</a:t>
            </a:r>
            <a:r>
              <a:rPr lang="en-US" altLang="zh-CN" sz="2400" b="1" i="0" spc="-10300" smtClean="0">
                <a:solidFill>
                  <a:srgbClr val="000000"/>
                </a:solidFill>
                <a:latin typeface="SimSun" panose="02010600030101010101" pitchFamily="34" charset="-122"/>
                <a:ea typeface="SimSun" panose="02010600030101010101" pitchFamily="34" charset="-122"/>
                <a:cs typeface="SimSun" panose="02010600030101010101" pitchFamily="34" charset="-120"/>
              </a:rPr>
              <a:t>	</a:t>
            </a:r>
            <a:r>
              <a:rPr lang="en-US" altLang="zh-CN" sz="2400" b="1" i="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C</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r>
              <a:rPr lang="en-US" altLang="zh-CN" sz="2400" b="1" i="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单质</a:t>
            </a:r>
            <a:r>
              <a:rPr lang="en-US" altLang="zh-CN" sz="2400" b="1" i="0" spc="-10300" smtClean="0">
                <a:solidFill>
                  <a:srgbClr val="000000"/>
                </a:solidFill>
                <a:latin typeface="SimSun" panose="02010600030101010101" pitchFamily="34" charset="-122"/>
                <a:ea typeface="SimSun" panose="02010600030101010101" pitchFamily="34" charset="-122"/>
                <a:cs typeface="SimSun" panose="02010600030101010101" pitchFamily="34" charset="-120"/>
              </a:rPr>
              <a:t>	</a:t>
            </a:r>
            <a:r>
              <a:rPr lang="en-US" altLang="zh-CN" sz="2400" b="1" i="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D</a:t>
            </a: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.元素</a:t>
            </a:r>
            <a:endParaRPr lang="en-US" altLang="zh-CN" sz="2400" dirty="0"/>
          </a:p>
        </p:txBody>
      </p:sp>
      <p:sp>
        <p:nvSpPr>
          <p:cNvPr id="6" name="QC_4_BD.3_1#df7b5e49f?vcp=1&amp;pid=c8d452dec&amp;color=0,0,0&amp;vtp=1&amp;bbb=1"/>
          <p:cNvSpPr/>
          <p:nvPr/>
        </p:nvSpPr>
        <p:spPr>
          <a:xfrm>
            <a:off x="576072" y="2844092"/>
            <a:ext cx="10954512" cy="533400"/>
          </a:xfrm>
          <a:prstGeom prst="rect">
            <a:avLst/>
          </a:prstGeom>
          <a:noFill/>
        </p:spPr>
        <p:txBody>
          <a:bodyPr wrap="none" lIns="0" tIns="0" rIns="0" bIns="0" rtlCol="0" anchor="t"/>
          <a:lstStyle/>
          <a:p>
            <a:pPr algn="l" latinLnBrk="1">
              <a:lnSpc>
                <a:spcPts val="4200"/>
              </a:lnSpc>
            </a:pP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2.</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下列化肥属于钾肥的是</a:t>
            </a:r>
            <a:r>
              <a:rPr lang="en-US" altLang="zh-CN" sz="2400" b="1" i="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r>
              <a:rPr lang="en-US" altLang="zh-CN" sz="2400" b="1" i="0" smtClean="0">
                <a:solidFill>
                  <a:srgbClr val="000000"/>
                </a:solidFill>
                <a:latin typeface="SimSun" panose="02010600030101010101" pitchFamily="34" charset="-122"/>
                <a:ea typeface="SimSun" panose="02010600030101010101" pitchFamily="34" charset="-122"/>
                <a:cs typeface="SimSun" panose="02010600030101010101" pitchFamily="34" charset="-120"/>
              </a:rPr>
              <a:t>     </a:t>
            </a:r>
            <a:r>
              <a:rPr lang="en-US" altLang="zh-CN" sz="2400" b="1" i="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endParaRPr lang="en-US" altLang="zh-CN" sz="2400" dirty="0"/>
          </a:p>
        </p:txBody>
      </p:sp>
      <mc:AlternateContent xmlns:mc="http://schemas.openxmlformats.org/markup-compatibility/2006">
        <mc:Choice xmlns:a14="http://schemas.microsoft.com/office/drawing/2010/main" Requires="a14">
          <p:sp>
            <p:nvSpPr>
              <p:cNvPr id="8" name="QC_4_BD.3_2#df7b5e49f.choices?vcp=1&amp;pid=c8d452dec&amp;color=0,0,0&amp;vtp=1&amp;bbb=1"/>
              <p:cNvSpPr/>
              <p:nvPr/>
            </p:nvSpPr>
            <p:spPr>
              <a:xfrm>
                <a:off x="576072" y="3366951"/>
                <a:ext cx="10954512" cy="533400"/>
              </a:xfrm>
              <a:prstGeom prst="rect">
                <a:avLst/>
              </a:prstGeom>
              <a:noFill/>
            </p:spPr>
            <p:txBody>
              <a:bodyPr wrap="none" lIns="0" tIns="0" rIns="0" bIns="0" rtlCol="0" anchor="t"/>
              <a:lstStyle/>
              <a:p>
                <a:pPr marL="0" marR="0" lvl="0" indent="0" defTabSz="914400" eaLnBrk="1" fontAlgn="auto" latinLnBrk="1" hangingPunct="1">
                  <a:lnSpc>
                    <a:spcPts val="4200"/>
                  </a:lnSpc>
                  <a:spcBef>
                    <a:spcPts val="0"/>
                  </a:spcBef>
                  <a:spcAft>
                    <a:spcPts val="0"/>
                  </a:spcAft>
                  <a:buClrTx/>
                  <a:buSzTx/>
                  <a:buNone/>
                  <a:tabLst>
                    <a:tab pos="2346960" algn="l"/>
                    <a:tab pos="5278755" algn="l"/>
                    <a:tab pos="8172450" algn="l"/>
                  </a:tabLst>
                  <a:defRPr/>
                </a:pP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a:t>
                </a:r>
                <a:r>
                  <a:rPr lang="en-US" altLang="zh-CN" sz="2400" b="1" i="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14:m>
                  <m:oMath xmlns:m="http://schemas.openxmlformats.org/officeDocument/2006/math">
                    <m:sSub>
                      <m:sSubPr>
                        <m:ctrlPr>
                          <a:rPr lang="en-US" altLang="zh-CN" sz="2400" b="1" i="1"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ctrlPr>
                      </m:sSubPr>
                      <m:e>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𝐊</m:t>
                        </m:r>
                      </m:e>
                      <m:sub>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𝟐</m:t>
                        </m:r>
                      </m:sub>
                    </m:sSub>
                    <m:sSub>
                      <m:sSubPr>
                        <m:ctrlPr>
                          <a:rPr lang="en-US" altLang="zh-CN" sz="2400" b="1" i="1"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ctrlPr>
                      </m:sSubPr>
                      <m:e>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𝐒𝐎</m:t>
                        </m:r>
                      </m:e>
                      <m:sub>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𝟒</m:t>
                        </m:r>
                      </m:sub>
                    </m:sSub>
                  </m:oMath>
                </a14:m>
                <a:r>
                  <a:rPr lang="en-US" altLang="zh-CN" sz="2400" b="1" i="0" spc="-10300" smtClean="0">
                    <a:solidFill>
                      <a:srgbClr val="000000"/>
                    </a:solidFill>
                    <a:latin typeface="SimSun" panose="02010600030101010101" pitchFamily="34" charset="-122"/>
                    <a:ea typeface="SimSun" panose="02010600030101010101" pitchFamily="34" charset="-122"/>
                    <a:cs typeface="SimSun" panose="02010600030101010101" pitchFamily="34" charset="-120"/>
                  </a:rPr>
                  <a:t>	</a:t>
                </a:r>
                <a:r>
                  <a:rPr lang="en-US" altLang="zh-CN" sz="2400" b="1" i="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B</a:t>
                </a: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14:m>
                  <m:oMath xmlns:m="http://schemas.openxmlformats.org/officeDocument/2006/math">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m:t>
                    </m:r>
                    <m:sSub>
                      <m:sSubPr>
                        <m:ctrlPr>
                          <a:rPr lang="en-US" altLang="zh-CN" sz="2400" b="1" i="1"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ctrlPr>
                      </m:sSubPr>
                      <m:e>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𝐍𝐇</m:t>
                        </m:r>
                      </m:e>
                      <m:sub>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𝟒</m:t>
                        </m:r>
                      </m:sub>
                    </m:sSub>
                    <m:sSub>
                      <m:sSubPr>
                        <m:ctrlPr>
                          <a:rPr lang="en-US" altLang="zh-CN" sz="2400" b="1" i="1"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ctrlPr>
                      </m:sSubPr>
                      <m:e>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m:t>
                        </m:r>
                      </m:e>
                      <m:sub>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𝟐</m:t>
                        </m:r>
                      </m:sub>
                    </m:sSub>
                    <m:sSub>
                      <m:sSubPr>
                        <m:ctrlPr>
                          <a:rPr lang="en-US" altLang="zh-CN" sz="2400" b="1" i="1"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ctrlPr>
                      </m:sSubPr>
                      <m:e>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𝐒𝐎</m:t>
                        </m:r>
                      </m:e>
                      <m:sub>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𝟒</m:t>
                        </m:r>
                      </m:sub>
                    </m:sSub>
                  </m:oMath>
                </a14:m>
                <a:r>
                  <a:rPr lang="en-US" altLang="zh-CN" sz="2400" b="1" i="0" spc="-10300" smtClean="0">
                    <a:solidFill>
                      <a:srgbClr val="000000"/>
                    </a:solidFill>
                    <a:latin typeface="SimSun" panose="02010600030101010101" pitchFamily="34" charset="-122"/>
                    <a:ea typeface="SimSun" panose="02010600030101010101" pitchFamily="34" charset="-122"/>
                    <a:cs typeface="SimSun" panose="02010600030101010101" pitchFamily="34" charset="-120"/>
                  </a:rPr>
                  <a:t>	</a:t>
                </a:r>
                <a:r>
                  <a:rPr lang="en-US" altLang="zh-CN" sz="2400" b="1" i="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C.</a:t>
                </a:r>
                <a14:m>
                  <m:oMath xmlns:m="http://schemas.openxmlformats.org/officeDocument/2006/math">
                    <m:sSub>
                      <m:sSubPr>
                        <m:ctrlPr>
                          <a:rPr lang="en-US" altLang="zh-CN" sz="2400" b="1" i="1"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ctrlPr>
                      </m:sSubPr>
                      <m:e>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𝐂𝐚</m:t>
                        </m:r>
                      </m:e>
                      <m:sub>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𝟑</m:t>
                        </m:r>
                      </m:sub>
                    </m:sSub>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m:t>
                    </m:r>
                    <m:sSub>
                      <m:sSubPr>
                        <m:ctrlPr>
                          <a:rPr lang="en-US" altLang="zh-CN" sz="2400" b="1" i="1"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ctrlPr>
                      </m:sSubPr>
                      <m:e>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𝐏𝐎</m:t>
                        </m:r>
                      </m:e>
                      <m:sub>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𝟒</m:t>
                        </m:r>
                      </m:sub>
                    </m:sSub>
                    <m:sSub>
                      <m:sSubPr>
                        <m:ctrlPr>
                          <a:rPr lang="en-US" altLang="zh-CN" sz="2400" b="1" i="1"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ctrlPr>
                      </m:sSubPr>
                      <m:e>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m:t>
                        </m:r>
                      </m:e>
                      <m:sub>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𝟐</m:t>
                        </m:r>
                      </m:sub>
                    </m:sSub>
                  </m:oMath>
                </a14:m>
                <a:r>
                  <a:rPr lang="en-US" altLang="zh-CN" sz="2400" b="1" i="0" spc="-10300" smtClean="0">
                    <a:solidFill>
                      <a:srgbClr val="000000"/>
                    </a:solidFill>
                    <a:latin typeface="SimSun" panose="02010600030101010101" pitchFamily="34" charset="-122"/>
                    <a:ea typeface="SimSun" panose="02010600030101010101" pitchFamily="34" charset="-122"/>
                    <a:cs typeface="SimSun" panose="02010600030101010101" pitchFamily="34" charset="-120"/>
                  </a:rPr>
                  <a:t>	</a:t>
                </a:r>
                <a:r>
                  <a:rPr lang="en-US" altLang="zh-CN" sz="2400" b="1" i="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D</a:t>
                </a: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14:m>
                  <m:oMath xmlns:m="http://schemas.openxmlformats.org/officeDocument/2006/math">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m:t>
                    </m:r>
                    <m:sSub>
                      <m:sSubPr>
                        <m:ctrlPr>
                          <a:rPr lang="en-US" altLang="zh-CN" sz="2400" b="1" i="1"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ctrlPr>
                      </m:sSubPr>
                      <m:e>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𝐍𝐇</m:t>
                        </m:r>
                      </m:e>
                      <m:sub>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𝟒</m:t>
                        </m:r>
                      </m:sub>
                    </m:sSub>
                    <m:sSub>
                      <m:sSubPr>
                        <m:ctrlPr>
                          <a:rPr lang="en-US" altLang="zh-CN" sz="2400" b="1" i="1"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ctrlPr>
                      </m:sSubPr>
                      <m:e>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m:t>
                        </m:r>
                      </m:e>
                      <m:sub>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𝟑</m:t>
                        </m:r>
                      </m:sub>
                    </m:sSub>
                    <m:sSub>
                      <m:sSubPr>
                        <m:ctrlPr>
                          <a:rPr lang="en-US" altLang="zh-CN" sz="2400" b="1" i="1"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ctrlPr>
                      </m:sSubPr>
                      <m:e>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𝐏𝐎</m:t>
                        </m:r>
                      </m:e>
                      <m:sub>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𝟒</m:t>
                        </m:r>
                      </m:sub>
                    </m:sSub>
                  </m:oMath>
                </a14:m>
                <a:r>
                  <a:rPr lang="en-US" altLang="zh-CN" sz="100" b="1" i="0" kern="0" spc="-99900" dirty="0" smtClean="0">
                    <a:solidFill>
                      <a:srgbClr val="FFFFFF"/>
                    </a:solidFill>
                    <a:latin typeface="Times New Roman" panose="02020603050405020304" pitchFamily="34" charset="0"/>
                    <a:ea typeface="SimSun" panose="02010600030101010101" pitchFamily="34" charset="-122"/>
                    <a:cs typeface="Times New Roman" panose="02020603050405020304" pitchFamily="34" charset="-120"/>
                  </a:rPr>
                  <a:t> </a:t>
                </a:r>
                <a:endParaRPr lang="en-US" altLang="zh-CN" sz="2400" dirty="0"/>
              </a:p>
            </p:txBody>
          </p:sp>
        </mc:Choice>
        <mc:Fallback>
          <p:sp>
            <p:nvSpPr>
              <p:cNvPr id="8" name="QC_4_BD.3_2#df7b5e49f.choices?vcp=1&amp;pid=c8d452dec&amp;color=0,0,0&amp;vtp=1&amp;bbb=1"/>
              <p:cNvSpPr>
                <a:spLocks noRot="1" noChangeAspect="1" noMove="1" noResize="1" noEditPoints="1" noAdjustHandles="1" noChangeArrowheads="1" noChangeShapeType="1" noTextEdit="1"/>
              </p:cNvSpPr>
              <p:nvPr/>
            </p:nvSpPr>
            <p:spPr>
              <a:xfrm>
                <a:off x="576072" y="3366951"/>
                <a:ext cx="10954512" cy="533400"/>
              </a:xfrm>
              <a:prstGeom prst="rect">
                <a:avLst/>
              </a:prstGeom>
              <a:blipFill rotWithShape="1">
                <a:blip r:embed="rId1"/>
                <a:stretch>
                  <a:fillRect l="-1" t="-34" r="2" b="34"/>
                </a:stretch>
              </a:blipFill>
            </p:spPr>
            <p:txBody>
              <a:bodyPr/>
              <a:lstStyle/>
              <a:p>
                <a:r>
                  <a:rPr lang="zh-CN" altLang="en-US">
                    <a:noFill/>
                  </a:rPr>
                  <a:t> </a:t>
                </a:r>
              </a:p>
            </p:txBody>
          </p:sp>
        </mc:Fallback>
      </mc:AlternateContent>
      <p:sp>
        <p:nvSpPr>
          <p:cNvPr id="9" name="QC_4_BD.5_1#8e45885ad?vcp=1&amp;pid=c8d452dec&amp;color=0,0,0&amp;vtp=1&amp;bbb=1"/>
          <p:cNvSpPr/>
          <p:nvPr/>
        </p:nvSpPr>
        <p:spPr>
          <a:xfrm>
            <a:off x="576072" y="3837242"/>
            <a:ext cx="10954512" cy="533400"/>
          </a:xfrm>
          <a:prstGeom prst="rect">
            <a:avLst/>
          </a:prstGeom>
          <a:noFill/>
        </p:spPr>
        <p:txBody>
          <a:bodyPr wrap="none" lIns="0" tIns="0" rIns="0" bIns="0" rtlCol="0" anchor="t"/>
          <a:lstStyle/>
          <a:p>
            <a:pPr algn="l" latinLnBrk="1">
              <a:lnSpc>
                <a:spcPts val="4200"/>
              </a:lnSpc>
            </a:pP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3.“广西文旅”火爆出圈。</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下列文旅活动主要发生化学变化的是</a:t>
            </a:r>
            <a:r>
              <a:rPr lang="en-US" altLang="zh-CN" sz="2400" b="1" i="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r>
              <a:rPr lang="en-US" altLang="zh-CN" sz="2400" b="1" i="0" smtClean="0">
                <a:solidFill>
                  <a:srgbClr val="000000"/>
                </a:solidFill>
                <a:latin typeface="SimSun" panose="02010600030101010101" pitchFamily="34" charset="-122"/>
                <a:ea typeface="SimSun" panose="02010600030101010101" pitchFamily="34" charset="-122"/>
                <a:cs typeface="SimSun" panose="02010600030101010101" pitchFamily="34" charset="-120"/>
              </a:rPr>
              <a:t>     </a:t>
            </a:r>
            <a:r>
              <a:rPr lang="en-US" altLang="zh-CN" sz="2400" b="1" i="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endParaRPr lang="en-US" altLang="zh-CN" sz="2400" dirty="0"/>
          </a:p>
        </p:txBody>
      </p:sp>
      <p:sp>
        <p:nvSpPr>
          <p:cNvPr id="11" name="QC_4_BD.5_2#8e45885ad.choices?vcp=1&amp;pid=c8d452dec&amp;color=0,0,0&amp;vtp=1&amp;bbb=1"/>
          <p:cNvSpPr/>
          <p:nvPr/>
        </p:nvSpPr>
        <p:spPr>
          <a:xfrm>
            <a:off x="576072" y="4367775"/>
            <a:ext cx="10954512" cy="533400"/>
          </a:xfrm>
          <a:prstGeom prst="rect">
            <a:avLst/>
          </a:prstGeom>
          <a:noFill/>
        </p:spPr>
        <p:txBody>
          <a:bodyPr wrap="none" lIns="0" tIns="0" rIns="0" bIns="0" rtlCol="0" anchor="t"/>
          <a:lstStyle/>
          <a:p>
            <a:pPr marL="0" marR="0" lvl="0" indent="0" defTabSz="914400" eaLnBrk="1" fontAlgn="auto" latinLnBrk="1" hangingPunct="1">
              <a:lnSpc>
                <a:spcPts val="4200"/>
              </a:lnSpc>
              <a:spcBef>
                <a:spcPts val="0"/>
              </a:spcBef>
              <a:spcAft>
                <a:spcPts val="0"/>
              </a:spcAft>
              <a:buClrTx/>
              <a:buSzTx/>
              <a:buNone/>
              <a:tabLst>
                <a:tab pos="2800985" algn="l"/>
                <a:tab pos="5577205" algn="l"/>
                <a:tab pos="8366125" algn="l"/>
              </a:tabLst>
              <a:defRPr/>
            </a:pP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r>
              <a:rPr lang="en-US" altLang="zh-CN" sz="2400" b="1" i="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放飞气球</a:t>
            </a:r>
            <a:r>
              <a:rPr lang="en-US" altLang="zh-CN" sz="2400" b="1" i="0" spc="-10300" smtClean="0">
                <a:solidFill>
                  <a:srgbClr val="000000"/>
                </a:solidFill>
                <a:latin typeface="SimSun" panose="02010600030101010101" pitchFamily="34" charset="-122"/>
                <a:ea typeface="SimSun" panose="02010600030101010101" pitchFamily="34" charset="-122"/>
                <a:cs typeface="SimSun" panose="02010600030101010101" pitchFamily="34" charset="-120"/>
              </a:rPr>
              <a:t>	</a:t>
            </a:r>
            <a:r>
              <a:rPr lang="en-US" altLang="zh-CN" sz="2400" b="1" i="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B</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r>
              <a:rPr lang="en-US" altLang="zh-CN" sz="2400" b="1" i="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元宵灯展</a:t>
            </a:r>
            <a:r>
              <a:rPr lang="en-US" altLang="zh-CN" sz="2400" b="1" i="0" spc="-10300" smtClean="0">
                <a:solidFill>
                  <a:srgbClr val="000000"/>
                </a:solidFill>
                <a:latin typeface="SimSun" panose="02010600030101010101" pitchFamily="34" charset="-122"/>
                <a:ea typeface="SimSun" panose="02010600030101010101" pitchFamily="34" charset="-122"/>
                <a:cs typeface="SimSun" panose="02010600030101010101" pitchFamily="34" charset="-120"/>
              </a:rPr>
              <a:t>	</a:t>
            </a:r>
            <a:r>
              <a:rPr lang="en-US" altLang="zh-CN" sz="2400" b="1" i="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C</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r>
              <a:rPr lang="en-US" altLang="zh-CN" sz="2400" b="1" i="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燃放焰火</a:t>
            </a:r>
            <a:r>
              <a:rPr lang="en-US" altLang="zh-CN" sz="2400" b="1" i="0" spc="-10300" smtClean="0">
                <a:solidFill>
                  <a:srgbClr val="000000"/>
                </a:solidFill>
                <a:latin typeface="SimSun" panose="02010600030101010101" pitchFamily="34" charset="-122"/>
                <a:ea typeface="SimSun" panose="02010600030101010101" pitchFamily="34" charset="-122"/>
                <a:cs typeface="SimSun" panose="02010600030101010101" pitchFamily="34" charset="-120"/>
              </a:rPr>
              <a:t>	</a:t>
            </a:r>
            <a:r>
              <a:rPr lang="en-US" altLang="zh-CN" sz="2400" b="1" i="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D</a:t>
            </a: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.舞狮舞龙</a:t>
            </a:r>
            <a:endParaRPr lang="en-US" altLang="zh-CN" sz="2400" dirty="0"/>
          </a:p>
        </p:txBody>
      </p:sp>
      <p:sp>
        <p:nvSpPr>
          <p:cNvPr id="12" name="QC_4_BD.7_1#533f42837?vcp=1&amp;pid=c8d452dec&amp;color=0,0,0&amp;vtp=1&amp;bbb=1"/>
          <p:cNvSpPr/>
          <p:nvPr/>
        </p:nvSpPr>
        <p:spPr>
          <a:xfrm>
            <a:off x="576072" y="4890634"/>
            <a:ext cx="10954512" cy="533400"/>
          </a:xfrm>
          <a:prstGeom prst="rect">
            <a:avLst/>
          </a:prstGeom>
          <a:noFill/>
        </p:spPr>
        <p:txBody>
          <a:bodyPr wrap="none" lIns="0" tIns="0" rIns="0" bIns="0" rtlCol="0" anchor="t"/>
          <a:lstStyle/>
          <a:p>
            <a:pPr algn="l" latinLnBrk="1">
              <a:lnSpc>
                <a:spcPts val="4200"/>
              </a:lnSpc>
            </a:pP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4.化学课本中有许多“小实验”。下列“小实验”</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没有涉及化学变化的是</a:t>
            </a:r>
            <a:r>
              <a:rPr lang="en-US" altLang="zh-CN" sz="2400" b="1" i="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r>
              <a:rPr lang="en-US" altLang="zh-CN" sz="2400" b="1" i="0" smtClean="0">
                <a:solidFill>
                  <a:srgbClr val="000000"/>
                </a:solidFill>
                <a:latin typeface="SimSun" panose="02010600030101010101" pitchFamily="34" charset="-122"/>
                <a:ea typeface="SimSun" panose="02010600030101010101" pitchFamily="34" charset="-122"/>
                <a:cs typeface="SimSun" panose="02010600030101010101" pitchFamily="34" charset="-120"/>
              </a:rPr>
              <a:t>     </a:t>
            </a:r>
            <a:r>
              <a:rPr lang="en-US" altLang="zh-CN" sz="2400" b="1" i="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endParaRPr lang="en-US" altLang="zh-CN" sz="2400" dirty="0"/>
          </a:p>
        </p:txBody>
      </p:sp>
      <p:sp>
        <p:nvSpPr>
          <p:cNvPr id="14" name="QC_4_BD.7_2#533f42837.choices?vcp=1&amp;pid=c8d452dec&amp;color=0,0,0&amp;vtp=1&amp;bbb=1"/>
          <p:cNvSpPr/>
          <p:nvPr/>
        </p:nvSpPr>
        <p:spPr>
          <a:xfrm>
            <a:off x="576072" y="5413493"/>
            <a:ext cx="10954512" cy="533400"/>
          </a:xfrm>
          <a:prstGeom prst="rect">
            <a:avLst/>
          </a:prstGeom>
          <a:noFill/>
        </p:spPr>
        <p:txBody>
          <a:bodyPr wrap="none" lIns="0" tIns="0" rIns="0" bIns="0" rtlCol="0" anchor="t"/>
          <a:lstStyle/>
          <a:p>
            <a:pPr marL="0" marR="0" lvl="0" indent="0" defTabSz="914400" eaLnBrk="1" fontAlgn="auto" latinLnBrk="1" hangingPunct="1">
              <a:lnSpc>
                <a:spcPts val="4200"/>
              </a:lnSpc>
              <a:spcBef>
                <a:spcPts val="0"/>
              </a:spcBef>
              <a:spcAft>
                <a:spcPts val="0"/>
              </a:spcAft>
              <a:buClrTx/>
              <a:buSzTx/>
              <a:buNone/>
              <a:tabLst>
                <a:tab pos="2651760" algn="l"/>
                <a:tab pos="5570855" algn="l"/>
                <a:tab pos="8210550" algn="l"/>
              </a:tabLst>
              <a:defRPr/>
            </a:pP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r>
              <a:rPr lang="en-US" altLang="zh-CN" sz="2400" b="1" i="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蛋壳中加醋酸</a:t>
            </a:r>
            <a:r>
              <a:rPr lang="en-US" altLang="zh-CN" sz="2400" b="1" i="0" spc="-10300" smtClean="0">
                <a:solidFill>
                  <a:srgbClr val="000000"/>
                </a:solidFill>
                <a:latin typeface="SimSun" panose="02010600030101010101" pitchFamily="34" charset="-122"/>
                <a:ea typeface="SimSun" panose="02010600030101010101" pitchFamily="34" charset="-122"/>
                <a:cs typeface="SimSun" panose="02010600030101010101" pitchFamily="34" charset="-120"/>
              </a:rPr>
              <a:t>	</a:t>
            </a:r>
            <a:r>
              <a:rPr lang="en-US" altLang="zh-CN" sz="2400" b="1" i="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B</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r>
              <a:rPr lang="en-US" altLang="zh-CN" sz="2400" b="1" i="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自制简易净水器</a:t>
            </a:r>
            <a:r>
              <a:rPr lang="en-US" altLang="zh-CN" sz="2400" b="1" i="0" spc="-10300" smtClean="0">
                <a:solidFill>
                  <a:srgbClr val="000000"/>
                </a:solidFill>
                <a:latin typeface="SimSun" panose="02010600030101010101" pitchFamily="34" charset="-122"/>
                <a:ea typeface="SimSun" panose="02010600030101010101" pitchFamily="34" charset="-122"/>
                <a:cs typeface="SimSun" panose="02010600030101010101" pitchFamily="34" charset="-120"/>
              </a:rPr>
              <a:t>	</a:t>
            </a:r>
            <a:r>
              <a:rPr lang="en-US" altLang="zh-CN" sz="2400" b="1" i="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C</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r>
              <a:rPr lang="en-US" altLang="zh-CN" sz="2400" b="1" i="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粉尘爆炸实验</a:t>
            </a:r>
            <a:r>
              <a:rPr lang="en-US" altLang="zh-CN" sz="2400" b="1" i="0" spc="-10300" smtClean="0">
                <a:solidFill>
                  <a:srgbClr val="000000"/>
                </a:solidFill>
                <a:latin typeface="SimSun" panose="02010600030101010101" pitchFamily="34" charset="-122"/>
                <a:ea typeface="SimSun" panose="02010600030101010101" pitchFamily="34" charset="-122"/>
                <a:cs typeface="SimSun" panose="02010600030101010101" pitchFamily="34" charset="-120"/>
              </a:rPr>
              <a:t>	</a:t>
            </a:r>
            <a:r>
              <a:rPr lang="en-US" altLang="zh-CN" sz="2400" b="1" i="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D</a:t>
            </a: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.用蜡烛自制炭黑</a:t>
            </a:r>
            <a:endParaRPr lang="en-US" altLang="zh-CN" sz="2400" dirty="0"/>
          </a:p>
        </p:txBody>
      </p:sp>
      <p:sp>
        <p:nvSpPr>
          <p:cNvPr id="15" name="QC_4_AN.2_1#5acb515d8.bracket?vcp=1&amp;pid=c8d452dec&amp;color=0,0,0&amp;vpa=1&amp;vtp=1&amp;answeroption=D"/>
          <p:cNvSpPr txBox="1"/>
          <p:nvPr/>
        </p:nvSpPr>
        <p:spPr>
          <a:xfrm>
            <a:off x="8815197" y="2354253"/>
            <a:ext cx="474489" cy="569387"/>
          </a:xfrm>
          <a:prstGeom prst="rect">
            <a:avLst/>
          </a:prstGeom>
          <a:noFill/>
        </p:spPr>
        <p:txBody>
          <a:bodyPr vert="horz" wrap="none" lIns="0" tIns="0" rIns="0" bIns="0" rtlCol="0">
            <a:spAutoFit/>
          </a:bodyPr>
          <a:lstStyle/>
          <a:p>
            <a:r>
              <a:rPr lang="zh-CN" altLang="en-US" sz="3700" b="1" smtClean="0">
                <a:solidFill>
                  <a:srgbClr val="A00021"/>
                </a:solidFill>
                <a:latin typeface="华文细黑" panose="02010600040101010101" pitchFamily="2" charset="-122"/>
              </a:rPr>
              <a:t>√</a:t>
            </a:r>
            <a:endParaRPr lang="zh-CN" altLang="en-US" sz="3700" b="1">
              <a:solidFill>
                <a:srgbClr val="A00021"/>
              </a:solidFill>
              <a:latin typeface="华文细黑" panose="02010600040101010101" pitchFamily="2" charset="-122"/>
            </a:endParaRPr>
          </a:p>
        </p:txBody>
      </p:sp>
      <p:sp>
        <p:nvSpPr>
          <p:cNvPr id="16" name="QC_4_AN.4_1#df7b5e49f.bracket?vcp=1&amp;pid=c8d452dec&amp;color=0,0,0&amp;vpa=2&amp;vtp=1&amp;answeroption=A"/>
          <p:cNvSpPr txBox="1"/>
          <p:nvPr/>
        </p:nvSpPr>
        <p:spPr>
          <a:xfrm>
            <a:off x="449072" y="3399971"/>
            <a:ext cx="474489" cy="569387"/>
          </a:xfrm>
          <a:prstGeom prst="rect">
            <a:avLst/>
          </a:prstGeom>
          <a:noFill/>
        </p:spPr>
        <p:txBody>
          <a:bodyPr vert="horz" wrap="none" lIns="0" tIns="0" rIns="0" bIns="0" rtlCol="0">
            <a:spAutoFit/>
          </a:bodyPr>
          <a:lstStyle/>
          <a:p>
            <a:r>
              <a:rPr lang="zh-CN" altLang="en-US" sz="3700" b="1" smtClean="0">
                <a:solidFill>
                  <a:srgbClr val="A00021"/>
                </a:solidFill>
                <a:latin typeface="华文细黑" panose="02010600040101010101" pitchFamily="2" charset="-122"/>
              </a:rPr>
              <a:t>√</a:t>
            </a:r>
            <a:endParaRPr lang="zh-CN" altLang="en-US" sz="3700" b="1">
              <a:solidFill>
                <a:srgbClr val="A00021"/>
              </a:solidFill>
              <a:latin typeface="华文细黑" panose="02010600040101010101" pitchFamily="2" charset="-122"/>
            </a:endParaRPr>
          </a:p>
        </p:txBody>
      </p:sp>
      <p:sp>
        <p:nvSpPr>
          <p:cNvPr id="17" name="QC_4_AN.6_1#8e45885ad.bracket?vcp=1&amp;pid=c8d452dec&amp;color=0,0,0&amp;vpa=3&amp;vtp=1&amp;answeroption=C"/>
          <p:cNvSpPr txBox="1"/>
          <p:nvPr/>
        </p:nvSpPr>
        <p:spPr>
          <a:xfrm>
            <a:off x="6026912" y="4400795"/>
            <a:ext cx="474489" cy="569387"/>
          </a:xfrm>
          <a:prstGeom prst="rect">
            <a:avLst/>
          </a:prstGeom>
          <a:noFill/>
        </p:spPr>
        <p:txBody>
          <a:bodyPr vert="horz" wrap="none" lIns="0" tIns="0" rIns="0" bIns="0" rtlCol="0">
            <a:spAutoFit/>
          </a:bodyPr>
          <a:lstStyle/>
          <a:p>
            <a:r>
              <a:rPr lang="zh-CN" altLang="en-US" sz="3700" b="1" smtClean="0">
                <a:solidFill>
                  <a:srgbClr val="A00021"/>
                </a:solidFill>
                <a:latin typeface="华文细黑" panose="02010600040101010101" pitchFamily="2" charset="-122"/>
              </a:rPr>
              <a:t>√</a:t>
            </a:r>
            <a:endParaRPr lang="zh-CN" altLang="en-US" sz="3700" b="1">
              <a:solidFill>
                <a:srgbClr val="A00021"/>
              </a:solidFill>
              <a:latin typeface="华文细黑" panose="02010600040101010101" pitchFamily="2" charset="-122"/>
            </a:endParaRPr>
          </a:p>
        </p:txBody>
      </p:sp>
      <p:sp>
        <p:nvSpPr>
          <p:cNvPr id="18" name="QC_4_AN.8_1#533f42837.bracket?vcp=1&amp;pid=c8d452dec&amp;color=0,0,0&amp;vpa=4&amp;vtp=1&amp;answeroption=B"/>
          <p:cNvSpPr txBox="1"/>
          <p:nvPr/>
        </p:nvSpPr>
        <p:spPr>
          <a:xfrm>
            <a:off x="3101467" y="5446513"/>
            <a:ext cx="474489" cy="569387"/>
          </a:xfrm>
          <a:prstGeom prst="rect">
            <a:avLst/>
          </a:prstGeom>
          <a:noFill/>
        </p:spPr>
        <p:txBody>
          <a:bodyPr vert="horz" wrap="none" lIns="0" tIns="0" rIns="0" bIns="0" rtlCol="0">
            <a:spAutoFit/>
          </a:bodyPr>
          <a:lstStyle/>
          <a:p>
            <a:r>
              <a:rPr lang="zh-CN" altLang="en-US" sz="3700" b="1" smtClean="0">
                <a:solidFill>
                  <a:srgbClr val="A00021"/>
                </a:solidFill>
                <a:latin typeface="华文细黑" panose="02010600040101010101" pitchFamily="2" charset="-122"/>
              </a:rPr>
              <a:t>√</a:t>
            </a:r>
            <a:endParaRPr lang="zh-CN" altLang="en-US" sz="3700" b="1">
              <a:solidFill>
                <a:srgbClr val="A00021"/>
              </a:solidFill>
              <a:latin typeface="华文细黑" panose="02010600040101010101" pitchFamily="2" charset="-122"/>
            </a:endParaRPr>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5">
                                            <p:txEl>
                                              <p:pRg st="0" end="0"/>
                                            </p:txEl>
                                          </p:spTgt>
                                        </p:tgtEl>
                                        <p:attrNameLst>
                                          <p:attrName>style.visibility</p:attrName>
                                        </p:attrNameLst>
                                      </p:cBhvr>
                                      <p:to>
                                        <p:strVal val="visible"/>
                                      </p:to>
                                    </p:set>
                                    <p:animEffect transition="in" filter="wipe(left)">
                                      <p:cBhvr>
                                        <p:cTn id="7" dur="500"/>
                                        <p:tgtEl>
                                          <p:spTgt spid="1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6">
                                            <p:txEl>
                                              <p:pRg st="0" end="0"/>
                                            </p:txEl>
                                          </p:spTgt>
                                        </p:tgtEl>
                                        <p:attrNameLst>
                                          <p:attrName>style.visibility</p:attrName>
                                        </p:attrNameLst>
                                      </p:cBhvr>
                                      <p:to>
                                        <p:strVal val="visible"/>
                                      </p:to>
                                    </p:set>
                                    <p:animEffect transition="in" filter="wipe(left)">
                                      <p:cBhvr>
                                        <p:cTn id="12" dur="500"/>
                                        <p:tgtEl>
                                          <p:spTgt spid="16">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7">
                                            <p:txEl>
                                              <p:pRg st="0" end="0"/>
                                            </p:txEl>
                                          </p:spTgt>
                                        </p:tgtEl>
                                        <p:attrNameLst>
                                          <p:attrName>style.visibility</p:attrName>
                                        </p:attrNameLst>
                                      </p:cBhvr>
                                      <p:to>
                                        <p:strVal val="visible"/>
                                      </p:to>
                                    </p:set>
                                    <p:animEffect transition="in" filter="wipe(left)">
                                      <p:cBhvr>
                                        <p:cTn id="17" dur="500"/>
                                        <p:tgtEl>
                                          <p:spTgt spid="17">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18">
                                            <p:txEl>
                                              <p:pRg st="0" end="0"/>
                                            </p:txEl>
                                          </p:spTgt>
                                        </p:tgtEl>
                                        <p:attrNameLst>
                                          <p:attrName>style.visibility</p:attrName>
                                        </p:attrNameLst>
                                      </p:cBhvr>
                                      <p:to>
                                        <p:strVal val="visible"/>
                                      </p:to>
                                    </p:set>
                                    <p:animEffect transition="in" filter="wipe(left)">
                                      <p:cBhvr>
                                        <p:cTn id="22" dur="500"/>
                                        <p:tgtEl>
                                          <p:spTgt spid="1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uild="p"/>
      <p:bldP spid="16" grpId="0" build="p"/>
      <p:bldP spid="17" grpId="0" build="p"/>
      <p:bldP spid="18"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4_BD.9_1#66a3c3f9d?vcp=1&amp;pid=c8d452dec&amp;color=0,0,0&amp;vtp=1&amp;bt=1&amp;bbb=1"/>
          <p:cNvSpPr/>
          <p:nvPr/>
        </p:nvSpPr>
        <p:spPr>
          <a:xfrm>
            <a:off x="576072" y="1062360"/>
            <a:ext cx="10954512" cy="533400"/>
          </a:xfrm>
          <a:prstGeom prst="rect">
            <a:avLst/>
          </a:prstGeom>
          <a:noFill/>
        </p:spPr>
        <p:txBody>
          <a:bodyPr wrap="none" lIns="0" tIns="0" rIns="0" bIns="0" rtlCol="0" anchor="t"/>
          <a:lstStyle/>
          <a:p>
            <a:pPr algn="l" latinLnBrk="1">
              <a:lnSpc>
                <a:spcPts val="4200"/>
              </a:lnSpc>
            </a:pP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5.</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下列实验操作正确的是</a:t>
            </a:r>
            <a:r>
              <a:rPr lang="en-US" altLang="zh-CN" sz="2400" b="1" i="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r>
              <a:rPr lang="en-US" altLang="zh-CN" sz="2400" b="1" i="0" smtClean="0">
                <a:solidFill>
                  <a:srgbClr val="000000"/>
                </a:solidFill>
                <a:latin typeface="SimSun" panose="02010600030101010101" pitchFamily="34" charset="-122"/>
                <a:ea typeface="SimSun" panose="02010600030101010101" pitchFamily="34" charset="-122"/>
                <a:cs typeface="SimSun" panose="02010600030101010101" pitchFamily="34" charset="-120"/>
              </a:rPr>
              <a:t>     </a:t>
            </a:r>
            <a:r>
              <a:rPr lang="en-US" altLang="zh-CN" sz="2400" b="1" i="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endParaRPr lang="en-US" altLang="zh-CN" sz="2400" dirty="0"/>
          </a:p>
        </p:txBody>
      </p:sp>
      <p:pic>
        <p:nvPicPr>
          <p:cNvPr id="4" name="QC_4_BD.9_2#66a3c3f9d.choice_image?htil=1&amp;vcp=1&amp;pid=c8d452dec&amp;color=0,0,0&amp;tib=255,255,255&amp;vtp=1" descr="preencoded.png"/>
          <p:cNvPicPr>
            <a:picLocks noChangeAspect="1"/>
          </p:cNvPicPr>
          <p:nvPr/>
        </p:nvPicPr>
        <p:blipFill>
          <a:blip r:embed="rId1">
            <a:clrChange>
              <a:clrFrom>
                <a:srgbClr val="FFFFFF"/>
              </a:clrFrom>
              <a:clrTo>
                <a:srgbClr val="FFFFFF">
                  <a:alpha val="0"/>
                </a:srgbClr>
              </a:clrTo>
            </a:clrChange>
          </a:blip>
          <a:stretch>
            <a:fillRect/>
          </a:stretch>
        </p:blipFill>
        <p:spPr>
          <a:xfrm>
            <a:off x="576072" y="1668023"/>
            <a:ext cx="3346704" cy="2194560"/>
          </a:xfrm>
          <a:prstGeom prst="rect">
            <a:avLst/>
          </a:prstGeom>
          <a:noFill/>
          <a:extLst>
            <a:ext uri="{909E8E84-426E-40DD-AFC4-6F175D3DCCD1}">
              <a14:hiddenFill xmlns:a14="http://schemas.microsoft.com/office/drawing/2010/main">
                <a:solidFill>
                  <a:scrgbClr r="0" g="0" b="0">
                    <a:alpha val="0"/>
                  </a:scrgbClr>
                </a:solidFill>
              </a14:hiddenFill>
            </a:ext>
          </a:extLst>
        </p:spPr>
      </p:pic>
      <p:sp>
        <p:nvSpPr>
          <p:cNvPr id="5" name="QC_4_BD.9_3#66a3c3f9d?htil=1&amp;vcp=1&amp;pid=c8d452dec&amp;color=0,0,0&amp;vtp=1&amp;bbb=1"/>
          <p:cNvSpPr/>
          <p:nvPr/>
        </p:nvSpPr>
        <p:spPr>
          <a:xfrm>
            <a:off x="576072" y="3963167"/>
            <a:ext cx="3383280" cy="533400"/>
          </a:xfrm>
          <a:prstGeom prst="rect">
            <a:avLst/>
          </a:prstGeom>
          <a:noFill/>
        </p:spPr>
        <p:txBody>
          <a:bodyPr wrap="none" lIns="0" tIns="0" rIns="0" bIns="0" rtlCol="0" anchor="t"/>
          <a:lstStyle/>
          <a:p>
            <a:pPr algn="l" latinLnBrk="1">
              <a:lnSpc>
                <a:spcPts val="4200"/>
              </a:lnSpc>
            </a:pP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A.测pH</a:t>
            </a:r>
            <a:endParaRPr lang="en-US" altLang="zh-CN" sz="2400" dirty="0"/>
          </a:p>
        </p:txBody>
      </p:sp>
      <p:pic>
        <p:nvPicPr>
          <p:cNvPr id="6" name="QC_4_BD.9_4#66a3c3f9d.choice_image?htil=1&amp;vcp=1&amp;pid=c8d452dec&amp;color=0,0,0&amp;tib=255,255,255&amp;vtp=1" descr="preencoded.png"/>
          <p:cNvPicPr>
            <a:picLocks noChangeAspect="1"/>
          </p:cNvPicPr>
          <p:nvPr/>
        </p:nvPicPr>
        <p:blipFill>
          <a:blip r:embed="rId2">
            <a:clrChange>
              <a:clrFrom>
                <a:srgbClr val="FFFFFF"/>
              </a:clrFrom>
              <a:clrTo>
                <a:srgbClr val="FFFFFF">
                  <a:alpha val="0"/>
                </a:srgbClr>
              </a:clrTo>
            </a:clrChange>
          </a:blip>
          <a:stretch>
            <a:fillRect/>
          </a:stretch>
        </p:blipFill>
        <p:spPr>
          <a:xfrm>
            <a:off x="3959352" y="1668023"/>
            <a:ext cx="2002536" cy="2194560"/>
          </a:xfrm>
          <a:prstGeom prst="rect">
            <a:avLst/>
          </a:prstGeom>
          <a:noFill/>
          <a:extLst>
            <a:ext uri="{909E8E84-426E-40DD-AFC4-6F175D3DCCD1}">
              <a14:hiddenFill xmlns:a14="http://schemas.microsoft.com/office/drawing/2010/main">
                <a:solidFill>
                  <a:scrgbClr r="0" g="0" b="0">
                    <a:alpha val="0"/>
                  </a:scrgbClr>
                </a:solidFill>
              </a14:hiddenFill>
            </a:ext>
          </a:extLst>
        </p:spPr>
      </p:pic>
      <p:sp>
        <p:nvSpPr>
          <p:cNvPr id="7" name="QC_4_BD.9_5#66a3c3f9d?htil=1&amp;vcp=1&amp;pid=c8d452dec&amp;color=0,0,0&amp;vtp=1&amp;bbb=1"/>
          <p:cNvSpPr/>
          <p:nvPr/>
        </p:nvSpPr>
        <p:spPr>
          <a:xfrm>
            <a:off x="3959352" y="3963167"/>
            <a:ext cx="2450592" cy="533400"/>
          </a:xfrm>
          <a:prstGeom prst="rect">
            <a:avLst/>
          </a:prstGeom>
          <a:noFill/>
        </p:spPr>
        <p:txBody>
          <a:bodyPr wrap="none" lIns="0" tIns="0" rIns="0" bIns="0" rtlCol="0" anchor="t"/>
          <a:lstStyle/>
          <a:p>
            <a:pPr algn="l" latinLnBrk="1">
              <a:lnSpc>
                <a:spcPts val="4200"/>
              </a:lnSpc>
            </a:pP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B.蒸发</a:t>
            </a:r>
            <a:endParaRPr lang="en-US" altLang="zh-CN" sz="2400" dirty="0"/>
          </a:p>
        </p:txBody>
      </p:sp>
      <p:pic>
        <p:nvPicPr>
          <p:cNvPr id="8" name="QC_4_BD.9_6#66a3c3f9d.choice_image?htil=1&amp;vcp=1&amp;pid=c8d452dec&amp;color=0,0,0&amp;tib=255,255,255&amp;vtp=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6409944" y="1668023"/>
            <a:ext cx="2633472" cy="2194560"/>
          </a:xfrm>
          <a:prstGeom prst="rect">
            <a:avLst/>
          </a:prstGeom>
          <a:noFill/>
          <a:extLst>
            <a:ext uri="{909E8E84-426E-40DD-AFC4-6F175D3DCCD1}">
              <a14:hiddenFill xmlns:a14="http://schemas.microsoft.com/office/drawing/2010/main">
                <a:solidFill>
                  <a:scrgbClr r="0" g="0" b="0">
                    <a:alpha val="0"/>
                  </a:scrgbClr>
                </a:solidFill>
              </a14:hiddenFill>
            </a:ext>
          </a:extLst>
        </p:spPr>
      </p:pic>
      <p:sp>
        <p:nvSpPr>
          <p:cNvPr id="9" name="QC_4_BD.9_7#66a3c3f9d?htil=1&amp;vcp=1&amp;pid=c8d452dec&amp;color=0,0,0&amp;vtp=1&amp;bbb=1"/>
          <p:cNvSpPr/>
          <p:nvPr/>
        </p:nvSpPr>
        <p:spPr>
          <a:xfrm>
            <a:off x="6409944" y="3963167"/>
            <a:ext cx="2670048" cy="533400"/>
          </a:xfrm>
          <a:prstGeom prst="rect">
            <a:avLst/>
          </a:prstGeom>
          <a:noFill/>
        </p:spPr>
        <p:txBody>
          <a:bodyPr wrap="none" lIns="0" tIns="0" rIns="0" bIns="0" rtlCol="0" anchor="t"/>
          <a:lstStyle/>
          <a:p>
            <a:pPr algn="l" latinLnBrk="1">
              <a:lnSpc>
                <a:spcPts val="4200"/>
              </a:lnSpc>
            </a:pP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C.稀释</a:t>
            </a:r>
            <a:endParaRPr lang="en-US" altLang="zh-CN" sz="2400" dirty="0"/>
          </a:p>
        </p:txBody>
      </p:sp>
      <p:pic>
        <p:nvPicPr>
          <p:cNvPr id="10" name="QC_4_BD.9_8#66a3c3f9d.choice_image?htil=1&amp;vcp=1&amp;pid=c8d452dec&amp;color=0,0,0&amp;tib=255,255,255&amp;vtp=1" descr="preencoded.png"/>
          <p:cNvPicPr>
            <a:picLocks noChangeAspect="1"/>
          </p:cNvPicPr>
          <p:nvPr/>
        </p:nvPicPr>
        <p:blipFill>
          <a:blip r:embed="rId4">
            <a:clrChange>
              <a:clrFrom>
                <a:srgbClr val="FFFFFF"/>
              </a:clrFrom>
              <a:clrTo>
                <a:srgbClr val="FFFFFF">
                  <a:alpha val="0"/>
                </a:srgbClr>
              </a:clrTo>
            </a:clrChange>
          </a:blip>
          <a:stretch>
            <a:fillRect/>
          </a:stretch>
        </p:blipFill>
        <p:spPr>
          <a:xfrm>
            <a:off x="9079992" y="1668023"/>
            <a:ext cx="1655064" cy="2194560"/>
          </a:xfrm>
          <a:prstGeom prst="rect">
            <a:avLst/>
          </a:prstGeom>
          <a:noFill/>
          <a:extLst>
            <a:ext uri="{909E8E84-426E-40DD-AFC4-6F175D3DCCD1}">
              <a14:hiddenFill xmlns:a14="http://schemas.microsoft.com/office/drawing/2010/main">
                <a:solidFill>
                  <a:scrgbClr r="0" g="0" b="0">
                    <a:alpha val="0"/>
                  </a:scrgbClr>
                </a:solidFill>
              </a14:hiddenFill>
            </a:ext>
          </a:extLst>
        </p:spPr>
      </p:pic>
      <p:sp>
        <p:nvSpPr>
          <p:cNvPr id="11" name="QC_4_BD.9_9#66a3c3f9d?htil=1&amp;vcp=1&amp;pid=c8d452dec&amp;color=0,0,0&amp;vtp=1&amp;bbb=1"/>
          <p:cNvSpPr/>
          <p:nvPr/>
        </p:nvSpPr>
        <p:spPr>
          <a:xfrm>
            <a:off x="9079992" y="3963167"/>
            <a:ext cx="2450592" cy="533400"/>
          </a:xfrm>
          <a:prstGeom prst="rect">
            <a:avLst/>
          </a:prstGeom>
          <a:noFill/>
        </p:spPr>
        <p:txBody>
          <a:bodyPr wrap="none" lIns="0" tIns="0" rIns="0" bIns="0" rtlCol="0" anchor="t"/>
          <a:lstStyle/>
          <a:p>
            <a:pPr algn="l" latinLnBrk="1">
              <a:lnSpc>
                <a:spcPts val="4200"/>
              </a:lnSpc>
            </a:pP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D.过滤</a:t>
            </a:r>
            <a:endParaRPr lang="en-US" altLang="zh-CN" sz="2400" dirty="0"/>
          </a:p>
        </p:txBody>
      </p:sp>
      <p:sp>
        <p:nvSpPr>
          <p:cNvPr id="12" name="QC_4_BD.11_1#c526f535e?vcp=1&amp;pid=c8d452dec&amp;color=0,0,0&amp;vtp=1&amp;bbb=1"/>
          <p:cNvSpPr/>
          <p:nvPr/>
        </p:nvSpPr>
        <p:spPr>
          <a:xfrm>
            <a:off x="576072" y="4484556"/>
            <a:ext cx="10954512" cy="533400"/>
          </a:xfrm>
          <a:prstGeom prst="rect">
            <a:avLst/>
          </a:prstGeom>
          <a:noFill/>
        </p:spPr>
        <p:txBody>
          <a:bodyPr wrap="none" lIns="0" tIns="0" rIns="0" bIns="0" rtlCol="0" anchor="t"/>
          <a:lstStyle/>
          <a:p>
            <a:pPr algn="l" latinLnBrk="1">
              <a:lnSpc>
                <a:spcPts val="4200"/>
              </a:lnSpc>
            </a:pP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6.物质分类是学习化学的一种方法。</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下列物质属于单质的是</a:t>
            </a:r>
            <a:r>
              <a:rPr lang="en-US" altLang="zh-CN" sz="2400" b="1" i="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r>
              <a:rPr lang="en-US" altLang="zh-CN" sz="2400" b="1" i="0" smtClean="0">
                <a:solidFill>
                  <a:srgbClr val="000000"/>
                </a:solidFill>
                <a:latin typeface="SimSun" panose="02010600030101010101" pitchFamily="34" charset="-122"/>
                <a:ea typeface="SimSun" panose="02010600030101010101" pitchFamily="34" charset="-122"/>
                <a:cs typeface="SimSun" panose="02010600030101010101" pitchFamily="34" charset="-120"/>
              </a:rPr>
              <a:t>     </a:t>
            </a:r>
            <a:r>
              <a:rPr lang="en-US" altLang="zh-CN" sz="2400" b="1" i="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endParaRPr lang="en-US" altLang="zh-CN" sz="2400" dirty="0"/>
          </a:p>
        </p:txBody>
      </p:sp>
      <p:sp>
        <p:nvSpPr>
          <p:cNvPr id="14" name="QC_4_BD.11_2#c526f535e.choices?vcp=1&amp;pid=c8d452dec&amp;color=0,0,0&amp;vtp=1&amp;bbb=1"/>
          <p:cNvSpPr/>
          <p:nvPr/>
        </p:nvSpPr>
        <p:spPr>
          <a:xfrm>
            <a:off x="576072" y="4859333"/>
            <a:ext cx="10954512" cy="533400"/>
          </a:xfrm>
          <a:prstGeom prst="rect">
            <a:avLst/>
          </a:prstGeom>
          <a:noFill/>
        </p:spPr>
        <p:txBody>
          <a:bodyPr wrap="none" lIns="0" tIns="0" rIns="0" bIns="0" rtlCol="0" anchor="t"/>
          <a:lstStyle/>
          <a:p>
            <a:pPr marL="0" marR="0" lvl="0" indent="0" defTabSz="914400" eaLnBrk="1" fontAlgn="auto" latinLnBrk="1" hangingPunct="1">
              <a:lnSpc>
                <a:spcPts val="4200"/>
              </a:lnSpc>
              <a:spcBef>
                <a:spcPts val="0"/>
              </a:spcBef>
              <a:spcAft>
                <a:spcPts val="0"/>
              </a:spcAft>
              <a:buClrTx/>
              <a:buSzTx/>
              <a:buNone/>
              <a:tabLst>
                <a:tab pos="2413635" algn="l"/>
                <a:tab pos="5107305" algn="l"/>
                <a:tab pos="8131175" algn="l"/>
              </a:tabLst>
              <a:defRPr/>
            </a:pP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r>
              <a:rPr lang="en-US" altLang="zh-CN" sz="2400" b="1" i="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液态氮</a:t>
            </a:r>
            <a:r>
              <a:rPr lang="en-US" altLang="zh-CN" sz="2400" b="1" i="0" spc="-10300" smtClean="0">
                <a:solidFill>
                  <a:srgbClr val="000000"/>
                </a:solidFill>
                <a:latin typeface="SimSun" panose="02010600030101010101" pitchFamily="34" charset="-122"/>
                <a:ea typeface="SimSun" panose="02010600030101010101" pitchFamily="34" charset="-122"/>
                <a:cs typeface="SimSun" panose="02010600030101010101" pitchFamily="34" charset="-120"/>
              </a:rPr>
              <a:t>	</a:t>
            </a:r>
            <a:r>
              <a:rPr lang="en-US" altLang="zh-CN" sz="2400" b="1" i="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B</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r>
              <a:rPr lang="en-US" altLang="zh-CN" sz="2400" b="1" i="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新鲜空气</a:t>
            </a:r>
            <a:r>
              <a:rPr lang="en-US" altLang="zh-CN" sz="2400" b="1" i="0" spc="-10300" smtClean="0">
                <a:solidFill>
                  <a:srgbClr val="000000"/>
                </a:solidFill>
                <a:latin typeface="SimSun" panose="02010600030101010101" pitchFamily="34" charset="-122"/>
                <a:ea typeface="SimSun" panose="02010600030101010101" pitchFamily="34" charset="-122"/>
                <a:cs typeface="SimSun" panose="02010600030101010101" pitchFamily="34" charset="-120"/>
              </a:rPr>
              <a:t>	</a:t>
            </a:r>
            <a:r>
              <a:rPr lang="en-US" altLang="zh-CN" sz="2400" b="1" i="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C</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r>
              <a:rPr lang="en-US" altLang="zh-CN" sz="2400" b="1" i="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澄清石灰水</a:t>
            </a:r>
            <a:r>
              <a:rPr lang="en-US" altLang="zh-CN" sz="2400" b="1" i="0" spc="-10300" smtClean="0">
                <a:solidFill>
                  <a:srgbClr val="000000"/>
                </a:solidFill>
                <a:latin typeface="SimSun" panose="02010600030101010101" pitchFamily="34" charset="-122"/>
                <a:ea typeface="SimSun" panose="02010600030101010101" pitchFamily="34" charset="-122"/>
                <a:cs typeface="SimSun" panose="02010600030101010101" pitchFamily="34" charset="-120"/>
              </a:rPr>
              <a:t>	</a:t>
            </a:r>
            <a:r>
              <a:rPr lang="en-US" altLang="zh-CN" sz="2400" b="1" i="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D</a:t>
            </a: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.冰水共存物</a:t>
            </a:r>
            <a:endParaRPr lang="en-US" altLang="zh-CN" sz="2400" dirty="0"/>
          </a:p>
        </p:txBody>
      </p:sp>
      <p:sp>
        <p:nvSpPr>
          <p:cNvPr id="15" name="QC_4_AN.10_1#66a3c3f9d.bracket?vcp=1&amp;pid=c8d452dec&amp;color=0,0,0&amp;vpa=5&amp;vtp=1&amp;answeroption=B"/>
          <p:cNvSpPr txBox="1"/>
          <p:nvPr/>
        </p:nvSpPr>
        <p:spPr>
          <a:xfrm>
            <a:off x="3832352" y="3996187"/>
            <a:ext cx="474489" cy="569387"/>
          </a:xfrm>
          <a:prstGeom prst="rect">
            <a:avLst/>
          </a:prstGeom>
          <a:noFill/>
        </p:spPr>
        <p:txBody>
          <a:bodyPr vert="horz" wrap="none" lIns="0" tIns="0" rIns="0" bIns="0" rtlCol="0">
            <a:spAutoFit/>
          </a:bodyPr>
          <a:lstStyle/>
          <a:p>
            <a:r>
              <a:rPr lang="zh-CN" altLang="en-US" sz="3700" b="1" smtClean="0">
                <a:solidFill>
                  <a:srgbClr val="A00021"/>
                </a:solidFill>
                <a:latin typeface="华文细黑" panose="02010600040101010101" pitchFamily="2" charset="-122"/>
              </a:rPr>
              <a:t>√</a:t>
            </a:r>
            <a:endParaRPr lang="zh-CN" altLang="en-US" sz="3700" b="1">
              <a:solidFill>
                <a:srgbClr val="A00021"/>
              </a:solidFill>
              <a:latin typeface="华文细黑" panose="02010600040101010101" pitchFamily="2" charset="-122"/>
            </a:endParaRPr>
          </a:p>
        </p:txBody>
      </p:sp>
      <p:sp>
        <p:nvSpPr>
          <p:cNvPr id="16" name="QC_4_AN.12_1#c526f535e.bracket?vcp=1&amp;pid=c8d452dec&amp;color=0,0,0&amp;vpa=6&amp;vtp=1&amp;answeroption=A"/>
          <p:cNvSpPr txBox="1"/>
          <p:nvPr/>
        </p:nvSpPr>
        <p:spPr>
          <a:xfrm>
            <a:off x="449072" y="4892353"/>
            <a:ext cx="474489" cy="569387"/>
          </a:xfrm>
          <a:prstGeom prst="rect">
            <a:avLst/>
          </a:prstGeom>
          <a:noFill/>
        </p:spPr>
        <p:txBody>
          <a:bodyPr vert="horz" wrap="none" lIns="0" tIns="0" rIns="0" bIns="0" rtlCol="0">
            <a:spAutoFit/>
          </a:bodyPr>
          <a:lstStyle/>
          <a:p>
            <a:r>
              <a:rPr lang="zh-CN" altLang="en-US" sz="3700" b="1" smtClean="0">
                <a:solidFill>
                  <a:srgbClr val="A00021"/>
                </a:solidFill>
                <a:latin typeface="华文细黑" panose="02010600040101010101" pitchFamily="2" charset="-122"/>
              </a:rPr>
              <a:t>√</a:t>
            </a:r>
            <a:endParaRPr lang="zh-CN" altLang="en-US" sz="3700" b="1">
              <a:solidFill>
                <a:srgbClr val="A00021"/>
              </a:solidFill>
              <a:latin typeface="华文细黑" panose="02010600040101010101" pitchFamily="2" charset="-122"/>
            </a:endParaRPr>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5">
                                            <p:txEl>
                                              <p:pRg st="0" end="0"/>
                                            </p:txEl>
                                          </p:spTgt>
                                        </p:tgtEl>
                                        <p:attrNameLst>
                                          <p:attrName>style.visibility</p:attrName>
                                        </p:attrNameLst>
                                      </p:cBhvr>
                                      <p:to>
                                        <p:strVal val="visible"/>
                                      </p:to>
                                    </p:set>
                                    <p:animEffect transition="in" filter="wipe(left)">
                                      <p:cBhvr>
                                        <p:cTn id="7" dur="500"/>
                                        <p:tgtEl>
                                          <p:spTgt spid="1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6">
                                            <p:txEl>
                                              <p:pRg st="0" end="0"/>
                                            </p:txEl>
                                          </p:spTgt>
                                        </p:tgtEl>
                                        <p:attrNameLst>
                                          <p:attrName>style.visibility</p:attrName>
                                        </p:attrNameLst>
                                      </p:cBhvr>
                                      <p:to>
                                        <p:strVal val="visible"/>
                                      </p:to>
                                    </p:set>
                                    <p:animEffect transition="in" filter="wipe(left)">
                                      <p:cBhvr>
                                        <p:cTn id="12" dur="500"/>
                                        <p:tgtEl>
                                          <p:spTgt spid="1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uild="p"/>
      <p:bldP spid="16"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4_BD.13_1#1ecb5271a?vcp=1&amp;pid=c8d452dec&amp;color=0,0,0&amp;mp=1&amp;vtp=1&amp;bt=1&amp;bbb=1"/>
          <p:cNvSpPr/>
          <p:nvPr/>
        </p:nvSpPr>
        <p:spPr>
          <a:xfrm>
            <a:off x="576072" y="1156340"/>
            <a:ext cx="10954512" cy="533400"/>
          </a:xfrm>
          <a:prstGeom prst="rect">
            <a:avLst/>
          </a:prstGeom>
          <a:noFill/>
        </p:spPr>
        <p:txBody>
          <a:bodyPr wrap="none" lIns="0" tIns="0" rIns="0" bIns="0" rtlCol="0" anchor="t"/>
          <a:lstStyle/>
          <a:p>
            <a:pPr algn="l" latinLnBrk="1">
              <a:lnSpc>
                <a:spcPts val="4200"/>
              </a:lnSpc>
            </a:pP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7.化学用语是国际通用的化学语言。</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下列化学用语表达正确的是</a:t>
            </a:r>
            <a:r>
              <a:rPr lang="en-US" altLang="zh-CN" sz="2400" b="1" i="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r>
              <a:rPr lang="en-US" altLang="zh-CN" sz="2400" b="1" i="0" smtClean="0">
                <a:solidFill>
                  <a:srgbClr val="000000"/>
                </a:solidFill>
                <a:latin typeface="SimSun" panose="02010600030101010101" pitchFamily="34" charset="-122"/>
                <a:ea typeface="SimSun" panose="02010600030101010101" pitchFamily="34" charset="-122"/>
                <a:cs typeface="SimSun" panose="02010600030101010101" pitchFamily="34" charset="-120"/>
              </a:rPr>
              <a:t>     </a:t>
            </a:r>
            <a:r>
              <a:rPr lang="en-US" altLang="zh-CN" sz="2400" b="1" i="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endParaRPr lang="en-US" altLang="zh-CN" sz="2400" dirty="0"/>
          </a:p>
        </p:txBody>
      </p:sp>
      <mc:AlternateContent xmlns:mc="http://schemas.openxmlformats.org/markup-compatibility/2006">
        <mc:Choice xmlns:a14="http://schemas.microsoft.com/office/drawing/2010/main" Requires="a14">
          <p:sp>
            <p:nvSpPr>
              <p:cNvPr id="4" name="QC_4_BD.13_2#1ecb5271a.choices?vcp=1&amp;pid=c8d452dec&amp;color=0,0,0&amp;vtp=1&amp;bbb=1"/>
              <p:cNvSpPr/>
              <p:nvPr/>
            </p:nvSpPr>
            <p:spPr>
              <a:xfrm>
                <a:off x="576072" y="1680777"/>
                <a:ext cx="10954512" cy="1130300"/>
              </a:xfrm>
              <a:prstGeom prst="rect">
                <a:avLst/>
              </a:prstGeom>
              <a:noFill/>
            </p:spPr>
            <p:txBody>
              <a:bodyPr wrap="none" lIns="0" tIns="0" rIns="0" bIns="0" rtlCol="0" anchor="t"/>
              <a:lstStyle/>
              <a:p>
                <a:pPr marL="0" marR="0" lvl="0" indent="0" defTabSz="914400" eaLnBrk="1" fontAlgn="auto" latinLnBrk="1" hangingPunct="1">
                  <a:lnSpc>
                    <a:spcPts val="4500"/>
                  </a:lnSpc>
                  <a:spcBef>
                    <a:spcPts val="0"/>
                  </a:spcBef>
                  <a:spcAft>
                    <a:spcPts val="0"/>
                  </a:spcAft>
                  <a:buClrTx/>
                  <a:buSzTx/>
                  <a:buNone/>
                  <a:tabLst>
                    <a:tab pos="5583555" algn="l"/>
                  </a:tabLst>
                  <a:defRPr/>
                </a:pP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氧化铁</a:t>
                </a:r>
                <a:r>
                  <a:rPr lang="en-US" altLang="zh-CN" sz="2400" b="1" i="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14:m>
                  <m:oMath xmlns:m="http://schemas.openxmlformats.org/officeDocument/2006/math">
                    <m:sSub>
                      <m:sSubPr>
                        <m:ctrlPr>
                          <a:rPr lang="en-US" altLang="zh-CN" sz="2400" b="1" i="1"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ctrlPr>
                      </m:sSubPr>
                      <m:e>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𝐅𝐞</m:t>
                        </m:r>
                      </m:e>
                      <m:sub>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𝟑</m:t>
                        </m:r>
                      </m:sub>
                    </m:sSub>
                    <m:sSub>
                      <m:sSubPr>
                        <m:ctrlPr>
                          <a:rPr lang="en-US" altLang="zh-CN" sz="2400" b="1" i="1"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ctrlPr>
                      </m:sSubPr>
                      <m:e>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𝐎</m:t>
                        </m:r>
                      </m:e>
                      <m:sub>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𝟒</m:t>
                        </m:r>
                      </m:sub>
                    </m:sSub>
                  </m:oMath>
                </a14:m>
                <a:r>
                  <a:rPr lang="en-US" altLang="zh-CN" sz="2400" b="1" i="0" spc="-10300" smtClean="0">
                    <a:solidFill>
                      <a:srgbClr val="000000"/>
                    </a:solidFill>
                    <a:latin typeface="SimSun" panose="02010600030101010101" pitchFamily="34" charset="-122"/>
                    <a:ea typeface="SimSun" panose="02010600030101010101" pitchFamily="34" charset="-122"/>
                    <a:cs typeface="SimSun" panose="02010600030101010101" pitchFamily="34" charset="-120"/>
                  </a:rPr>
                  <a:t>	</a:t>
                </a:r>
                <a:r>
                  <a:rPr lang="en-US" altLang="zh-CN" sz="2400" b="1" i="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B</a:t>
                </a: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.两个镁离子：</a:t>
                </a:r>
                <a14:m>
                  <m:oMath xmlns:m="http://schemas.openxmlformats.org/officeDocument/2006/math">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𝟐</m:t>
                    </m:r>
                    <m:sSup>
                      <m:sSupPr>
                        <m:ctrlPr>
                          <a:rPr lang="en-US" altLang="zh-CN" sz="2400" b="1" i="1"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ctrlPr>
                      </m:sSupPr>
                      <m:e>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𝐌𝐠</m:t>
                        </m:r>
                      </m:e>
                      <m:sup>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m:t>
                        </m:r>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𝟐</m:t>
                        </m:r>
                      </m:sup>
                    </m:sSup>
                  </m:oMath>
                </a14:m>
                <a:r>
                  <a:rPr lang="en-US" altLang="zh-CN" sz="100" b="1" i="0" kern="0" spc="-99900" dirty="0" smtClean="0">
                    <a:solidFill>
                      <a:srgbClr val="FFFFFF"/>
                    </a:solidFill>
                    <a:latin typeface="Times New Roman" panose="02020603050405020304" pitchFamily="34" charset="0"/>
                    <a:ea typeface="SimSun" panose="02010600030101010101" pitchFamily="34" charset="-122"/>
                    <a:cs typeface="Times New Roman" panose="02020603050405020304" pitchFamily="34" charset="-120"/>
                  </a:rPr>
                  <a:t> </a:t>
                </a:r>
                <a:endParaRPr lang="en-US" altLang="zh-CN" sz="2400" dirty="0"/>
              </a:p>
              <a:p>
                <a:pPr marL="0" marR="0" lvl="0" indent="0" defTabSz="914400" eaLnBrk="1" fontAlgn="auto" latinLnBrk="1" hangingPunct="1">
                  <a:lnSpc>
                    <a:spcPts val="4400"/>
                  </a:lnSpc>
                  <a:spcBef>
                    <a:spcPts val="0"/>
                  </a:spcBef>
                  <a:spcAft>
                    <a:spcPts val="0"/>
                  </a:spcAft>
                  <a:buClrTx/>
                  <a:buSzTx/>
                  <a:buNone/>
                  <a:tabLst>
                    <a:tab pos="5583555" algn="l"/>
                  </a:tabLst>
                  <a:defRPr/>
                </a:pPr>
                <a:r>
                  <a:rPr lang="en-US" altLang="zh-CN" sz="2400" b="1" i="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C</a:t>
                </a: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两个氮原子</a:t>
                </a:r>
                <a:r>
                  <a:rPr lang="en-US" altLang="zh-CN" sz="2400" b="1" i="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14:m>
                  <m:oMath xmlns:m="http://schemas.openxmlformats.org/officeDocument/2006/math">
                    <m:sSub>
                      <m:sSubPr>
                        <m:ctrlPr>
                          <a:rPr lang="en-US" altLang="zh-CN" sz="2400" b="1" i="1"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ctrlPr>
                      </m:sSubPr>
                      <m:e>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𝐍</m:t>
                        </m:r>
                      </m:e>
                      <m:sub>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𝟐</m:t>
                        </m:r>
                      </m:sub>
                    </m:sSub>
                  </m:oMath>
                </a14:m>
                <a:r>
                  <a:rPr lang="en-US" altLang="zh-CN" sz="2400" b="1" i="0" spc="-10300" smtClean="0">
                    <a:solidFill>
                      <a:srgbClr val="000000"/>
                    </a:solidFill>
                    <a:latin typeface="SimSun" panose="02010600030101010101" pitchFamily="34" charset="-122"/>
                    <a:ea typeface="SimSun" panose="02010600030101010101" pitchFamily="34" charset="-122"/>
                    <a:cs typeface="SimSun" panose="02010600030101010101" pitchFamily="34" charset="-120"/>
                  </a:rPr>
                  <a:t>	</a:t>
                </a:r>
                <a:r>
                  <a:rPr lang="en-US" altLang="zh-CN" sz="2400" b="1" i="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D</a:t>
                </a: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.三个二氧化碳分子：</a:t>
                </a:r>
                <a14:m>
                  <m:oMath xmlns:m="http://schemas.openxmlformats.org/officeDocument/2006/math">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𝟑</m:t>
                    </m:r>
                    <m:sSub>
                      <m:sSubPr>
                        <m:ctrlPr>
                          <a:rPr lang="en-US" altLang="zh-CN" sz="2400" b="1" i="1"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ctrlPr>
                      </m:sSubPr>
                      <m:e>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𝐂𝐎</m:t>
                        </m:r>
                      </m:e>
                      <m:sub>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𝟐</m:t>
                        </m:r>
                      </m:sub>
                    </m:sSub>
                  </m:oMath>
                </a14:m>
                <a:r>
                  <a:rPr lang="en-US" altLang="zh-CN" sz="100" b="1" i="0" kern="0" spc="-99900" dirty="0" smtClean="0">
                    <a:solidFill>
                      <a:srgbClr val="FFFFFF"/>
                    </a:solidFill>
                    <a:latin typeface="Times New Roman" panose="02020603050405020304" pitchFamily="34" charset="0"/>
                    <a:ea typeface="SimSun" panose="02010600030101010101" pitchFamily="34" charset="-122"/>
                    <a:cs typeface="Times New Roman" panose="02020603050405020304" pitchFamily="34" charset="-120"/>
                  </a:rPr>
                  <a:t> </a:t>
                </a:r>
                <a:endParaRPr lang="en-US" altLang="zh-CN" sz="2400" dirty="0"/>
              </a:p>
            </p:txBody>
          </p:sp>
        </mc:Choice>
        <mc:Fallback>
          <p:sp>
            <p:nvSpPr>
              <p:cNvPr id="4" name="QC_4_BD.13_2#1ecb5271a.choices?vcp=1&amp;pid=c8d452dec&amp;color=0,0,0&amp;vtp=1&amp;bbb=1"/>
              <p:cNvSpPr>
                <a:spLocks noRot="1" noChangeAspect="1" noMove="1" noResize="1" noEditPoints="1" noAdjustHandles="1" noChangeArrowheads="1" noChangeShapeType="1" noTextEdit="1"/>
              </p:cNvSpPr>
              <p:nvPr/>
            </p:nvSpPr>
            <p:spPr>
              <a:xfrm>
                <a:off x="576072" y="1680777"/>
                <a:ext cx="10954512" cy="1130300"/>
              </a:xfrm>
              <a:prstGeom prst="rect">
                <a:avLst/>
              </a:prstGeom>
              <a:blipFill rotWithShape="1">
                <a:blip r:embed="rId1"/>
                <a:stretch>
                  <a:fillRect l="-1" t="-50" r="2" b="50"/>
                </a:stretch>
              </a:blipFill>
            </p:spPr>
            <p:txBody>
              <a:bodyPr/>
              <a:lstStyle/>
              <a:p>
                <a:r>
                  <a:rPr lang="zh-CN" altLang="en-US">
                    <a:noFill/>
                  </a:rPr>
                  <a:t> </a:t>
                </a:r>
              </a:p>
            </p:txBody>
          </p:sp>
        </mc:Fallback>
      </mc:AlternateContent>
      <p:sp>
        <p:nvSpPr>
          <p:cNvPr id="5" name="QC_4_BD.15_1#cd65604f2?vcp=1&amp;pid=c8d452dec&amp;color=0,0,0&amp;vtp=1&amp;bbb=1&amp;hb=1"/>
          <p:cNvSpPr/>
          <p:nvPr/>
        </p:nvSpPr>
        <p:spPr>
          <a:xfrm>
            <a:off x="576072" y="2803403"/>
            <a:ext cx="10954512" cy="1676400"/>
          </a:xfrm>
          <a:prstGeom prst="rect">
            <a:avLst/>
          </a:prstGeom>
          <a:noFill/>
        </p:spPr>
        <p:txBody>
          <a:bodyPr wrap="none" lIns="0" tIns="0" rIns="0" bIns="0" rtlCol="0" anchor="t"/>
          <a:lstStyle/>
          <a:p>
            <a:pPr algn="l" latinLnBrk="1">
              <a:lnSpc>
                <a:spcPts val="4400"/>
              </a:lnSpc>
            </a:pP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8.中国空间站中有一套完善的再生式环境控制与生命保障系统</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r>
              <a:rPr lang="en-US" altLang="zh-CN" sz="2400" b="1" i="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可实现舱内氧气和</a:t>
            </a:r>
            <a:endParaRPr lang="en-US" altLang="zh-CN" sz="2400" b="1" i="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endParaRPr>
          </a:p>
          <a:p>
            <a:pPr latinLnBrk="1">
              <a:lnSpc>
                <a:spcPts val="4400"/>
              </a:lnSpc>
            </a:pPr>
            <a:r>
              <a:rPr lang="en-US" altLang="zh-CN" sz="2400" b="1" i="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水的循环利用</a:t>
            </a: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，保障航天员长时间在轨驻留的需求</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r>
              <a:rPr lang="en-US" altLang="zh-CN" sz="2400" b="1" i="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下列过程属于物理变化的是</a:t>
            </a:r>
            <a:endParaRPr lang="en-US" altLang="zh-CN" sz="2400" b="1" i="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endParaRPr>
          </a:p>
          <a:p>
            <a:pPr latinLnBrk="1">
              <a:lnSpc>
                <a:spcPts val="4400"/>
              </a:lnSpc>
            </a:pPr>
            <a:r>
              <a:rPr lang="en-US" altLang="zh-CN" sz="2400" b="1" i="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r>
              <a:rPr lang="en-US" altLang="zh-CN" sz="2400" b="1" i="0" smtClean="0">
                <a:solidFill>
                  <a:srgbClr val="000000"/>
                </a:solidFill>
                <a:latin typeface="SimSun" panose="02010600030101010101" pitchFamily="34" charset="-122"/>
                <a:ea typeface="SimSun" panose="02010600030101010101" pitchFamily="34" charset="-122"/>
                <a:cs typeface="SimSun" panose="02010600030101010101" pitchFamily="34" charset="-120"/>
              </a:rPr>
              <a:t>     </a:t>
            </a:r>
            <a:r>
              <a:rPr lang="en-US" altLang="zh-CN" sz="2400" b="1" i="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endParaRPr lang="en-US" altLang="zh-CN" sz="2400" dirty="0"/>
          </a:p>
        </p:txBody>
      </p:sp>
      <mc:AlternateContent xmlns:mc="http://schemas.openxmlformats.org/markup-compatibility/2006">
        <mc:Choice xmlns:a14="http://schemas.microsoft.com/office/drawing/2010/main" Requires="a14">
          <p:sp>
            <p:nvSpPr>
              <p:cNvPr id="7" name="QC_4_BD.15_2#cd65604f2.choices?vcp=1&amp;pid=c8d452dec&amp;color=0,0,0&amp;vtp=1&amp;bbb=1"/>
              <p:cNvSpPr/>
              <p:nvPr/>
            </p:nvSpPr>
            <p:spPr>
              <a:xfrm>
                <a:off x="576072" y="4487477"/>
                <a:ext cx="10954512" cy="1117600"/>
              </a:xfrm>
              <a:prstGeom prst="rect">
                <a:avLst/>
              </a:prstGeom>
              <a:noFill/>
            </p:spPr>
            <p:txBody>
              <a:bodyPr wrap="none" lIns="0" tIns="0" rIns="0" bIns="0" rtlCol="0" anchor="t"/>
              <a:lstStyle/>
              <a:p>
                <a:pPr marL="0" marR="0" lvl="0" indent="0" defTabSz="914400" eaLnBrk="1" fontAlgn="auto" latinLnBrk="1" hangingPunct="1">
                  <a:lnSpc>
                    <a:spcPts val="4400"/>
                  </a:lnSpc>
                  <a:spcBef>
                    <a:spcPts val="0"/>
                  </a:spcBef>
                  <a:spcAft>
                    <a:spcPts val="0"/>
                  </a:spcAft>
                  <a:buClrTx/>
                  <a:buSzTx/>
                  <a:buNone/>
                  <a:tabLst>
                    <a:tab pos="5583555" algn="l"/>
                  </a:tabLst>
                  <a:defRPr/>
                </a:pP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r>
                  <a:rPr lang="en-US" altLang="zh-CN" sz="2400" b="1" i="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利用循环水电解制氧气</a:t>
                </a:r>
                <a:r>
                  <a:rPr lang="en-US" altLang="zh-CN" sz="2400" b="1" i="0" spc="-10300" smtClean="0">
                    <a:solidFill>
                      <a:srgbClr val="000000"/>
                    </a:solidFill>
                    <a:latin typeface="SimSun" panose="02010600030101010101" pitchFamily="34" charset="-122"/>
                    <a:ea typeface="SimSun" panose="02010600030101010101" pitchFamily="34" charset="-122"/>
                    <a:cs typeface="SimSun" panose="02010600030101010101" pitchFamily="34" charset="-120"/>
                  </a:rPr>
                  <a:t>	</a:t>
                </a:r>
                <a:r>
                  <a:rPr lang="en-US" altLang="zh-CN" sz="2400" b="1" i="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B</a:t>
                </a: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.长征二号</a:t>
                </a:r>
                <a14:m>
                  <m:oMath xmlns:m="http://schemas.openxmlformats.org/officeDocument/2006/math">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𝐅</m:t>
                    </m:r>
                  </m:oMath>
                </a14:m>
                <a:r>
                  <a:rPr lang="en-US" altLang="zh-CN" sz="100" b="1" i="0" kern="0" spc="-99900" dirty="0" smtClean="0">
                    <a:solidFill>
                      <a:srgbClr val="FFFFFF"/>
                    </a:solidFill>
                    <a:latin typeface="Times New Roman" panose="02020603050405020304" pitchFamily="34" charset="0"/>
                    <a:ea typeface="SimSun" panose="02010600030101010101" pitchFamily="34" charset="-122"/>
                    <a:cs typeface="Times New Roman" panose="02020603050405020304" pitchFamily="34" charset="-120"/>
                  </a:rPr>
                  <a:t> </a:t>
                </a: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遥十五火箭点火发射</a:t>
                </a:r>
                <a:endParaRPr lang="en-US" altLang="zh-CN" sz="2400" dirty="0"/>
              </a:p>
              <a:p>
                <a:pPr marL="0" marR="0" lvl="0" indent="0" defTabSz="914400" eaLnBrk="1" fontAlgn="auto" latinLnBrk="1" hangingPunct="1">
                  <a:lnSpc>
                    <a:spcPts val="4400"/>
                  </a:lnSpc>
                  <a:spcBef>
                    <a:spcPts val="0"/>
                  </a:spcBef>
                  <a:spcAft>
                    <a:spcPts val="0"/>
                  </a:spcAft>
                  <a:buClrTx/>
                  <a:buSzTx/>
                  <a:buNone/>
                  <a:tabLst>
                    <a:tab pos="5583555" algn="l"/>
                  </a:tabLst>
                  <a:defRPr/>
                </a:pPr>
                <a:r>
                  <a:rPr lang="en-US" altLang="zh-CN" sz="2400" b="1" i="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C</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r>
                  <a:rPr lang="en-US" altLang="zh-CN" sz="2400" b="1" i="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冷凝回收舱内的水蒸气</a:t>
                </a:r>
                <a:r>
                  <a:rPr lang="en-US" altLang="zh-CN" sz="2400" b="1" i="0" spc="-10300" smtClean="0">
                    <a:solidFill>
                      <a:srgbClr val="000000"/>
                    </a:solidFill>
                    <a:latin typeface="SimSun" panose="02010600030101010101" pitchFamily="34" charset="-122"/>
                    <a:ea typeface="SimSun" panose="02010600030101010101" pitchFamily="34" charset="-122"/>
                    <a:cs typeface="SimSun" panose="02010600030101010101" pitchFamily="34" charset="-120"/>
                  </a:rPr>
                  <a:t>	</a:t>
                </a:r>
                <a:r>
                  <a:rPr lang="en-US" altLang="zh-CN" sz="2400" b="1" i="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D</a:t>
                </a: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.还原去除舱内的二氧化碳并生成氧气</a:t>
                </a:r>
                <a:endParaRPr lang="en-US" altLang="zh-CN" sz="2400" dirty="0"/>
              </a:p>
            </p:txBody>
          </p:sp>
        </mc:Choice>
        <mc:Fallback>
          <p:sp>
            <p:nvSpPr>
              <p:cNvPr id="7" name="QC_4_BD.15_2#cd65604f2.choices?vcp=1&amp;pid=c8d452dec&amp;color=0,0,0&amp;vtp=1&amp;bbb=1"/>
              <p:cNvSpPr>
                <a:spLocks noRot="1" noChangeAspect="1" noMove="1" noResize="1" noEditPoints="1" noAdjustHandles="1" noChangeArrowheads="1" noChangeShapeType="1" noTextEdit="1"/>
              </p:cNvSpPr>
              <p:nvPr/>
            </p:nvSpPr>
            <p:spPr>
              <a:xfrm>
                <a:off x="576072" y="4487477"/>
                <a:ext cx="10954512" cy="1117600"/>
              </a:xfrm>
              <a:prstGeom prst="rect">
                <a:avLst/>
              </a:prstGeom>
              <a:blipFill rotWithShape="1">
                <a:blip r:embed="rId2"/>
                <a:stretch>
                  <a:fillRect l="-1" t="-51" r="2" b="51"/>
                </a:stretch>
              </a:blipFill>
            </p:spPr>
            <p:txBody>
              <a:bodyPr/>
              <a:lstStyle/>
              <a:p>
                <a:r>
                  <a:rPr lang="zh-CN" altLang="en-US">
                    <a:noFill/>
                  </a:rPr>
                  <a:t> </a:t>
                </a:r>
              </a:p>
            </p:txBody>
          </p:sp>
        </mc:Fallback>
      </mc:AlternateContent>
      <p:sp>
        <p:nvSpPr>
          <p:cNvPr id="8" name="QC_4_AN.14_1#1ecb5271a.bracket?vcp=1&amp;pid=c8d452dec&amp;color=0,0,0&amp;mp=1&amp;vpa=7&amp;vtp=1&amp;answeroption=D"/>
          <p:cNvSpPr txBox="1"/>
          <p:nvPr/>
        </p:nvSpPr>
        <p:spPr>
          <a:xfrm>
            <a:off x="6033262" y="2323397"/>
            <a:ext cx="474489" cy="569387"/>
          </a:xfrm>
          <a:prstGeom prst="rect">
            <a:avLst/>
          </a:prstGeom>
          <a:noFill/>
        </p:spPr>
        <p:txBody>
          <a:bodyPr vert="horz" wrap="none" lIns="0" tIns="0" rIns="0" bIns="0" rtlCol="0">
            <a:spAutoFit/>
          </a:bodyPr>
          <a:lstStyle/>
          <a:p>
            <a:r>
              <a:rPr lang="zh-CN" altLang="en-US" sz="3700" b="1" smtClean="0">
                <a:solidFill>
                  <a:srgbClr val="A00021"/>
                </a:solidFill>
                <a:latin typeface="华文细黑" panose="02010600040101010101" pitchFamily="2" charset="-122"/>
              </a:rPr>
              <a:t>√</a:t>
            </a:r>
            <a:endParaRPr lang="zh-CN" altLang="en-US" sz="3700" b="1">
              <a:solidFill>
                <a:srgbClr val="A00021"/>
              </a:solidFill>
              <a:latin typeface="华文细黑" panose="02010600040101010101" pitchFamily="2" charset="-122"/>
            </a:endParaRPr>
          </a:p>
        </p:txBody>
      </p:sp>
      <p:sp>
        <p:nvSpPr>
          <p:cNvPr id="9" name="QC_4_AN.16_1#cd65604f2.bracket?vcp=1&amp;pid=c8d452dec&amp;color=0,0,0&amp;vpa=8&amp;vtp=1&amp;answeroption=C"/>
          <p:cNvSpPr txBox="1"/>
          <p:nvPr/>
        </p:nvSpPr>
        <p:spPr>
          <a:xfrm>
            <a:off x="449072" y="5117397"/>
            <a:ext cx="474489" cy="569387"/>
          </a:xfrm>
          <a:prstGeom prst="rect">
            <a:avLst/>
          </a:prstGeom>
          <a:noFill/>
        </p:spPr>
        <p:txBody>
          <a:bodyPr vert="horz" wrap="none" lIns="0" tIns="0" rIns="0" bIns="0" rtlCol="0">
            <a:spAutoFit/>
          </a:bodyPr>
          <a:lstStyle/>
          <a:p>
            <a:r>
              <a:rPr lang="zh-CN" altLang="en-US" sz="3700" b="1" smtClean="0">
                <a:solidFill>
                  <a:srgbClr val="A00021"/>
                </a:solidFill>
                <a:latin typeface="华文细黑" panose="02010600040101010101" pitchFamily="2" charset="-122"/>
              </a:rPr>
              <a:t>√</a:t>
            </a:r>
            <a:endParaRPr lang="zh-CN" altLang="en-US" sz="3700" b="1">
              <a:solidFill>
                <a:srgbClr val="A00021"/>
              </a:solidFill>
              <a:latin typeface="华文细黑" panose="02010600040101010101" pitchFamily="2" charset="-122"/>
            </a:endParaRPr>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wipe(left)">
                                      <p:cBhvr>
                                        <p:cTn id="7" dur="500"/>
                                        <p:tgtEl>
                                          <p:spTgt spid="8">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9">
                                            <p:txEl>
                                              <p:pRg st="0" end="0"/>
                                            </p:txEl>
                                          </p:spTgt>
                                        </p:tgtEl>
                                        <p:attrNameLst>
                                          <p:attrName>style.visibility</p:attrName>
                                        </p:attrNameLst>
                                      </p:cBhvr>
                                      <p:to>
                                        <p:strVal val="visible"/>
                                      </p:to>
                                    </p:set>
                                    <p:animEffect transition="in" filter="wipe(left)">
                                      <p:cBhvr>
                                        <p:cTn id="12" dur="500"/>
                                        <p:tgtEl>
                                          <p:spTgt spid="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bldP spid="9" grpId="0"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4_BD.17_1#685d144bd?vcp=1&amp;pid=c8d452dec&amp;color=0,0,0&amp;mp=1&amp;vtp=1&amp;bt=1&amp;bbb=1"/>
          <p:cNvSpPr/>
          <p:nvPr/>
        </p:nvSpPr>
        <p:spPr>
          <a:xfrm>
            <a:off x="576072" y="1122050"/>
            <a:ext cx="10954512" cy="533400"/>
          </a:xfrm>
          <a:prstGeom prst="rect">
            <a:avLst/>
          </a:prstGeom>
          <a:noFill/>
        </p:spPr>
        <p:txBody>
          <a:bodyPr wrap="none" lIns="0" tIns="0" rIns="0" bIns="0" rtlCol="0" anchor="t"/>
          <a:lstStyle/>
          <a:p>
            <a:pPr algn="l" latinLnBrk="1">
              <a:lnSpc>
                <a:spcPts val="4200"/>
              </a:lnSpc>
            </a:pP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9.下列对宏观事实的微观解释，</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错误的是</a:t>
            </a:r>
            <a:r>
              <a:rPr lang="en-US" altLang="zh-CN" sz="2400" b="1" i="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r>
              <a:rPr lang="en-US" altLang="zh-CN" sz="2400" b="1" i="0" smtClean="0">
                <a:solidFill>
                  <a:srgbClr val="000000"/>
                </a:solidFill>
                <a:latin typeface="SimSun" panose="02010600030101010101" pitchFamily="34" charset="-122"/>
                <a:ea typeface="SimSun" panose="02010600030101010101" pitchFamily="34" charset="-122"/>
                <a:cs typeface="SimSun" panose="02010600030101010101" pitchFamily="34" charset="-120"/>
              </a:rPr>
              <a:t>     </a:t>
            </a:r>
            <a:r>
              <a:rPr lang="en-US" altLang="zh-CN" sz="2400" b="1" i="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endParaRPr lang="en-US" altLang="zh-CN" sz="2400" dirty="0"/>
          </a:p>
        </p:txBody>
      </p:sp>
      <p:sp>
        <p:nvSpPr>
          <p:cNvPr id="4" name="QC_4_BD.17_2#685d144bd.choices?vcp=1&amp;pid=c8d452dec&amp;color=0,0,0&amp;vtp=1&amp;bbb=1"/>
          <p:cNvSpPr/>
          <p:nvPr/>
        </p:nvSpPr>
        <p:spPr>
          <a:xfrm>
            <a:off x="576072" y="1646487"/>
            <a:ext cx="10954512" cy="1117600"/>
          </a:xfrm>
          <a:prstGeom prst="rect">
            <a:avLst/>
          </a:prstGeom>
          <a:noFill/>
        </p:spPr>
        <p:txBody>
          <a:bodyPr wrap="none" lIns="0" tIns="0" rIns="0" bIns="0" rtlCol="0" anchor="t"/>
          <a:lstStyle/>
          <a:p>
            <a:pPr marL="0" marR="0" lvl="0" indent="0" defTabSz="914400" eaLnBrk="1" fontAlgn="auto" latinLnBrk="1" hangingPunct="1">
              <a:lnSpc>
                <a:spcPts val="4400"/>
              </a:lnSpc>
              <a:spcBef>
                <a:spcPts val="0"/>
              </a:spcBef>
              <a:spcAft>
                <a:spcPts val="0"/>
              </a:spcAft>
              <a:buClrTx/>
              <a:buSzTx/>
              <a:buNone/>
              <a:tabLst>
                <a:tab pos="5583555" algn="l"/>
              </a:tabLst>
              <a:defRPr/>
            </a:pP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A.吹胀气球</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r>
              <a:rPr lang="en-US" altLang="zh-CN" sz="2400" b="1" i="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分子的体积变大</a:t>
            </a:r>
            <a:r>
              <a:rPr lang="en-US" altLang="zh-CN" sz="2400" b="1" i="0" spc="-10300" smtClean="0">
                <a:solidFill>
                  <a:srgbClr val="000000"/>
                </a:solidFill>
                <a:latin typeface="SimSun" panose="02010600030101010101" pitchFamily="34" charset="-122"/>
                <a:ea typeface="SimSun" panose="02010600030101010101" pitchFamily="34" charset="-122"/>
                <a:cs typeface="SimSun" panose="02010600030101010101" pitchFamily="34" charset="-120"/>
              </a:rPr>
              <a:t>	</a:t>
            </a:r>
            <a:r>
              <a:rPr lang="en-US" altLang="zh-CN" sz="2400" b="1" i="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B</a:t>
            </a: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.滴水成冰，分子的间隔变化了</a:t>
            </a:r>
            <a:endParaRPr lang="en-US" altLang="zh-CN" sz="2400" dirty="0"/>
          </a:p>
          <a:p>
            <a:pPr marL="0" marR="0" lvl="0" indent="0" defTabSz="914400" eaLnBrk="1" fontAlgn="auto" latinLnBrk="1" hangingPunct="1">
              <a:lnSpc>
                <a:spcPts val="4400"/>
              </a:lnSpc>
              <a:spcBef>
                <a:spcPts val="0"/>
              </a:spcBef>
              <a:spcAft>
                <a:spcPts val="0"/>
              </a:spcAft>
              <a:buClrTx/>
              <a:buSzTx/>
              <a:buNone/>
              <a:tabLst>
                <a:tab pos="5583555" algn="l"/>
              </a:tabLst>
              <a:defRPr/>
            </a:pPr>
            <a:r>
              <a:rPr lang="en-US" altLang="zh-CN" sz="2400" b="1" i="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C</a:t>
            </a: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.汽油燃烧</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r>
              <a:rPr lang="en-US" altLang="zh-CN" sz="2400" b="1" i="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分子的种类改变</a:t>
            </a:r>
            <a:r>
              <a:rPr lang="en-US" altLang="zh-CN" sz="2400" b="1" i="0" spc="-10300" smtClean="0">
                <a:solidFill>
                  <a:srgbClr val="000000"/>
                </a:solidFill>
                <a:latin typeface="SimSun" panose="02010600030101010101" pitchFamily="34" charset="-122"/>
                <a:ea typeface="SimSun" panose="02010600030101010101" pitchFamily="34" charset="-122"/>
                <a:cs typeface="SimSun" panose="02010600030101010101" pitchFamily="34" charset="-120"/>
              </a:rPr>
              <a:t>	</a:t>
            </a:r>
            <a:r>
              <a:rPr lang="en-US" altLang="zh-CN" sz="2400" b="1" i="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D</a:t>
            </a: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.木炭燃烧，原子的种类不改变</a:t>
            </a:r>
            <a:endParaRPr lang="en-US" altLang="zh-CN" sz="2400" dirty="0"/>
          </a:p>
        </p:txBody>
      </p:sp>
      <p:sp>
        <p:nvSpPr>
          <p:cNvPr id="5" name="QC_4_BD.19_1#f0e436335?vcp=1&amp;pid=c8d452dec&amp;color=0,0,0&amp;vtp=1&amp;bbb=1&amp;hb=1"/>
          <p:cNvSpPr/>
          <p:nvPr/>
        </p:nvSpPr>
        <p:spPr>
          <a:xfrm>
            <a:off x="576072" y="2802187"/>
            <a:ext cx="10954512" cy="533400"/>
          </a:xfrm>
          <a:prstGeom prst="rect">
            <a:avLst/>
          </a:prstGeom>
          <a:noFill/>
        </p:spPr>
        <p:txBody>
          <a:bodyPr wrap="none" lIns="0" tIns="0" rIns="0" bIns="0" rtlCol="0" anchor="t"/>
          <a:lstStyle/>
          <a:p>
            <a:pPr latinLnBrk="1">
              <a:lnSpc>
                <a:spcPts val="4200"/>
              </a:lnSpc>
            </a:pP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10.“碳家族”的成员很多，用途很广</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r>
              <a:rPr lang="en-US" altLang="zh-CN" sz="2400" b="1" i="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下列关于碳的应用与其性质不对应的是 (</a:t>
            </a:r>
            <a:r>
              <a:rPr lang="en-US" altLang="zh-CN" sz="2400" b="1" i="0" smtClean="0">
                <a:solidFill>
                  <a:srgbClr val="000000"/>
                </a:solidFill>
                <a:latin typeface="SimSun" panose="02010600030101010101" pitchFamily="34" charset="-122"/>
                <a:ea typeface="SimSun" panose="02010600030101010101" pitchFamily="34" charset="-122"/>
                <a:cs typeface="SimSun" panose="02010600030101010101" pitchFamily="34" charset="-120"/>
              </a:rPr>
              <a:t>     </a:t>
            </a:r>
            <a:r>
              <a:rPr lang="en-US" altLang="zh-CN" sz="2400" b="1" i="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endParaRPr lang="en-US" altLang="zh-CN" sz="2400" dirty="0"/>
          </a:p>
        </p:txBody>
      </p:sp>
      <p:sp>
        <p:nvSpPr>
          <p:cNvPr id="7" name="QC_4_BD.19_2#f0e436335.choices?vcp=1&amp;pid=c8d452dec&amp;color=0,0,0&amp;vtp=1&amp;bbb=1"/>
          <p:cNvSpPr/>
          <p:nvPr/>
        </p:nvSpPr>
        <p:spPr>
          <a:xfrm>
            <a:off x="576072" y="3325046"/>
            <a:ext cx="10954512" cy="2235200"/>
          </a:xfrm>
          <a:prstGeom prst="rect">
            <a:avLst/>
          </a:prstGeom>
          <a:noFill/>
        </p:spPr>
        <p:txBody>
          <a:bodyPr wrap="none" lIns="0" tIns="0" rIns="0" bIns="0" rtlCol="0" anchor="t"/>
          <a:lstStyle/>
          <a:p>
            <a:pPr algn="l" latinLnBrk="1">
              <a:lnSpc>
                <a:spcPts val="4400"/>
              </a:lnSpc>
            </a:pP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A.木炭作燃料——碳具有可燃性</a:t>
            </a:r>
            <a:endParaRPr lang="en-US" altLang="zh-CN" sz="2400" dirty="0"/>
          </a:p>
          <a:p>
            <a:pPr latinLnBrk="1">
              <a:lnSpc>
                <a:spcPts val="4400"/>
              </a:lnSpc>
            </a:pPr>
            <a:r>
              <a:rPr lang="en-US" altLang="zh-CN" sz="2400" b="1" i="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B</a:t>
            </a: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.石墨作电极材料——石墨具有导电性</a:t>
            </a:r>
            <a:endParaRPr lang="en-US" altLang="zh-CN" sz="2400" dirty="0"/>
          </a:p>
          <a:p>
            <a:pPr latinLnBrk="1">
              <a:lnSpc>
                <a:spcPts val="4400"/>
              </a:lnSpc>
            </a:pPr>
            <a:r>
              <a:rPr lang="en-US" altLang="zh-CN" sz="2400" b="1" i="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C</a:t>
            </a: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.金刚石作钻探机的钻头——金刚石很坚硬</a:t>
            </a:r>
            <a:endParaRPr lang="en-US" altLang="zh-CN" sz="2400" dirty="0"/>
          </a:p>
          <a:p>
            <a:pPr latinLnBrk="1">
              <a:lnSpc>
                <a:spcPts val="4400"/>
              </a:lnSpc>
            </a:pPr>
            <a:r>
              <a:rPr lang="en-US" altLang="zh-CN" sz="2400" b="1" i="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D</a:t>
            </a: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.用墨汁书写的字画经久不褪色——碳具有还原性</a:t>
            </a:r>
            <a:endParaRPr lang="en-US" altLang="zh-CN" sz="2400" dirty="0"/>
          </a:p>
        </p:txBody>
      </p:sp>
      <p:sp>
        <p:nvSpPr>
          <p:cNvPr id="8" name="QC_4_AN.18_1#685d144bd.bracket?vcp=1&amp;pid=c8d452dec&amp;color=0,0,0&amp;mp=1&amp;vpa=9&amp;vtp=1&amp;answeroption=A"/>
          <p:cNvSpPr txBox="1"/>
          <p:nvPr/>
        </p:nvSpPr>
        <p:spPr>
          <a:xfrm>
            <a:off x="449072" y="1704907"/>
            <a:ext cx="474489" cy="569387"/>
          </a:xfrm>
          <a:prstGeom prst="rect">
            <a:avLst/>
          </a:prstGeom>
          <a:noFill/>
        </p:spPr>
        <p:txBody>
          <a:bodyPr vert="horz" wrap="none" lIns="0" tIns="0" rIns="0" bIns="0" rtlCol="0">
            <a:spAutoFit/>
          </a:bodyPr>
          <a:lstStyle/>
          <a:p>
            <a:r>
              <a:rPr lang="zh-CN" altLang="en-US" sz="3700" b="1" smtClean="0">
                <a:solidFill>
                  <a:srgbClr val="A00021"/>
                </a:solidFill>
                <a:latin typeface="华文细黑" panose="02010600040101010101" pitchFamily="2" charset="-122"/>
              </a:rPr>
              <a:t>√</a:t>
            </a:r>
            <a:endParaRPr lang="zh-CN" altLang="en-US" sz="3700" b="1">
              <a:solidFill>
                <a:srgbClr val="A00021"/>
              </a:solidFill>
              <a:latin typeface="华文细黑" panose="02010600040101010101" pitchFamily="2" charset="-122"/>
            </a:endParaRPr>
          </a:p>
        </p:txBody>
      </p:sp>
      <p:sp>
        <p:nvSpPr>
          <p:cNvPr id="9" name="QC_4_AN.20_1#f0e436335.bracket?vcp=1&amp;pid=c8d452dec&amp;color=0,0,0&amp;vpa=10&amp;vtp=1&amp;answeroption=D"/>
          <p:cNvSpPr txBox="1"/>
          <p:nvPr/>
        </p:nvSpPr>
        <p:spPr>
          <a:xfrm>
            <a:off x="449072" y="5097966"/>
            <a:ext cx="474489" cy="569387"/>
          </a:xfrm>
          <a:prstGeom prst="rect">
            <a:avLst/>
          </a:prstGeom>
          <a:noFill/>
        </p:spPr>
        <p:txBody>
          <a:bodyPr vert="horz" wrap="none" lIns="0" tIns="0" rIns="0" bIns="0" rtlCol="0">
            <a:spAutoFit/>
          </a:bodyPr>
          <a:lstStyle/>
          <a:p>
            <a:r>
              <a:rPr lang="zh-CN" altLang="en-US" sz="3700" b="1" smtClean="0">
                <a:solidFill>
                  <a:srgbClr val="A00021"/>
                </a:solidFill>
                <a:latin typeface="华文细黑" panose="02010600040101010101" pitchFamily="2" charset="-122"/>
              </a:rPr>
              <a:t>√</a:t>
            </a:r>
            <a:endParaRPr lang="zh-CN" altLang="en-US" sz="3700" b="1">
              <a:solidFill>
                <a:srgbClr val="A00021"/>
              </a:solidFill>
              <a:latin typeface="华文细黑" panose="02010600040101010101" pitchFamily="2" charset="-122"/>
            </a:endParaRPr>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wipe(left)">
                                      <p:cBhvr>
                                        <p:cTn id="7" dur="500"/>
                                        <p:tgtEl>
                                          <p:spTgt spid="8">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9">
                                            <p:txEl>
                                              <p:pRg st="0" end="0"/>
                                            </p:txEl>
                                          </p:spTgt>
                                        </p:tgtEl>
                                        <p:attrNameLst>
                                          <p:attrName>style.visibility</p:attrName>
                                        </p:attrNameLst>
                                      </p:cBhvr>
                                      <p:to>
                                        <p:strVal val="visible"/>
                                      </p:to>
                                    </p:set>
                                    <p:animEffect transition="in" filter="wipe(left)">
                                      <p:cBhvr>
                                        <p:cTn id="12" dur="500"/>
                                        <p:tgtEl>
                                          <p:spTgt spid="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bldP spid="9"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4_BD.21_1#8e568ffb5?sp=1&amp;vcp=1&amp;pid=c8d452dec&amp;color=0,0,0&amp;vtp=1&amp;bt=1&amp;bbb=1"/>
          <p:cNvSpPr/>
          <p:nvPr/>
        </p:nvSpPr>
        <p:spPr>
          <a:xfrm>
            <a:off x="576072" y="1188117"/>
            <a:ext cx="10954512" cy="533400"/>
          </a:xfrm>
          <a:prstGeom prst="rect">
            <a:avLst/>
          </a:prstGeom>
          <a:noFill/>
        </p:spPr>
        <p:txBody>
          <a:bodyPr wrap="none" lIns="0" tIns="0" rIns="0" bIns="0" rtlCol="0" anchor="t"/>
          <a:lstStyle/>
          <a:p>
            <a:pPr algn="l" latinLnBrk="1">
              <a:lnSpc>
                <a:spcPts val="4200"/>
              </a:lnSpc>
            </a:pP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11.甲、乙两种物质的溶解度曲线如图1所示，</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下列说法中正确的是</a:t>
            </a:r>
            <a:r>
              <a:rPr lang="en-US" altLang="zh-CN" sz="2400" b="1" i="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r>
              <a:rPr lang="en-US" altLang="zh-CN" sz="2400" b="1" i="0" smtClean="0">
                <a:solidFill>
                  <a:srgbClr val="000000"/>
                </a:solidFill>
                <a:latin typeface="SimSun" panose="02010600030101010101" pitchFamily="34" charset="-122"/>
                <a:ea typeface="SimSun" panose="02010600030101010101" pitchFamily="34" charset="-122"/>
                <a:cs typeface="SimSun" panose="02010600030101010101" pitchFamily="34" charset="-120"/>
              </a:rPr>
              <a:t>     </a:t>
            </a:r>
            <a:r>
              <a:rPr lang="en-US" altLang="zh-CN" sz="2400" b="1" i="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endParaRPr lang="en-US" altLang="zh-CN" sz="2400" dirty="0"/>
          </a:p>
        </p:txBody>
      </p:sp>
      <p:pic>
        <p:nvPicPr>
          <p:cNvPr id="4" name="QC_4_BD.21_2#8e568ffb5?iti=1&amp;htil=1&amp;vcp=1&amp;pid=c8d452dec&amp;color=0,0,0&amp;tib=255,255,255&amp;vtp=1" descr="preencoded.png"/>
          <p:cNvPicPr>
            <a:picLocks noChangeAspect="1"/>
          </p:cNvPicPr>
          <p:nvPr/>
        </p:nvPicPr>
        <p:blipFill>
          <a:blip r:embed="rId1">
            <a:clrChange>
              <a:clrFrom>
                <a:srgbClr val="FFFFFF"/>
              </a:clrFrom>
              <a:clrTo>
                <a:srgbClr val="FFFFFF">
                  <a:alpha val="0"/>
                </a:srgbClr>
              </a:clrTo>
            </a:clrChange>
          </a:blip>
          <a:stretch>
            <a:fillRect/>
          </a:stretch>
        </p:blipFill>
        <p:spPr>
          <a:xfrm>
            <a:off x="7879804" y="1793780"/>
            <a:ext cx="3584448" cy="3108960"/>
          </a:xfrm>
          <a:prstGeom prst="rect">
            <a:avLst/>
          </a:prstGeom>
          <a:noFill/>
          <a:extLst>
            <a:ext uri="{909E8E84-426E-40DD-AFC4-6F175D3DCCD1}">
              <a14:hiddenFill xmlns:a14="http://schemas.microsoft.com/office/drawing/2010/main">
                <a:solidFill>
                  <a:scrgbClr r="0" g="0" b="0">
                    <a:alpha val="0"/>
                  </a:scrgbClr>
                </a:solidFill>
              </a14:hiddenFill>
            </a:ext>
          </a:extLst>
        </p:spPr>
      </p:pic>
      <p:sp>
        <p:nvSpPr>
          <p:cNvPr id="5" name="QC_4_BD.21_3#8e568ffb5?iti=1&amp;htil=1&amp;vcp=1&amp;pid=c8d452dec&amp;color=0,0,0&amp;vtp=1&amp;bbb=1"/>
          <p:cNvSpPr/>
          <p:nvPr/>
        </p:nvSpPr>
        <p:spPr>
          <a:xfrm>
            <a:off x="9408503" y="4991640"/>
            <a:ext cx="527050" cy="895096"/>
          </a:xfrm>
          <a:prstGeom prst="rect">
            <a:avLst/>
          </a:prstGeom>
          <a:noFill/>
        </p:spPr>
        <p:txBody>
          <a:bodyPr wrap="none" lIns="0" tIns="0" rIns="0" bIns="0" rtlCol="0" anchor="t"/>
          <a:lstStyle/>
          <a:p>
            <a:pPr algn="ctr" latinLnBrk="1">
              <a:lnSpc>
                <a:spcPts val="4200"/>
              </a:lnSpc>
            </a:pP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图1</a:t>
            </a:r>
            <a:endParaRPr lang="en-US" altLang="zh-CN" sz="2400" dirty="0"/>
          </a:p>
        </p:txBody>
      </p:sp>
      <mc:AlternateContent xmlns:mc="http://schemas.openxmlformats.org/markup-compatibility/2006">
        <mc:Choice xmlns:a14="http://schemas.microsoft.com/office/drawing/2010/main" Requires="a14">
          <p:sp>
            <p:nvSpPr>
              <p:cNvPr id="6" name="QC_4_BD.21_4#8e568ffb5.choices?htil=1&amp;vcp=1&amp;pid=c8d452dec&amp;color=0,0,0&amp;vtp=1&amp;bbb=1&amp;hb=1"/>
              <p:cNvSpPr/>
              <p:nvPr/>
            </p:nvSpPr>
            <p:spPr>
              <a:xfrm>
                <a:off x="576072" y="1712554"/>
                <a:ext cx="7232904" cy="2794000"/>
              </a:xfrm>
              <a:prstGeom prst="rect">
                <a:avLst/>
              </a:prstGeom>
              <a:noFill/>
            </p:spPr>
            <p:txBody>
              <a:bodyPr wrap="none" lIns="0" tIns="0" rIns="0" bIns="0" rtlCol="0" anchor="t"/>
              <a:lstStyle/>
              <a:p>
                <a:pPr algn="l" latinLnBrk="1">
                  <a:lnSpc>
                    <a:spcPts val="4400"/>
                  </a:lnSpc>
                </a:pP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A.甲的溶解度大于乙的溶解度</a:t>
                </a:r>
                <a:endParaRPr lang="en-US" altLang="zh-CN" sz="2400" dirty="0"/>
              </a:p>
              <a:p>
                <a:pPr latinLnBrk="1">
                  <a:lnSpc>
                    <a:spcPts val="4400"/>
                  </a:lnSpc>
                </a:pPr>
                <a:r>
                  <a:rPr lang="en-US" altLang="zh-CN" sz="2400" b="1" i="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B</a:t>
                </a: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.升高温度可将甲的不饱和溶液转化为饱和溶液</a:t>
                </a:r>
                <a:endParaRPr lang="en-US" altLang="zh-CN" sz="2400" dirty="0"/>
              </a:p>
              <a:p>
                <a:pPr latinLnBrk="1">
                  <a:lnSpc>
                    <a:spcPts val="4400"/>
                  </a:lnSpc>
                </a:pPr>
                <a:r>
                  <a:rPr lang="en-US" altLang="zh-CN" sz="2400" b="1" i="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C.</a:t>
                </a:r>
                <a14:m>
                  <m:oMath xmlns:m="http://schemas.openxmlformats.org/officeDocument/2006/math">
                    <m:sSub>
                      <m:sSubPr>
                        <m:ctrlPr>
                          <a:rPr lang="en-US" altLang="zh-CN" sz="2400" b="1" i="1"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ctrlPr>
                      </m:sSubPr>
                      <m:e>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𝒂</m:t>
                        </m:r>
                      </m:e>
                      <m:sub>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𝟏</m:t>
                        </m:r>
                      </m:sub>
                    </m:sSub>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 ℃</m:t>
                    </m:r>
                  </m:oMath>
                </a14:m>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时甲的饱和溶液中溶质和溶液的质量比为</a:t>
                </a:r>
                <a14:m>
                  <m:oMath xmlns:m="http://schemas.openxmlformats.org/officeDocument/2006/math">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𝟑</m:t>
                    </m:r>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m:t>
                    </m:r>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𝟏𝟑</m:t>
                    </m:r>
                  </m:oMath>
                </a14:m>
                <a:r>
                  <a:rPr lang="en-US" altLang="zh-CN" sz="100" b="1" i="0" kern="0" spc="-99900" dirty="0" smtClean="0">
                    <a:solidFill>
                      <a:srgbClr val="FFFFFF"/>
                    </a:solidFill>
                    <a:latin typeface="Times New Roman" panose="02020603050405020304" pitchFamily="34" charset="0"/>
                    <a:ea typeface="SimSun" panose="02010600030101010101" pitchFamily="34" charset="-122"/>
                    <a:cs typeface="Times New Roman" panose="02020603050405020304" pitchFamily="34" charset="-120"/>
                  </a:rPr>
                  <a:t> </a:t>
                </a:r>
                <a:endParaRPr lang="en-US" altLang="zh-CN" sz="2400" dirty="0"/>
              </a:p>
              <a:p>
                <a:pPr latinLnBrk="1">
                  <a:lnSpc>
                    <a:spcPts val="4400"/>
                  </a:lnSpc>
                </a:pPr>
                <a:r>
                  <a:rPr lang="en-US" altLang="zh-CN" sz="2400" b="1" i="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D</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r>
                  <a:rPr lang="en-US" altLang="zh-CN" sz="2400" b="1" i="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将</a:t>
                </a:r>
                <a14:m>
                  <m:oMath xmlns:m="http://schemas.openxmlformats.org/officeDocument/2006/math">
                    <m:sSub>
                      <m:sSubPr>
                        <m:ctrlPr>
                          <a:rPr lang="en-US" altLang="zh-CN" sz="2400" b="1" i="1"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ctrlPr>
                      </m:sSubPr>
                      <m:e>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𝒂</m:t>
                        </m:r>
                      </m:e>
                      <m:sub>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𝟐</m:t>
                        </m:r>
                      </m:sub>
                    </m:sSub>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 ℃</m:t>
                    </m:r>
                  </m:oMath>
                </a14:m>
                <a:r>
                  <a:rPr lang="en-US" altLang="zh-CN" sz="2400" b="1" i="0" dirty="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时甲和乙的饱和溶液降温至</a:t>
                </a:r>
                <a14:m>
                  <m:oMath xmlns:m="http://schemas.openxmlformats.org/officeDocument/2006/math">
                    <m:sSub>
                      <m:sSubPr>
                        <m:ctrlPr>
                          <a:rPr lang="en-US" altLang="zh-CN" sz="2400" b="1" i="1"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ctrlPr>
                      </m:sSubPr>
                      <m:e>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𝒂</m:t>
                        </m:r>
                      </m:e>
                      <m:sub>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𝟏</m:t>
                        </m:r>
                      </m:sub>
                    </m:sSub>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 ℃</m:t>
                    </m:r>
                  </m:oMath>
                </a14:m>
                <a:r>
                  <a:rPr lang="en-US" altLang="zh-CN" sz="100" b="1" i="0" kern="0" spc="-99900" dirty="0" smtClean="0">
                    <a:solidFill>
                      <a:srgbClr val="FFFFFF"/>
                    </a:solidFill>
                    <a:latin typeface="Times New Roman" panose="02020603050405020304" pitchFamily="34" charset="0"/>
                    <a:ea typeface="SimSun" panose="02010600030101010101" pitchFamily="34" charset="-122"/>
                    <a:cs typeface="Times New Roman" panose="02020603050405020304" pitchFamily="34" charset="-120"/>
                  </a:rPr>
                  <a:t> </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r>
                  <a:rPr lang="en-US" altLang="zh-CN" sz="2400" b="1" i="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析出晶体</a:t>
                </a:r>
                <a:endParaRPr lang="en-US" altLang="zh-CN" sz="2400" b="1" i="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endParaRPr>
              </a:p>
              <a:p>
                <a:pPr latinLnBrk="1">
                  <a:lnSpc>
                    <a:spcPts val="4400"/>
                  </a:lnSpc>
                </a:pPr>
                <a:r>
                  <a:rPr lang="en-US" altLang="zh-CN" sz="2400" b="1" i="0" smtClean="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质量甲大于乙</a:t>
                </a:r>
                <a:endParaRPr lang="en-US" altLang="zh-CN" sz="2400" dirty="0"/>
              </a:p>
            </p:txBody>
          </p:sp>
        </mc:Choice>
        <mc:Fallback>
          <p:sp>
            <p:nvSpPr>
              <p:cNvPr id="6" name="QC_4_BD.21_4#8e568ffb5.choices?htil=1&amp;vcp=1&amp;pid=c8d452dec&amp;color=0,0,0&amp;vtp=1&amp;bbb=1&amp;hb=1"/>
              <p:cNvSpPr>
                <a:spLocks noRot="1" noChangeAspect="1" noMove="1" noResize="1" noEditPoints="1" noAdjustHandles="1" noChangeArrowheads="1" noChangeShapeType="1" noTextEdit="1"/>
              </p:cNvSpPr>
              <p:nvPr/>
            </p:nvSpPr>
            <p:spPr>
              <a:xfrm>
                <a:off x="576072" y="1712554"/>
                <a:ext cx="7232904" cy="2794000"/>
              </a:xfrm>
              <a:prstGeom prst="rect">
                <a:avLst/>
              </a:prstGeom>
              <a:blipFill rotWithShape="1">
                <a:blip r:embed="rId2"/>
                <a:stretch>
                  <a:fillRect l="-2" t="-21" r="5" b="21"/>
                </a:stretch>
              </a:blipFill>
            </p:spPr>
            <p:txBody>
              <a:bodyPr/>
              <a:lstStyle/>
              <a:p>
                <a:r>
                  <a:rPr lang="zh-CN" altLang="en-US">
                    <a:noFill/>
                  </a:rPr>
                  <a:t> </a:t>
                </a:r>
              </a:p>
            </p:txBody>
          </p:sp>
        </mc:Fallback>
      </mc:AlternateContent>
      <p:sp>
        <p:nvSpPr>
          <p:cNvPr id="7" name="QC_4_AN.22_1#8e568ffb5.bracket?vcp=1&amp;pid=c8d452dec&amp;color=0,0,0&amp;vpa=11&amp;vtp=1&amp;answeroption=C"/>
          <p:cNvSpPr txBox="1"/>
          <p:nvPr/>
        </p:nvSpPr>
        <p:spPr>
          <a:xfrm>
            <a:off x="449072" y="2913974"/>
            <a:ext cx="474489" cy="569387"/>
          </a:xfrm>
          <a:prstGeom prst="rect">
            <a:avLst/>
          </a:prstGeom>
          <a:noFill/>
        </p:spPr>
        <p:txBody>
          <a:bodyPr vert="horz" wrap="none" lIns="0" tIns="0" rIns="0" bIns="0" rtlCol="0">
            <a:spAutoFit/>
          </a:bodyPr>
          <a:lstStyle/>
          <a:p>
            <a:r>
              <a:rPr lang="zh-CN" altLang="en-US" sz="3700" b="1" smtClean="0">
                <a:solidFill>
                  <a:srgbClr val="A00021"/>
                </a:solidFill>
                <a:latin typeface="华文细黑" panose="02010600040101010101" pitchFamily="2" charset="-122"/>
              </a:rPr>
              <a:t>√</a:t>
            </a:r>
            <a:endParaRPr lang="zh-CN" altLang="en-US" sz="3700" b="1">
              <a:solidFill>
                <a:srgbClr val="A00021"/>
              </a:solidFill>
              <a:latin typeface="华文细黑" panose="02010600040101010101" pitchFamily="2" charset="-122"/>
            </a:endParaRPr>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wipe(left)">
                                      <p:cBhvr>
                                        <p:cTn id="7" dur="500"/>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bldLst>
  </p:timing>
</p:sld>
</file>

<file path=ppt/theme/theme1.xml><?xml version="1.0" encoding="utf-8"?>
<a:theme xmlns:a="http://schemas.openxmlformats.org/drawingml/2006/mai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10121</Words>
  <Application>WPS 演示</Application>
  <PresentationFormat>自定义</PresentationFormat>
  <Paragraphs>616</Paragraphs>
  <Slides>46</Slides>
  <Notes>46</Notes>
  <HiddenSlides>0</HiddenSlides>
  <MMClips>0</MMClips>
  <ScaleCrop>false</ScaleCrop>
  <HeadingPairs>
    <vt:vector size="6" baseType="variant">
      <vt:variant>
        <vt:lpstr>已用的字体</vt:lpstr>
      </vt:variant>
      <vt:variant>
        <vt:i4>17</vt:i4>
      </vt:variant>
      <vt:variant>
        <vt:lpstr>主题</vt:lpstr>
      </vt:variant>
      <vt:variant>
        <vt:i4>1</vt:i4>
      </vt:variant>
      <vt:variant>
        <vt:lpstr>幻灯片标题</vt:lpstr>
      </vt:variant>
      <vt:variant>
        <vt:i4>46</vt:i4>
      </vt:variant>
    </vt:vector>
  </HeadingPairs>
  <TitlesOfParts>
    <vt:vector size="64" baseType="lpstr">
      <vt:lpstr>Arial</vt:lpstr>
      <vt:lpstr>宋体</vt:lpstr>
      <vt:lpstr>Wingdings</vt:lpstr>
      <vt:lpstr>微软雅黑</vt:lpstr>
      <vt:lpstr>微软雅黑</vt:lpstr>
      <vt:lpstr>SimHei</vt:lpstr>
      <vt:lpstr>SimHei</vt:lpstr>
      <vt:lpstr>Times New Roman</vt:lpstr>
      <vt:lpstr>SimSun</vt:lpstr>
      <vt:lpstr>Times New Roman</vt:lpstr>
      <vt:lpstr>SimSun</vt:lpstr>
      <vt:lpstr>Cambria Math</vt:lpstr>
      <vt:lpstr>华文细黑</vt:lpstr>
      <vt:lpstr>Arial Unicode MS</vt:lpstr>
      <vt:lpstr>等线</vt:lpstr>
      <vt:lpstr>Calibri</vt:lpstr>
      <vt:lpstr>Microsoft PhagsPa</vt:lpstr>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
  <cp:lastModifiedBy>黄逸尘</cp:lastModifiedBy>
  <cp:revision>3</cp:revision>
  <dcterms:created xsi:type="dcterms:W3CDTF">2025-04-11T00:55:18Z</dcterms:created>
  <dcterms:modified xsi:type="dcterms:W3CDTF">2025-04-11T00:55:18Z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A50B5436A912D4C87568F86736CEB749_42</vt:lpwstr>
  </property>
  <property fmtid="{D5CDD505-2E9C-101B-9397-08002B2CF9AE}" pid="3" name="KSOProductBuildVer">
    <vt:lpwstr>2052-12.8.2.15283</vt:lpwstr>
  </property>
</Properties>
</file>