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88" r:id="rId20"/>
    <p:sldId id="272" r:id="rId21"/>
    <p:sldId id="275" r:id="rId22"/>
    <p:sldId id="274" r:id="rId23"/>
    <p:sldId id="276" r:id="rId24"/>
    <p:sldId id="277" r:id="rId25"/>
    <p:sldId id="279" r:id="rId26"/>
    <p:sldId id="289" r:id="rId27"/>
    <p:sldId id="281" r:id="rId28"/>
    <p:sldId id="280" r:id="rId29"/>
    <p:sldId id="282" r:id="rId30"/>
    <p:sldId id="283" r:id="rId31"/>
    <p:sldId id="284" r:id="rId32"/>
    <p:sldId id="304" r:id="rId33"/>
    <p:sldId id="285" r:id="rId34"/>
    <p:sldId id="287" r:id="rId35"/>
    <p:sldId id="286" r:id="rId36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7f34c5a0bee9fc1ba32044e#tid=67f75a805932700009ac04b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历史  A版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1_1#a81bb6c86?vcp=1&amp;pid=6ff046266&amp;color=0,0,0&amp;mp=1&amp;vtp=1&amp;bt=1&amp;bbb=1"/>
          <p:cNvSpPr/>
          <p:nvPr/>
        </p:nvSpPr>
        <p:spPr>
          <a:xfrm>
            <a:off x="576072" y="11309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33.张謇认为“中国振兴实业，其责任须在士大夫”。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他因此创办了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21_2#a81bb6c86.choices?vcp=1&amp;pid=6ff046266&amp;color=0,0,0&amp;vtp=1&amp;bbb=1"/>
          <p:cNvSpPr/>
          <p:nvPr/>
        </p:nvSpPr>
        <p:spPr>
          <a:xfrm>
            <a:off x="576072" y="16553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江南机器制造总局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.汉阳铁厂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大生纱厂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.鞍山钢铁公司</a:t>
            </a:r>
            <a:endParaRPr lang="en-US" altLang="zh-CN" sz="2400" dirty="0"/>
          </a:p>
        </p:txBody>
      </p:sp>
      <p:sp>
        <p:nvSpPr>
          <p:cNvPr id="5" name="QC_4_BD.23_1#6cdaa56b1?vcp=1&amp;pid=6ff046266&amp;color=0,0,0&amp;vtp=1&amp;bbb=1&amp;hb=1"/>
          <p:cNvSpPr/>
          <p:nvPr/>
        </p:nvSpPr>
        <p:spPr>
          <a:xfrm>
            <a:off x="576072" y="281107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34.习近平总书记把世界社会主义500年的曲折历史划分为六个“时间段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其中第五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“时间段”是新中国成立后中国共产党对社会主义的探索和实践。第五个“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时间段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开始于(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23_2#6cdaa56b1.choices?vcp=1&amp;pid=6ff046266&amp;color=0,0,0&amp;vtp=1&amp;bbb=1"/>
          <p:cNvSpPr/>
          <p:nvPr/>
        </p:nvSpPr>
        <p:spPr>
          <a:xfrm>
            <a:off x="576072" y="45128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A.《共产党宣言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发表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.中国共产党成立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三大改造基本完成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.中共十五大召开</a:t>
            </a:r>
            <a:endParaRPr lang="en-US" altLang="zh-CN" sz="2400" dirty="0"/>
          </a:p>
        </p:txBody>
      </p:sp>
      <p:sp>
        <p:nvSpPr>
          <p:cNvPr id="8" name="QC_4_AN.22_1#a81bb6c86.bracket?vcp=1&amp;pid=6ff046266&amp;color=0,0,0&amp;mp=1&amp;vpa=11&amp;vtp=1&amp;answeroption=C"/>
          <p:cNvSpPr txBox="1"/>
          <p:nvPr/>
        </p:nvSpPr>
        <p:spPr>
          <a:xfrm>
            <a:off x="449072" y="22852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24_1#6cdaa56b1.bracket?vcp=1&amp;pid=6ff046266&amp;color=0,0,0&amp;vpa=12&amp;vtp=1&amp;answeroption=C"/>
          <p:cNvSpPr txBox="1"/>
          <p:nvPr/>
        </p:nvSpPr>
        <p:spPr>
          <a:xfrm>
            <a:off x="449072" y="51427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2e734804f?sp=1&amp;vcp=1&amp;pid=6ff046266&amp;color=0,0,0&amp;vtp=1&amp;bt=1&amp;bbb=1"/>
          <p:cNvSpPr/>
          <p:nvPr/>
        </p:nvSpPr>
        <p:spPr>
          <a:xfrm>
            <a:off x="576072" y="11093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35.大事年表有助于了解和学习历史。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根据下边的大事年表可以了解中国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12" name="QC_4_BD.25_2#2e734804f?colgroup=15,19&amp;vcp=1&amp;pid=6ff046266&amp;color=0,0,0&amp;vtp=1&amp;bbb=1"/>
          <p:cNvGraphicFramePr>
            <a:graphicFrameLocks noGrp="1"/>
          </p:cNvGraphicFramePr>
          <p:nvPr/>
        </p:nvGraphicFramePr>
        <p:xfrm>
          <a:off x="576072" y="1715040"/>
          <a:ext cx="10927080" cy="2694940"/>
        </p:xfrm>
        <a:graphic>
          <a:graphicData uri="http://schemas.openxmlformats.org/drawingml/2006/table">
            <a:tbl>
              <a:tblPr/>
              <a:tblGrid>
                <a:gridCol w="4809744"/>
                <a:gridCol w="6117336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事件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1980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成立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个经济特区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1984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开放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个沿海城市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1992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上海浦东新区成立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2001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加入世贸组织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C_4_BD.25_3#2e734804f.choices?vcp=1&amp;pid=6ff046266&amp;color=0,0,0&amp;vtp=1&amp;bbb=1"/>
          <p:cNvSpPr/>
          <p:nvPr/>
        </p:nvSpPr>
        <p:spPr>
          <a:xfrm>
            <a:off x="576072" y="454714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社会主义工业化的起步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.进行的经济体制改革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.推进共建“一带一路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的行动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.实行的对外开放政策</a:t>
            </a:r>
            <a:endParaRPr lang="en-US" altLang="zh-CN" sz="2400" dirty="0"/>
          </a:p>
        </p:txBody>
      </p:sp>
      <p:sp>
        <p:nvSpPr>
          <p:cNvPr id="3" name="QC_4_AN.26_1#2e734804f.bracket?vcp=1&amp;pid=6ff046266&amp;color=0,0,0&amp;vpa=13&amp;vtp=1&amp;answeroption=D"/>
          <p:cNvSpPr txBox="1"/>
          <p:nvPr/>
        </p:nvSpPr>
        <p:spPr>
          <a:xfrm>
            <a:off x="6033262" y="517706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7_1#3c619eda9?vcp=1&amp;pid=6ff046266&amp;color=0,0,0&amp;mp=1&amp;vtp=1&amp;bt=1&amp;bbb=1&amp;hb=1"/>
          <p:cNvSpPr/>
          <p:nvPr/>
        </p:nvSpPr>
        <p:spPr>
          <a:xfrm>
            <a:off x="576072" y="76901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36.20世纪六七十年代，中国有一大批杰出科学家和科研人员在戈壁荒滩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深山峡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谷进行科学技术研究工作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，“干惊天动地事，做隐姓埋名人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他们研究的是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27_2#3c619eda9.choices?vcp=1&amp;pid=6ff046266&amp;color=0,0,0&amp;vtp=1&amp;bbb=1"/>
          <p:cNvSpPr/>
          <p:nvPr/>
        </p:nvSpPr>
        <p:spPr>
          <a:xfrm>
            <a:off x="576072" y="246985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3535" algn="l"/>
                <a:tab pos="6034405" algn="l"/>
                <a:tab pos="860107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杂交水稻技术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青蒿素提取技术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载人航天器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.“两弹一星”</a:t>
            </a:r>
            <a:endParaRPr lang="en-US" altLang="zh-CN" sz="2400" dirty="0"/>
          </a:p>
        </p:txBody>
      </p:sp>
      <p:sp>
        <p:nvSpPr>
          <p:cNvPr id="5" name="QC_4_BD.29_1#5de6e751a?sp=1&amp;vcp=1&amp;pid=6ff046266&amp;color=0,0,0&amp;vtp=1&amp;bbb=1&amp;hb=1"/>
          <p:cNvSpPr/>
          <p:nvPr/>
        </p:nvSpPr>
        <p:spPr>
          <a:xfrm>
            <a:off x="576072" y="299271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37.同学们根据中国共产党的相关知识梳理出如下时间轴。由此可知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中国共产党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的奋斗经验之一是(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6" name="QC_4_BD.29_2#5de6e751a?vcp=1&amp;pid=6ff04626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8800" y="4229640"/>
            <a:ext cx="8439912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4_BD.29_3#5de6e751a.choices?vcp=1&amp;pid=6ff046266&amp;color=0,0,0&amp;vtp=1&amp;bbb=1"/>
          <p:cNvSpPr/>
          <p:nvPr/>
        </p:nvSpPr>
        <p:spPr>
          <a:xfrm>
            <a:off x="576072" y="54488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坚持理论创新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坚持人民至上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坚持独立自主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.坚持统一战线</a:t>
            </a:r>
            <a:endParaRPr lang="en-US" altLang="zh-CN" sz="2400" dirty="0"/>
          </a:p>
        </p:txBody>
      </p:sp>
      <p:sp>
        <p:nvSpPr>
          <p:cNvPr id="9" name="QC_4_AN.28_1#3c619eda9.bracket?vcp=1&amp;pid=6ff046266&amp;color=0,0,0&amp;mp=1&amp;vpa=14&amp;vtp=1&amp;answeroption=D"/>
          <p:cNvSpPr txBox="1"/>
          <p:nvPr/>
        </p:nvSpPr>
        <p:spPr>
          <a:xfrm>
            <a:off x="9050147" y="250287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0" name="QC_4_AN.30_1#5de6e751a.bracket?vcp=1&amp;pid=6ff046266&amp;color=0,0,0&amp;vpa=15&amp;vtp=1&amp;answeroption=A"/>
          <p:cNvSpPr txBox="1"/>
          <p:nvPr/>
        </p:nvSpPr>
        <p:spPr>
          <a:xfrm>
            <a:off x="449072" y="548186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eed068872?vcp=1&amp;pid=6ff046266&amp;color=0,0,0&amp;mp=1&amp;vtp=1&amp;bt=1&amp;bbb=1&amp;hb=1"/>
          <p:cNvSpPr/>
          <p:nvPr/>
        </p:nvSpPr>
        <p:spPr>
          <a:xfrm>
            <a:off x="576072" y="169228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38.为营造安全网络空间，我国颁布《中华人民共和国网络安全法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这部法律顺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应的时代潮流是(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31_2#eed068872.choices?vcp=1&amp;pid=6ff046266&amp;color=0,0,0&amp;vtp=1&amp;bbb=1"/>
          <p:cNvSpPr/>
          <p:nvPr/>
        </p:nvSpPr>
        <p:spPr>
          <a:xfrm>
            <a:off x="576072" y="28470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文化多元化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社会信息化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经济全球化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.和平与发展</a:t>
            </a:r>
            <a:endParaRPr lang="en-US" altLang="zh-CN" sz="2400" dirty="0"/>
          </a:p>
        </p:txBody>
      </p:sp>
      <p:sp>
        <p:nvSpPr>
          <p:cNvPr id="5" name="QC_4_BD.33_1#27458e35e?vcp=1&amp;pid=6ff046266&amp;color=0,0,0&amp;vtp=1&amp;bbb=1&amp;hb=1"/>
          <p:cNvSpPr/>
          <p:nvPr/>
        </p:nvSpPr>
        <p:spPr>
          <a:xfrm>
            <a:off x="576072" y="336987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39.考古学家在埃及卡夫拉·谢赫省发现一座公元前6世纪的天文台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体现出古埃及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人在天文学方面的卓越能力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该国古代文明最突出的成就是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33_2#27458e35e.choices?vcp=1&amp;pid=6ff046266&amp;color=0,0,0&amp;vtp=1&amp;bbb=1"/>
          <p:cNvSpPr/>
          <p:nvPr/>
        </p:nvSpPr>
        <p:spPr>
          <a:xfrm>
            <a:off x="576072" y="45255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93010" algn="l"/>
                <a:tab pos="5570855" algn="l"/>
                <a:tab pos="805180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金字塔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帕特农神庙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基督教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.阿拉伯数字</a:t>
            </a:r>
            <a:endParaRPr lang="en-US" altLang="zh-CN" sz="2400" dirty="0"/>
          </a:p>
        </p:txBody>
      </p:sp>
      <p:sp>
        <p:nvSpPr>
          <p:cNvPr id="8" name="QC_4_AN.32_1#eed068872.bracket?vcp=1&amp;pid=6ff046266&amp;color=0,0,0&amp;mp=1&amp;vpa=16&amp;vtp=1&amp;answeroption=B"/>
          <p:cNvSpPr txBox="1"/>
          <p:nvPr/>
        </p:nvSpPr>
        <p:spPr>
          <a:xfrm>
            <a:off x="3253867" y="28800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34_1#27458e35e.bracket?vcp=1&amp;pid=6ff046266&amp;color=0,0,0&amp;vpa=17&amp;vtp=1&amp;answeroption=A"/>
          <p:cNvSpPr txBox="1"/>
          <p:nvPr/>
        </p:nvSpPr>
        <p:spPr>
          <a:xfrm>
            <a:off x="449072" y="45585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5_1#dab0bb21f?vcp=1&amp;pid=6ff046266&amp;color=0,0,0&amp;vtp=1&amp;bt=1&amp;bbb=1&amp;hb=1"/>
          <p:cNvSpPr/>
          <p:nvPr/>
        </p:nvSpPr>
        <p:spPr>
          <a:xfrm>
            <a:off x="576072" y="229553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40.二战后，美苏关系发生了重大变化，美苏之间的战略目标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战略构想和战略利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益发生了根本冲突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，以美、苏为首的两大集团在政治、军事、经济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文化等领域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形成了全面的对峙状态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这里阐述的是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35_2#dab0bb21f.choices?vcp=1&amp;pid=6ff046266&amp;color=0,0,0&amp;vtp=1&amp;bbb=1"/>
          <p:cNvSpPr/>
          <p:nvPr/>
        </p:nvSpPr>
        <p:spPr>
          <a:xfrm>
            <a:off x="576072" y="39963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二战的影响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冷战的起因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冷战的过程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.冷战的影响</a:t>
            </a:r>
            <a:endParaRPr lang="en-US" altLang="zh-CN" sz="2400" dirty="0"/>
          </a:p>
        </p:txBody>
      </p:sp>
      <p:sp>
        <p:nvSpPr>
          <p:cNvPr id="5" name="QC_4_AN.36_1#dab0bb21f.bracket?vcp=1&amp;pid=6ff046266&amp;color=0,0,0&amp;vpa=18&amp;vtp=1&amp;answeroption=B"/>
          <p:cNvSpPr txBox="1"/>
          <p:nvPr/>
        </p:nvSpPr>
        <p:spPr>
          <a:xfrm>
            <a:off x="3253867" y="40293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2a21decb?vcp=1&amp;pid=3aabbbf95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四、非选择题（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39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O_4_BD.37_1#3a7c1e028?sp=1&amp;vcp=1&amp;pid=92a21decb&amp;color=0,0,0&amp;vtp=1&amp;bbb=1&amp;hb=1"/>
          <p:cNvSpPr/>
          <p:nvPr/>
        </p:nvSpPr>
        <p:spPr>
          <a:xfrm>
            <a:off x="576072" y="1117088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41.（14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）一部中国史,就是一部各民族交融汇聚成多元一体中华民族的历史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就是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各民族共同缔造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、发展、巩固统一的伟大祖国的历史。阅读材料，回答问题。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秦皇一死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秦帝国荡然无存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可是他统一中国的功绩并不因之而湮灭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年之内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一个新朝代继之勃兴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兹后汉朝延续达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400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足可与罗马帝国相比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就是从所控制地域和存在的时间上讲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两个帝国也可以相提并论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只是中国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方面内在的凝聚力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非西方所能望其项背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黄仁宇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中国大历史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1#675e69783?sp=1&amp;vcp=1&amp;pid=3a7c1e028&amp;color=0,0,0&amp;vtp=1&amp;bt=1&amp;bbb=1&amp;hb=1"/>
          <p:cNvSpPr/>
          <p:nvPr/>
        </p:nvSpPr>
        <p:spPr>
          <a:xfrm>
            <a:off x="576072" y="1189360"/>
            <a:ext cx="10954512" cy="12318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（1）根据材料一，指出秦始皇的功绩。（1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作者认为汉朝时期中国远超罗马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帝国的是什么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？（1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）其在思想、政治方面有何表现？（2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39_1#675e69783?vcp=1&amp;pid=3a7c1e028&amp;color=0,0,0&amp;vtp=1&amp;bbb=1&amp;hb=1"/>
          <p:cNvSpPr/>
          <p:nvPr/>
        </p:nvSpPr>
        <p:spPr>
          <a:xfrm>
            <a:off x="576072" y="244212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功绩：统一中国。（1分）说明：中国的内在凝聚力远超罗马帝国。（1分）表现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汉朝在思想上尊崇儒术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，（1分）在政治上加强中央集权统治。（1分）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1#675e69783?sp=1&amp;vcp=1&amp;pid=3a7c1e028&amp;color=0,0,0&amp;vtp=1&amp;bt=1&amp;bbb=1&amp;hb=1"/>
          <p:cNvSpPr/>
          <p:nvPr/>
        </p:nvSpPr>
        <p:spPr>
          <a:xfrm>
            <a:off x="576072" y="1189360"/>
            <a:ext cx="10954512" cy="21849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榷场贸易是辽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西夏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金时期隶属于不同政权的地区之间进行经济交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流的重要途径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夏商民的大量贸易是在官方设立的榷场进行的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夏通好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双方人民都欢迎开市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出现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商贩如织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的现象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摘编自赵一匡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宋元时期的兰州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dirty="0"/>
          </a:p>
        </p:txBody>
      </p:sp>
      <p:sp>
        <p:nvSpPr>
          <p:cNvPr id="4" name="QO_5_BD.40_1#7830bc11e?sp=1&amp;vcp=1&amp;pid=3a7c1e028&amp;color=0,0,0&amp;vtp=1&amp;bt=1&amp;bbb=1"/>
          <p:cNvSpPr/>
          <p:nvPr/>
        </p:nvSpPr>
        <p:spPr>
          <a:xfrm>
            <a:off x="576072" y="3541212"/>
            <a:ext cx="10954512" cy="51563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（2）根据材料二，说明辽、宋、西夏、金时期存在的历史现象及其影响。（2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5" name="QO_5_AN.41_1#7830bc11e?vcp=1&amp;pid=3a7c1e028&amp;color=0,0,0&amp;vtp=1&amp;bbb=1&amp;hb=1"/>
          <p:cNvSpPr/>
          <p:nvPr/>
        </p:nvSpPr>
        <p:spPr>
          <a:xfrm>
            <a:off x="576072" y="4056845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历史现象：不同民族政权之间进行经济交流（或在榷场进行贸易）。（1分）。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影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响</a:t>
            </a:r>
            <a:r>
              <a:rPr lang="en-US" altLang="zh-CN" sz="2400" b="1" i="0" dirty="0" err="1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：促进民族交融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0_1#7830bc11e?sp=1&amp;vcp=1&amp;pid=3a7c1e028&amp;color=0,0,0&amp;vtp=1&amp;bt=1&amp;bbb=1"/>
          <p:cNvSpPr/>
          <p:nvPr/>
        </p:nvSpPr>
        <p:spPr>
          <a:xfrm>
            <a:off x="576072" y="630587"/>
            <a:ext cx="10954512" cy="4512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5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材料三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清实录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18" name="QO_5_BD.40_2#7830bc11e?colgroup=27,7&amp;vcp=1&amp;pid=3a7c1e028&amp;color=0,0,0&amp;vtp=1&amp;bbb=1&amp;hb=1"/>
          <p:cNvGraphicFramePr>
            <a:graphicFrameLocks noGrp="1"/>
          </p:cNvGraphicFramePr>
          <p:nvPr/>
        </p:nvGraphicFramePr>
        <p:xfrm>
          <a:off x="576072" y="1223492"/>
          <a:ext cx="10927080" cy="3400733"/>
        </p:xfrm>
        <a:graphic>
          <a:graphicData uri="http://schemas.openxmlformats.org/drawingml/2006/table">
            <a:tbl>
              <a:tblPr/>
              <a:tblGrid>
                <a:gridCol w="8430768"/>
                <a:gridCol w="2496312"/>
              </a:tblGrid>
              <a:tr h="5136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文献摘译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出处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236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康熙五十二年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（1713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谕理藩院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给以印册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封班禅额尔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德尼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清圣祖实录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236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雍正五年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（1727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发布敕谕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正式任命驻藏大臣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设立驻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藏大臣衙门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清世宗实录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236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5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乾隆五十七年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（1792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 err="1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清军驱逐入侵西藏的廓尔喀</a:t>
                      </a:r>
                      <a:endParaRPr lang="en-US" altLang="zh-CN" sz="2400" b="1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尼泊尔阿沙王朝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军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次年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颁布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钦定藏内善后章程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清高宗实录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O_5_BD.42_1#dd8d0d4a8?sp=1&amp;vcp=1&amp;pid=3a7c1e028&amp;color=0,0,0&amp;vtp=1&amp;bt=1&amp;bbb=1&amp;hb=1"/>
          <p:cNvSpPr/>
          <p:nvPr/>
        </p:nvSpPr>
        <p:spPr>
          <a:xfrm>
            <a:off x="548640" y="472403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（3）从材料三中可以了解到清朝对哪一个地区进行有效管辖？（1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指出清朝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对该地区实行有效管辖的措施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44_1#dd8d0d4a8?vcp=1&amp;pid=3a7c1e028&amp;color=0,0,0&amp;vtp=1&amp;bt=1&amp;bbb=1&amp;hb=1"/>
          <p:cNvSpPr/>
          <p:nvPr/>
        </p:nvSpPr>
        <p:spPr>
          <a:xfrm>
            <a:off x="576072" y="287162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地区：西藏。（1分）措施：册封班禅；设置驻藏大臣；驱逐入侵者；颁布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钦定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藏内善后章程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》。（写出其中三点即可，3分）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#dd8d0d4a8?vcp=1&amp;pid=3a7c1e028&amp;color=0,0,0&amp;vtp=1&amp;bt=1&amp;bbb=1"/>
          <p:cNvSpPr/>
          <p:nvPr/>
        </p:nvSpPr>
        <p:spPr>
          <a:xfrm>
            <a:off x="576072" y="120767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材料四</a:t>
            </a:r>
            <a:endParaRPr lang="en-US" altLang="zh-CN" sz="2400" dirty="0"/>
          </a:p>
        </p:txBody>
      </p:sp>
      <p:pic>
        <p:nvPicPr>
          <p:cNvPr id="3" name="QO_5_BD.43_2#dd8d0d4a8?iti=4&amp;htil=1&amp;vcp=1&amp;pid=3a7c1e02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6504" y="1810798"/>
            <a:ext cx="3136392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BD.43_3#dd8d0d4a8?iti=5&amp;htil=1&amp;vcp=1&amp;pid=3a7c1e02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1941" y="1811306"/>
            <a:ext cx="2871216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43_4#dd8d0d4a8?iti=4&amp;htil=1&amp;vcp=1&amp;pid=3a7c1e028&amp;color=0,0,0&amp;vtp=1&amp;bbb=1"/>
          <p:cNvSpPr/>
          <p:nvPr/>
        </p:nvSpPr>
        <p:spPr>
          <a:xfrm>
            <a:off x="829469" y="3912902"/>
            <a:ext cx="49704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图1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活跃于冀中平原的回民抗日武装</a:t>
            </a:r>
            <a:endParaRPr lang="en-US" altLang="zh-CN" sz="2400" dirty="0"/>
          </a:p>
        </p:txBody>
      </p:sp>
      <p:sp>
        <p:nvSpPr>
          <p:cNvPr id="6" name="QO_5_BD.43_5#dd8d0d4a8?iti=5&amp;htil=1&amp;vcp=1&amp;pid=3a7c1e028&amp;color=0,0,0&amp;vtp=1&amp;bbb=1&amp;hb=1"/>
          <p:cNvSpPr/>
          <p:nvPr/>
        </p:nvSpPr>
        <p:spPr>
          <a:xfrm>
            <a:off x="6144895" y="3912870"/>
            <a:ext cx="5385435" cy="19831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第四届全国少数民族传统体育运动会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开幕式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（1991年在广西南宁举行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会徽入场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5_1#2ba70940a?vcp=1&amp;pid=3a7c1e028&amp;color=0,0,0&amp;vtp=1&amp;bt=1&amp;bbb=1"/>
          <p:cNvSpPr/>
          <p:nvPr/>
        </p:nvSpPr>
        <p:spPr>
          <a:xfrm>
            <a:off x="576072" y="22993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（4）根据材料四并结合所学知识，说明图1、图2的历史背景。（4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46_1#2ba70940a?vcp=1&amp;pid=3a7c1e028&amp;color=0,0,0&amp;vtp=1&amp;bbb=1&amp;hb=1"/>
          <p:cNvSpPr/>
          <p:nvPr/>
        </p:nvSpPr>
        <p:spPr>
          <a:xfrm>
            <a:off x="576072" y="282123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图1背景：抗日战争中，抗日民族统一战线建立，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全民族加入到抗日洪流中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2分）图2背景：新中国成立后，我国实行民族区域自治制度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国家重视少数民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族体育文化的发展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7_1#1f44d40c1?sp=1&amp;vcp=1&amp;pid=92a21decb&amp;color=0,0,0&amp;vtp=1&amp;bt=1&amp;bbb=1"/>
          <p:cNvSpPr/>
          <p:nvPr/>
        </p:nvSpPr>
        <p:spPr>
          <a:xfrm>
            <a:off x="576072" y="62535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42.（13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）新闻媒介是传播信息的重要工具。阅读材料，回答问题。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近代早期报纸杂志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400" dirty="0"/>
          </a:p>
        </p:txBody>
      </p:sp>
      <p:pic>
        <p:nvPicPr>
          <p:cNvPr id="3" name="QO_4_BD.47_3#1f44d40c1?iti=6&amp;htil=1&amp;vcp=1&amp;pid=92a21decb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6243" y="1861316"/>
            <a:ext cx="3520883" cy="256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47_4#1f44d40c1?iti=7&amp;htil=1&amp;vcp=1&amp;pid=92a21dec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0313" y="1916180"/>
            <a:ext cx="1739544" cy="251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4_BD.47_5#1f44d40c1?iti=8&amp;htil=1&amp;vcp=1&amp;pid=92a21dec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0047" y="1916561"/>
            <a:ext cx="1863086" cy="252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4_BD.47_6#1f44d40c1?iti=6&amp;htil=1&amp;vcp=1&amp;pid=92a21decb&amp;color=0,0,0&amp;vtp=1&amp;bbb=1"/>
          <p:cNvSpPr/>
          <p:nvPr/>
        </p:nvSpPr>
        <p:spPr>
          <a:xfrm>
            <a:off x="667513" y="4556565"/>
            <a:ext cx="5038344" cy="14437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图1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《国闻报》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（1897年在天津创刊）</a:t>
            </a:r>
            <a:endParaRPr lang="en-US" altLang="zh-CN" sz="2400" dirty="0"/>
          </a:p>
        </p:txBody>
      </p:sp>
      <p:sp>
        <p:nvSpPr>
          <p:cNvPr id="7" name="QO_4_BD.47_7#1f44d40c1?iti=7&amp;htil=1&amp;vcp=1&amp;pid=92a21decb&amp;color=0,0,0&amp;vtp=1&amp;bbb=1&amp;hb=1"/>
          <p:cNvSpPr/>
          <p:nvPr/>
        </p:nvSpPr>
        <p:spPr>
          <a:xfrm>
            <a:off x="5706110" y="4556125"/>
            <a:ext cx="2654300" cy="14439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图2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民报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1905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年在东京创刊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8" name="QO_4_BD.47_8#1f44d40c1?iti=8&amp;htil=1&amp;vcp=1&amp;pid=92a21decb&amp;color=0,0,0&amp;vtp=1&amp;bbb=1&amp;hb=1"/>
          <p:cNvSpPr/>
          <p:nvPr/>
        </p:nvSpPr>
        <p:spPr>
          <a:xfrm>
            <a:off x="8832850" y="4556565"/>
            <a:ext cx="2697480" cy="14437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图3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新青年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1915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年在上海创刊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8_1#05d905f75?sp=1&amp;vcp=1&amp;pid=1f44d40c1&amp;color=0,0,0&amp;vtp=1&amp;bt=1&amp;bbb=1&amp;hb=1"/>
          <p:cNvSpPr/>
          <p:nvPr/>
        </p:nvSpPr>
        <p:spPr>
          <a:xfrm>
            <a:off x="576072" y="636910"/>
            <a:ext cx="10954512" cy="117901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（1）材料一可以为我们了解哪些中国近代重大历史事件提供史料依据？（3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据此写出其共同反映的中国近代历史主题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49_1#05d905f75?vcp=1&amp;pid=1f44d40c1&amp;color=0,0,0&amp;vtp=1&amp;bbb=1&amp;hb=1"/>
          <p:cNvSpPr/>
          <p:nvPr/>
        </p:nvSpPr>
        <p:spPr>
          <a:xfrm>
            <a:off x="576072" y="192526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历史事件：戊戌变法、辛亥革命、新文化运动。（3分）主题：</a:t>
            </a:r>
            <a:r>
              <a:rPr lang="en-US" altLang="zh-CN" sz="2400" b="1" i="0" dirty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中国近代化的早期</a:t>
            </a:r>
            <a:endParaRPr lang="en-US" altLang="zh-CN" sz="2400" b="1" i="0" dirty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探索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8_1#05d905f75?sp=1&amp;vcp=1&amp;pid=1f44d40c1&amp;color=0,0,0&amp;vtp=1&amp;bt=1&amp;bbb=1&amp;hb=1"/>
          <p:cNvSpPr/>
          <p:nvPr/>
        </p:nvSpPr>
        <p:spPr>
          <a:xfrm>
            <a:off x="576072" y="636910"/>
            <a:ext cx="10954512" cy="338129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新政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的一系列改革方案出台时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罗斯福总统都采取广播的形式向美国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人民通报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由于他是在白宫楼下起居室的炉边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采取了很随意的谈话形式接受录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音采访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因此历史上称之为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炉边谈话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成千上万的美国人通过收音机直接听到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罗斯福总统用亲切有力的声音形象地解释了新政的措施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广播为稳定美国人心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战胜危机发挥了巨大的作用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成为主要的信息来源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摘编自刘笑盈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中外新闻传播史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400" dirty="0"/>
          </a:p>
        </p:txBody>
      </p:sp>
      <p:sp>
        <p:nvSpPr>
          <p:cNvPr id="4" name="QO_5_BD.50_1#96b969b6f?sp=1&amp;vcp=1&amp;pid=1f44d40c1&amp;color=0,0,0&amp;vtp=1&amp;bt=1&amp;bbb=1&amp;hb=1"/>
          <p:cNvSpPr/>
          <p:nvPr/>
        </p:nvSpPr>
        <p:spPr>
          <a:xfrm>
            <a:off x="576072" y="4018208"/>
            <a:ext cx="10954512" cy="12750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（2）材料二中，罗斯福总统实行“新政”的原因是什么？（1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指出罗斯福总统</a:t>
            </a:r>
            <a:endParaRPr lang="en-US" altLang="zh-CN" sz="2400" b="1" i="0" dirty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宣传新政的独特方式及其产生的作用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51_1#96b969b6f?vcp=1&amp;pid=1f44d40c1&amp;color=0,0,0&amp;vtp=1&amp;bt=1&amp;bbb=1&amp;hb=1"/>
          <p:cNvSpPr/>
          <p:nvPr/>
        </p:nvSpPr>
        <p:spPr>
          <a:xfrm>
            <a:off x="576072" y="287162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原因：美国遭受经济大危机。（1分）方式：广播“炉边谈话”。（1分）作用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稳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定美国人心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，战胜经济危机；（1分）广播成为主要信息来源。（1分）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0_1#96b969b6f?sp=1&amp;vcp=1&amp;pid=1f44d40c1&amp;color=0,0,0&amp;vtp=1&amp;bt=1&amp;bbb=1&amp;hb=1"/>
          <p:cNvSpPr/>
          <p:nvPr/>
        </p:nvSpPr>
        <p:spPr>
          <a:xfrm>
            <a:off x="576072" y="539986"/>
            <a:ext cx="10954512" cy="593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1" i="0" dirty="0" err="1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材料三</a:t>
            </a:r>
            <a:r>
              <a:rPr lang="en-US" altLang="zh-CN" sz="2400" b="1" i="0" dirty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人民日报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》1949—1954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年的部分社论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26" name="QO_5_BD.50_2#96b969b6f?colgroup=6,28&amp;vcp=1&amp;pid=1f44d40c1&amp;color=0,0,0&amp;vtp=1&amp;bbb=1"/>
          <p:cNvGraphicFramePr>
            <a:graphicFrameLocks noGrp="1"/>
          </p:cNvGraphicFramePr>
          <p:nvPr/>
        </p:nvGraphicFramePr>
        <p:xfrm>
          <a:off x="576072" y="1291740"/>
          <a:ext cx="10917936" cy="3233928"/>
        </p:xfrm>
        <a:graphic>
          <a:graphicData uri="http://schemas.openxmlformats.org/drawingml/2006/table">
            <a:tbl>
              <a:tblPr/>
              <a:tblGrid>
                <a:gridCol w="2130552"/>
                <a:gridCol w="8787384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标题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1949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万岁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新中国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1950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7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土改法带来幸福远景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关中农民无限喜悦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1950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首都文艺界集会讨论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纷纷签名志愿抗美援朝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1954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6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中印两国总理联合声明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1954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21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中华人民共和国宪法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SimSun" panose="02010600030101010101" pitchFamily="34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中国人民建设社会主义社会的有力武器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5_BD.50_3#96b969b6f?vcp=1&amp;pid=1f44d40c1&amp;color=0,0,0&amp;vtp=1&amp;bbb=1"/>
          <p:cNvSpPr/>
          <p:nvPr/>
        </p:nvSpPr>
        <p:spPr>
          <a:xfrm>
            <a:off x="557784" y="4824665"/>
            <a:ext cx="10954512" cy="6617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根据陈月明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使命与主体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：〈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人民日报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〉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社论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（1949—2008）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的话语呈现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编制</a:t>
            </a:r>
            <a:endParaRPr lang="en-US" altLang="zh-CN" sz="2400" spc="-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2_1#cd2e40b38?vcp=1&amp;pid=1f44d40c1&amp;color=0,0,0&amp;vtp=1&amp;bt=1&amp;bbb=1&amp;hb=1"/>
          <p:cNvSpPr/>
          <p:nvPr/>
        </p:nvSpPr>
        <p:spPr>
          <a:xfrm>
            <a:off x="576072" y="60008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（3）写出材料三反映的两个历史事件，（2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并选择其中一个历史事件说明它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与新中国的关系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53_1#cd2e40b38?vcp=1&amp;pid=1f44d40c1&amp;color=0,0,0&amp;vtp=1&amp;bbb=1&amp;hb=1"/>
          <p:cNvSpPr/>
          <p:nvPr/>
        </p:nvSpPr>
        <p:spPr>
          <a:xfrm>
            <a:off x="576072" y="1754818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历史事件：中华人民共和国成立；土地改革；抗美援朝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中印两国总理发表联合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声明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（或和平共处五项原则的提出）；第一届全国人民代表大会召开（或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中华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人民共和国宪法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》的通过）。（写出其中两件即可，2分）关系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土地改革巩固了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新中国政权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；抗美援朝捍卫了新中国安全（或巩固了新中国政权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新中国成立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后奉行独立自主的外交政策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，提出和平共处五项原则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新中国成立后通过了中国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第一部社会主义类型的宪法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。（写出其中一点即可，1分）</a:t>
            </a:r>
            <a:endParaRPr lang="en-US" altLang="zh-CN" sz="2400" dirty="0"/>
          </a:p>
        </p:txBody>
      </p:sp>
      <p:sp>
        <p:nvSpPr>
          <p:cNvPr id="4" name="QO_5_BD.54_1#d869a1ef6?vcp=1&amp;pid=1f44d40c1&amp;color=0,0,0&amp;vtp=1&amp;bbb=1"/>
          <p:cNvSpPr/>
          <p:nvPr/>
        </p:nvSpPr>
        <p:spPr>
          <a:xfrm>
            <a:off x="576072" y="50949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（4）根据以上材料，概括近现代出现的新闻媒介形式。（2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5" name="QO_5_AN.55_1#d869a1ef6?vcp=1&amp;pid=1f44d40c1&amp;color=0,0,0&amp;vtp=1&amp;bbb=1"/>
          <p:cNvSpPr/>
          <p:nvPr/>
        </p:nvSpPr>
        <p:spPr>
          <a:xfrm>
            <a:off x="576072" y="56177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形式：报纸、杂志、广播。（写出其中两点即可，2分）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6_1#ebd33ab38?sp=1&amp;vcp=1&amp;pid=92a21decb&amp;color=0,0,0&amp;vtp=1&amp;bt=1&amp;bbb=1"/>
          <p:cNvSpPr/>
          <p:nvPr/>
        </p:nvSpPr>
        <p:spPr>
          <a:xfrm>
            <a:off x="576072" y="105476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43.（12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）资本主义社会是人类社会发展的阶段之一。阅读材料，回答问题。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世界近代史发展示意图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3" name="QO_4_BD.56_2#ebd33ab38?vcp=1&amp;pid=92a21dec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" y="2290731"/>
            <a:ext cx="10908792" cy="279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56_3#ebd33ab38?vcp=1&amp;pid=92a21decb&amp;color=0,0,0&amp;vtp=1&amp;bbb=1"/>
          <p:cNvSpPr/>
          <p:nvPr/>
        </p:nvSpPr>
        <p:spPr>
          <a:xfrm>
            <a:off x="576072" y="5224431"/>
            <a:ext cx="10954512" cy="7030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根据钱乘旦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新世界史纲要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绘制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7_1#04014c9d3?vcp=1&amp;pid=ebd33ab38&amp;color=0,0,0&amp;vtp=1&amp;bt=1&amp;bbb=1&amp;hb=1"/>
          <p:cNvSpPr/>
          <p:nvPr/>
        </p:nvSpPr>
        <p:spPr>
          <a:xfrm>
            <a:off x="576072" y="5399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（1）材料一中，有哪些历史事件促使“思想领域产生变化”？（2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两次工业革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”使人类社会先后进入什么时代？（2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58_1#04014c9d3?vcp=1&amp;pid=ebd33ab38&amp;color=0,0,0&amp;vtp=1&amp;bbb=1&amp;hb=1"/>
          <p:cNvSpPr/>
          <p:nvPr/>
        </p:nvSpPr>
        <p:spPr>
          <a:xfrm>
            <a:off x="576072" y="169472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历史事件：文艺复兴；启蒙运动；马克思主义诞生。（写出其中两点即可，2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时代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：人类社会先后进入“蒸汽时代”和“电气时代”。（2分）</a:t>
            </a:r>
            <a:endParaRPr lang="en-US" altLang="zh-CN" sz="2400" dirty="0"/>
          </a:p>
        </p:txBody>
      </p:sp>
      <p:sp>
        <p:nvSpPr>
          <p:cNvPr id="4" name="QO_5_BD.59_1#dad087033?sp=1&amp;vcp=1&amp;pid=ebd33ab38&amp;color=0,0,0&amp;vtp=1&amp;bbb=1&amp;hb=1"/>
          <p:cNvSpPr/>
          <p:nvPr/>
        </p:nvSpPr>
        <p:spPr>
          <a:xfrm>
            <a:off x="575945" y="2850515"/>
            <a:ext cx="10954385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（2）根据材料一，梳理两条世界近代史发展线索。（2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5" name="QO_5_AN.60_1#dad087033?vcp=1&amp;pid=ebd33ab38&amp;color=0,0,0&amp;vtp=1&amp;bbb=1&amp;hb=1"/>
          <p:cNvSpPr/>
          <p:nvPr/>
        </p:nvSpPr>
        <p:spPr>
          <a:xfrm>
            <a:off x="576072" y="346002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发展线索：资本主义产生和发展；殖民地半殖民地人民的反抗斗争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社会主义运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动兴起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。（写出其中两条即可，2分）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aabbbf95.fixed?vcp=1&amp;pid=d18061e06&amp;color=0,0,0&amp;vtp=1&amp;bbb=1"/>
          <p:cNvSpPr/>
          <p:nvPr/>
        </p:nvSpPr>
        <p:spPr>
          <a:xfrm>
            <a:off x="0" y="2414016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anose="02010609060101010101" pitchFamily="34" charset="-122"/>
                <a:ea typeface="SimHei" panose="02010609060101010101" pitchFamily="34" charset="-122"/>
                <a:cs typeface="SimHei" panose="02010609060101010101" pitchFamily="34" charset="-120"/>
              </a:rPr>
              <a:t>2025年初中学业水平考试模拟测试卷（一）</a:t>
            </a:r>
            <a:endParaRPr lang="en-US" altLang="zh-CN" sz="4800" dirty="0"/>
          </a:p>
        </p:txBody>
      </p:sp>
      <p:sp>
        <p:nvSpPr>
          <p:cNvPr id="3" name="C_2_BD#3aabbbf95.fixed?vcp=1&amp;pid=d18061e06&amp;color=0,0,0&amp;vtp=1&amp;bbb=1"/>
          <p:cNvSpPr/>
          <p:nvPr/>
        </p:nvSpPr>
        <p:spPr>
          <a:xfrm>
            <a:off x="0" y="3419856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历史部分</a:t>
            </a:r>
            <a:endParaRPr lang="en-US" altLang="zh-CN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QO_5_BD.59_1#dad087033?sp=1&amp;vcp=1&amp;pid=ebd33ab38&amp;color=0,0,0&amp;vtp=1&amp;bbb=1&amp;hb=1"/>
          <p:cNvSpPr/>
          <p:nvPr/>
        </p:nvSpPr>
        <p:spPr>
          <a:xfrm>
            <a:off x="575945" y="2496820"/>
            <a:ext cx="10954385" cy="184658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l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资本主义的发展既是经济的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也是政治和思想的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既是一国的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也是多国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既是解放的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也是压迫的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既具有破坏性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也具有创造性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摘编自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米歇尔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博德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资本主义史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（1500—1980）》</a:t>
            </a:r>
            <a:endParaRPr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1_1#d4008316a?vcp=1&amp;pid=ebd33ab38&amp;color=0,0,0&amp;vtp=1&amp;bt=1&amp;bbb=1&amp;hb=1"/>
          <p:cNvSpPr/>
          <p:nvPr/>
        </p:nvSpPr>
        <p:spPr>
          <a:xfrm>
            <a:off x="576072" y="64834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（3）请在材料二中选择一个角度提炼观点，并结合材料一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材料二和所学知识进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行简要论述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观点正确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史论结合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逻辑清晰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有总结提升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。6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5_AN.62_1#d4008316a?vcp=1&amp;pid=ebd33ab38&amp;color=0,0,0&amp;vtp=1&amp;bbb=1&amp;hb=1"/>
          <p:cNvSpPr/>
          <p:nvPr/>
        </p:nvSpPr>
        <p:spPr>
          <a:xfrm>
            <a:off x="576072" y="1803078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【示例一】观点：近代资本主义在经济、思想和政治方面发展。（1分）论述：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—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世纪，西欧出现租地农场和手工工场，推动农业和手工业资本主义化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资本主义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经济萌芽发展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。新兴资产阶级在14—16世纪的文艺复兴中提倡人文主义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为资本主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义社会的产生和发展奠定了思想文化基础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。随着资产阶级力量壮大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资产阶级革命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爆发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，17—18世纪，英国资产阶级革命、美国独立战争、法国大革命使英、美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法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三国初步确立了资本主义制度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。（4分）结论：综上所述，从14世纪到19世纪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资本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主义在产生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、发展的过程中，经历了经济、思想、政治方面的巨大变化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促进了人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类社会的进步和发展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。（1分）【示例二】观点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近代资本主义制度从一国扩展到多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400" spc="-5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62_1#d4008316a?vcp=1&amp;pid=ebd33ab38&amp;color=0,0,0&amp;vtp=1&amp;bbb=1&amp;hb=1"/>
          <p:cNvSpPr/>
          <p:nvPr/>
        </p:nvSpPr>
        <p:spPr>
          <a:xfrm>
            <a:off x="576072" y="539986"/>
            <a:ext cx="10954512" cy="594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。（1分）论述：17世纪，英国发生资产阶级革命，由此建立君主立宪制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为资本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主义发展开辟道路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。随后，美国通过独立战争摆脱了英国殖民统治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并建立联邦制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共和国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，走上了发展资本主义的道路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其后发生的法国大革命摧毁了法国的君主专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制制度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，传播了资产阶级自由民主思想。（4分）结论：综上所述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近代资本主义制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度的确立从一国开始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，通过革命或改革的方式扩展到多国，到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19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世纪成为世界发展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潮流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。（1分）【示例三】观点：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近代资本主义发展具有破坏和创造的两面性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1分）论述：15—17世纪，西欧国家通过抢夺殖民地、“三角贸易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等早期殖民掠夺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方式进行资本原始积累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，给殖民地人民带来深重的灾难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造成了亚非拉地区的贫穷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和落后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。18—20世纪，资本主义国家进行了两次工业革命，发明了蒸汽机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内燃机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等机器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，这种技术和工具的创新使人类社会进入新的时代。（4分）结论：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综上所述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近代资本主义在发展过程中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，有对殖民地的破坏，也有对生产技术的创新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我们要</a:t>
            </a:r>
            <a:endParaRPr lang="en-US" altLang="zh-CN" sz="2400" b="1" i="0" spc="-50" smtClean="0">
              <a:solidFill>
                <a:srgbClr val="A00021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400" b="1" i="0" spc="-50" smtClean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客观全面地看待资本主义发展的影响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400" spc="-5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ff046266?vcp=1&amp;pid=3aabbbf95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三、单项选择题（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18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在每小题给出的</a:t>
            </a:r>
            <a:endParaRPr lang="en-US" altLang="zh-CN" sz="26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四个备选项中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只有一项符合题目要求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错选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多选或未选均不得分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C_4_BD.1_1#e3f92418a?vcp=1&amp;pid=6ff046266&amp;color=0,0,0&amp;vtp=1&amp;bbb=1&amp;hb=1"/>
          <p:cNvSpPr/>
          <p:nvPr/>
        </p:nvSpPr>
        <p:spPr>
          <a:xfrm>
            <a:off x="576072" y="178948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23.在中国古老的传说中，他们会建造宫室、制造船只，还有纺织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弓箭等多项创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造发明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，被尊为中华民族的人文初祖。“他们”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5" name="QC_4_BD.1_2#e3f92418a.choices?vcp=1&amp;pid=6ff046266&amp;color=0,0,0&amp;vtp=1&amp;bbb=1"/>
          <p:cNvSpPr/>
          <p:nvPr/>
        </p:nvSpPr>
        <p:spPr>
          <a:xfrm>
            <a:off x="576072" y="294137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3535" algn="l"/>
                <a:tab pos="5729605" algn="l"/>
                <a:tab pos="860107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A.黄帝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蚩尤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.炎帝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黄帝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.尧、舜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禹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.大禹、启</a:t>
            </a:r>
            <a:endParaRPr lang="en-US" altLang="zh-CN" sz="2400" dirty="0"/>
          </a:p>
        </p:txBody>
      </p:sp>
      <p:sp>
        <p:nvSpPr>
          <p:cNvPr id="6" name="QC_4_BD.3_1#a32fd1c39?vcp=1&amp;pid=6ff046266&amp;color=0,0,0&amp;vtp=1&amp;bbb=1&amp;hb=1"/>
          <p:cNvSpPr/>
          <p:nvPr/>
        </p:nvSpPr>
        <p:spPr>
          <a:xfrm>
            <a:off x="576072" y="34642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24.某场变法中的一项重要措施是“为田开阡陌封疆”，即允许土地买卖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打破公田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和私田的界限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，废除井田制，确立封建土地所有制。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这场变法是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8" name="QC_4_BD.3_2#a32fd1c39.choices?vcp=1&amp;pid=6ff046266&amp;color=0,0,0&amp;vtp=1&amp;bbb=1"/>
          <p:cNvSpPr/>
          <p:nvPr/>
        </p:nvSpPr>
        <p:spPr>
          <a:xfrm>
            <a:off x="576072" y="46199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93010" algn="l"/>
                <a:tab pos="5875655" algn="l"/>
                <a:tab pos="835660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商鞅变法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北魏孝文帝改革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大化改新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.王安石变法</a:t>
            </a:r>
            <a:endParaRPr lang="en-US" altLang="zh-CN" sz="2400" dirty="0"/>
          </a:p>
        </p:txBody>
      </p:sp>
      <p:sp>
        <p:nvSpPr>
          <p:cNvPr id="9" name="QC_4_AN.2_1#e3f92418a.bracket?vcp=1&amp;pid=6ff046266&amp;color=0,0,0&amp;vpa=1&amp;vtp=1&amp;answeroption=B"/>
          <p:cNvSpPr txBox="1"/>
          <p:nvPr/>
        </p:nvSpPr>
        <p:spPr>
          <a:xfrm>
            <a:off x="3333242" y="29743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0" name="QC_4_AN.4_1#a32fd1c39.bracket?vcp=1&amp;pid=6ff046266&amp;color=0,0,0&amp;vpa=2&amp;vtp=1&amp;answeroption=A"/>
          <p:cNvSpPr txBox="1"/>
          <p:nvPr/>
        </p:nvSpPr>
        <p:spPr>
          <a:xfrm>
            <a:off x="449072" y="46529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89ad8a72e?vcp=1&amp;pid=6ff046266&amp;color=0,0,0&amp;mp=1&amp;vtp=1&amp;bt=1&amp;bbb=1&amp;hb=1"/>
          <p:cNvSpPr/>
          <p:nvPr/>
        </p:nvSpPr>
        <p:spPr>
          <a:xfrm>
            <a:off x="576072" y="141923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25.南朝时期的《宋书》记载：“江南之为国，盛矣。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丝绵布帛之饶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覆衣天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这段史料说明当时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5_2#89ad8a72e.choices?vcp=1&amp;pid=6ff046266&amp;color=0,0,0&amp;vtp=1&amp;bbb=1"/>
          <p:cNvSpPr/>
          <p:nvPr/>
        </p:nvSpPr>
        <p:spPr>
          <a:xfrm>
            <a:off x="576072" y="25739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多个政权并立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国家走向统一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江南地区开发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.北方民族交融</a:t>
            </a:r>
            <a:endParaRPr lang="en-US" altLang="zh-CN" sz="2400" dirty="0"/>
          </a:p>
        </p:txBody>
      </p:sp>
      <p:sp>
        <p:nvSpPr>
          <p:cNvPr id="5" name="QC_4_BD.7_1#3a1e84750?vcp=1&amp;pid=6ff046266&amp;color=0,0,0&amp;vtp=1&amp;bbb=1&amp;hb=1"/>
          <p:cNvSpPr/>
          <p:nvPr/>
        </p:nvSpPr>
        <p:spPr>
          <a:xfrm>
            <a:off x="576072" y="309682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26.读唐诗《忆昔》可以感受“忆昔开元全盛日，小邑犹藏万家室”的盛世境况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读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唐诗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《垂老别》可以了解“万国尽征戍，烽火被冈峦”的乱世景象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为后人留下这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“诗史”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的诗人是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7_2#3a1e84750.choices?vcp=1&amp;pid=6ff046266&amp;color=0,0,0&amp;vtp=1&amp;bbb=1"/>
          <p:cNvSpPr/>
          <p:nvPr/>
        </p:nvSpPr>
        <p:spPr>
          <a:xfrm>
            <a:off x="576072" y="47986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24785" algn="l"/>
                <a:tab pos="5424805" algn="l"/>
                <a:tab pos="84423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李白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杜甫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白居易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.苏轼</a:t>
            </a:r>
            <a:endParaRPr lang="en-US" altLang="zh-CN" sz="2400" dirty="0"/>
          </a:p>
        </p:txBody>
      </p:sp>
      <p:sp>
        <p:nvSpPr>
          <p:cNvPr id="8" name="QC_4_AN.6_1#89ad8a72e.bracket?vcp=1&amp;pid=6ff046266&amp;color=0,0,0&amp;mp=1&amp;vpa=3&amp;vtp=1&amp;answeroption=C"/>
          <p:cNvSpPr txBox="1"/>
          <p:nvPr/>
        </p:nvSpPr>
        <p:spPr>
          <a:xfrm>
            <a:off x="6020562" y="26069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8_1#3a1e84750.bracket?vcp=1&amp;pid=6ff046266&amp;color=0,0,0&amp;vpa=4&amp;vtp=1&amp;answeroption=B"/>
          <p:cNvSpPr txBox="1"/>
          <p:nvPr/>
        </p:nvSpPr>
        <p:spPr>
          <a:xfrm>
            <a:off x="3174492" y="48316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06f99eed6?vcp=1&amp;pid=6ff046266&amp;color=0,0,0&amp;mp=1&amp;vtp=1&amp;bt=1&amp;bbb=1&amp;hb=1"/>
          <p:cNvSpPr/>
          <p:nvPr/>
        </p:nvSpPr>
        <p:spPr>
          <a:xfrm>
            <a:off x="576072" y="228791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27.《元史》记载，元朝疆域“北逾阴山，西极流沙，东尽辽左，南越海表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对这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一史料解读准确的是(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9_2#06f99eed6.choices?vcp=1&amp;pid=6ff046266&amp;color=0,0,0&amp;vtp=1&amp;bbb=1"/>
          <p:cNvSpPr/>
          <p:nvPr/>
        </p:nvSpPr>
        <p:spPr>
          <a:xfrm>
            <a:off x="576072" y="344264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元朝灭掉南宋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.蒙古贵族建立元朝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元朝疆域辽阔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.元朝加强地方管理</a:t>
            </a:r>
            <a:endParaRPr lang="en-US" altLang="zh-CN" sz="2400" dirty="0"/>
          </a:p>
        </p:txBody>
      </p:sp>
      <p:sp>
        <p:nvSpPr>
          <p:cNvPr id="5" name="QC_4_AN.10_1#06f99eed6.bracket?vcp=1&amp;pid=6ff046266&amp;color=0,0,0&amp;mp=1&amp;vpa=5&amp;vtp=1&amp;answeroption=C"/>
          <p:cNvSpPr txBox="1"/>
          <p:nvPr/>
        </p:nvSpPr>
        <p:spPr>
          <a:xfrm>
            <a:off x="449072" y="40725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2db734f68?sp=1&amp;vcp=1&amp;pid=6ff046266&amp;color=0,0,0&amp;vtp=1&amp;bt=1&amp;bbb=1&amp;hb=1"/>
          <p:cNvSpPr/>
          <p:nvPr/>
        </p:nvSpPr>
        <p:spPr>
          <a:xfrm>
            <a:off x="576072" y="539986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28.下面是同学们搜集到的中国邮政在不同时期发行的纪念邮票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适合作为这一组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邮票的主题的是(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4" name="QC_4_BD.11_3#2db734f68?iti=1&amp;htil=1&amp;vcp=1&amp;pid=6ff04626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3312" y="1737850"/>
            <a:ext cx="2093976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11_4#2db734f68?iti=2&amp;htil=1&amp;vcp=1&amp;pid=6ff04626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4115" y="1767441"/>
            <a:ext cx="1664208" cy="270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BD.11_5#2db734f68?iti=3&amp;htil=1&amp;vcp=1&amp;pid=6ff0462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05088" y="1801857"/>
            <a:ext cx="1984248" cy="267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4_BD.11_6#2db734f68?iti=1&amp;htil=1&amp;vcp=1&amp;pid=6ff046266&amp;color=0,0,0&amp;vtp=1&amp;bbb=1"/>
          <p:cNvSpPr/>
          <p:nvPr/>
        </p:nvSpPr>
        <p:spPr>
          <a:xfrm>
            <a:off x="1140619" y="4608050"/>
            <a:ext cx="2519362" cy="4751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图1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玄奘西行求法</a:t>
            </a:r>
            <a:endParaRPr lang="en-US" altLang="zh-CN" sz="2400" dirty="0"/>
          </a:p>
        </p:txBody>
      </p:sp>
      <p:sp>
        <p:nvSpPr>
          <p:cNvPr id="8" name="QC_4_BD.11_7#2db734f68?iti=2&amp;htil=1&amp;vcp=1&amp;pid=6ff046266&amp;color=0,0,0&amp;vtp=1&amp;bbb=1&amp;hb=1"/>
          <p:cNvSpPr/>
          <p:nvPr/>
        </p:nvSpPr>
        <p:spPr>
          <a:xfrm>
            <a:off x="3862070" y="4608195"/>
            <a:ext cx="3908425" cy="106807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郑和下西洋五八〇周年</a:t>
            </a:r>
            <a:endParaRPr lang="en-US" altLang="zh-CN" sz="2400" dirty="0"/>
          </a:p>
        </p:txBody>
      </p:sp>
      <p:sp>
        <p:nvSpPr>
          <p:cNvPr id="9" name="QC_4_BD.11_8#2db734f68?iti=3&amp;htil=1&amp;vcp=1&amp;pid=6ff046266&amp;color=0,0,0&amp;vtp=1&amp;bbb=1"/>
          <p:cNvSpPr/>
          <p:nvPr/>
        </p:nvSpPr>
        <p:spPr>
          <a:xfrm>
            <a:off x="7979537" y="4608050"/>
            <a:ext cx="3435350" cy="47510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图3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古代名将——戚继光</a:t>
            </a:r>
            <a:endParaRPr lang="en-US" altLang="zh-CN" sz="2400" dirty="0"/>
          </a:p>
        </p:txBody>
      </p:sp>
      <p:sp>
        <p:nvSpPr>
          <p:cNvPr id="10" name="QC_4_BD.11_9#2db734f68.choices?vcp=1&amp;pid=6ff046266&amp;color=0,0,0&amp;vtp=1&amp;bbb=1"/>
          <p:cNvSpPr/>
          <p:nvPr/>
        </p:nvSpPr>
        <p:spPr>
          <a:xfrm>
            <a:off x="576072" y="5733324"/>
            <a:ext cx="10954512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古代文化成就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海外航海探险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反抗外来侵略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.古代中外关系</a:t>
            </a:r>
            <a:endParaRPr lang="en-US" altLang="zh-CN" sz="2400" dirty="0"/>
          </a:p>
        </p:txBody>
      </p:sp>
      <p:sp>
        <p:nvSpPr>
          <p:cNvPr id="11" name="QC_4_AN.12_1#2db734f68.bracket?vcp=1&amp;pid=6ff046266&amp;color=0,0,0&amp;vpa=6&amp;vtp=1&amp;answeroption=D"/>
          <p:cNvSpPr txBox="1"/>
          <p:nvPr/>
        </p:nvSpPr>
        <p:spPr>
          <a:xfrm>
            <a:off x="8812022" y="575364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803c968ee?vcp=1&amp;pid=6ff046266&amp;color=0,0,0&amp;vtp=1&amp;bt=1&amp;bbb=1&amp;hb=1"/>
          <p:cNvSpPr/>
          <p:nvPr/>
        </p:nvSpPr>
        <p:spPr>
          <a:xfrm>
            <a:off x="576072" y="141161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29.《皇明祖训》载：“今我朝罢丞相，设五府、六部、都察院、通政司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大理寺等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衙门</a:t>
            </a:r>
            <a:r>
              <a:rPr lang="en-US" altLang="zh-CN" sz="2400" b="1" i="0" dirty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从这一则史料中可以了解的史事是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13_2#803c968ee.choices?vcp=1&amp;pid=6ff046266&amp;color=0,0,0&amp;vtp=1&amp;bbb=1"/>
          <p:cNvSpPr/>
          <p:nvPr/>
        </p:nvSpPr>
        <p:spPr>
          <a:xfrm>
            <a:off x="576072" y="256634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27960" algn="l"/>
                <a:tab pos="5418455" algn="l"/>
                <a:tab pos="81343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秦朝设立丞相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宋朝削弱相权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明朝废除丞相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.清朝设立军机处</a:t>
            </a:r>
            <a:endParaRPr lang="en-US" altLang="zh-CN" sz="2400" dirty="0"/>
          </a:p>
        </p:txBody>
      </p:sp>
      <p:sp>
        <p:nvSpPr>
          <p:cNvPr id="5" name="QC_4_BD.15_1#27f85f3dd?vcp=1&amp;pid=6ff046266&amp;color=0,0,0&amp;vtp=1&amp;bbb=1&amp;hb=1"/>
          <p:cNvSpPr/>
          <p:nvPr/>
        </p:nvSpPr>
        <p:spPr>
          <a:xfrm>
            <a:off x="576072" y="308920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30.西方列强通过《天津条约》《北京条约》《瑷珲条约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等不平等条约进一步加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深了中国的半殖民地化程度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这段历史发生在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15_2#27f85f3dd.choices?vcp=1&amp;pid=6ff046266&amp;color=0,0,0&amp;vtp=1&amp;bbb=1"/>
          <p:cNvSpPr/>
          <p:nvPr/>
        </p:nvSpPr>
        <p:spPr>
          <a:xfrm>
            <a:off x="576072" y="424490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鸦片战争期间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.第二次鸦片战争期间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甲午中日战争期间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.八国联军侵华战争期间</a:t>
            </a:r>
            <a:endParaRPr lang="en-US" altLang="zh-CN" sz="2400" dirty="0"/>
          </a:p>
        </p:txBody>
      </p:sp>
      <p:sp>
        <p:nvSpPr>
          <p:cNvPr id="8" name="QC_4_AN.14_1#803c968ee.bracket?vcp=1&amp;pid=6ff046266&amp;color=0,0,0&amp;vpa=7&amp;vtp=1&amp;answeroption=C"/>
          <p:cNvSpPr txBox="1"/>
          <p:nvPr/>
        </p:nvSpPr>
        <p:spPr>
          <a:xfrm>
            <a:off x="5868162" y="25993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16_1#27f85f3dd.bracket?vcp=1&amp;pid=6ff046266&amp;color=0,0,0&amp;vpa=8&amp;vtp=1&amp;answeroption=B"/>
          <p:cNvSpPr txBox="1"/>
          <p:nvPr/>
        </p:nvSpPr>
        <p:spPr>
          <a:xfrm>
            <a:off x="6033262" y="430332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d7d750434?vcp=1&amp;pid=6ff046266&amp;color=0,0,0&amp;mp=1&amp;vtp=1&amp;bt=1&amp;bbb=1&amp;hb=1"/>
          <p:cNvSpPr/>
          <p:nvPr/>
        </p:nvSpPr>
        <p:spPr>
          <a:xfrm>
            <a:off x="576072" y="86043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31.毛泽东在《井冈山的斗争》一文中指出：“一国之内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在四围白色政权的包围中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，产生一小块或若干小块的红色政权区域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在目前的世界上只有中国有这种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。”第一块“红色政权区域”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BD.17_2#d7d750434.choices?vcp=1&amp;pid=6ff046266&amp;color=0,0,0&amp;vtp=1&amp;bbb=1"/>
          <p:cNvSpPr/>
          <p:nvPr/>
        </p:nvSpPr>
        <p:spPr>
          <a:xfrm>
            <a:off x="576072" y="256126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井冈山革命根据地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.中央革命根据地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陕甘宁边区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.晋察冀解放区</a:t>
            </a:r>
            <a:endParaRPr lang="en-US" altLang="zh-CN" sz="2400" dirty="0"/>
          </a:p>
        </p:txBody>
      </p:sp>
      <p:sp>
        <p:nvSpPr>
          <p:cNvPr id="5" name="QC_4_BD.19_1#2964c155f?vcp=1&amp;pid=6ff046266&amp;color=0,0,0&amp;vtp=1&amp;bbb=1&amp;hb=1"/>
          <p:cNvSpPr/>
          <p:nvPr/>
        </p:nvSpPr>
        <p:spPr>
          <a:xfrm>
            <a:off x="576072" y="371696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32.人民英雄纪念碑兴建委员会经过反复讨论之后，最终确定以虎门销烟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武昌起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义等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8个历史事件作为人民英雄纪念碑底座浮雕的主题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其中反映了人民解放战争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SimSun" panose="0201060003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的历史场景的浮雕是(</a:t>
            </a:r>
            <a:r>
              <a:rPr lang="en-US" altLang="zh-CN" sz="2400" b="1" i="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4_BD.19_2#2964c155f.choices?vcp=1&amp;pid=6ff046266&amp;color=0,0,0&amp;vtp=1&amp;bbb=1"/>
          <p:cNvSpPr/>
          <p:nvPr/>
        </p:nvSpPr>
        <p:spPr>
          <a:xfrm>
            <a:off x="576072" y="54187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27960" algn="l"/>
                <a:tab pos="5418455" algn="l"/>
                <a:tab pos="81343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A.《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虎门销烟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武昌起义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五四运动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SimSun" panose="02010600030101010101" pitchFamily="34" charset="-122"/>
                <a:ea typeface="SimSun" panose="02010600030101010101" pitchFamily="34" charset="-122"/>
                <a:cs typeface="SimSun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SimSun" panose="02010600030101010101" pitchFamily="34" charset="-122"/>
                <a:cs typeface="Times New Roman" panose="02020603050405020304" pitchFamily="34" charset="-120"/>
              </a:rPr>
              <a:t>.《胜利渡长江》</a:t>
            </a:r>
            <a:endParaRPr lang="en-US" altLang="zh-CN" sz="2400" dirty="0"/>
          </a:p>
        </p:txBody>
      </p:sp>
      <p:sp>
        <p:nvSpPr>
          <p:cNvPr id="8" name="QC_4_AN.18_1#d7d750434.bracket?vcp=1&amp;pid=6ff046266&amp;color=0,0,0&amp;mp=1&amp;vpa=9&amp;vtp=1&amp;answeroption=A"/>
          <p:cNvSpPr txBox="1"/>
          <p:nvPr/>
        </p:nvSpPr>
        <p:spPr>
          <a:xfrm>
            <a:off x="449072" y="26196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20_1#2964c155f.bracket?vcp=1&amp;pid=6ff046266&amp;color=0,0,0&amp;vpa=10&amp;vtp=1&amp;answeroption=D"/>
          <p:cNvSpPr txBox="1"/>
          <p:nvPr/>
        </p:nvSpPr>
        <p:spPr>
          <a:xfrm>
            <a:off x="8583422" y="54517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dir="in"/>
      </p:transition>
    </mc:Choice>
    <mc:Fallback>
      <p:transition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5249</Words>
  <Application>WPS 演示</Application>
  <PresentationFormat>自定义</PresentationFormat>
  <Paragraphs>355</Paragraphs>
  <Slides>33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51" baseType="lpstr">
      <vt:lpstr>Arial</vt:lpstr>
      <vt:lpstr>宋体</vt:lpstr>
      <vt:lpstr>Wingdings</vt:lpstr>
      <vt:lpstr>微软雅黑</vt:lpstr>
      <vt:lpstr>微软雅黑</vt:lpstr>
      <vt:lpstr>SimHei</vt:lpstr>
      <vt:lpstr>SimHei</vt:lpstr>
      <vt:lpstr>Times New Roman</vt:lpstr>
      <vt:lpstr>SimSun</vt:lpstr>
      <vt:lpstr>Times New Roman</vt:lpstr>
      <vt:lpstr>楷体</vt:lpstr>
      <vt:lpstr>SimSun</vt:lpstr>
      <vt:lpstr>华文细黑</vt:lpstr>
      <vt:lpstr>Arial Unicode MS</vt:lpstr>
      <vt:lpstr>等线</vt:lpstr>
      <vt:lpstr>Calibri</vt:lpstr>
      <vt:lpstr>Cambria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黄登奎</cp:lastModifiedBy>
  <cp:revision>5</cp:revision>
  <dcterms:created xsi:type="dcterms:W3CDTF">2025-04-11T03:11:26Z</dcterms:created>
  <dcterms:modified xsi:type="dcterms:W3CDTF">2025-04-11T03:11:26Z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209BE05286624B73B684F86796C217E3_42</vt:lpwstr>
  </property>
  <property fmtid="{D5CDD505-2E9C-101B-9397-08002B2CF9AE}" pid="3" name="KSOProductBuildVer">
    <vt:lpwstr>2052-12.8.2.15283</vt:lpwstr>
  </property>
</Properties>
</file>