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8" r:id="rId45"/>
    <p:sldId id="297" r:id="rId46"/>
  </p:sldIdLst>
  <p:sldSz cx="12096750" cy="6840220"/>
  <p:notesSz cx="6840220" cy="1209675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74" d="100"/>
          <a:sy n="74" d="100"/>
        </p:scale>
        <p:origin x="5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9" Type="http://schemas.openxmlformats.org/officeDocument/2006/relationships/tableStyles" Target="tableStyles.xml"/><Relationship Id="rId48" Type="http://schemas.openxmlformats.org/officeDocument/2006/relationships/viewProps" Target="viewProps.xml"/><Relationship Id="rId47" Type="http://schemas.openxmlformats.org/officeDocument/2006/relationships/presProps" Target="presProps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7f34cd03e41e8d6aeec2c03#tid=67f790cf5932700009ac0674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556248" y="4069080"/>
            <a:ext cx="3602736" cy="83210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r">
              <a:lnSpc>
                <a:spcPct val="100000"/>
              </a:lnSpc>
            </a:pPr>
            <a:r>
              <a:rPr lang="en-US" sz="4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A版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8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8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8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8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8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8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8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8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8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6.png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image" Target="../media/image44.jpeg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0.png"/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image" Target="../media/image47.pn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image" Target="../media/image5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6.png"/><Relationship Id="rId2" Type="http://schemas.openxmlformats.org/officeDocument/2006/relationships/image" Target="../media/image55.jpeg"/><Relationship Id="rId1" Type="http://schemas.openxmlformats.org/officeDocument/2006/relationships/image" Target="../media/image5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8.jpe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0.png"/><Relationship Id="rId1" Type="http://schemas.openxmlformats.org/officeDocument/2006/relationships/image" Target="../media/image5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1.png"/></Relationships>
</file>

<file path=ppt/slides/_rels/slide2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6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65.png"/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image" Target="../media/image62.jpeg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7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7.png"/><Relationship Id="rId1" Type="http://schemas.openxmlformats.org/officeDocument/2006/relationships/image" Target="../media/image66.png"/></Relationships>
</file>

<file path=ppt/slides/_rels/slide2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8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image" Target="../media/image68.jpeg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9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2.png"/><Relationship Id="rId1" Type="http://schemas.openxmlformats.org/officeDocument/2006/relationships/image" Target="../media/image7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0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4.png"/><Relationship Id="rId1" Type="http://schemas.openxmlformats.org/officeDocument/2006/relationships/image" Target="../media/image73.png"/></Relationships>
</file>

<file path=ppt/slides/_rels/slide3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1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77.jpeg"/><Relationship Id="rId2" Type="http://schemas.openxmlformats.org/officeDocument/2006/relationships/image" Target="../media/image76.jpeg"/><Relationship Id="rId1" Type="http://schemas.openxmlformats.org/officeDocument/2006/relationships/image" Target="../media/image7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8.png"/></Relationships>
</file>

<file path=ppt/slides/_rels/slide3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3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0.png"/><Relationship Id="rId1" Type="http://schemas.openxmlformats.org/officeDocument/2006/relationships/image" Target="../media/image79.png"/></Relationships>
</file>

<file path=ppt/slides/_rels/slide3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4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2.png"/><Relationship Id="rId1" Type="http://schemas.openxmlformats.org/officeDocument/2006/relationships/image" Target="../media/image8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3.png"/></Relationships>
</file>

<file path=ppt/slides/_rels/slide3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6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5.jpeg"/><Relationship Id="rId1" Type="http://schemas.openxmlformats.org/officeDocument/2006/relationships/image" Target="../media/image8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6.png"/></Relationships>
</file>

<file path=ppt/slides/_rels/slide3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8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8.jpeg"/><Relationship Id="rId1" Type="http://schemas.openxmlformats.org/officeDocument/2006/relationships/image" Target="../media/image87.png"/></Relationships>
</file>

<file path=ppt/slides/_rels/slide3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9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image" Target="../media/image8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0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3.png"/><Relationship Id="rId1" Type="http://schemas.openxmlformats.org/officeDocument/2006/relationships/image" Target="../media/image92.jpeg"/></Relationships>
</file>

<file path=ppt/slides/_rels/slide4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5.png"/><Relationship Id="rId1" Type="http://schemas.openxmlformats.org/officeDocument/2006/relationships/image" Target="../media/image94.jpe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6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5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7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8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13_1#0b4910a39?iti=1&amp;htil=1&amp;vcp=1&amp;pid=ac55dc274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79408" y="1160055"/>
            <a:ext cx="1743826" cy="1705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C_4_BD.13_2#0b4910a39?iti=1&amp;htil=1&amp;vcp=1&amp;pid=ac55dc274&amp;color=0,0,0&amp;vtp=1&amp;bbb=1"/>
          <p:cNvSpPr/>
          <p:nvPr/>
        </p:nvSpPr>
        <p:spPr>
          <a:xfrm>
            <a:off x="9587764" y="2912137"/>
            <a:ext cx="527113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图1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3_3#0b4910a39?htil=1&amp;sp=1&amp;vcp=1&amp;pid=ac55dc274&amp;color=0,0,0&amp;vtp=1&amp;bt=1&amp;bbb=1&amp;hb=1&amp;hs=1"/>
              <p:cNvSpPr/>
              <p:nvPr/>
            </p:nvSpPr>
            <p:spPr>
              <a:xfrm>
                <a:off x="576072" y="1172754"/>
                <a:ext cx="8293608" cy="1219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7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7.如图1，过反比例函数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𝒚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𝒌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𝒙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&lt;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图象上的一点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作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⊥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100" b="1" i="0" kern="0" spc="-99900" smtClean="0">
                  <a:solidFill>
                    <a:srgbClr val="FFFFFF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轴于点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，连接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𝑨𝑶</m:t>
                    </m:r>
                  </m:oMath>
                </a14:m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𝑺</m:t>
                        </m:r>
                      </m:e>
                      <m:sub>
                        <m:r>
                          <a:rPr>
                            <a:latin typeface="Cambria Math" panose="02040503050406030204" pitchFamily="18" charset="0"/>
                          </a:rPr>
                          <m:t>△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𝑨𝑶𝑩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𝒌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的值是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C_4_BD.13_3#0b4910a39?htil=1&amp;sp=1&amp;vcp=1&amp;pid=ac55dc274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172754"/>
                <a:ext cx="8293608" cy="1219200"/>
              </a:xfrm>
              <a:prstGeom prst="rect">
                <a:avLst/>
              </a:prstGeom>
              <a:blipFill rotWithShape="1">
                <a:blip r:embed="rId2"/>
                <a:stretch>
                  <a:fillRect l="-2" t="-45" r="-8552" b="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BD.13_4#0b4910a39.choices?htil=1&amp;vcp=1&amp;pid=ac55dc274&amp;color=0,0,0&amp;vtp=1&amp;bbb=1&amp;hs=1"/>
              <p:cNvSpPr/>
              <p:nvPr/>
            </p:nvSpPr>
            <p:spPr>
              <a:xfrm>
                <a:off x="576072" y="2355431"/>
                <a:ext cx="8293608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42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2009775" algn="l"/>
                    <a:tab pos="4248150" algn="l"/>
                    <a:tab pos="6245225" algn="l"/>
                  </a:tabLst>
                  <a:defRPr/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A.4</a:t>
                </a:r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C.8</a:t>
                </a:r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𝟖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6" name="QC_4_BD.13_4#0b4910a39.choices?htil=1&amp;vcp=1&amp;pid=ac55dc274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355431"/>
                <a:ext cx="8293608" cy="533400"/>
              </a:xfrm>
              <a:prstGeom prst="rect">
                <a:avLst/>
              </a:prstGeom>
              <a:blipFill rotWithShape="1">
                <a:blip r:embed="rId3"/>
                <a:stretch>
                  <a:fillRect l="-2" t="-40" b="4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C_4_BD.15_1#24b81e372?vcp=1&amp;pid=ac55dc274&amp;color=0,0,0&amp;vtp=1&amp;bbb=1&amp;hs=1"/>
          <p:cNvSpPr/>
          <p:nvPr/>
        </p:nvSpPr>
        <p:spPr>
          <a:xfrm>
            <a:off x="576072" y="443359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8.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下列计算正确的是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QC_4_BD.15_2#24b81e372.choices?vcp=1&amp;pid=ac55dc274&amp;color=0,0,0&amp;vtp=1&amp;bbb=1"/>
              <p:cNvSpPr/>
              <p:nvPr/>
            </p:nvSpPr>
            <p:spPr>
              <a:xfrm>
                <a:off x="576072" y="4956455"/>
                <a:ext cx="10954512" cy="558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44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3105785" algn="l"/>
                    <a:tab pos="5856605" algn="l"/>
                    <a:tab pos="8620125" algn="l"/>
                  </a:tabLst>
                  <a:defRPr/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𝒂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𝒂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𝒂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𝟓</m:t>
                        </m:r>
                      </m:sup>
                    </m:sSup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B.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𝒂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𝒂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𝒂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𝟔</m:t>
                        </m:r>
                      </m:sup>
                    </m:sSup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C.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𝒂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÷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𝒂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𝒂</m:t>
                    </m:r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D.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𝟑</m:t>
                            </m:r>
                          </m:sup>
                        </m:s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𝒂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9" name="QC_4_BD.15_2#24b81e372.choices?vcp=1&amp;pid=ac55dc27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4956455"/>
                <a:ext cx="10954512" cy="558800"/>
              </a:xfrm>
              <a:prstGeom prst="rect">
                <a:avLst/>
              </a:prstGeom>
              <a:blipFill rotWithShape="1">
                <a:blip r:embed="rId4"/>
                <a:stretch>
                  <a:fillRect l="-1" t="-50" r="2" b="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QC_4_AN.14_1#0b4910a39.bracket?vcp=1&amp;pid=ac55dc274&amp;color=0,0,0&amp;vpa=7&amp;vtp=1&amp;answeroption=D"/>
          <p:cNvSpPr txBox="1"/>
          <p:nvPr/>
        </p:nvSpPr>
        <p:spPr>
          <a:xfrm>
            <a:off x="6694932" y="2388451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1" name="QC_4_AN.16_1#24b81e372.bracket?vcp=1&amp;pid=ac55dc274&amp;color=0,0,0&amp;vpa=8&amp;vtp=1&amp;answeroption=C"/>
          <p:cNvSpPr txBox="1"/>
          <p:nvPr/>
        </p:nvSpPr>
        <p:spPr>
          <a:xfrm>
            <a:off x="6306312" y="5014875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7_1#46d94618c?sp=1&amp;vcp=1&amp;pid=ac55dc274&amp;color=0,0,0&amp;vtp=1&amp;bt=1&amp;bbb=1&amp;hb=1"/>
              <p:cNvSpPr/>
              <p:nvPr/>
            </p:nvSpPr>
            <p:spPr>
              <a:xfrm>
                <a:off x="576072" y="796930"/>
                <a:ext cx="10954512" cy="1181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9.如图2，在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000000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的垂直平分线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𝑫𝑴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交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于点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的垂直平分线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𝑬𝑵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交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于点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.已知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000000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𝑨𝑫𝑬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的周长为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𝟖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𝐜𝐦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的长为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C_4_BD.17_1#46d94618c?sp=1&amp;vcp=1&amp;pid=ac55dc27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796930"/>
                <a:ext cx="10954512" cy="1181100"/>
              </a:xfrm>
              <a:prstGeom prst="rect">
                <a:avLst/>
              </a:prstGeom>
              <a:blipFill rotWithShape="1">
                <a:blip r:embed="rId1"/>
                <a:stretch>
                  <a:fillRect l="-1" r="-118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4_BD.17_2#46d94618c?iti=2&amp;vcp=1&amp;pid=ac55dc274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91256" y="2032894"/>
            <a:ext cx="5715000" cy="273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4_BD.17_3#46d94618c?iti=2&amp;vcp=1&amp;pid=ac55dc274&amp;color=0,0,0&amp;vtp=1&amp;bbb=1"/>
          <p:cNvSpPr/>
          <p:nvPr/>
        </p:nvSpPr>
        <p:spPr>
          <a:xfrm>
            <a:off x="5785231" y="4893950"/>
            <a:ext cx="5270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图2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BD.17_4#46d94618c.choices?vcp=1&amp;pid=ac55dc274&amp;color=0,0,0&amp;vtp=1&amp;bbb=1"/>
              <p:cNvSpPr/>
              <p:nvPr/>
            </p:nvSpPr>
            <p:spPr>
              <a:xfrm>
                <a:off x="576072" y="5494968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42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2800985" algn="l"/>
                    <a:tab pos="5577205" algn="l"/>
                    <a:tab pos="8366125" algn="l"/>
                  </a:tabLst>
                  <a:defRPr/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𝐜𝐦</m:t>
                    </m:r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𝟓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𝐜𝐦</m:t>
                    </m:r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𝟔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𝐜𝐦</m:t>
                    </m:r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𝟖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𝐜𝐦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6" name="QC_4_BD.17_4#46d94618c.choices?vcp=1&amp;pid=ac55dc27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5494968"/>
                <a:ext cx="10954512" cy="533400"/>
              </a:xfrm>
              <a:prstGeom prst="rect">
                <a:avLst/>
              </a:prstGeom>
              <a:blipFill rotWithShape="1">
                <a:blip r:embed="rId3"/>
                <a:stretch>
                  <a:fillRect l="-1" t="-59" r="2" b="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C_4_AN.18_1#46d94618c.bracket?vcp=1&amp;pid=ac55dc274&amp;color=0,0,0&amp;vpa=9&amp;vtp=1&amp;answeroption=D"/>
          <p:cNvSpPr txBox="1"/>
          <p:nvPr/>
        </p:nvSpPr>
        <p:spPr>
          <a:xfrm>
            <a:off x="8815197" y="552798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19_1#d165b7b31?iti=3&amp;htil=2&amp;vcp=1&amp;pid=ac55dc274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28134" y="1504855"/>
            <a:ext cx="3767328" cy="2075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C_4_BD.19_2#d165b7b31?iti=3&amp;htil=2&amp;vcp=1&amp;pid=ac55dc274&amp;color=0,0,0&amp;vtp=1&amp;bbb=1"/>
          <p:cNvSpPr/>
          <p:nvPr/>
        </p:nvSpPr>
        <p:spPr>
          <a:xfrm>
            <a:off x="9348241" y="3707543"/>
            <a:ext cx="527113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图3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9_3#d165b7b31?htil=2&amp;sp=1&amp;vcp=1&amp;pid=ac55dc274&amp;color=0,0,0&amp;vtp=1&amp;bt=1&amp;bbb=1&amp;hb=1&amp;hs=1"/>
              <p:cNvSpPr/>
              <p:nvPr/>
            </p:nvSpPr>
            <p:spPr>
              <a:xfrm>
                <a:off x="576072" y="1449991"/>
                <a:ext cx="7050024" cy="3352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10.将直尺和量角器按如图3方式摆放，其中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为量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角器所在半圆的直径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直尺的边缘与量角器所在半圆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相切于点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，并与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𝑩𝑨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的延长线交于点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.已知点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100" b="1" i="0" kern="0" spc="-99900" smtClean="0">
                  <a:solidFill>
                    <a:srgbClr val="FFFFFF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在直尺上对应的刻度分别为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0和3，点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在量角器上对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应的外圈刻度为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𝟔𝟎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则图中阴影部分的面积为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endParaRPr lang="en-US" altLang="zh-CN" sz="2400" dirty="0"/>
              </a:p>
            </p:txBody>
          </p:sp>
        </mc:Choice>
        <mc:Fallback>
          <p:sp>
            <p:nvSpPr>
              <p:cNvPr id="4" name="QC_4_BD.19_3#d165b7b31?htil=2&amp;sp=1&amp;vcp=1&amp;pid=ac55dc274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449991"/>
                <a:ext cx="7050024" cy="3352800"/>
              </a:xfrm>
              <a:prstGeom prst="rect">
                <a:avLst/>
              </a:prstGeom>
              <a:blipFill rotWithShape="1">
                <a:blip r:embed="rId2"/>
                <a:stretch>
                  <a:fillRect l="-2" t="-9" r="-4921" b="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BD.19_4#d165b7b31.choices?htil=2&amp;vcp=1&amp;pid=ac55dc274&amp;color=0,0,0&amp;vtp=1&amp;bbb=1&amp;hs=1"/>
              <p:cNvSpPr/>
              <p:nvPr/>
            </p:nvSpPr>
            <p:spPr>
              <a:xfrm>
                <a:off x="576072" y="4743355"/>
                <a:ext cx="10954512" cy="660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52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2566035" algn="l"/>
                    <a:tab pos="5234305" algn="l"/>
                    <a:tab pos="8131175" algn="l"/>
                  </a:tabLst>
                  <a:defRPr/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  <m:rad>
                          <m:radPr>
                            <m:degHide m:val="on"/>
                            <m:ctrlPr>
                              <a:rPr lang="en-US" altLang="zh-CN" sz="2400" b="1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𝟑</m:t>
                            </m:r>
                          </m:e>
                        </m:rad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−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𝛑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B.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</m:t>
                        </m:r>
                        <m:rad>
                          <m:radPr>
                            <m:degHide m:val="on"/>
                            <m:ctrlPr>
                              <a:rPr lang="en-US" altLang="zh-CN" sz="2400" b="1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𝟑</m:t>
                            </m:r>
                          </m:e>
                        </m:rad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−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𝛑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</m:e>
                    </m:rad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𝛑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D.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  <m:rad>
                          <m:radPr>
                            <m:degHide m:val="on"/>
                            <m:ctrlPr>
                              <a:rPr lang="en-US" altLang="zh-CN" sz="2400" b="1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𝟑</m:t>
                            </m:r>
                          </m:e>
                        </m:rad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2400" b="1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𝟑</m:t>
                            </m:r>
                          </m:e>
                        </m:rad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𝛑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6" name="QC_4_BD.19_4#d165b7b31.choices?htil=2&amp;vcp=1&amp;pid=ac55dc274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4743355"/>
                <a:ext cx="10954512" cy="660400"/>
              </a:xfrm>
              <a:prstGeom prst="rect">
                <a:avLst/>
              </a:prstGeom>
              <a:blipFill rotWithShape="1">
                <a:blip r:embed="rId3"/>
                <a:stretch>
                  <a:fillRect l="-1" t="-82" r="2" b="8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C_4_AN.20_1#d165b7b31.bracket?vcp=1&amp;pid=ac55dc274&amp;color=0,0,0&amp;vpa=10&amp;vtp=1&amp;answeroption=A"/>
          <p:cNvSpPr txBox="1"/>
          <p:nvPr/>
        </p:nvSpPr>
        <p:spPr>
          <a:xfrm>
            <a:off x="449072" y="4903375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21_1#fa874305a?vcp=1&amp;pid=ac55dc274&amp;color=0,0,0&amp;vtp=1&amp;bt=1&amp;bbb=1&amp;hb=1"/>
              <p:cNvSpPr/>
              <p:nvPr/>
            </p:nvSpPr>
            <p:spPr>
              <a:xfrm>
                <a:off x="576072" y="2002477"/>
                <a:ext cx="10954512" cy="1676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11.某校为了丰富学生的课外知识，坚持开展课外阅读活动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学生人均课外阅读量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从七年级的每年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50万字增加到九年级的每年80万字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设该校七至九年级人均阅读量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年平均增长率为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则可列方程为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C_4_BD.21_1#fa874305a?vcp=1&amp;pid=ac55dc27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002477"/>
                <a:ext cx="10954512" cy="1676400"/>
              </a:xfrm>
              <a:prstGeom prst="rect">
                <a:avLst/>
              </a:prstGeom>
              <a:blipFill rotWithShape="1">
                <a:blip r:embed="rId1"/>
                <a:stretch>
                  <a:fillRect l="-1" t="-19" r="-1957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21_2#fa874305a.choices?vcp=1&amp;pid=ac55dc274&amp;color=0,0,0&amp;vtp=1&amp;bbb=1"/>
              <p:cNvSpPr/>
              <p:nvPr/>
            </p:nvSpPr>
            <p:spPr>
              <a:xfrm>
                <a:off x="576072" y="3703315"/>
                <a:ext cx="10954512" cy="1143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45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5583555" algn="l"/>
                  </a:tabLst>
                  <a:defRPr/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𝟓𝟎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%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𝟖𝟎</m:t>
                    </m:r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𝟓𝟎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𝟖𝟎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  <a:p>
                <a:pPr marL="0" marR="0" lvl="0" indent="0" defTabSz="914400" eaLnBrk="1" fontAlgn="auto" latinLnBrk="1" hangingPunct="1">
                  <a:lnSpc>
                    <a:spcPts val="45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5583555" algn="l"/>
                  </a:tabLst>
                  <a:defRPr/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𝟓𝟎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𝟖𝟎</m:t>
                    </m:r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𝟓𝟎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%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𝟖𝟎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C_4_BD.21_2#fa874305a.choices?vcp=1&amp;pid=ac55dc27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703315"/>
                <a:ext cx="10954512" cy="1143000"/>
              </a:xfrm>
              <a:prstGeom prst="rect">
                <a:avLst/>
              </a:prstGeom>
              <a:blipFill rotWithShape="1">
                <a:blip r:embed="rId2"/>
                <a:stretch>
                  <a:fillRect l="-1" t="-55" r="2" b="5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4_AN.22_1#fa874305a.bracket?vcp=1&amp;pid=ac55dc274&amp;color=0,0,0&amp;vpa=11&amp;vtp=1&amp;answeroption=C"/>
          <p:cNvSpPr txBox="1"/>
          <p:nvPr/>
        </p:nvSpPr>
        <p:spPr>
          <a:xfrm>
            <a:off x="449072" y="4358635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23_1#e42fef501?iti=4&amp;htil=3&amp;vcp=1&amp;pid=ac55dc274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96277" y="1249077"/>
            <a:ext cx="4800600" cy="3721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C_4_BD.23_2#e42fef501?iti=4&amp;htil=3&amp;vcp=1&amp;pid=ac55dc274&amp;color=0,0,0&amp;vtp=1&amp;bbb=1"/>
          <p:cNvSpPr/>
          <p:nvPr/>
        </p:nvSpPr>
        <p:spPr>
          <a:xfrm>
            <a:off x="8839296" y="5094383"/>
            <a:ext cx="527113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图4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23_3#e42fef501?htil=3&amp;sp=1&amp;vcp=1&amp;pid=ac55dc274&amp;color=0,0,0&amp;vtp=1&amp;bt=1&amp;bbb=1&amp;hb=1"/>
              <p:cNvSpPr/>
              <p:nvPr/>
            </p:nvSpPr>
            <p:spPr>
              <a:xfrm>
                <a:off x="576072" y="1194213"/>
                <a:ext cx="6016752" cy="2794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12.如图4，对折矩形纸片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𝑨𝑩𝑪𝑫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，使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𝑨𝑫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100" b="1" i="0" kern="0" spc="-99900" smtClean="0">
                  <a:solidFill>
                    <a:srgbClr val="FFFFFF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重合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，得到折痕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𝑬𝑭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；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把纸片展平后再次折叠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使点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落在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𝑬𝑭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上的点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′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处，得到折痕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𝑩𝑴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𝑩𝑴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𝑬𝑭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相交于点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𝑵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.若直线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𝑩𝑨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′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交直线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𝑪𝑫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于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𝟓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𝑬𝑵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𝑩𝑬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的长为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C_4_BD.23_3#e42fef501?htil=3&amp;sp=1&amp;vcp=1&amp;pid=ac55dc27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194213"/>
                <a:ext cx="6016752" cy="2794000"/>
              </a:xfrm>
              <a:prstGeom prst="rect">
                <a:avLst/>
              </a:prstGeom>
              <a:blipFill rotWithShape="1">
                <a:blip r:embed="rId2"/>
                <a:stretch>
                  <a:fillRect l="-2" t="-15" r="-12840" b="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BD.23_4#e42fef501.choices?htil=3&amp;vcp=1&amp;pid=ac55dc274&amp;color=0,0,0&amp;vtp=1&amp;bbb=1"/>
              <p:cNvSpPr/>
              <p:nvPr/>
            </p:nvSpPr>
            <p:spPr>
              <a:xfrm>
                <a:off x="576072" y="3941476"/>
                <a:ext cx="6016752" cy="660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52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1503680" algn="l"/>
                    <a:tab pos="3084195" algn="l"/>
                    <a:tab pos="4855210" algn="l"/>
                  </a:tabLst>
                  <a:defRPr/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2400" b="1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𝟑</m:t>
                            </m:r>
                          </m:e>
                        </m:rad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B.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</m:e>
                    </m:rad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</m:e>
                    </m:rad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D.2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6" name="QC_4_BD.23_4#e42fef501.choices?htil=3&amp;vcp=1&amp;pid=ac55dc27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941476"/>
                <a:ext cx="6016752" cy="660400"/>
              </a:xfrm>
              <a:prstGeom prst="rect">
                <a:avLst/>
              </a:prstGeom>
              <a:blipFill rotWithShape="1">
                <a:blip r:embed="rId3"/>
                <a:stretch>
                  <a:fillRect l="-2" t="-5" r="4" b="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C_4_AN.24_1#e42fef501.bracket?vcp=1&amp;pid=ac55dc274&amp;color=0,0,0&amp;vpa=12&amp;vtp=1&amp;answeroption=B"/>
          <p:cNvSpPr txBox="1"/>
          <p:nvPr/>
        </p:nvSpPr>
        <p:spPr>
          <a:xfrm>
            <a:off x="1953387" y="4101496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bb2ac6b6b?vcp=1&amp;pid=0c1ab04a3&amp;color=0,0,0&amp;vtp=1&amp;bt=1&amp;bbb=1"/>
          <p:cNvSpPr/>
          <p:nvPr/>
        </p:nvSpPr>
        <p:spPr>
          <a:xfrm>
            <a:off x="576072" y="539496"/>
            <a:ext cx="10954512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二、填空题（本大题共4小题，每小题3分，共12分）</a:t>
            </a:r>
            <a:endParaRPr lang="en-US" altLang="zh-CN" sz="26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BD.25_1#ae586c429?vcp=1&amp;pid=bb2ac6b6b&amp;color=0,0,0&amp;vtp=1&amp;bbb=1"/>
              <p:cNvSpPr/>
              <p:nvPr/>
            </p:nvSpPr>
            <p:spPr>
              <a:xfrm>
                <a:off x="576072" y="1115993"/>
                <a:ext cx="10954512" cy="558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13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把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因式分解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结果为</a:t>
                </a:r>
                <a:r>
                  <a:rPr lang="en-US" altLang="zh-CN" sz="2400" i="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_________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" name="QB_4_BD.25_1#ae586c429?vcp=1&amp;pid=bb2ac6b6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115993"/>
                <a:ext cx="10954512" cy="558800"/>
              </a:xfrm>
              <a:prstGeom prst="rect">
                <a:avLst/>
              </a:prstGeom>
              <a:blipFill rotWithShape="1">
                <a:blip r:embed="rId1"/>
                <a:stretch>
                  <a:fillRect l="-1" t="-53" r="2" b="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N.26_1#ae586c429.blank?vcp=1&amp;pid=bb2ac6b6b&amp;color=0,0,0&amp;vpa=13&amp;vtp=1&amp;bbb=1"/>
              <p:cNvSpPr/>
              <p:nvPr/>
            </p:nvSpPr>
            <p:spPr>
              <a:xfrm>
                <a:off x="4794535" y="1189372"/>
                <a:ext cx="1307148" cy="381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B_4_AN.26_1#ae586c429.blank?vcp=1&amp;pid=bb2ac6b6b&amp;color=0,0,0&amp;vpa=1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4535" y="1189372"/>
                <a:ext cx="1307148" cy="381000"/>
              </a:xfrm>
              <a:prstGeom prst="rect">
                <a:avLst/>
              </a:prstGeom>
              <a:blipFill rotWithShape="1">
                <a:blip r:embed="rId2"/>
                <a:stretch>
                  <a:fillRect l="-799" t="-4" r="-1023" b="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B_4_BD.27_1#411b4bd10?vcp=1&amp;pid=bb2ac6b6b&amp;color=0,0,0&amp;vtp=1&amp;bbb=1&amp;hb=1"/>
          <p:cNvSpPr/>
          <p:nvPr/>
        </p:nvSpPr>
        <p:spPr>
          <a:xfrm>
            <a:off x="576072" y="1611376"/>
            <a:ext cx="10954512" cy="1651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14.围棋起源于我国，棋子分黑、白两种颜色.一个不透明的盒子中装有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3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个黑色棋</a:t>
            </a:r>
            <a:endParaRPr lang="en-US" altLang="zh-CN" sz="2400" b="1" i="0" smtClean="0">
              <a:solidFill>
                <a:srgbClr val="000000"/>
              </a:solidFill>
              <a:latin typeface="Times New Roman" pitchFamily="34" charset="0"/>
              <a:ea typeface="宋体" pitchFamily="34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子和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2个白色棋子，每个棋子除颜色外都相同.任意摸出1个棋子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摸到黑色棋子的</a:t>
            </a:r>
            <a:endParaRPr lang="en-US" altLang="zh-CN" sz="2400" b="1" i="0" smtClean="0">
              <a:solidFill>
                <a:srgbClr val="000000"/>
              </a:solidFill>
              <a:latin typeface="Times New Roman" pitchFamily="34" charset="0"/>
              <a:ea typeface="宋体" pitchFamily="34" charset="-122"/>
              <a:cs typeface="Times New Roman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概率是</a:t>
            </a:r>
            <a:r>
              <a:rPr lang="en-US" altLang="zh-CN" sz="2400" i="0" smtClean="0">
                <a:solidFill>
                  <a:srgbClr val="000000"/>
                </a:solidFill>
                <a:latin typeface="宋体" pitchFamily="34" charset="0"/>
                <a:ea typeface="宋体" pitchFamily="34" charset="-122"/>
                <a:cs typeface="宋体" pitchFamily="34" charset="-120"/>
              </a:rPr>
              <a:t>__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.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4_AN.28_1#411b4bd10.blank?vcp=1&amp;pid=bb2ac6b6b&amp;color=0,0,0&amp;vpa=14&amp;vtp=1&amp;bbb=1&amp;rh=41.60504"/>
              <p:cNvSpPr/>
              <p:nvPr/>
            </p:nvSpPr>
            <p:spPr>
              <a:xfrm>
                <a:off x="1506316" y="2554270"/>
                <a:ext cx="288989" cy="52838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6" name="QB_4_AN.28_1#411b4bd10.blank?vcp=1&amp;pid=bb2ac6b6b&amp;color=0,0,0&amp;vpa=14&amp;vtp=1&amp;bbb=1&amp;rh=41.60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6316" y="2554270"/>
                <a:ext cx="288989" cy="528384"/>
              </a:xfrm>
              <a:prstGeom prst="rect">
                <a:avLst/>
              </a:prstGeom>
              <a:blipFill rotWithShape="1">
                <a:blip r:embed="rId3"/>
                <a:stretch>
                  <a:fillRect l="-33" t="-57" r="55" b="-89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4_BD.29_1#a3d6a7a1a?iti=5&amp;htil=4&amp;vcp=1&amp;pid=bb2ac6b6b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82209" y="1719993"/>
            <a:ext cx="2852928" cy="277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B_4_BD.29_2#a3d6a7a1a?iti=5&amp;htil=4&amp;vcp=1&amp;pid=bb2ac6b6b&amp;color=0,0,0&amp;vtp=1&amp;bbb=1"/>
          <p:cNvSpPr/>
          <p:nvPr/>
        </p:nvSpPr>
        <p:spPr>
          <a:xfrm>
            <a:off x="9745116" y="4562888"/>
            <a:ext cx="527113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图5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BD.29_3#a3d6a7a1a?htil=4&amp;sp=1&amp;vcp=1&amp;pid=bb2ac6b6b&amp;color=0,0,0&amp;vtp=1&amp;bt=1&amp;bbb=1&amp;hb=1"/>
              <p:cNvSpPr/>
              <p:nvPr/>
            </p:nvSpPr>
            <p:spPr>
              <a:xfrm>
                <a:off x="576072" y="1665129"/>
                <a:ext cx="7964424" cy="1092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1</a:t>
                </a:r>
                <a:r>
                  <a:rPr lang="en-US" altLang="zh-CN" sz="2400" b="1" i="0" spc="-10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5.如图5，在正方形</a:t>
                </a:r>
                <a14:m>
                  <m:oMath xmlns:m="http://schemas.openxmlformats.org/officeDocument/2006/math">
                    <m:r>
                      <a:rPr lang="en-US" altLang="zh-CN" sz="2400" b="1" i="0" spc="-10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𝑨𝑩𝑪𝑫</m:t>
                    </m:r>
                  </m:oMath>
                </a14:m>
                <a:r>
                  <a:rPr lang="en-US" altLang="zh-CN" sz="2400" b="1" i="0" spc="-10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2400" b="1" i="0" spc="-10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</m:t>
                    </m:r>
                  </m:oMath>
                </a14:m>
                <a:r>
                  <a:rPr lang="en-US" altLang="zh-CN" sz="2400" b="1" i="0" spc="-10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2400" b="1" i="0" spc="-10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𝑨𝑫</m:t>
                    </m:r>
                  </m:oMath>
                </a14:m>
                <a:r>
                  <a:rPr lang="en-US" altLang="zh-CN" sz="2400" b="1" i="0" spc="-10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上一点，连接</a:t>
                </a:r>
                <a14:m>
                  <m:oMath xmlns:m="http://schemas.openxmlformats.org/officeDocument/2006/math">
                    <m:r>
                      <a:rPr lang="en-US" altLang="zh-CN" sz="2400" b="1" i="0" spc="-10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𝑩𝑬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pc="-10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pc="-10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交对</a:t>
                </a:r>
                <a:endParaRPr lang="en-US" altLang="zh-CN" sz="2400" b="1" i="0" spc="-10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1" i="0" spc="-10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角线</a:t>
                </a:r>
                <a14:m>
                  <m:oMath xmlns:m="http://schemas.openxmlformats.org/officeDocument/2006/math">
                    <m:r>
                      <a:rPr lang="en-US" altLang="zh-CN" sz="2400" b="1" i="0" spc="-10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</m:t>
                    </m:r>
                  </m:oMath>
                </a14:m>
                <a:r>
                  <a:rPr lang="en-US" altLang="zh-CN" sz="2400" b="1" i="0" spc="-10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于点</a:t>
                </a:r>
                <a14:m>
                  <m:oMath xmlns:m="http://schemas.openxmlformats.org/officeDocument/2006/math">
                    <m:r>
                      <a:rPr lang="en-US" altLang="zh-CN" sz="2400" b="1" i="0" spc="-10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</m:t>
                    </m:r>
                  </m:oMath>
                </a14:m>
                <a:r>
                  <a:rPr lang="en-US" altLang="zh-CN" sz="2400" b="1" i="0" spc="-10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，连接</a:t>
                </a:r>
                <a14:m>
                  <m:oMath xmlns:m="http://schemas.openxmlformats.org/officeDocument/2006/math">
                    <m:r>
                      <a:rPr lang="en-US" altLang="zh-CN" sz="2400" b="1" i="0" spc="-10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𝑫𝑭</m:t>
                    </m:r>
                  </m:oMath>
                </a14:m>
                <a:r>
                  <a:rPr lang="en-US" altLang="zh-CN" sz="2400" b="1" i="0" spc="-10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.若</a:t>
                </a:r>
                <a14:m>
                  <m:oMath xmlns:m="http://schemas.openxmlformats.org/officeDocument/2006/math">
                    <m:r>
                      <a:rPr lang="en-US" altLang="zh-CN" sz="2400" b="1" i="0" spc="-10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spc="-10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𝑨𝑩𝑬</m:t>
                    </m:r>
                    <m:r>
                      <a:rPr lang="en-US" altLang="zh-CN" sz="2400" b="1" i="0" spc="-10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spc="-100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spc="-10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𝟑𝟓</m:t>
                        </m:r>
                      </m:e>
                      <m:sup>
                        <m:r>
                          <a:rPr lang="en-US" altLang="zh-CN" sz="2400" b="1" i="0" spc="-10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spc="-10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400" b="1" i="0" spc="-10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spc="-10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𝑪𝑭𝑫</m:t>
                    </m:r>
                    <m:r>
                      <a:rPr lang="en-US" altLang="zh-CN" sz="2400" b="1" i="0" spc="-10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i="0" spc="-1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_____</a:t>
                </a:r>
                <a:r>
                  <a:rPr lang="en-US" altLang="zh-CN" sz="2400" b="1" i="0" spc="-10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spc="-1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4_BD.29_3#a3d6a7a1a?htil=4&amp;sp=1&amp;vcp=1&amp;pid=bb2ac6b6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665129"/>
                <a:ext cx="7964424" cy="1092200"/>
              </a:xfrm>
              <a:prstGeom prst="rect">
                <a:avLst/>
              </a:prstGeom>
              <a:blipFill rotWithShape="1">
                <a:blip r:embed="rId2"/>
                <a:stretch>
                  <a:fillRect l="-2" t="-15" r="-12266" b="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4_AN.30_1#a3d6a7a1a.blank?vcp=1&amp;pid=bb2ac6b6b&amp;color=0,0,0&amp;vpa=15&amp;vtp=1&amp;bbb=1"/>
              <p:cNvSpPr/>
              <p:nvPr/>
            </p:nvSpPr>
            <p:spPr>
              <a:xfrm>
                <a:off x="7373843" y="2285385"/>
                <a:ext cx="631825" cy="381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𝟖𝟎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B_4_AN.30_1#a3d6a7a1a.blank?vcp=1&amp;pid=bb2ac6b6b&amp;color=0,0,0&amp;vpa=15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3843" y="2285385"/>
                <a:ext cx="631825" cy="381000"/>
              </a:xfrm>
              <a:prstGeom prst="rect">
                <a:avLst/>
              </a:prstGeom>
              <a:blipFill rotWithShape="1">
                <a:blip r:embed="rId3"/>
                <a:stretch>
                  <a:fillRect l="-35" t="-5" r="35" b="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4_BD.31_1#80f3ba47f?iti=6&amp;htil=5&amp;vcp=1&amp;pid=bb2ac6b6b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00498" y="1761140"/>
            <a:ext cx="2816352" cy="2697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B_4_BD.31_2#80f3ba47f?iti=6&amp;htil=5&amp;vcp=1&amp;pid=bb2ac6b6b&amp;color=0,0,0&amp;vtp=1&amp;bbb=1"/>
          <p:cNvSpPr/>
          <p:nvPr/>
        </p:nvSpPr>
        <p:spPr>
          <a:xfrm>
            <a:off x="9745149" y="4585620"/>
            <a:ext cx="5270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图6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BD.31_3#80f3ba47f?htil=5&amp;sp=1&amp;vcp=1&amp;pid=bb2ac6b6b&amp;color=0,0,0&amp;vtp=1&amp;bt=1&amp;bbb=1&amp;hb=1"/>
              <p:cNvSpPr/>
              <p:nvPr/>
            </p:nvSpPr>
            <p:spPr>
              <a:xfrm>
                <a:off x="576072" y="1706277"/>
                <a:ext cx="8001000" cy="223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16.如图6，抛物线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𝒚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轴交于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两点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在点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的左侧），与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𝒚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轴交于点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.若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为抛物线上一点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且横坐标为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𝒚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轴上一点，点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在以点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为圆心，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2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为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半径的圆上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𝑫𝑬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𝑬𝑭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的最小值</a:t>
                </a:r>
                <a:r>
                  <a:rPr lang="en-US" altLang="zh-CN" sz="2400" i="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_________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4_BD.31_3#80f3ba47f?htil=5&amp;sp=1&amp;vcp=1&amp;pid=bb2ac6b6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706277"/>
                <a:ext cx="8001000" cy="2235200"/>
              </a:xfrm>
              <a:prstGeom prst="rect">
                <a:avLst/>
              </a:prstGeom>
              <a:blipFill rotWithShape="1">
                <a:blip r:embed="rId2"/>
                <a:stretch>
                  <a:fillRect l="-2" t="-1" r="-4990" b="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4_AN.32_1#80f3ba47f.blank?vcp=1&amp;pid=bb2ac6b6b&amp;color=0,0,0&amp;vpa=16&amp;vtp=1&amp;bbb=1&amp;rh=31.51504"/>
              <p:cNvSpPr/>
              <p:nvPr/>
            </p:nvSpPr>
            <p:spPr>
              <a:xfrm>
                <a:off x="5194649" y="3420030"/>
                <a:ext cx="1266000" cy="40024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𝟑𝟒</m:t>
                        </m:r>
                      </m:e>
                    </m:rad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B_4_AN.32_1#80f3ba47f.blank?vcp=1&amp;pid=bb2ac6b6b&amp;color=0,0,0&amp;vpa=16&amp;vtp=1&amp;bbb=1&amp;rh=31.51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4649" y="3420030"/>
                <a:ext cx="1266000" cy="400241"/>
              </a:xfrm>
              <a:prstGeom prst="rect">
                <a:avLst/>
              </a:prstGeom>
              <a:blipFill rotWithShape="1">
                <a:blip r:embed="rId3"/>
                <a:stretch>
                  <a:fillRect l="-28" t="-139" r="13" b="-77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b9914b758?vcp=1&amp;pid=0c1ab04a3&amp;color=0,0,0&amp;vtp=1&amp;bt=1&amp;bbb=1&amp;hb=1"/>
          <p:cNvSpPr/>
          <p:nvPr/>
        </p:nvSpPr>
        <p:spPr>
          <a:xfrm>
            <a:off x="576072" y="539496"/>
            <a:ext cx="10954512" cy="13065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三、解答题（本大题共7小题，共72分.解答应写出文字说明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、</a:t>
            </a:r>
            <a:r>
              <a:rPr lang="en-US" altLang="zh-CN" sz="26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证明过程或演</a:t>
            </a:r>
            <a:endParaRPr lang="en-US" altLang="zh-CN" sz="2600" b="1" i="0" smtClean="0">
              <a:solidFill>
                <a:srgbClr val="000000"/>
              </a:solidFill>
              <a:latin typeface="Times New Roman" pitchFamily="34" charset="0"/>
              <a:ea typeface="宋体" pitchFamily="34" charset="-122"/>
              <a:cs typeface="Times New Roman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6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算步骤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）</a:t>
            </a:r>
            <a:endParaRPr lang="en-US" altLang="zh-CN" sz="2600" dirty="0"/>
          </a:p>
        </p:txBody>
      </p:sp>
      <p:sp>
        <p:nvSpPr>
          <p:cNvPr id="3" name="QO_4_BD.33_1#19270e14b?vcp=1&amp;pid=b9914b758&amp;color=0,0,0&amp;vtp=1&amp;bbb=1"/>
          <p:cNvSpPr/>
          <p:nvPr/>
        </p:nvSpPr>
        <p:spPr>
          <a:xfrm>
            <a:off x="576072" y="171652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17.（本题满分8分）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BD.34_1#c15deb32c?vcp=1&amp;pid=19270e14b&amp;color=0,0,0&amp;vtp=1&amp;bbb=1"/>
              <p:cNvSpPr/>
              <p:nvPr/>
            </p:nvSpPr>
            <p:spPr>
              <a:xfrm>
                <a:off x="576072" y="2202498"/>
                <a:ext cx="10954512" cy="584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（1）计算：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÷(−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)+(−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)×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O_5_BD.34_1#c15deb32c?vcp=1&amp;pid=19270e14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202498"/>
                <a:ext cx="10954512" cy="584200"/>
              </a:xfrm>
              <a:prstGeom prst="rect">
                <a:avLst/>
              </a:prstGeom>
              <a:blipFill rotWithShape="1">
                <a:blip r:embed="rId1"/>
                <a:stretch>
                  <a:fillRect l="-1" t="-54" r="2" b="5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35_1#c15deb32c?vcp=1&amp;pid=19270e14b&amp;color=0,0,0&amp;vtp=1&amp;bbb=1"/>
              <p:cNvSpPr/>
              <p:nvPr/>
            </p:nvSpPr>
            <p:spPr>
              <a:xfrm>
                <a:off x="576072" y="2786698"/>
                <a:ext cx="10954512" cy="787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62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解：原式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+(−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（3分）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4分）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O_5_AN.35_1#c15deb32c?vcp=1&amp;pid=19270e14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786698"/>
                <a:ext cx="10954512" cy="787400"/>
              </a:xfrm>
              <a:prstGeom prst="rect">
                <a:avLst/>
              </a:prstGeom>
              <a:blipFill rotWithShape="1">
                <a:blip r:embed="rId2"/>
                <a:stretch>
                  <a:fillRect l="-1" t="-40" r="2" b="4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BD.36_1#3c9b12172?vcp=1&amp;pid=19270e14b&amp;color=0,0,0&amp;vtp=1&amp;bbb=1"/>
              <p:cNvSpPr/>
              <p:nvPr/>
            </p:nvSpPr>
            <p:spPr>
              <a:xfrm>
                <a:off x="576072" y="3519107"/>
                <a:ext cx="10954512" cy="584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解分式方程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：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𝒙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+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𝒙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−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6" name="QO_5_BD.36_1#3c9b12172?vcp=1&amp;pid=19270e14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519107"/>
                <a:ext cx="10954512" cy="584200"/>
              </a:xfrm>
              <a:prstGeom prst="rect">
                <a:avLst/>
              </a:prstGeom>
              <a:blipFill rotWithShape="1">
                <a:blip r:embed="rId3"/>
                <a:stretch>
                  <a:fillRect l="-1" t="-98" r="2" b="9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O_5_AN.37_1#3c9b12172?vcp=1&amp;pid=19270e14b&amp;color=0,0,0&amp;vtp=1&amp;bbb=1&amp;hb=1"/>
              <p:cNvSpPr/>
              <p:nvPr/>
            </p:nvSpPr>
            <p:spPr>
              <a:xfrm>
                <a:off x="576072" y="4103307"/>
                <a:ext cx="10954512" cy="1676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两边同乘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.（5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分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）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.（6分）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𝟓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.（7分）检验：当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𝟓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时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.故原分式方程的解是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𝟓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.（8分）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7" name="QO_5_AN.37_1#3c9b12172?vcp=1&amp;pid=19270e14b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4103307"/>
                <a:ext cx="10954512" cy="1676400"/>
              </a:xfrm>
              <a:prstGeom prst="rect">
                <a:avLst/>
              </a:prstGeom>
              <a:blipFill rotWithShape="1">
                <a:blip r:embed="rId4"/>
                <a:stretch>
                  <a:fillRect l="-1" t="-34" r="-230" b="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38_1#c1c7a8736?iti=7&amp;htil=6&amp;vcp=1&amp;pid=b9914b758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55741" y="1450245"/>
            <a:ext cx="1728216" cy="3319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O_4_BD.38_2#c1c7a8736?iti=7&amp;htil=6&amp;vcp=1&amp;pid=b9914b758&amp;color=0,0,0&amp;vtp=1&amp;bbb=1"/>
          <p:cNvSpPr/>
          <p:nvPr/>
        </p:nvSpPr>
        <p:spPr>
          <a:xfrm>
            <a:off x="10256293" y="4694714"/>
            <a:ext cx="527113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图7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BD.38_3#c1c7a8736?htil=6&amp;sp=1&amp;vcp=1&amp;pid=b9914b758&amp;color=0,0,0&amp;vtp=1&amp;bt=1&amp;bbb=1&amp;hb=1"/>
              <p:cNvSpPr/>
              <p:nvPr/>
            </p:nvSpPr>
            <p:spPr>
              <a:xfrm>
                <a:off x="576072" y="1395381"/>
                <a:ext cx="9098280" cy="1092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18.（本题满分10分）如图7，在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000000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𝑩𝑨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延长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线上的一点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的中点.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O_4_BD.38_3#c1c7a8736?htil=6&amp;sp=1&amp;vcp=1&amp;pid=b9914b75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395381"/>
                <a:ext cx="9098280" cy="1092200"/>
              </a:xfrm>
              <a:prstGeom prst="rect">
                <a:avLst/>
              </a:prstGeom>
              <a:blipFill rotWithShape="1">
                <a:blip r:embed="rId2"/>
                <a:stretch>
                  <a:fillRect l="-1" t="-26" r="-11375" b="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BD.39_1#35e3705a0?htil=6&amp;vcp=1&amp;pid=c1c7a8736&amp;color=0,0,0&amp;vtp=1&amp;bbb=1&amp;hb=1"/>
              <p:cNvSpPr/>
              <p:nvPr/>
            </p:nvSpPr>
            <p:spPr>
              <a:xfrm>
                <a:off x="576072" y="2486238"/>
                <a:ext cx="9098280" cy="1092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（1）①尺规作图：作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𝑫𝑨𝑪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的平分线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𝑨𝑴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.②连接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𝑩𝑬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并延长交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𝑨𝑴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于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.（保留作图痕迹，不写作法，在图中标明相应字母）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O_5_BD.39_1#35e3705a0?htil=6&amp;vcp=1&amp;pid=c1c7a873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486238"/>
                <a:ext cx="9098280" cy="1092200"/>
              </a:xfrm>
              <a:prstGeom prst="rect">
                <a:avLst/>
              </a:prstGeom>
              <a:blipFill rotWithShape="1">
                <a:blip r:embed="rId3"/>
                <a:stretch>
                  <a:fillRect l="-1" t="-20" r="-9944" b="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O_5_AN.40_1#35e3705a0?htil=6&amp;vcp=1&amp;pid=c1c7a8736&amp;color=0,0,0&amp;vtp=1&amp;bbb=1"/>
          <p:cNvSpPr/>
          <p:nvPr/>
        </p:nvSpPr>
        <p:spPr>
          <a:xfrm>
            <a:off x="576072" y="3532283"/>
            <a:ext cx="909828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解：①②作图如答图1所示.（6分）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41_1#233b011d6?vcp=1&amp;pid=c1c7a8736&amp;color=0,0,0&amp;vtp=1&amp;bt=1&amp;bbb=1"/>
              <p:cNvSpPr/>
              <p:nvPr/>
            </p:nvSpPr>
            <p:spPr>
              <a:xfrm>
                <a:off x="576072" y="1049914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（2）试猜想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𝑨𝑭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有怎样的位置关系和数量关系，并说明理由.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BD.41_1#233b011d6?vcp=1&amp;pid=c1c7a8736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049914"/>
                <a:ext cx="10954512" cy="533400"/>
              </a:xfrm>
              <a:prstGeom prst="rect">
                <a:avLst/>
              </a:prstGeom>
              <a:blipFill rotWithShape="1">
                <a:blip r:embed="rId1"/>
                <a:stretch>
                  <a:fillRect l="-1" t="-49" r="2" b="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AN.42_1#233b011d6?iti=8&amp;htil=7&amp;vcp=1&amp;pid=c1c7a8736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07667" y="1584511"/>
            <a:ext cx="3127248" cy="3456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O_5_AN.42_2#233b011d6?iti=8&amp;htil=7&amp;vcp=1&amp;pid=c1c7a8736&amp;color=0,0,0&amp;vtp=1&amp;bbb=1"/>
          <p:cNvSpPr/>
          <p:nvPr/>
        </p:nvSpPr>
        <p:spPr>
          <a:xfrm>
            <a:off x="9454573" y="5167943"/>
            <a:ext cx="833437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答图1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42_3#233b011d6?htil=7&amp;vcp=1&amp;pid=c1c7a8736&amp;color=0,0,0&amp;vtp=1&amp;bbb=1&amp;hb=1"/>
              <p:cNvSpPr/>
              <p:nvPr/>
            </p:nvSpPr>
            <p:spPr>
              <a:xfrm>
                <a:off x="576072" y="1571811"/>
                <a:ext cx="7690104" cy="2794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//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.（7分）理由如下：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dirty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𝑫𝑨𝑪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400" b="1" i="0" dirty="0" err="1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由作图可</a:t>
                </a:r>
                <a:endParaRPr lang="en-US" altLang="zh-CN" sz="2400" b="1" i="0" dirty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知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𝑫𝑨𝑪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𝑭𝑨𝑪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𝑭𝑨𝑪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//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.（8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分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）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的中点，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.∵∠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𝑨𝑬𝑭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𝑪𝑬𝑩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dirty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𝑨𝑬𝑭</m:t>
                    </m:r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≌△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𝑪𝑬𝑩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𝐀𝐒𝐀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).∴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𝟏𝟎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分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O_5_AN.42_3#233b011d6?htil=7&amp;vcp=1&amp;pid=c1c7a873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571811"/>
                <a:ext cx="7690104" cy="2794000"/>
              </a:xfrm>
              <a:prstGeom prst="rect">
                <a:avLst/>
              </a:prstGeom>
              <a:blipFill rotWithShape="1">
                <a:blip r:embed="rId3"/>
                <a:stretch>
                  <a:fillRect l="-2" t="-7" r="-22744" b="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43_1#463ba2613?sp=1&amp;vcp=1&amp;pid=b9914b758&amp;color=0,0,0&amp;vtp=1&amp;bt=1&amp;bbb=1&amp;hb=1"/>
          <p:cNvSpPr/>
          <p:nvPr/>
        </p:nvSpPr>
        <p:spPr>
          <a:xfrm>
            <a:off x="576072" y="2048669"/>
            <a:ext cx="10954512" cy="2794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19.（本题满分10分）为了更好地开展“研学教育”实践活动，某校将“研学教育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”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实</a:t>
            </a:r>
            <a:endParaRPr lang="en-US" altLang="zh-CN" sz="2400" b="1" i="0" smtClean="0">
              <a:solidFill>
                <a:srgbClr val="000000"/>
              </a:solidFill>
              <a:latin typeface="Times New Roman" pitchFamily="34" charset="0"/>
              <a:ea typeface="宋体" pitchFamily="34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践活动分为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4个研学板块：A.国防工科；B.自然生态；C.传统文化；D.国情教育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为</a:t>
            </a:r>
            <a:endParaRPr lang="en-US" altLang="zh-CN" sz="2400" b="1" i="0" smtClean="0">
              <a:solidFill>
                <a:srgbClr val="000000"/>
              </a:solidFill>
              <a:latin typeface="Times New Roman" pitchFamily="34" charset="0"/>
              <a:ea typeface="宋体" pitchFamily="34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了了解同学们对各个研学板块的喜爱情况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随机对部分学生进行了一次调查</a:t>
            </a:r>
            <a:endParaRPr lang="en-US" altLang="zh-CN" sz="2400" b="1" i="0" smtClean="0">
              <a:solidFill>
                <a:srgbClr val="000000"/>
              </a:solidFill>
              <a:latin typeface="Times New Roman" pitchFamily="34" charset="0"/>
              <a:ea typeface="宋体" pitchFamily="34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每人必选且只选一类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）.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根据调查结果制作了如下不完整的统计表和统计图</a:t>
            </a:r>
            <a:endParaRPr lang="en-US" altLang="zh-CN" sz="2400" b="1" i="0" smtClean="0">
              <a:solidFill>
                <a:srgbClr val="000000"/>
              </a:solidFill>
              <a:latin typeface="Times New Roman" pitchFamily="34" charset="0"/>
              <a:ea typeface="宋体" pitchFamily="34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如图8）.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43_2#463ba2613?sp=1&amp;vcp=1&amp;pid=b9914b758&amp;color=0,0,0&amp;mp=1&amp;vtp=1&amp;bt=1&amp;bbb=1"/>
          <p:cNvSpPr/>
          <p:nvPr/>
        </p:nvSpPr>
        <p:spPr>
          <a:xfrm>
            <a:off x="576072" y="173421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学生对各个研学板块的喜爱情况统计表</a:t>
            </a:r>
            <a:r>
              <a:rPr lang="en-US" altLang="zh-CN" sz="2400" b="1" i="0" dirty="0">
                <a:solidFill>
                  <a:srgbClr val="000000"/>
                </a:solidFill>
                <a:latin typeface="宋体" pitchFamily="34" charset="0"/>
                <a:ea typeface="宋体" pitchFamily="34" charset="-122"/>
                <a:cs typeface="宋体" pitchFamily="34" charset="-120"/>
              </a:rPr>
              <a:t> </a:t>
            </a:r>
            <a:endParaRPr lang="en-US" altLang="zh-CN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3" name="QO_4_BD.43_3#463ba2613?colgroup=21,13&amp;vcp=1&amp;pid=b9914b758&amp;color=0,0,0&amp;mp=1&amp;vtp=1&amp;bbb=1"/>
              <p:cNvGraphicFramePr>
                <a:graphicFrameLocks noGrp="1"/>
              </p:cNvGraphicFramePr>
              <p:nvPr/>
            </p:nvGraphicFramePr>
            <p:xfrm>
              <a:off x="576072" y="2337340"/>
              <a:ext cx="10927080" cy="2694940"/>
            </p:xfrm>
            <a:graphic>
              <a:graphicData uri="http://schemas.openxmlformats.org/drawingml/2006/table">
                <a:tbl>
                  <a:tblPr/>
                  <a:tblGrid>
                    <a:gridCol w="6556248"/>
                    <a:gridCol w="4370832"/>
                  </a:tblGrid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研学板块类型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人数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A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18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B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20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C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itchFamily="34" charset="-122"/>
                                  <a:cs typeface="Times New Roman" pitchFamily="34" charset="-120"/>
                                </a:rPr>
                                <m:t>𝒂</m:t>
                              </m:r>
                            </m:oMath>
                          </a14:m>
                          <a:r>
                            <a:rPr lang="en-US" altLang="zh-CN" sz="100" b="1" i="0" kern="0" spc="-99900" dirty="0" smtClean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D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3" name="QO_4_BD.43_3#463ba2613?colgroup=21,13&amp;vcp=1&amp;pid=b9914b758&amp;color=0,0,0&amp;mp=1&amp;vtp=1&amp;bbb=1"/>
              <p:cNvGraphicFramePr>
                <a:graphicFrameLocks noGrp="1"/>
              </p:cNvGraphicFramePr>
              <p:nvPr/>
            </p:nvGraphicFramePr>
            <p:xfrm>
              <a:off x="576072" y="2337340"/>
              <a:ext cx="10927080" cy="2694940"/>
            </p:xfrm>
            <a:graphic>
              <a:graphicData uri="http://schemas.openxmlformats.org/drawingml/2006/table">
                <a:tbl>
                  <a:tblPr/>
                  <a:tblGrid>
                    <a:gridCol w="6556248"/>
                    <a:gridCol w="4370832"/>
                  </a:tblGrid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研学板块类型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人数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A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18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B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20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3911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C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D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43_4#463ba2613?sp=1&amp;vcp=1&amp;pid=b9914b758&amp;color=0,0,0&amp;mp=1&amp;vtp=1&amp;bt=1&amp;bbb=1"/>
          <p:cNvSpPr/>
          <p:nvPr/>
        </p:nvSpPr>
        <p:spPr>
          <a:xfrm>
            <a:off x="576072" y="988219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学生对各个研学板块的喜爱情况扇形统计图</a:t>
            </a:r>
            <a:endParaRPr lang="en-US" altLang="zh-CN" sz="2400" dirty="0"/>
          </a:p>
        </p:txBody>
      </p:sp>
      <p:pic>
        <p:nvPicPr>
          <p:cNvPr id="3" name="QO_4_BD.43_5#463ba2613?iti=9&amp;vcp=1&amp;pid=b9914b758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88536" y="1591342"/>
            <a:ext cx="3511296" cy="3511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O_4_BD.43_6#463ba2613?iti=9&amp;vcp=1&amp;pid=b9914b758&amp;color=0,0,0&amp;vtp=1&amp;bbb=1"/>
          <p:cNvSpPr/>
          <p:nvPr/>
        </p:nvSpPr>
        <p:spPr>
          <a:xfrm>
            <a:off x="5780627" y="5229638"/>
            <a:ext cx="527113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图8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43_7#463ba2613?vcp=1&amp;pid=b9914b758&amp;color=0,0,0&amp;vtp=1&amp;bt=1&amp;bbb=1"/>
          <p:cNvSpPr/>
          <p:nvPr/>
        </p:nvSpPr>
        <p:spPr>
          <a:xfrm>
            <a:off x="576072" y="111824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请你根据以上信息，解答下列问题.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BD.44_1#6fbf0f9fe?vcp=1&amp;pid=463ba2613&amp;color=0,0,0&amp;vtp=1&amp;bbb=1"/>
              <p:cNvSpPr/>
              <p:nvPr/>
            </p:nvSpPr>
            <p:spPr>
              <a:xfrm>
                <a:off x="576072" y="1642677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（1）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𝒂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</m:oMath>
                </a14:m>
                <a:r>
                  <a:rPr lang="en-US" altLang="zh-CN" sz="2400" i="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___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i="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___________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B_5_BD.44_1#6fbf0f9fe?vcp=1&amp;pid=463ba261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642677"/>
                <a:ext cx="10954512" cy="533400"/>
              </a:xfrm>
              <a:prstGeom prst="rect">
                <a:avLst/>
              </a:prstGeom>
              <a:blipFill rotWithShape="1">
                <a:blip r:embed="rId1"/>
                <a:stretch>
                  <a:fillRect l="-1" t="-106" r="2" b="1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5_AN.45_1#6fbf0f9fe.blank?vcp=1&amp;pid=463ba2613&amp;color=0,0,0&amp;vpa=17&amp;vtp=1"/>
          <p:cNvSpPr/>
          <p:nvPr/>
        </p:nvSpPr>
        <p:spPr>
          <a:xfrm>
            <a:off x="1858455" y="1604577"/>
            <a:ext cx="373126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8</a:t>
            </a:r>
            <a:endParaRPr lang="en-US" altLang="zh-CN" sz="2400" dirty="0"/>
          </a:p>
        </p:txBody>
      </p:sp>
      <p:sp>
        <p:nvSpPr>
          <p:cNvPr id="5" name="QB_5_AN.46_1#6fbf0f9fe.blank?vcp=1&amp;pid=463ba2613&amp;color=0,0,0&amp;vpa=18&amp;vtp=1&amp;bbb=1"/>
          <p:cNvSpPr/>
          <p:nvPr/>
        </p:nvSpPr>
        <p:spPr>
          <a:xfrm>
            <a:off x="3216275" y="1604577"/>
            <a:ext cx="1597089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36（4分）</a:t>
            </a:r>
            <a:endParaRPr lang="en-US" altLang="zh-CN" sz="2400" dirty="0"/>
          </a:p>
        </p:txBody>
      </p:sp>
      <p:sp>
        <p:nvSpPr>
          <p:cNvPr id="6" name="QO_5_BD.47_1#887d68ef0?vcp=1&amp;pid=463ba2613&amp;color=0,0,0&amp;vtp=1&amp;bbb=1"/>
          <p:cNvSpPr/>
          <p:nvPr/>
        </p:nvSpPr>
        <p:spPr>
          <a:xfrm>
            <a:off x="576072" y="2119762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spc="-5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（2）结合调查信息，请你给该校“研学教育”实践活动的开展提出一条合理化的建议.</a:t>
            </a:r>
            <a:endParaRPr lang="en-US" altLang="zh-CN" sz="2400" spc="-50" dirty="0"/>
          </a:p>
        </p:txBody>
      </p:sp>
      <p:sp>
        <p:nvSpPr>
          <p:cNvPr id="7" name="QO_5_AN.48_1#887d68ef0?vcp=1&amp;pid=463ba2613&amp;color=0,0,0&amp;vtp=1&amp;bbb=1&amp;hb=1"/>
          <p:cNvSpPr/>
          <p:nvPr/>
        </p:nvSpPr>
        <p:spPr>
          <a:xfrm>
            <a:off x="576072" y="2650295"/>
            <a:ext cx="10954512" cy="1092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解：由统计表可以看出，喜爱自然生态板块的学生最多</a:t>
            </a:r>
            <a:r>
              <a:rPr lang="en-US" altLang="zh-CN" sz="2400" b="1" i="0">
                <a:solidFill>
                  <a:srgbClr val="A00021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建议该校开展自然生态</a:t>
            </a:r>
            <a:endParaRPr lang="en-US" altLang="zh-CN" sz="2400" b="1" i="0" smtClean="0">
              <a:solidFill>
                <a:srgbClr val="A00021"/>
              </a:solidFill>
              <a:latin typeface="Times New Roman" pitchFamily="34" charset="0"/>
              <a:ea typeface="宋体" pitchFamily="34" charset="-122"/>
              <a:cs typeface="Times New Roman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板块类的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“研学教育”实践活动.（答案合理即可）（7分）</a:t>
            </a:r>
            <a:endParaRPr lang="en-US" altLang="zh-CN" sz="2400" dirty="0"/>
          </a:p>
        </p:txBody>
      </p:sp>
      <p:sp>
        <p:nvSpPr>
          <p:cNvPr id="8" name="QO_5_BD.49_1#100bd02c4?vcp=1&amp;pid=463ba2613&amp;color=0,0,0&amp;vtp=1&amp;bbb=1"/>
          <p:cNvSpPr/>
          <p:nvPr/>
        </p:nvSpPr>
        <p:spPr>
          <a:xfrm>
            <a:off x="576072" y="374211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（3）根据抽样调查的结果，估计全校2</a:t>
            </a:r>
            <a:r>
              <a:rPr lang="en-US" altLang="zh-CN" sz="2400" b="1" i="0" dirty="0">
                <a:solidFill>
                  <a:srgbClr val="000000"/>
                </a:solidFill>
                <a:latin typeface="宋体" pitchFamily="34" charset="0"/>
                <a:ea typeface="宋体" pitchFamily="34" charset="-122"/>
                <a:cs typeface="宋体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500名学生中喜爱自然生态板块的人数.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QO_5_AN.50_1#100bd02c4?vcp=1&amp;pid=463ba2613&amp;color=0,0,0&amp;vtp=1&amp;bbb=1&amp;hb=1"/>
              <p:cNvSpPr/>
              <p:nvPr/>
            </p:nvSpPr>
            <p:spPr>
              <a:xfrm>
                <a:off x="576072" y="4264973"/>
                <a:ext cx="10954512" cy="1092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𝟓𝟎𝟎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%=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𝟎𝟎𝟎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（名）.（9分）答：估计全校2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500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名学生中喜爱自然生态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板块的有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1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000名.（10分）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9" name="QO_5_AN.50_1#100bd02c4?vcp=1&amp;pid=463ba261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4264973"/>
                <a:ext cx="10954512" cy="1092200"/>
              </a:xfrm>
              <a:prstGeom prst="rect">
                <a:avLst/>
              </a:prstGeom>
              <a:blipFill rotWithShape="1">
                <a:blip r:embed="rId2"/>
                <a:stretch>
                  <a:fillRect l="-1" t="-29" r="-6589" b="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7" grpId="0" animBg="1" build="p"/>
      <p:bldP spid="9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51_1#82fcac5a9?sp=1&amp;vcp=1&amp;pid=b9914b758&amp;color=0,0,0&amp;vtp=1&amp;bt=1&amp;bbb=1&amp;hb=1"/>
              <p:cNvSpPr/>
              <p:nvPr/>
            </p:nvSpPr>
            <p:spPr>
              <a:xfrm>
                <a:off x="576072" y="1761649"/>
                <a:ext cx="10954512" cy="3352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20.（本题满分10分）我们学习解直角三角形知识后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结合光的折射规律进行了如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下综合性学习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实验操作】第一步，将长方体空水槽放置在水平桌面上，一束光线从水槽边沿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100" b="1" i="0" kern="0" spc="-99900" smtClean="0">
                  <a:solidFill>
                    <a:srgbClr val="FFFFFF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处投射到底部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处，光线与水槽内壁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的夹角为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；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第二步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，向水槽注水，水面上升到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的中点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处时，停止注水.（直线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𝑵𝑵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′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为法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线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𝑨𝑶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为入射光线，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𝑶𝑫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为折射光线）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4_BD.51_1#82fcac5a9?sp=1&amp;vcp=1&amp;pid=b9914b75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761649"/>
                <a:ext cx="10954512" cy="3352800"/>
              </a:xfrm>
              <a:prstGeom prst="rect">
                <a:avLst/>
              </a:prstGeom>
              <a:blipFill rotWithShape="1">
                <a:blip r:embed="rId1"/>
                <a:stretch>
                  <a:fillRect l="-1" t="-5" r="-1957" b="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51_2#82fcac5a9?iti=10&amp;htil=8&amp;vcp=1&amp;pid=b9914b758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47304" y="782960"/>
            <a:ext cx="3290214" cy="2726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O_4_BD.51_3#82fcac5a9?iti=10&amp;htil=8&amp;vcp=1&amp;pid=b9914b758&amp;color=0,0,0&amp;vtp=1&amp;bbb=1"/>
          <p:cNvSpPr/>
          <p:nvPr/>
        </p:nvSpPr>
        <p:spPr>
          <a:xfrm>
            <a:off x="9528887" y="3573023"/>
            <a:ext cx="5270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图9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BD.51_4#82fcac5a9?htil=8&amp;vcp=1&amp;pid=b9914b758&amp;color=0,0,0&amp;vtp=1&amp;bt=1&amp;bbb=1&amp;hb=1&amp;hs=1"/>
              <p:cNvSpPr/>
              <p:nvPr/>
            </p:nvSpPr>
            <p:spPr>
              <a:xfrm>
                <a:off x="576072" y="795660"/>
                <a:ext cx="7452360" cy="1676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【测量数据】如图9，点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𝑵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𝑵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′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在同一平面内，测得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𝐜𝐦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𝟒𝟓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折射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角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𝑫𝑶𝑵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𝟑𝟐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O_4_BD.51_4#82fcac5a9?htil=8&amp;vcp=1&amp;pid=b9914b758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795660"/>
                <a:ext cx="7452360" cy="1676400"/>
              </a:xfrm>
              <a:prstGeom prst="rect">
                <a:avLst/>
              </a:prstGeom>
              <a:blipFill rotWithShape="1">
                <a:blip r:embed="rId2"/>
                <a:stretch>
                  <a:fillRect l="-2" r="-1168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O_4_BD.51_5#82fcac5a9?htil=8&amp;vcp=1&amp;pid=b9914b758&amp;color=0,0,0&amp;vtp=1&amp;bbb=1&amp;hb=1&amp;hs=1"/>
          <p:cNvSpPr/>
          <p:nvPr/>
        </p:nvSpPr>
        <p:spPr>
          <a:xfrm>
            <a:off x="576072" y="2450724"/>
            <a:ext cx="7452360" cy="1092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【问题解决】根据以上实验操作和测量的数据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解答下</a:t>
            </a:r>
            <a:endParaRPr lang="en-US" altLang="zh-CN" sz="2400" b="1" i="0" smtClean="0">
              <a:solidFill>
                <a:srgbClr val="000000"/>
              </a:solidFill>
              <a:latin typeface="Times New Roman" pitchFamily="34" charset="0"/>
              <a:ea typeface="宋体" pitchFamily="34" charset="-122"/>
              <a:cs typeface="Times New Roman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列问题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BD.52_1#c8cf9efcd?vcp=1&amp;pid=82fcac5a9&amp;color=0,0,0&amp;vtp=1&amp;bbb=1&amp;hs=1"/>
              <p:cNvSpPr/>
              <p:nvPr/>
            </p:nvSpPr>
            <p:spPr>
              <a:xfrm>
                <a:off x="576072" y="4299517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（1）求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的长.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6" name="QO_5_BD.52_1#c8cf9efcd?vcp=1&amp;pid=82fcac5a9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4299517"/>
                <a:ext cx="10954512" cy="533400"/>
              </a:xfrm>
              <a:prstGeom prst="rect">
                <a:avLst/>
              </a:prstGeom>
              <a:blipFill rotWithShape="1">
                <a:blip r:embed="rId3"/>
                <a:stretch>
                  <a:fillRect l="-1" t="-106" r="2" b="1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O_5_AN.53_1#c8cf9efcd?vcp=1&amp;pid=82fcac5a9&amp;color=0,0,0&amp;vtp=1&amp;bbb=1&amp;hb=1"/>
              <p:cNvSpPr/>
              <p:nvPr/>
            </p:nvSpPr>
            <p:spPr>
              <a:xfrm>
                <a:off x="576072" y="4822376"/>
                <a:ext cx="10954512" cy="1092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解：在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𝐑𝐭</m:t>
                    </m:r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𝑨𝑩𝑪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𝟒𝟓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𝟒𝟓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.（2分）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𝐜𝐦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4分）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7" name="QO_5_AN.53_1#c8cf9efcd?vcp=1&amp;pid=82fcac5a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4822376"/>
                <a:ext cx="10954512" cy="1092200"/>
              </a:xfrm>
              <a:prstGeom prst="rect">
                <a:avLst/>
              </a:prstGeom>
              <a:blipFill rotWithShape="1">
                <a:blip r:embed="rId4"/>
                <a:stretch>
                  <a:fillRect l="-1" t="-17" r="-16750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54_1#8c4ac5606?vcp=1&amp;pid=82fcac5a9&amp;color=0,0,0&amp;mp=1&amp;vtp=1&amp;bt=1&amp;bbb=1&amp;hb=1"/>
              <p:cNvSpPr/>
              <p:nvPr/>
            </p:nvSpPr>
            <p:spPr>
              <a:xfrm>
                <a:off x="576072" y="1647857"/>
                <a:ext cx="10954512" cy="1117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（2）求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两点之间的距离.（结果精确到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𝐜𝐦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.参考数据：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𝐬𝐢𝐧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𝟑𝟐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≈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𝟓𝟑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𝐜𝐨𝐬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𝟑𝟐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≈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𝟖𝟓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𝐭𝐚𝐧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𝟑𝟐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≈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𝟔𝟐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BD.54_1#8c4ac5606?vcp=1&amp;pid=82fcac5a9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647857"/>
                <a:ext cx="10954512" cy="1117600"/>
              </a:xfrm>
              <a:prstGeom prst="rect">
                <a:avLst/>
              </a:prstGeom>
              <a:blipFill rotWithShape="1">
                <a:blip r:embed="rId1"/>
                <a:stretch>
                  <a:fillRect l="-1" t="-3" r="-8617" b="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55_1#8c4ac5606?vcp=1&amp;pid=82fcac5a9&amp;color=0,0,0&amp;vtp=1&amp;bbb=1&amp;hb=1"/>
              <p:cNvSpPr/>
              <p:nvPr/>
            </p:nvSpPr>
            <p:spPr>
              <a:xfrm>
                <a:off x="576072" y="2756821"/>
                <a:ext cx="10954512" cy="223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由题可知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𝐜𝐦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𝑵𝑩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𝐜𝐦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.（6分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）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又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∵∠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𝑫𝑶𝑵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𝟑𝟐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⋅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𝐭𝐚𝐧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𝑫𝑶𝑵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𝐭𝐚𝐧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𝟑𝟐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≈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𝟔𝟐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𝟔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𝐜𝐦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).(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𝟖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分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100" b="1" i="0" kern="0" spc="-99900" smtClean="0">
                  <a:solidFill>
                    <a:srgbClr val="FFFFFF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≈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𝟔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𝟖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𝐜𝐦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).(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𝟏𝟎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分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AN.55_1#8c4ac5606?vcp=1&amp;pid=82fcac5a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756821"/>
                <a:ext cx="10954512" cy="2235200"/>
              </a:xfrm>
              <a:prstGeom prst="rect">
                <a:avLst/>
              </a:prstGeom>
              <a:blipFill rotWithShape="1">
                <a:blip r:embed="rId2"/>
                <a:stretch>
                  <a:fillRect l="-1" t="-13" r="-6165" b="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56_1#ac2a04ee4?iti=11&amp;htil=9&amp;vcp=1&amp;pid=b9914b758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7141" y="1372521"/>
            <a:ext cx="2980944" cy="3474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O_4_BD.56_2#ac2a04ee4?iti=11&amp;htil=9&amp;vcp=1&amp;pid=b9914b758&amp;color=0,0,0&amp;vtp=1&amp;bbb=1"/>
          <p:cNvSpPr/>
          <p:nvPr/>
        </p:nvSpPr>
        <p:spPr>
          <a:xfrm>
            <a:off x="9567857" y="4846479"/>
            <a:ext cx="679513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图10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BD.56_3#ac2a04ee4?htil=9&amp;sp=1&amp;vcp=1&amp;pid=b9914b758&amp;color=0,0,0&amp;vtp=1&amp;bt=1&amp;bbb=1&amp;hb=1"/>
              <p:cNvSpPr/>
              <p:nvPr/>
            </p:nvSpPr>
            <p:spPr>
              <a:xfrm>
                <a:off x="576072" y="1317657"/>
                <a:ext cx="7836408" cy="1651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21.（本题满分10分）如图10，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⊙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的直径，以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为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边作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000000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分别与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⊙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交于点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连接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𝑨𝑭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𝑨𝑭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平分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𝑩𝑨𝑪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，过点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作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𝑭𝑫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⊥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于点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O_4_BD.56_3#ac2a04ee4?htil=9&amp;sp=1&amp;vcp=1&amp;pid=b9914b75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317657"/>
                <a:ext cx="7836408" cy="1651000"/>
              </a:xfrm>
              <a:prstGeom prst="rect">
                <a:avLst/>
              </a:prstGeom>
              <a:blipFill rotWithShape="1">
                <a:blip r:embed="rId2"/>
                <a:stretch>
                  <a:fillRect l="-2" t="-2" r="-8249" b="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BD.57_1#1f5066332?htil=9&amp;vcp=1&amp;pid=ac2a04ee4&amp;color=0,0,0&amp;vtp=1&amp;bbb=1"/>
              <p:cNvSpPr/>
              <p:nvPr/>
            </p:nvSpPr>
            <p:spPr>
              <a:xfrm>
                <a:off x="576072" y="2964774"/>
                <a:ext cx="7836408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（1）求证：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𝑫𝑭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⊙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的切线.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O_5_BD.57_1#1f5066332?htil=9&amp;vcp=1&amp;pid=ac2a04ee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964774"/>
                <a:ext cx="7836408" cy="533400"/>
              </a:xfrm>
              <a:prstGeom prst="rect">
                <a:avLst/>
              </a:prstGeom>
              <a:blipFill rotWithShape="1">
                <a:blip r:embed="rId3"/>
                <a:stretch>
                  <a:fillRect l="-2" t="-111" b="1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5_AN.58_1#1f5066332?iti=12&amp;htil=10&amp;vcp=1&amp;pid=ac2a04ee4&amp;color=0,0,0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57616" y="1259999"/>
            <a:ext cx="3145536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O_5_AN.58_2#1f5066332?iti=12&amp;htil=10&amp;vcp=1&amp;pid=ac2a04ee4&amp;color=0,0,0&amp;vtp=1&amp;bbb=1"/>
          <p:cNvSpPr/>
          <p:nvPr/>
        </p:nvSpPr>
        <p:spPr>
          <a:xfrm>
            <a:off x="9513633" y="5044599"/>
            <a:ext cx="833501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答图2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58_3#1f5066332?htil=10&amp;vcp=1&amp;pid=ac2a04ee4&amp;color=0,0,0&amp;vtp=1&amp;bbb=1&amp;hb=1"/>
              <p:cNvSpPr/>
              <p:nvPr/>
            </p:nvSpPr>
            <p:spPr>
              <a:xfrm>
                <a:off x="576072" y="1247299"/>
                <a:ext cx="7671816" cy="3276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证明：如答图2，连接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𝑨𝑭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平分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𝑩𝑨𝑪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63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𝑪𝑨𝑭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𝑩𝑨𝑭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𝑪𝑨𝑩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.（1分）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limUpp>
                      <m:limUp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limUp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𝑬𝑭</m:t>
                        </m:r>
                      </m:e>
                      <m:li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⌢</m:t>
                        </m:r>
                      </m:lim>
                    </m:limUp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limUpp>
                      <m:limUp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limUp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𝑩𝑭</m:t>
                        </m:r>
                      </m:e>
                      <m:li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⌢</m:t>
                        </m:r>
                      </m:lim>
                    </m:limUp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.又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63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∵∠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𝑩𝑨𝑭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𝑭𝑶𝑩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𝑭𝑶𝑩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𝑪𝑨𝑩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.（2分）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//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 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3分）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⊥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⊥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𝑫𝑭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.（4分）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𝑶𝑭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的半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径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𝑫𝑭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的切线.（5分）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O_5_AN.58_3#1f5066332?htil=10&amp;vcp=1&amp;pid=ac2a04ee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247299"/>
                <a:ext cx="7671816" cy="3276600"/>
              </a:xfrm>
              <a:prstGeom prst="rect">
                <a:avLst/>
              </a:prstGeom>
              <a:blipFill rotWithShape="1">
                <a:blip r:embed="rId2"/>
                <a:stretch>
                  <a:fillRect l="-2" t="-5" r="-28384" b="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fe72539a1.fixed?vcp=1&amp;color=0,0,0&amp;vtp=1&amp;bbb=1"/>
          <p:cNvSpPr/>
          <p:nvPr/>
        </p:nvSpPr>
        <p:spPr>
          <a:xfrm>
            <a:off x="0" y="1874520"/>
            <a:ext cx="12097512" cy="9692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000"/>
              </a:lnSpc>
            </a:pPr>
            <a:r>
              <a:rPr lang="en-US" altLang="zh-CN" sz="4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2025年初中学业水平考试模拟测试卷（一）</a:t>
            </a:r>
            <a:endParaRPr lang="en-US" altLang="zh-CN" sz="4800" dirty="0"/>
          </a:p>
        </p:txBody>
      </p:sp>
      <p:sp>
        <p:nvSpPr>
          <p:cNvPr id="3" name="C_1#fe72539a1.fixed?vcp=1&amp;color=0,0,0&amp;vtp=1&amp;bbb=1"/>
          <p:cNvSpPr/>
          <p:nvPr/>
        </p:nvSpPr>
        <p:spPr>
          <a:xfrm>
            <a:off x="0" y="2880360"/>
            <a:ext cx="12097512" cy="85953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数</a:t>
            </a:r>
            <a:r>
              <a:rPr lang="en-US" altLang="zh-CN" sz="4000" b="1" i="0" dirty="0">
                <a:solidFill>
                  <a:srgbClr val="000000"/>
                </a:solidFill>
                <a:latin typeface="宋体" pitchFamily="34" charset="0"/>
                <a:ea typeface="宋体" pitchFamily="34" charset="-122"/>
                <a:cs typeface="宋体" pitchFamily="34" charset="-120"/>
              </a:rPr>
              <a:t> </a:t>
            </a:r>
            <a:r>
              <a:rPr lang="en-US" altLang="zh-CN" sz="40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学</a:t>
            </a:r>
            <a:endParaRPr lang="en-US" altLang="zh-CN" sz="4000" dirty="0"/>
          </a:p>
        </p:txBody>
      </p:sp>
      <p:sp>
        <p:nvSpPr>
          <p:cNvPr id="4" name="C_1#fe72539a1.fixed?vcp=1&amp;color=0,0,0&amp;vtp=1&amp;bbb=1"/>
          <p:cNvSpPr/>
          <p:nvPr/>
        </p:nvSpPr>
        <p:spPr>
          <a:xfrm>
            <a:off x="0" y="3776472"/>
            <a:ext cx="12097512" cy="5029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（满分：120分</a:t>
            </a:r>
            <a:r>
              <a:rPr lang="en-US" altLang="zh-CN" sz="2400" b="1" i="0" dirty="0">
                <a:solidFill>
                  <a:srgbClr val="000000"/>
                </a:solidFill>
                <a:latin typeface="宋体" pitchFamily="34" charset="0"/>
                <a:ea typeface="宋体" pitchFamily="34" charset="-122"/>
                <a:cs typeface="宋体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考试时间：120分钟）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59_1#25c009068?vcp=1&amp;pid=ac2a04ee4&amp;color=0,0,0&amp;vtp=1&amp;bt=1&amp;bbb=1"/>
              <p:cNvSpPr/>
              <p:nvPr/>
            </p:nvSpPr>
            <p:spPr>
              <a:xfrm>
                <a:off x="576072" y="1304798"/>
                <a:ext cx="10954512" cy="584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（2）连接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𝑬𝑭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，若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𝑨𝑭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𝟓</m:t>
                        </m:r>
                      </m:e>
                    </m:rad>
                  </m:oMath>
                </a14:m>
                <a:r>
                  <a:rPr lang="en-US" altLang="zh-CN" sz="2400" b="1" i="0" dirty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𝑬𝑭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𝟓</m:t>
                        </m:r>
                      </m:e>
                    </m:rad>
                  </m:oMath>
                </a14:m>
                <a:r>
                  <a:rPr lang="en-US" altLang="zh-CN" sz="2400" b="1" i="0" dirty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求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𝑫𝑭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的长.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BD.59_1#25c009068?vcp=1&amp;pid=ac2a04ee4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304798"/>
                <a:ext cx="10954512" cy="584200"/>
              </a:xfrm>
              <a:prstGeom prst="rect">
                <a:avLst/>
              </a:prstGeom>
              <a:blipFill rotWithShape="1">
                <a:blip r:embed="rId1"/>
                <a:stretch>
                  <a:fillRect l="-1" t="-87" r="2" b="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60_1#25c009068?vcp=1&amp;pid=ac2a04ee4&amp;color=0,0,0&amp;vtp=1&amp;bbb=1&amp;hb=1"/>
              <p:cNvSpPr/>
              <p:nvPr/>
            </p:nvSpPr>
            <p:spPr>
              <a:xfrm>
                <a:off x="576072" y="1821561"/>
                <a:ext cx="10954512" cy="3302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2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解：由（1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）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知</a:t>
                </a:r>
                <a14:m>
                  <m:oMath xmlns:m="http://schemas.openxmlformats.org/officeDocument/2006/math">
                    <m:limUpp>
                      <m:limUp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limUp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𝑬𝑭</m:t>
                        </m:r>
                      </m:e>
                      <m:li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⌢</m:t>
                        </m:r>
                      </m:lim>
                    </m:limUp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limUpp>
                      <m:limUp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limUp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𝑩𝑭</m:t>
                        </m:r>
                      </m:e>
                      <m:li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⌢</m:t>
                        </m:r>
                      </m:lim>
                    </m:limUpp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𝟓</m:t>
                        </m:r>
                      </m:e>
                    </m:rad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6分）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的直径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52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𝑨𝑭𝑩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.在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𝐑𝐭</m:t>
                    </m:r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𝑨𝑭𝑩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𝑨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𝑭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+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𝑩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𝑭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sup>
                        </m:sSup>
                      </m:e>
                    </m:rad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𝟏𝟎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.（7分）如答图2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过点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52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作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⊥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.∵</m:t>
                    </m:r>
                    <m:sSub>
                      <m:sSubPr>
                        <m:ctrlPr>
                          <a:rPr lang="ar-AE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zh-CN" altLang="ar-AE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𝑺</m:t>
                        </m:r>
                      </m:e>
                      <m:sub>
                        <m:r>
                          <a:rPr lang="ar-AE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△</m:t>
                        </m:r>
                        <m:r>
                          <a:rPr lang="zh-CN" altLang="ar-AE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𝑨𝑭𝑩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𝑭𝑵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，（8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分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）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52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𝑨𝑭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×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𝑭𝑩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𝑨𝑩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𝟒</m:t>
                        </m:r>
                        <m:rad>
                          <m:radPr>
                            <m:degHide m:val="on"/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𝟓</m:t>
                            </m:r>
                          </m:e>
                        </m:rad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×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  <m:rad>
                          <m:radPr>
                            <m:degHide m:val="on"/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𝟓</m:t>
                            </m:r>
                          </m:e>
                        </m:rad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𝟏𝟎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.（9分）由（1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）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知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52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𝑪𝑨𝑭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𝑩𝑨𝑭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𝑪𝑨𝑩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⊥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.（10分）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AN.60_1#25c009068?vcp=1&amp;pid=ac2a04ee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821561"/>
                <a:ext cx="10954512" cy="3302000"/>
              </a:xfrm>
              <a:prstGeom prst="rect">
                <a:avLst/>
              </a:prstGeom>
              <a:blipFill rotWithShape="1">
                <a:blip r:embed="rId2"/>
                <a:stretch>
                  <a:fillRect l="-1" t="-12" r="-14547" b="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61_1#bee479308?sp=1&amp;vcp=1&amp;pid=b9914b758&amp;color=0,0,0&amp;vtp=1&amp;bt=1&amp;bbb=1&amp;hb=1"/>
              <p:cNvSpPr/>
              <p:nvPr/>
            </p:nvSpPr>
            <p:spPr>
              <a:xfrm>
                <a:off x="576072" y="593757"/>
                <a:ext cx="10954512" cy="2794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22.（本题满分12分）随着户外活动热潮的兴起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露营成为大众喜爱的休闲方式之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一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.各式帐篷作为露营的必要装备，其中抛物线型帐篷（图11）支架简单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携带方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便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，适合一般的休闲旅行使用.如图12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某款抛物线型帐篷搭建时张开的宽度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𝐦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，顶部高度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𝒉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𝐦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，以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所在的直线为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轴，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的中点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为原点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建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立平面直角坐标系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4_BD.61_1#bee479308?sp=1&amp;vcp=1&amp;pid=b9914b75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593757"/>
                <a:ext cx="10954512" cy="2794000"/>
              </a:xfrm>
              <a:prstGeom prst="rect">
                <a:avLst/>
              </a:prstGeom>
              <a:blipFill rotWithShape="1">
                <a:blip r:embed="rId1"/>
                <a:stretch>
                  <a:fillRect l="-1" t="-1" r="-8212" b="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61_3#bee479308?iti=13&amp;htil=1&amp;vcp=1&amp;pid=b9914b758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20240" y="3861212"/>
            <a:ext cx="2779776" cy="1709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O_4_BD.61_4#bee479308?iti=14&amp;htil=1&amp;vcp=1&amp;pid=b9914b758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76872" y="3468020"/>
            <a:ext cx="3611880" cy="2103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O_4_BD.61_5#bee479308?iti=13&amp;htil=1&amp;vcp=1&amp;pid=b9914b758&amp;color=0,0,0&amp;vtp=1&amp;bbb=1"/>
          <p:cNvSpPr/>
          <p:nvPr/>
        </p:nvSpPr>
        <p:spPr>
          <a:xfrm>
            <a:off x="2978785" y="5698141"/>
            <a:ext cx="662686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图11</a:t>
            </a:r>
            <a:endParaRPr lang="en-US" altLang="zh-CN" sz="2400" dirty="0"/>
          </a:p>
        </p:txBody>
      </p:sp>
      <p:sp>
        <p:nvSpPr>
          <p:cNvPr id="6" name="QO_4_BD.61_6#bee479308?iti=14&amp;htil=1&amp;vcp=1&amp;pid=b9914b758&amp;color=0,0,0&amp;vtp=1&amp;bbb=1"/>
          <p:cNvSpPr/>
          <p:nvPr/>
        </p:nvSpPr>
        <p:spPr>
          <a:xfrm>
            <a:off x="8443087" y="5698141"/>
            <a:ext cx="6794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图12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62_1#a5581dec1?vcp=1&amp;pid=bee479308&amp;color=0,0,0&amp;vtp=1&amp;bt=1&amp;bbb=1"/>
          <p:cNvSpPr/>
          <p:nvPr/>
        </p:nvSpPr>
        <p:spPr>
          <a:xfrm>
            <a:off x="576072" y="177737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（1）求此帐篷支架对应抛物线的解析式.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63_1#a5581dec1?vcp=1&amp;pid=bee479308&amp;color=0,0,0&amp;vtp=1&amp;bbb=1&amp;hb=1"/>
              <p:cNvSpPr/>
              <p:nvPr/>
            </p:nvSpPr>
            <p:spPr>
              <a:xfrm>
                <a:off x="576072" y="2299267"/>
                <a:ext cx="10954512" cy="2717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解：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∵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该款帐篷搭建时张开的宽度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𝐦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，顶部高度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𝒉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𝐦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的坐标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,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的坐标为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,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.设抛物线的解析式为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𝒚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𝒃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.（1分）</a:t>
                </a:r>
                <a:endParaRPr lang="en-US" altLang="zh-CN" sz="2400" dirty="0"/>
              </a:p>
              <a:p>
                <a:pPr latinLnBrk="1">
                  <a:lnSpc>
                    <a:spcPts val="63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∵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抛物线经过点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,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𝒃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.（2分）解得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𝒃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3分）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抛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63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物线的解析式为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𝒚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)=−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den>
                    </m:f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.（4分）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AN.63_1#a5581dec1?vcp=1&amp;pid=bee47930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299267"/>
                <a:ext cx="10954512" cy="2717800"/>
              </a:xfrm>
              <a:prstGeom prst="rect">
                <a:avLst/>
              </a:prstGeom>
              <a:blipFill rotWithShape="1">
                <a:blip r:embed="rId1"/>
                <a:stretch>
                  <a:fillRect l="-1" t="-21" r="-6432" b="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64_1#dfbd6c13a?vcp=1&amp;pid=bee479308&amp;color=0,0,0&amp;mp=1&amp;vtp=1&amp;bt=1&amp;bbb=1&amp;hb=1"/>
              <p:cNvSpPr/>
              <p:nvPr/>
            </p:nvSpPr>
            <p:spPr>
              <a:xfrm>
                <a:off x="576072" y="1527207"/>
                <a:ext cx="10954512" cy="1092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（2）为了方便休息，想在帐篷内沿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方向摆放一排高度为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𝟕𝟐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𝐦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、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宽度为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𝟓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𝐦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的椅子，最多可以摆放多少张？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BD.64_1#dfbd6c13a?vcp=1&amp;pid=bee479308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527207"/>
                <a:ext cx="10954512" cy="1092200"/>
              </a:xfrm>
              <a:prstGeom prst="rect">
                <a:avLst/>
              </a:prstGeom>
              <a:blipFill rotWithShape="1">
                <a:blip r:embed="rId1"/>
                <a:stretch>
                  <a:fillRect l="-1" t="-3" r="2" b="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65_1#dfbd6c13a?vcp=1&amp;pid=bee479308&amp;color=0,0,0&amp;vtp=1&amp;bbb=1&amp;hb=1"/>
              <p:cNvSpPr/>
              <p:nvPr/>
            </p:nvSpPr>
            <p:spPr>
              <a:xfrm>
                <a:off x="576072" y="2572290"/>
                <a:ext cx="10954512" cy="2717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63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由（1）知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𝒚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den>
                    </m:f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，且椅子高度为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𝟕𝟐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𝐦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，宽度为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𝟓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𝐦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，将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𝒚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𝟕𝟐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代入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63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𝒚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den>
                    </m:f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，（5分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）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𝒙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𝟔</m:t>
                    </m:r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𝒙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𝟔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.（6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分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）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𝟔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𝟔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𝐦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zh-CN" altLang="en-US" sz="2400" b="1" i="0" kern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÷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𝟓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𝟔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（张）.（7分）答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：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最多可摆放的椅子数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量为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6张.（8分）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AN.65_1#dfbd6c13a?vcp=1&amp;pid=bee47930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572290"/>
                <a:ext cx="10954512" cy="2717800"/>
              </a:xfrm>
              <a:prstGeom prst="rect">
                <a:avLst/>
              </a:prstGeom>
              <a:blipFill rotWithShape="1">
                <a:blip r:embed="rId2"/>
                <a:stretch>
                  <a:fillRect l="-1" t="-20" r="-9568" b="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66_1#3b8b064b5?vcp=1&amp;pid=bee479308&amp;color=0,0,0&amp;vtp=1&amp;bt=1&amp;bbb=1&amp;hb=1"/>
              <p:cNvSpPr/>
              <p:nvPr/>
            </p:nvSpPr>
            <p:spPr>
              <a:xfrm>
                <a:off x="576072" y="1705964"/>
                <a:ext cx="10954512" cy="1676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（3）现要设计一款抛物线型帐篷，要求其顶部高度为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𝟓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𝐦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，且一排能容纳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5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张高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度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、宽度分别为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𝐦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𝟓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𝐦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的椅子.用（1）中的方法建立平面直角坐标系后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其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抛物线型支架对应的函数解析式为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𝒚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𝒂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𝟓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𝒂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&lt;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，请求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𝒂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的最小值.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BD.66_1#3b8b064b5?vcp=1&amp;pid=bee47930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705964"/>
                <a:ext cx="10954512" cy="1676400"/>
              </a:xfrm>
              <a:prstGeom prst="rect">
                <a:avLst/>
              </a:prstGeom>
              <a:blipFill rotWithShape="1">
                <a:blip r:embed="rId1"/>
                <a:stretch>
                  <a:fillRect l="-1" t="-21" r="-3592" b="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67_1#3b8b064b5?vcp=1&amp;pid=bee479308&amp;color=0,0,0&amp;vtp=1&amp;bbb=1&amp;hb=1"/>
              <p:cNvSpPr/>
              <p:nvPr/>
            </p:nvSpPr>
            <p:spPr>
              <a:xfrm>
                <a:off x="576072" y="3419502"/>
                <a:ext cx="10954512" cy="1739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要容纳5张高度、宽度分别为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𝐦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𝟓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𝐦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的椅子，则5张椅子总长为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𝟓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𝐦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7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9分）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𝒂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&lt;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|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𝒂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|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越大开口越小，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开口最小时，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𝒂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最小.（10分）将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𝟓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𝟒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,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代入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𝒚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𝒂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𝟓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𝒂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&lt;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，（11分）得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𝒂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𝟐𝟒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𝟐𝟓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𝒂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的最小值为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𝟐𝟒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𝟐𝟓</m:t>
                        </m:r>
                      </m:den>
                    </m:f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12分）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AN.67_1#3b8b064b5?vcp=1&amp;pid=bee47930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419502"/>
                <a:ext cx="10954512" cy="1739900"/>
              </a:xfrm>
              <a:prstGeom prst="rect">
                <a:avLst/>
              </a:prstGeom>
              <a:blipFill rotWithShape="1">
                <a:blip r:embed="rId2"/>
                <a:stretch>
                  <a:fillRect l="-1" t="-2" r="-3400" b="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68_1#2b2fa7f14?sp=1&amp;vcp=1&amp;pid=b9914b758&amp;color=0,0,0&amp;vtp=1&amp;bt=1&amp;bbb=1&amp;hb=1"/>
              <p:cNvSpPr/>
              <p:nvPr/>
            </p:nvSpPr>
            <p:spPr>
              <a:xfrm>
                <a:off x="576072" y="2316639"/>
                <a:ext cx="10954512" cy="223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23.（本题满分12分）实践与探究：综合实践课上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数学老师带领学生探究矩形的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旋转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动手操作】在矩形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𝑨𝑩𝑪𝑫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𝟖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𝑨𝑫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𝟔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，将矩形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𝑨𝑩𝑪𝑫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绕点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逆时针旋转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得到矩形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𝑨𝑬𝑭𝑮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与点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对应，点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与点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对应，点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与点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𝑮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对应.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4_BD.68_1#2b2fa7f14?sp=1&amp;vcp=1&amp;pid=b9914b75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316639"/>
                <a:ext cx="10954512" cy="2235200"/>
              </a:xfrm>
              <a:prstGeom prst="rect">
                <a:avLst/>
              </a:prstGeom>
              <a:blipFill rotWithShape="1">
                <a:blip r:embed="rId1"/>
                <a:stretch>
                  <a:fillRect l="-1" t="-7" r="-11985" b="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68_2#2b2fa7f14?vcp=1&amp;pid=b9914b758&amp;color=0,0,0&amp;mp=1&amp;vtp=1&amp;bt=1&amp;bbb=1"/>
          <p:cNvSpPr/>
          <p:nvPr/>
        </p:nvSpPr>
        <p:spPr>
          <a:xfrm>
            <a:off x="576072" y="757079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【探究发现】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69_1#fe5465e9d?sp=1&amp;vcp=1&amp;pid=2b2fa7f14&amp;color=0,0,0&amp;vtp=1&amp;bbb=1"/>
              <p:cNvSpPr/>
              <p:nvPr/>
            </p:nvSpPr>
            <p:spPr>
              <a:xfrm>
                <a:off x="576072" y="1281516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（1）如图13，当点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在线段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𝑪𝑫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上时，连接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𝑩𝑬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.求证：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𝑩𝑬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平分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𝑨𝑬𝑪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BD.69_1#fe5465e9d?sp=1&amp;vcp=1&amp;pid=2b2fa7f1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281516"/>
                <a:ext cx="10954512" cy="533400"/>
              </a:xfrm>
              <a:prstGeom prst="rect">
                <a:avLst/>
              </a:prstGeom>
              <a:blipFill rotWithShape="1">
                <a:blip r:embed="rId1"/>
                <a:stretch>
                  <a:fillRect l="-1" t="-16" r="2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5_BD.69_2#fe5465e9d?iti=15&amp;vcp=1&amp;pid=2b2fa7f14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41648" y="1885601"/>
            <a:ext cx="4014216" cy="337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O_5_BD.69_3#fe5465e9d?iti=15&amp;vcp=1&amp;pid=2b2fa7f14&amp;color=0,0,0&amp;vtp=1&amp;bbb=1"/>
          <p:cNvSpPr/>
          <p:nvPr/>
        </p:nvSpPr>
        <p:spPr>
          <a:xfrm>
            <a:off x="5708999" y="5386737"/>
            <a:ext cx="679513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图13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N.70_1#fe5465e9d?vcp=1&amp;pid=2b2fa7f14&amp;color=0,0,0&amp;vtp=1&amp;bt=1&amp;bbb=1&amp;hb=1"/>
              <p:cNvSpPr/>
              <p:nvPr/>
            </p:nvSpPr>
            <p:spPr>
              <a:xfrm>
                <a:off x="576072" y="2597309"/>
                <a:ext cx="10954512" cy="1651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证明：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∵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四边形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𝑨𝑩𝑪𝑫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为矩形，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//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𝑪𝑬𝑩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𝑨𝑩𝑬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.（1分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）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由旋转性质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𝑨𝑬𝑩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𝑨𝑩𝑬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.（2分）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𝑪𝑬𝑩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𝑨𝑬𝑩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.（3分）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𝑩𝑬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平分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𝑨𝑬𝑪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4分）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AN.70_1#fe5465e9d?vcp=1&amp;pid=2b2fa7f1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597309"/>
                <a:ext cx="10954512" cy="1651000"/>
              </a:xfrm>
              <a:prstGeom prst="rect">
                <a:avLst/>
              </a:prstGeom>
              <a:blipFill rotWithShape="1">
                <a:blip r:embed="rId1"/>
                <a:stretch>
                  <a:fillRect l="-1" t="-10" r="-21903" b="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71_1#f1d366e5f?sp=1&amp;vcp=1&amp;pid=2b2fa7f14&amp;color=0,0,0&amp;vtp=1&amp;bt=1&amp;bbb=1"/>
              <p:cNvSpPr/>
              <p:nvPr/>
            </p:nvSpPr>
            <p:spPr>
              <a:xfrm>
                <a:off x="576072" y="1431703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（2）如图14，当点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在同一直线上时，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𝑨𝑬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𝑪𝑫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相交于点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𝑯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𝑫𝑯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的长.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BD.71_1#f1d366e5f?sp=1&amp;vcp=1&amp;pid=2b2fa7f14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431703"/>
                <a:ext cx="10954512" cy="533400"/>
              </a:xfrm>
              <a:prstGeom prst="rect">
                <a:avLst/>
              </a:prstGeom>
              <a:blipFill rotWithShape="1">
                <a:blip r:embed="rId1"/>
                <a:stretch>
                  <a:fillRect l="-1" t="-77" r="-8107" b="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71_2#f1d366e5f?iti=16&amp;vcp=1&amp;pid=2b2fa7f14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15968" y="2034826"/>
            <a:ext cx="3456432" cy="2624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O_5_BD.71_3#f1d366e5f?iti=16&amp;vcp=1&amp;pid=2b2fa7f14&amp;color=0,0,0&amp;vtp=1&amp;bbb=1"/>
          <p:cNvSpPr/>
          <p:nvPr/>
        </p:nvSpPr>
        <p:spPr>
          <a:xfrm>
            <a:off x="5704459" y="4786154"/>
            <a:ext cx="6794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图14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5_AN.72_1#f1d366e5f?iti=17&amp;htil=12&amp;vcp=1&amp;pid=2b2fa7f14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81424" y="685800"/>
            <a:ext cx="3483864" cy="255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O_5_AN.72_2#f1d366e5f?iti=17&amp;htil=12&amp;vcp=1&amp;pid=2b2fa7f14&amp;color=0,0,0&amp;vtp=1&amp;bbb=1"/>
          <p:cNvSpPr/>
          <p:nvPr/>
        </p:nvSpPr>
        <p:spPr>
          <a:xfrm>
            <a:off x="9206605" y="3289935"/>
            <a:ext cx="833501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答图3</a:t>
            </a:r>
            <a:endParaRPr lang="en-US" altLang="zh-CN" sz="2400" dirty="0"/>
          </a:p>
        </p:txBody>
      </p:sp>
      <p:sp>
        <p:nvSpPr>
          <p:cNvPr id="4" name="QO_5_AN.72_3#f1d366e5f?htil=12&amp;vcp=1&amp;pid=2b2fa7f14&amp;color=0,0,0&amp;vtp=1&amp;bt=1&amp;bbb=1&amp;hs=1"/>
          <p:cNvSpPr/>
          <p:nvPr/>
        </p:nvSpPr>
        <p:spPr>
          <a:xfrm>
            <a:off x="576072" y="539496"/>
            <a:ext cx="733348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解：如答图3，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72_4#f1d366e5f?htil=12&amp;vcp=1&amp;pid=2b2fa7f14&amp;color=0,0,0&amp;vtp=1&amp;bbb=1&amp;hb=1&amp;hs=1"/>
              <p:cNvSpPr/>
              <p:nvPr/>
            </p:nvSpPr>
            <p:spPr>
              <a:xfrm>
                <a:off x="576072" y="1063933"/>
                <a:ext cx="7333488" cy="313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连接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.∵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在同一直线上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且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𝑭𝑬𝑨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zh-CN" altLang="en-US" sz="2400" b="1" i="0" kern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𝑨𝑬𝑪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 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𝑨𝑬𝑪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𝑨𝑫𝑪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.在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𝐑𝐭</m:t>
                    </m:r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𝑨𝑫𝑪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𝐑𝐭</m:t>
                    </m:r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𝑪𝑬𝑨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中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7100"/>
                  </a:lnSpc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𝑨𝑪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=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𝑪𝑨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𝑪𝑫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=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𝑨𝑬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𝐑𝐭</m:t>
                    </m:r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𝑨𝑫𝑪</m:t>
                    </m:r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≌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𝐑𝐭</m:t>
                    </m:r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𝑪𝑬𝑨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𝐇𝐋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).(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𝟔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分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100" b="1" i="0" kern="0" spc="-99900" smtClean="0">
                  <a:solidFill>
                    <a:srgbClr val="FFFFFF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𝑪𝑨𝑬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𝑨𝑯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𝑪𝑯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.设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𝑫𝑯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则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O_5_AN.72_4#f1d366e5f?htil=12&amp;vcp=1&amp;pid=2b2fa7f14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063933"/>
                <a:ext cx="7333488" cy="3136900"/>
              </a:xfrm>
              <a:prstGeom prst="rect">
                <a:avLst/>
              </a:prstGeom>
              <a:blipFill rotWithShape="1">
                <a:blip r:embed="rId2"/>
                <a:stretch>
                  <a:fillRect l="-2" t="-10" r="-19838" b="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AN.72_4#f1d366e5f?htil=12&amp;vcp=1&amp;pid=2b2fa7f14&amp;color=0,0,0&amp;vtp=1&amp;bbb=1&amp;hb=1&amp;hs=1"/>
              <p:cNvSpPr/>
              <p:nvPr/>
            </p:nvSpPr>
            <p:spPr>
              <a:xfrm>
                <a:off x="572401" y="4213533"/>
                <a:ext cx="10951947" cy="1714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𝑨𝑯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𝑪𝑯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𝟖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.在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𝐑𝐭</m:t>
                    </m:r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𝑨𝑫𝑯</m:t>
                    </m:r>
                  </m:oMath>
                </a14:m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中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𝑫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𝑯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𝑯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𝟔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𝟖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 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7分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）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𝟕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dirty="0"/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𝑫𝑯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𝟕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8分）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6" name="QO_5_AN.72_4#f1d366e5f?htil=12&amp;vcp=1&amp;pid=2b2fa7f14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401" y="4213533"/>
                <a:ext cx="10951947" cy="1714500"/>
              </a:xfrm>
              <a:prstGeom prst="rect">
                <a:avLst/>
              </a:prstGeom>
              <a:blipFill rotWithShape="1">
                <a:blip r:embed="rId3"/>
                <a:stretch>
                  <a:fillRect l="-2" t="-18" r="-17675" b="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1c9536404?vcp=1&amp;pid=0c1ab04a3&amp;color=0,0,0&amp;vtp=1&amp;bt=1&amp;bbb=1&amp;hb=1"/>
          <p:cNvSpPr/>
          <p:nvPr/>
        </p:nvSpPr>
        <p:spPr>
          <a:xfrm>
            <a:off x="576072" y="2310289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注意事项：1.答题前，考生务必将姓名、准考证号填写在试卷和答题卡上.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2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.考生作答时，请在答题卡上作答（答题注意事项见答题卡），在本试卷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、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草稿纸</a:t>
            </a:r>
            <a:endParaRPr lang="en-US" altLang="zh-CN" sz="2400" b="1" i="0" smtClean="0">
              <a:solidFill>
                <a:srgbClr val="000000"/>
              </a:solidFill>
              <a:latin typeface="Times New Roman" pitchFamily="34" charset="0"/>
              <a:ea typeface="宋体" pitchFamily="34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上作答无效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3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.不能使用计算器.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43a322917?vcp=1&amp;pid=2b2fa7f14&amp;color=0,0,0&amp;vtp=1&amp;bt=1&amp;bbb=1"/>
          <p:cNvSpPr/>
          <p:nvPr/>
        </p:nvSpPr>
        <p:spPr>
          <a:xfrm>
            <a:off x="576072" y="129731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【引申探究】</a:t>
            </a:r>
            <a:endParaRPr lang="en-US" altLang="zh-CN" sz="2400" dirty="0"/>
          </a:p>
        </p:txBody>
      </p:sp>
      <p:pic>
        <p:nvPicPr>
          <p:cNvPr id="3" name="QO_5_BD.73_1#e89ad3f92?iti=18&amp;htil=13&amp;vcp=1&amp;pid=2b2fa7f14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56448" y="1867467"/>
            <a:ext cx="3355848" cy="2926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O_5_BD.73_2#e89ad3f92?iti=18&amp;htil=13&amp;vcp=1&amp;pid=2b2fa7f14&amp;color=0,0,0&amp;vtp=1&amp;bbb=1"/>
          <p:cNvSpPr/>
          <p:nvPr/>
        </p:nvSpPr>
        <p:spPr>
          <a:xfrm>
            <a:off x="9494647" y="4866826"/>
            <a:ext cx="6794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图15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BD.73_3#e89ad3f92?htil=13&amp;sp=1&amp;vcp=1&amp;pid=2b2fa7f14&amp;color=0,0,0&amp;vtp=1&amp;bbb=1&amp;hb=1"/>
              <p:cNvSpPr/>
              <p:nvPr/>
            </p:nvSpPr>
            <p:spPr>
              <a:xfrm>
                <a:off x="576072" y="1821747"/>
                <a:ext cx="7461504" cy="1651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（3）如图15，当点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在同一直线上，直线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𝑨𝑫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交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𝑮𝑭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于点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𝑷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，将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000000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𝑨𝑮𝑷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沿着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𝑨𝑷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折叠得到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000000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𝑨𝑷𝑯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，连接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𝑩𝑯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𝑺</m:t>
                        </m:r>
                      </m:e>
                      <m:sub>
                        <m:r>
                          <a:rPr>
                            <a:latin typeface="Cambria Math" panose="02040503050406030204" pitchFamily="18" charset="0"/>
                          </a:rPr>
                          <m:t>△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𝑨𝑩𝑯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的值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O_5_BD.73_3#e89ad3f92?htil=13&amp;sp=1&amp;vcp=1&amp;pid=2b2fa7f1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821747"/>
                <a:ext cx="7461504" cy="1651000"/>
              </a:xfrm>
              <a:prstGeom prst="rect">
                <a:avLst/>
              </a:prstGeom>
              <a:blipFill rotWithShape="1">
                <a:blip r:embed="rId2"/>
                <a:stretch>
                  <a:fillRect l="-2" t="-34" r="-19279" b="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5_AN.74_1#e89ad3f92?iti=19&amp;htil=14&amp;vcp=1&amp;pid=2b2fa7f14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69618" y="983805"/>
            <a:ext cx="3182112" cy="279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O_5_AN.74_2#e89ad3f92?iti=19&amp;htil=14&amp;vcp=1&amp;pid=2b2fa7f14&amp;color=0,0,0&amp;vtp=1&amp;bbb=1"/>
          <p:cNvSpPr/>
          <p:nvPr/>
        </p:nvSpPr>
        <p:spPr>
          <a:xfrm>
            <a:off x="9343955" y="3908869"/>
            <a:ext cx="833437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答图4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74_3#e89ad3f92?htil=14&amp;vcp=1&amp;pid=2b2fa7f14&amp;color=0,0,0&amp;vtp=1&amp;bt=1&amp;bbb=1&amp;hb=1&amp;hs=1"/>
              <p:cNvSpPr/>
              <p:nvPr/>
            </p:nvSpPr>
            <p:spPr>
              <a:xfrm>
                <a:off x="576072" y="928941"/>
                <a:ext cx="7635240" cy="5054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zh-CN" altLang="en-US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解：如答图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4</a:t>
                </a:r>
                <a:r>
                  <a:rPr lang="zh-CN" altLang="en-US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，过点</a:t>
                </a:r>
                <a14:m>
                  <m:oMath xmlns:m="http://schemas.openxmlformats.org/officeDocument/2006/math">
                    <m:r>
                      <a:rPr lang="zh-CN" altLang="en-US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𝑯</m:t>
                    </m:r>
                  </m:oMath>
                </a14:m>
                <a:r>
                  <a:rPr lang="zh-CN" altLang="en-US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作</a:t>
                </a:r>
                <a14:m>
                  <m:oMath xmlns:m="http://schemas.openxmlformats.org/officeDocument/2006/math">
                    <m:r>
                      <a:rPr lang="zh-CN" altLang="en-US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𝑯𝑸</m:t>
                    </m:r>
                    <m:r>
                      <a:rPr lang="zh-CN" altLang="en-US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⊥</m:t>
                    </m:r>
                    <m:r>
                      <a:rPr lang="zh-CN" altLang="en-US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</m:oMath>
                </a14:m>
                <a:r>
                  <a:rPr lang="zh-CN" altLang="en-US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于点</a:t>
                </a:r>
                <a14:m>
                  <m:oMath xmlns:m="http://schemas.openxmlformats.org/officeDocument/2006/math">
                    <m:r>
                      <a:rPr lang="zh-CN" altLang="en-US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𝑸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r>
                  <a:rPr lang="zh-CN" altLang="en-US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根据题意</a:t>
                </a:r>
                <a:r>
                  <a:rPr lang="zh-CN" altLang="en-US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zh-CN" altLang="en-US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得</a:t>
                </a:r>
                <a:endParaRPr lang="zh-CN" altLang="en-US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zh-CN" altLang="en-US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zh-CN" altLang="en-US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zh-CN" altLang="en-US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𝟖</m:t>
                    </m:r>
                  </m:oMath>
                </a14:m>
                <a:r>
                  <a:rPr lang="zh-CN" altLang="en-US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zh-CN" altLang="en-US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𝑨𝑮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zh-CN" altLang="en-US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zh-CN" altLang="en-US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𝟔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.∵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zh-CN" altLang="en-US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四边形</a:t>
                </a:r>
                <a14:m>
                  <m:oMath xmlns:m="http://schemas.openxmlformats.org/officeDocument/2006/math">
                    <m:r>
                      <a:rPr lang="zh-CN" altLang="en-US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𝑨𝑩𝑪𝑫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zh-CN" altLang="en-US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是矩形</a:t>
                </a:r>
                <a:r>
                  <a:rPr lang="zh-CN" altLang="en-US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zh-CN" altLang="en-US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zh-CN" altLang="en-US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zh-CN" altLang="en-US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zh-CN" altLang="en-US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𝟔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r>
                  <a:rPr lang="zh-CN" altLang="en-US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zh-CN" altLang="en-US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𝐑𝐭</m:t>
                    </m:r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zh-CN" altLang="en-US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𝑨𝑩𝑪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zh-CN" altLang="en-US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中，由勾股定理</a:t>
                </a:r>
                <a:r>
                  <a:rPr lang="zh-CN" altLang="en-US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zh-CN" altLang="en-US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得</a:t>
                </a:r>
                <a:endParaRPr lang="zh-CN" altLang="en-US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zh-CN" altLang="en-US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  <m:sSup>
                      <m:sSupPr>
                        <m:ctrlPr>
                          <a:rPr lang="ar-AE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zh-CN" altLang="ar-AE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𝑩</m:t>
                        </m:r>
                      </m:e>
                      <m:sup>
                        <m:r>
                          <a:rPr lang="zh-CN" altLang="ar-AE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ar-AE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zh-CN" altLang="ar-AE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</m:t>
                    </m:r>
                    <m:sSup>
                      <m:sSupPr>
                        <m:ctrlPr>
                          <a:rPr lang="ar-AE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zh-CN" altLang="ar-AE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𝑪</m:t>
                        </m:r>
                      </m:e>
                      <m:sup>
                        <m:r>
                          <a:rPr lang="zh-CN" altLang="ar-AE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ar-AE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zh-CN" altLang="ar-AE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  <m:sSup>
                      <m:sSupPr>
                        <m:ctrlPr>
                          <a:rPr lang="ar-AE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zh-CN" altLang="ar-AE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𝑪</m:t>
                        </m:r>
                      </m:e>
                      <m:sup>
                        <m:r>
                          <a:rPr lang="zh-CN" altLang="ar-AE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ar-AE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.∴</m:t>
                    </m:r>
                    <m:r>
                      <a:rPr lang="zh-CN" altLang="ar-AE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</m:t>
                    </m:r>
                    <m:r>
                      <a:rPr lang="ar-AE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zh-CN" altLang="ar-AE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𝟏𝟎</m:t>
                    </m:r>
                  </m:oMath>
                </a14:m>
                <a:r>
                  <a:rPr lang="ar-AE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r>
                  <a:rPr lang="zh-CN" altLang="en-US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由翻折可知</a:t>
                </a:r>
                <a:r>
                  <a:rPr lang="zh-CN" altLang="en-US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zh-CN" altLang="en-US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zh-CN" altLang="en-US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𝑨𝑯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zh-CN" altLang="en-US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𝑨𝑮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zh-CN" altLang="en-US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𝟔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zh-CN" altLang="en-US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zh-CN" altLang="en-US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zh-CN" altLang="en-US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𝑷𝑨𝑯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zh-CN" altLang="en-US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𝑷𝑨𝑮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.∵∠</m:t>
                    </m:r>
                    <m:r>
                      <a:rPr lang="zh-CN" altLang="en-US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𝑩𝑨𝑫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zh-CN" altLang="en-US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𝑬𝑨𝑮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ar-AE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zh-CN" altLang="ar-AE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𝟗𝟎</m:t>
                        </m:r>
                      </m:e>
                      <m:sup>
                        <m:r>
                          <a:rPr lang="ar-AE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ar-AE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zh-CN" altLang="en-US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zh-CN" altLang="en-US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zh-CN" altLang="en-US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𝑪𝑨𝑩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zh-CN" altLang="en-US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𝑷𝑨𝑮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.∵∠</m:t>
                    </m:r>
                    <m:r>
                      <a:rPr lang="zh-CN" altLang="en-US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zh-CN" altLang="en-US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𝑮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zh-CN" altLang="en-US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zh-CN" altLang="en-US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100" b="1" i="0" kern="0" spc="-9990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zh-CN" altLang="en-US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𝑨𝑩𝑪</m:t>
                    </m:r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∽△</m:t>
                    </m:r>
                    <m:r>
                      <a:rPr lang="zh-CN" altLang="en-US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𝑨𝑮𝑷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</m:oMath>
                </a14:m>
                <a:endParaRPr lang="en-US" altLang="zh-CN" sz="2400" b="1" i="0" dirty="0" smtClean="0">
                  <a:solidFill>
                    <a:srgbClr val="A00021"/>
                  </a:solidFill>
                  <a:latin typeface="Cambria Math" panose="02040503050406030204" pitchFamily="18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zh-CN" altLang="en-US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𝟗</m:t>
                    </m:r>
                  </m:oMath>
                </a14:m>
                <a:r>
                  <a:rPr lang="zh-CN" altLang="en-US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分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f>
                      <m:fPr>
                        <m:ctrlPr>
                          <a:rPr lang="ar-AE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zh-CN" altLang="ar-AE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𝑨𝑩</m:t>
                        </m:r>
                      </m:num>
                      <m:den>
                        <m:r>
                          <a:rPr lang="zh-CN" altLang="ar-AE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𝑨𝑮</m:t>
                        </m:r>
                      </m:den>
                    </m:f>
                    <m:r>
                      <a:rPr lang="ar-AE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ar-AE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zh-CN" altLang="ar-AE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𝑩𝑪</m:t>
                        </m:r>
                      </m:num>
                      <m:den>
                        <m:r>
                          <a:rPr lang="zh-CN" altLang="ar-AE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𝑮𝑷</m:t>
                        </m:r>
                      </m:den>
                    </m:f>
                  </m:oMath>
                </a14:m>
                <a:r>
                  <a:rPr lang="zh-CN" altLang="en-US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ar-AE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zh-CN" altLang="ar-AE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𝟖</m:t>
                        </m:r>
                      </m:num>
                      <m:den>
                        <m:r>
                          <a:rPr lang="zh-CN" altLang="ar-AE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𝟔</m:t>
                        </m:r>
                      </m:den>
                    </m:f>
                    <m:r>
                      <a:rPr lang="ar-AE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ar-AE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zh-CN" altLang="ar-AE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𝟔</m:t>
                        </m:r>
                      </m:num>
                      <m:den>
                        <m:r>
                          <a:rPr lang="zh-CN" altLang="ar-AE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𝑮𝑷</m:t>
                        </m:r>
                      </m:den>
                    </m:f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zh-CN" altLang="en-US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𝑮𝑷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ar-AE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zh-CN" altLang="ar-AE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</m:t>
                        </m:r>
                      </m:num>
                      <m:den>
                        <m:r>
                          <a:rPr lang="zh-CN" altLang="ar-AE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r>
                  <a:rPr lang="zh-CN" altLang="en-US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zh-CN" altLang="en-US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𝐑𝐭</m:t>
                    </m:r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zh-CN" altLang="en-US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𝑨𝑮𝑷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zh-CN" altLang="en-US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中</a:t>
                </a:r>
                <a:r>
                  <a:rPr lang="zh-CN" altLang="en-US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O_5_AN.74_3#e89ad3f92?htil=14&amp;vcp=1&amp;pid=2b2fa7f14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928941"/>
                <a:ext cx="7635240" cy="5054600"/>
              </a:xfrm>
              <a:prstGeom prst="rect">
                <a:avLst/>
              </a:prstGeom>
              <a:blipFill rotWithShape="1">
                <a:blip r:embed="rId2"/>
                <a:stretch>
                  <a:fillRect l="-2" t="-11" r="-12947" b="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N.74_3#e89ad3f92?htil=14&amp;vcp=1&amp;pid=2b2fa7f14&amp;color=0,0,0&amp;vtp=1&amp;bt=1&amp;bbb=1&amp;hb=1&amp;hs=1"/>
              <p:cNvSpPr/>
              <p:nvPr/>
            </p:nvSpPr>
            <p:spPr>
              <a:xfrm>
                <a:off x="572401" y="1307878"/>
                <a:ext cx="10951947" cy="4267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700"/>
                  </a:lnSpc>
                </a:pPr>
                <a14:m>
                  <m:oMath xmlns:m="http://schemas.openxmlformats.org/officeDocument/2006/math">
                    <m:r>
                      <a:rPr lang="zh-CN" altLang="en-US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  <m:sSup>
                      <m:sSupPr>
                        <m:ctrlPr>
                          <a:rPr lang="ar-AE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zh-CN" altLang="ar-AE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𝑮</m:t>
                        </m:r>
                      </m:e>
                      <m:sup>
                        <m:r>
                          <a:rPr lang="zh-CN" altLang="ar-AE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ar-AE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zh-CN" altLang="ar-AE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𝑮</m:t>
                    </m:r>
                    <m:sSup>
                      <m:sSupPr>
                        <m:ctrlPr>
                          <a:rPr lang="ar-AE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zh-CN" altLang="ar-AE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𝑷</m:t>
                        </m:r>
                      </m:e>
                      <m:sup>
                        <m:r>
                          <a:rPr lang="zh-CN" altLang="ar-AE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ar-AE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zh-CN" altLang="ar-AE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  <m:sSup>
                      <m:sSupPr>
                        <m:ctrlPr>
                          <a:rPr lang="ar-AE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zh-CN" altLang="ar-AE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𝑷</m:t>
                        </m:r>
                      </m:e>
                      <m:sup>
                        <m:r>
                          <a:rPr lang="zh-CN" altLang="ar-AE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zh-CN" altLang="en-US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zh-CN" altLang="en-US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𝑨𝑷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ar-AE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zh-CN" altLang="ar-AE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𝟏𝟓</m:t>
                        </m:r>
                      </m:num>
                      <m:den>
                        <m:r>
                          <a:rPr lang="zh-CN" altLang="ar-AE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∵</m:t>
                    </m:r>
                    <m:r>
                      <a:rPr lang="zh-CN" altLang="en-US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𝑯𝑸</m:t>
                    </m:r>
                    <m:r>
                      <a:rPr lang="zh-CN" altLang="en-US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⊥</m:t>
                    </m:r>
                    <m:r>
                      <a:rPr lang="zh-CN" altLang="en-US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</m:oMath>
                </a14:m>
                <a:r>
                  <a:rPr lang="zh-CN" altLang="en-US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zh-CN" altLang="en-US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𝑨𝑷</m:t>
                    </m:r>
                    <m:r>
                      <a:rPr lang="zh-CN" altLang="en-US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⊥</m:t>
                    </m:r>
                    <m:r>
                      <a:rPr lang="zh-CN" altLang="en-US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zh-CN" altLang="en-US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zh-CN" altLang="en-US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zh-CN" altLang="en-US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𝑨𝑷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//</m:t>
                    </m:r>
                    <m:r>
                      <a:rPr lang="zh-CN" altLang="en-US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𝑯𝑸</m:t>
                    </m:r>
                  </m:oMath>
                </a14:m>
                <a:r>
                  <a:rPr lang="zh-CN" altLang="en-US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zh-CN" altLang="en-US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𝑯𝑸𝑨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ar-AE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zh-CN" altLang="ar-AE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𝟗𝟎</m:t>
                        </m:r>
                      </m:e>
                      <m:sup>
                        <m:r>
                          <a:rPr lang="ar-AE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ar-AE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 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zh-CN" altLang="en-US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𝑷𝑨𝑯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zh-CN" altLang="en-US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𝑨𝑯𝑸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 ∴∠</m:t>
                    </m:r>
                    <m:r>
                      <a:rPr lang="zh-CN" altLang="en-US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𝑷𝑨𝑮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zh-CN" altLang="en-US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𝑨𝑯𝑸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 ∴</m:t>
                    </m:r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zh-CN" altLang="en-US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𝑷𝑨𝑮</m:t>
                    </m:r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∽△</m:t>
                    </m:r>
                    <m:r>
                      <a:rPr lang="zh-CN" altLang="en-US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𝑨𝑯𝑸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6300"/>
                  </a:lnSpc>
                </a:pPr>
                <a:r>
                  <a:rPr lang="zh-CN" altLang="en-US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10</a:t>
                </a:r>
                <a:r>
                  <a:rPr lang="zh-CN" altLang="en-US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分）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f>
                      <m:fPr>
                        <m:ctrlPr>
                          <a:rPr lang="ar-AE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zh-CN" altLang="ar-AE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𝑷𝑨</m:t>
                        </m:r>
                      </m:num>
                      <m:den>
                        <m:r>
                          <a:rPr lang="zh-CN" altLang="ar-AE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𝑨𝑯</m:t>
                        </m:r>
                      </m:den>
                    </m:f>
                    <m:r>
                      <a:rPr lang="ar-AE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ar-AE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zh-CN" altLang="ar-AE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𝑷𝑮</m:t>
                        </m:r>
                      </m:num>
                      <m:den>
                        <m:r>
                          <a:rPr lang="zh-CN" altLang="ar-AE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𝑨𝑸</m:t>
                        </m:r>
                      </m:den>
                    </m:f>
                  </m:oMath>
                </a14:m>
                <a:r>
                  <a:rPr lang="zh-CN" altLang="en-US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ar-AE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ar-AE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zh-CN" altLang="ar-AE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𝟏𝟓</m:t>
                            </m:r>
                          </m:num>
                          <m:den>
                            <m:r>
                              <a:rPr lang="zh-CN" altLang="ar-AE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den>
                        </m:f>
                      </m:num>
                      <m:den>
                        <m:r>
                          <a:rPr lang="zh-CN" altLang="ar-AE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𝟔</m:t>
                        </m:r>
                      </m:den>
                    </m:f>
                    <m:r>
                      <a:rPr lang="ar-AE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ar-AE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ar-AE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zh-CN" altLang="ar-AE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𝟗</m:t>
                            </m:r>
                          </m:num>
                          <m:den>
                            <m:r>
                              <a:rPr lang="zh-CN" altLang="ar-AE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den>
                        </m:f>
                      </m:num>
                      <m:den>
                        <m:r>
                          <a:rPr lang="zh-CN" altLang="ar-AE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𝑨𝑸</m:t>
                        </m:r>
                      </m:den>
                    </m:f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zh-CN" altLang="en-US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𝑨𝑸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ar-AE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zh-CN" altLang="ar-AE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𝟏𝟖</m:t>
                        </m:r>
                      </m:num>
                      <m:den>
                        <m:r>
                          <a:rPr lang="zh-CN" altLang="ar-AE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𝟓</m:t>
                        </m:r>
                      </m:den>
                    </m:f>
                  </m:oMath>
                </a14:m>
                <a:r>
                  <a:rPr lang="ar-AE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zh-CN" altLang="en-US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𝑸𝑩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zh-CN" altLang="en-US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  <m:r>
                      <a:rPr lang="zh-CN" altLang="en-US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zh-CN" altLang="en-US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𝑨𝑸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zh-CN" altLang="en-US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𝟖</m:t>
                    </m:r>
                    <m:r>
                      <a:rPr lang="zh-CN" altLang="en-US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f>
                      <m:fPr>
                        <m:ctrlPr>
                          <a:rPr lang="ar-AE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zh-CN" altLang="ar-AE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𝟏𝟖</m:t>
                        </m:r>
                      </m:num>
                      <m:den>
                        <m:r>
                          <a:rPr lang="zh-CN" altLang="ar-AE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𝟓</m:t>
                        </m:r>
                      </m:den>
                    </m:f>
                    <m:r>
                      <a:rPr lang="ar-AE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ar-AE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zh-CN" altLang="ar-AE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𝟐𝟐</m:t>
                        </m:r>
                      </m:num>
                      <m:den>
                        <m:r>
                          <a:rPr lang="zh-CN" altLang="ar-AE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𝟓</m:t>
                        </m:r>
                      </m:den>
                    </m:f>
                  </m:oMath>
                </a14:m>
                <a:r>
                  <a:rPr lang="ar-AE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r>
                  <a:rPr lang="zh-CN" altLang="en-US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由勾股定理</a:t>
                </a:r>
                <a:r>
                  <a:rPr lang="zh-CN" altLang="en-US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zh-CN" altLang="en-US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得</a:t>
                </a:r>
                <a:endParaRPr lang="zh-CN" altLang="en-US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zh-CN" altLang="en-US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𝑯𝑸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ar-AE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zh-CN" altLang="ar-AE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𝑨</m:t>
                        </m:r>
                        <m:sSup>
                          <m:sSupPr>
                            <m:ctrlPr>
                              <a:rPr lang="ar-AE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zh-CN" altLang="ar-AE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𝑯</m:t>
                            </m:r>
                          </m:e>
                          <m:sup>
                            <m:r>
                              <a:rPr lang="zh-CN" altLang="ar-AE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sup>
                        </m:sSup>
                        <m:r>
                          <a:rPr lang="ar-AE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−</m:t>
                        </m:r>
                        <m:r>
                          <a:rPr lang="zh-CN" altLang="ar-AE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𝑨</m:t>
                        </m:r>
                        <m:sSup>
                          <m:sSupPr>
                            <m:ctrlPr>
                              <a:rPr lang="ar-AE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zh-CN" altLang="ar-AE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𝑸</m:t>
                            </m:r>
                          </m:e>
                          <m:sup>
                            <m:r>
                              <a:rPr lang="zh-CN" altLang="ar-AE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sup>
                        </m:sSup>
                      </m:e>
                    </m:rad>
                    <m:r>
                      <a:rPr lang="ar-AE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ar-AE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zh-CN" altLang="ar-AE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𝟐𝟒</m:t>
                        </m:r>
                      </m:num>
                      <m:den>
                        <m:r>
                          <a:rPr lang="zh-CN" altLang="ar-AE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𝟓</m:t>
                        </m:r>
                      </m:den>
                    </m:f>
                  </m:oMath>
                </a14:m>
                <a:r>
                  <a:rPr lang="ar-AE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r>
                  <a:rPr lang="zh-CN" altLang="en-US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11</a:t>
                </a:r>
                <a:r>
                  <a:rPr lang="zh-CN" altLang="en-US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分</a:t>
                </a:r>
                <a:r>
                  <a:rPr lang="zh-CN" altLang="en-US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）</a:t>
                </a:r>
                <a:endParaRPr lang="zh-CN" altLang="en-US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sSub>
                      <m:sSubPr>
                        <m:ctrlPr>
                          <a:rPr lang="ar-AE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zh-CN" altLang="ar-AE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𝑺</m:t>
                        </m:r>
                      </m:e>
                      <m:sub>
                        <m:r>
                          <a:rPr lang="ar-AE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△</m:t>
                        </m:r>
                        <m:r>
                          <a:rPr lang="zh-CN" altLang="ar-AE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𝑨𝑩𝑯</m:t>
                        </m:r>
                      </m:sub>
                    </m:sSub>
                    <m:r>
                      <a:rPr lang="ar-AE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ar-AE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zh-CN" altLang="ar-AE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num>
                      <m:den>
                        <m:r>
                          <a:rPr lang="zh-CN" altLang="ar-AE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den>
                    </m:f>
                    <m:r>
                      <a:rPr lang="zh-CN" altLang="ar-AE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  <m:r>
                      <a:rPr lang="zh-CN" altLang="ar-AE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⋅</m:t>
                    </m:r>
                    <m:r>
                      <a:rPr lang="zh-CN" altLang="ar-AE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𝑯𝑸</m:t>
                    </m:r>
                    <m:r>
                      <a:rPr lang="ar-AE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ar-AE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zh-CN" altLang="ar-AE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num>
                      <m:den>
                        <m:r>
                          <a:rPr lang="zh-CN" altLang="ar-AE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den>
                    </m:f>
                    <m:r>
                      <a:rPr lang="ar-AE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×</m:t>
                    </m:r>
                    <m:r>
                      <a:rPr lang="zh-CN" altLang="ar-AE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𝟖</m:t>
                    </m:r>
                    <m:r>
                      <a:rPr lang="ar-AE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×</m:t>
                    </m:r>
                    <m:f>
                      <m:fPr>
                        <m:ctrlPr>
                          <a:rPr lang="ar-AE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zh-CN" altLang="ar-AE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𝟐𝟒</m:t>
                        </m:r>
                      </m:num>
                      <m:den>
                        <m:r>
                          <a:rPr lang="zh-CN" altLang="ar-AE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𝟓</m:t>
                        </m:r>
                      </m:den>
                    </m:f>
                    <m:r>
                      <a:rPr lang="ar-AE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ar-AE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zh-CN" altLang="ar-AE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𝟗𝟔</m:t>
                        </m:r>
                      </m:num>
                      <m:den>
                        <m:r>
                          <a:rPr lang="zh-CN" altLang="ar-AE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𝟓</m:t>
                        </m:r>
                      </m:den>
                    </m:f>
                  </m:oMath>
                </a14:m>
                <a:r>
                  <a:rPr lang="ar-AE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r>
                  <a:rPr lang="zh-CN" altLang="en-US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12</a:t>
                </a:r>
                <a:r>
                  <a:rPr lang="zh-CN" altLang="en-US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AN.74_3#e89ad3f92?htil=14&amp;vcp=1&amp;pid=2b2fa7f14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401" y="1307878"/>
                <a:ext cx="10951947" cy="4267200"/>
              </a:xfrm>
              <a:prstGeom prst="rect">
                <a:avLst/>
              </a:prstGeom>
              <a:blipFill rotWithShape="1">
                <a:blip r:embed="rId1"/>
                <a:stretch>
                  <a:fillRect l="-2" t="-10" r="3" b="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ac55dc274?vcp=1&amp;pid=0c1ab04a3&amp;color=0,0,0&amp;vtp=1&amp;bt=1&amp;bbb=1&amp;hb=1"/>
          <p:cNvSpPr/>
          <p:nvPr/>
        </p:nvSpPr>
        <p:spPr>
          <a:xfrm>
            <a:off x="576072" y="539496"/>
            <a:ext cx="10954512" cy="13065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一、单项选择题（本大题共12小题，每小题3分，共36分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.</a:t>
            </a:r>
            <a:r>
              <a:rPr lang="en-US" altLang="zh-CN" sz="26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在每小题给出的四</a:t>
            </a:r>
            <a:endParaRPr lang="en-US" altLang="zh-CN" sz="2600" b="1" i="0" smtClean="0">
              <a:solidFill>
                <a:srgbClr val="000000"/>
              </a:solidFill>
              <a:latin typeface="Times New Roman" pitchFamily="34" charset="0"/>
              <a:ea typeface="宋体" pitchFamily="34" charset="-122"/>
              <a:cs typeface="Times New Roman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6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个选项中只有一项是符合要求的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）</a:t>
            </a:r>
            <a:endParaRPr lang="en-US" altLang="zh-CN" sz="2600" dirty="0"/>
          </a:p>
        </p:txBody>
      </p:sp>
      <p:sp>
        <p:nvSpPr>
          <p:cNvPr id="3" name="QC_4_BD.1_1#2e18640f9?vcp=1&amp;pid=ac55dc274&amp;color=0,0,0&amp;vtp=1&amp;bbb=1"/>
          <p:cNvSpPr/>
          <p:nvPr/>
        </p:nvSpPr>
        <p:spPr>
          <a:xfrm>
            <a:off x="576072" y="171652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1.下列各数中，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最小的是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_2#2e18640f9.choices?vcp=1&amp;pid=ac55dc274&amp;color=0,0,0&amp;vtp=1&amp;bbb=1"/>
              <p:cNvSpPr/>
              <p:nvPr/>
            </p:nvSpPr>
            <p:spPr>
              <a:xfrm>
                <a:off x="576072" y="2248272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42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3039110" algn="l"/>
                    <a:tab pos="5443855" algn="l"/>
                    <a:tab pos="7861300" algn="l"/>
                  </a:tabLst>
                  <a:defRPr/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A.2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024</a:t>
                </a:r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B.1</a:t>
                </a:r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C.0</a:t>
                </a:r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𝟎𝟐𝟒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C_4_BD.1_2#2e18640f9.choices?vcp=1&amp;pid=ac55dc27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248272"/>
                <a:ext cx="10954512" cy="533400"/>
              </a:xfrm>
              <a:prstGeom prst="rect">
                <a:avLst/>
              </a:prstGeom>
              <a:blipFill rotWithShape="1">
                <a:blip r:embed="rId1"/>
                <a:stretch>
                  <a:fillRect l="-1" t="-70" r="2" b="7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4_BD.3_1#df62621c3?vcp=1&amp;pid=ac55dc274&amp;color=0,0,0&amp;vtp=1&amp;bbb=1"/>
          <p:cNvSpPr/>
          <p:nvPr/>
        </p:nvSpPr>
        <p:spPr>
          <a:xfrm>
            <a:off x="576072" y="271856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2.下列图形中，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是中心对称图形的是</a:t>
            </a:r>
            <a:endParaRPr lang="en-US" altLang="zh-CN" sz="2400" dirty="0"/>
          </a:p>
        </p:txBody>
      </p:sp>
      <p:sp>
        <p:nvSpPr>
          <p:cNvPr id="8" name="QC_4_BD.3_2#df62621c3.choices?vcp=1&amp;pid=ac55dc274&amp;color=0,0,0&amp;vtp=1&amp;bbb=1"/>
          <p:cNvSpPr/>
          <p:nvPr/>
        </p:nvSpPr>
        <p:spPr>
          <a:xfrm>
            <a:off x="576073" y="3203322"/>
            <a:ext cx="10948276" cy="2108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16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384425" algn="l"/>
                <a:tab pos="5200650" algn="l"/>
                <a:tab pos="8144510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A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.</a:t>
            </a:r>
            <a:r>
              <a:rPr lang="en-US" altLang="zh-CN" sz="8200" b="1" i="0" kern="0" spc="-99900" smtClean="0">
                <a:solidFill>
                  <a:srgbClr val="FFFFFF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 </a:t>
            </a:r>
            <a:r>
              <a:rPr lang="en-US" altLang="zh-CN" sz="900" b="1" i="0" kern="0" smtClean="0">
                <a:solidFill>
                  <a:srgbClr val="FFFFFF"/>
                </a:solidFill>
                <a:latin typeface="宋体" pitchFamily="34" charset="-122"/>
                <a:ea typeface="宋体" pitchFamily="34" charset="-122"/>
                <a:cs typeface="Times New Roman" pitchFamily="34" charset="-120"/>
              </a:rPr>
              <a:t>                         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itchFamily="34" charset="0"/>
                <a:ea typeface="宋体" pitchFamily="34" charset="-122"/>
                <a:cs typeface="宋体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B.</a:t>
            </a:r>
            <a:r>
              <a:rPr lang="en-US" altLang="zh-CN" sz="8200" b="1" i="0" kern="0" spc="-99900" smtClean="0">
                <a:solidFill>
                  <a:srgbClr val="FFFFFF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 </a:t>
            </a:r>
            <a:r>
              <a:rPr lang="en-US" altLang="zh-CN" sz="900" b="1" i="0" kern="0" smtClean="0">
                <a:solidFill>
                  <a:srgbClr val="FFFFFF"/>
                </a:solidFill>
                <a:latin typeface="宋体" pitchFamily="34" charset="-122"/>
                <a:ea typeface="宋体" pitchFamily="34" charset="-122"/>
                <a:cs typeface="Times New Roman" pitchFamily="34" charset="-120"/>
              </a:rPr>
              <a:t>                                 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itchFamily="34" charset="0"/>
                <a:ea typeface="宋体" pitchFamily="34" charset="-122"/>
                <a:cs typeface="宋体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C.</a:t>
            </a:r>
            <a:r>
              <a:rPr lang="en-US" altLang="zh-CN" sz="8200" b="1" i="0" kern="0" spc="-99900" smtClean="0">
                <a:solidFill>
                  <a:srgbClr val="FFFFFF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 </a:t>
            </a:r>
            <a:r>
              <a:rPr lang="en-US" altLang="zh-CN" sz="900" b="1" i="0" kern="0" smtClean="0">
                <a:solidFill>
                  <a:srgbClr val="FFFFFF"/>
                </a:solidFill>
                <a:latin typeface="宋体" pitchFamily="34" charset="-122"/>
                <a:ea typeface="宋体" pitchFamily="34" charset="-122"/>
                <a:cs typeface="Times New Roman" pitchFamily="34" charset="-120"/>
              </a:rPr>
              <a:t>                                   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itchFamily="34" charset="0"/>
                <a:ea typeface="宋体" pitchFamily="34" charset="-122"/>
                <a:cs typeface="宋体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D.</a:t>
            </a:r>
            <a:r>
              <a:rPr lang="en-US" altLang="zh-CN" sz="9300" b="1" i="0" kern="0" spc="-99900" smtClean="0">
                <a:solidFill>
                  <a:srgbClr val="FFFFFF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 </a:t>
            </a:r>
            <a:r>
              <a:rPr lang="en-US" altLang="zh-CN" sz="900" b="1" i="0" kern="0" smtClean="0">
                <a:solidFill>
                  <a:srgbClr val="FFFFFF"/>
                </a:solidFill>
                <a:latin typeface="宋体" pitchFamily="34" charset="-122"/>
                <a:ea typeface="宋体" pitchFamily="34" charset="-122"/>
                <a:cs typeface="Times New Roman" pitchFamily="34" charset="-120"/>
              </a:rPr>
              <a:t>                                    </a:t>
            </a:r>
            <a:endParaRPr lang="en-US" altLang="zh-CN" sz="900" dirty="0">
              <a:latin typeface="宋体" pitchFamily="34" charset="-122"/>
            </a:endParaRPr>
          </a:p>
        </p:txBody>
      </p:sp>
      <p:pic>
        <p:nvPicPr>
          <p:cNvPr id="9" name="QC_4_BD.3_2#df62621c3.choice_image?vcp=1&amp;pid=ac55dc274&amp;color=0,0,0&amp;tib=255,255,255&amp;iip=1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8682" y="3454782"/>
            <a:ext cx="1417320" cy="187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10" name="QC_4_BD.3_2#df62621c3.choice_image?vcp=1&amp;pid=ac55dc274&amp;color=0,0,0&amp;tib=255,255,255&amp;iip=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54789" y="3454782"/>
            <a:ext cx="1856232" cy="187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11" name="QC_4_BD.3_2#df62621c3.choice_image?vcp=1&amp;pid=ac55dc274&amp;color=0,0,0&amp;tib=255,255,255&amp;iip=3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00542" y="3454782"/>
            <a:ext cx="1947672" cy="187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12" name="QC_4_BD.3_2#df62621c3.choice_image?vcp=1&amp;pid=ac55dc274&amp;color=0,0,0&amp;tib=255,255,255&amp;iip=4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35766" y="3454782"/>
            <a:ext cx="2020824" cy="187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13" name="QC_4_AN.2_1#2e18640f9.bracket?vcp=1&amp;pid=ac55dc274&amp;color=0,0,0&amp;vpa=1&amp;vtp=1&amp;answeroption=D"/>
          <p:cNvSpPr txBox="1"/>
          <p:nvPr/>
        </p:nvSpPr>
        <p:spPr>
          <a:xfrm>
            <a:off x="8310372" y="2281292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4" name="QC_4_AN.4_1#df62621c3.bracket?vcp=1&amp;pid=ac55dc274&amp;color=0,0,0&amp;vpa=2&amp;vtp=1&amp;answeroption=B"/>
          <p:cNvSpPr txBox="1"/>
          <p:nvPr/>
        </p:nvSpPr>
        <p:spPr>
          <a:xfrm>
            <a:off x="2833498" y="4811142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5_1#2db045eaa?vcp=1&amp;pid=ac55dc274&amp;color=0,0,0&amp;vtp=1&amp;bt=1&amp;bbb=1&amp;hb=1"/>
              <p:cNvSpPr/>
              <p:nvPr/>
            </p:nvSpPr>
            <p:spPr>
              <a:xfrm>
                <a:off x="576072" y="2289338"/>
                <a:ext cx="10954512" cy="1676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3.2024年10月30日，搭载神舟十九号载人飞船的长征二号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𝐅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遥十九运载火箭在酒泉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卫星发射中心成功发射升空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已知神舟十九号载人飞船的飞行速度约为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𝟐𝟕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𝟕𝟎𝟎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𝟎𝟎𝟎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𝐦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/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𝐡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.数据27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700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000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用科学记数法表示为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C_4_BD.5_1#2db045eaa?vcp=1&amp;pid=ac55dc27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289338"/>
                <a:ext cx="10954512" cy="1676400"/>
              </a:xfrm>
              <a:prstGeom prst="rect">
                <a:avLst/>
              </a:prstGeom>
              <a:blipFill rotWithShape="1">
                <a:blip r:embed="rId1"/>
                <a:stretch>
                  <a:fillRect l="-1" t="-10" r="-5510" b="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5_2#2db045eaa.choices?vcp=1&amp;pid=ac55dc274&amp;color=0,0,0&amp;vtp=1&amp;bbb=1"/>
              <p:cNvSpPr/>
              <p:nvPr/>
            </p:nvSpPr>
            <p:spPr>
              <a:xfrm>
                <a:off x="576072" y="3990176"/>
                <a:ext cx="10954512" cy="546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4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2800985" algn="l"/>
                    <a:tab pos="5577205" algn="l"/>
                    <a:tab pos="8366125" algn="l"/>
                  </a:tabLst>
                  <a:defRPr/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𝟕𝟕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𝟔</m:t>
                        </m:r>
                      </m:sup>
                    </m:sSup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𝟕𝟕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𝟕</m:t>
                        </m:r>
                      </m:sup>
                    </m:sSup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𝟕𝟕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𝟖</m:t>
                        </m:r>
                      </m:sup>
                    </m:sSup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𝟕𝟕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C_4_BD.5_2#2db045eaa.choices?vcp=1&amp;pid=ac55dc27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990176"/>
                <a:ext cx="10954512" cy="546100"/>
              </a:xfrm>
              <a:prstGeom prst="rect">
                <a:avLst/>
              </a:prstGeom>
              <a:blipFill rotWithShape="1">
                <a:blip r:embed="rId2"/>
                <a:stretch>
                  <a:fillRect l="-1" t="-86" r="2" b="8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4_AN.6_1#2db045eaa.bracket?vcp=1&amp;pid=ac55dc274&amp;color=0,0,0&amp;vpa=3&amp;vtp=1&amp;answeroption=B"/>
          <p:cNvSpPr txBox="1"/>
          <p:nvPr/>
        </p:nvSpPr>
        <p:spPr>
          <a:xfrm>
            <a:off x="3250692" y="4035896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7_1#a9684026a?vcp=1&amp;pid=ac55dc274&amp;color=0,0,0&amp;vtp=1&amp;bt=1&amp;bbb=1"/>
              <p:cNvSpPr/>
              <p:nvPr/>
            </p:nvSpPr>
            <p:spPr>
              <a:xfrm>
                <a:off x="576072" y="1417352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4.下列图形中，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互为余角的是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C_4_BD.7_1#a9684026a?vcp=1&amp;pid=ac55dc274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417352"/>
                <a:ext cx="10954512" cy="533400"/>
              </a:xfrm>
              <a:prstGeom prst="rect">
                <a:avLst/>
              </a:prstGeom>
              <a:blipFill rotWithShape="1">
                <a:blip r:embed="rId1"/>
                <a:stretch>
                  <a:fillRect l="-1" t="-6" r="2" b="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BD.7_2#a9684026a.choices?vcp=1&amp;pid=ac55dc274&amp;color=0,0,0&amp;vtp=1&amp;bbb=1"/>
          <p:cNvSpPr/>
          <p:nvPr/>
        </p:nvSpPr>
        <p:spPr>
          <a:xfrm>
            <a:off x="576073" y="1896015"/>
            <a:ext cx="10948276" cy="345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113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1650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A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.</a:t>
            </a:r>
            <a:r>
              <a:rPr lang="en-US" altLang="zh-CN" sz="6250" b="1" i="0" kern="0" spc="-99900" smtClean="0">
                <a:solidFill>
                  <a:srgbClr val="FFFFFF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 </a:t>
            </a:r>
            <a:r>
              <a:rPr lang="en-US" altLang="zh-CN" sz="900" b="1" i="0" kern="0" smtClean="0">
                <a:solidFill>
                  <a:srgbClr val="FFFFFF"/>
                </a:solidFill>
                <a:latin typeface="宋体" pitchFamily="34" charset="-122"/>
                <a:ea typeface="宋体" pitchFamily="34" charset="-122"/>
                <a:cs typeface="Times New Roman" pitchFamily="34" charset="-120"/>
              </a:rPr>
              <a:t>                                                             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itchFamily="34" charset="0"/>
                <a:ea typeface="宋体" pitchFamily="34" charset="-122"/>
                <a:cs typeface="宋体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B.</a:t>
            </a:r>
            <a:r>
              <a:rPr lang="en-US" altLang="zh-CN" sz="6250" b="1" i="0" kern="0" spc="-99900" smtClean="0">
                <a:solidFill>
                  <a:srgbClr val="FFFFFF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 </a:t>
            </a:r>
            <a:r>
              <a:rPr lang="en-US" altLang="zh-CN" sz="900" b="1" i="0" kern="0" smtClean="0">
                <a:solidFill>
                  <a:srgbClr val="FFFFFF"/>
                </a:solidFill>
                <a:latin typeface="宋体" pitchFamily="34" charset="-122"/>
                <a:ea typeface="宋体" pitchFamily="34" charset="-122"/>
                <a:cs typeface="Times New Roman" pitchFamily="34" charset="-120"/>
              </a:rPr>
              <a:t>                                                        </a:t>
            </a:r>
            <a:endParaRPr lang="en-US" altLang="zh-CN" sz="900" dirty="0">
              <a:latin typeface="宋体" pitchFamily="34" charset="-122"/>
            </a:endParaRPr>
          </a:p>
          <a:p>
            <a:pPr marL="0" marR="0" lvl="0" indent="0" defTabSz="914400" eaLnBrk="1" fontAlgn="auto" latinLnBrk="1" hangingPunct="1">
              <a:lnSpc>
                <a:spcPts val="159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1650" algn="l"/>
              </a:tabLst>
              <a:defRPr/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C.</a:t>
            </a:r>
            <a:r>
              <a:rPr lang="en-US" altLang="zh-CN" sz="8800" b="1" i="0" kern="0" spc="-99900" smtClean="0">
                <a:solidFill>
                  <a:srgbClr val="FFFFFF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 </a:t>
            </a:r>
            <a:r>
              <a:rPr lang="en-US" altLang="zh-CN" sz="900" b="1" i="0" kern="0" smtClean="0">
                <a:solidFill>
                  <a:srgbClr val="FFFFFF"/>
                </a:solidFill>
                <a:latin typeface="宋体" pitchFamily="34" charset="-122"/>
                <a:ea typeface="宋体" pitchFamily="34" charset="-122"/>
                <a:cs typeface="Times New Roman" pitchFamily="34" charset="-120"/>
              </a:rPr>
              <a:t>                                       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itchFamily="34" charset="0"/>
                <a:ea typeface="宋体" pitchFamily="34" charset="-122"/>
                <a:cs typeface="宋体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D.</a:t>
            </a:r>
            <a:r>
              <a:rPr lang="en-US" altLang="zh-CN" sz="8800" b="1" i="0" kern="0" spc="-99900" smtClean="0">
                <a:solidFill>
                  <a:srgbClr val="FFFFFF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 </a:t>
            </a:r>
            <a:r>
              <a:rPr lang="en-US" altLang="zh-CN" sz="900" b="1" i="0" kern="0" smtClean="0">
                <a:solidFill>
                  <a:srgbClr val="FFFFFF"/>
                </a:solidFill>
                <a:latin typeface="宋体" pitchFamily="34" charset="-122"/>
                <a:ea typeface="宋体" pitchFamily="34" charset="-122"/>
                <a:cs typeface="Times New Roman" pitchFamily="34" charset="-120"/>
              </a:rPr>
              <a:t>                                                               </a:t>
            </a:r>
            <a:endParaRPr lang="en-US" altLang="zh-CN" sz="900" dirty="0">
              <a:latin typeface="宋体" pitchFamily="34" charset="-122"/>
            </a:endParaRPr>
          </a:p>
        </p:txBody>
      </p:sp>
      <p:pic>
        <p:nvPicPr>
          <p:cNvPr id="5" name="QC_4_BD.7_2#a9684026a.choice_image?vcp=1&amp;pid=ac55dc274&amp;color=0,0,0&amp;tib=255,255,255&amp;iip=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7827" y="1897158"/>
            <a:ext cx="3456432" cy="142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6" name="QC_4_BD.7_2#a9684026a.choice_image?vcp=1&amp;pid=ac55dc274&amp;color=0,0,0&amp;tib=255,255,255&amp;iip=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42362" y="1933734"/>
            <a:ext cx="3191256" cy="1353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7" name="QC_4_BD.7_2#a9684026a.choice_image?vcp=1&amp;pid=ac55dc274&amp;color=0,0,0&amp;tib=255,255,255&amp;iip=7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0968" y="3337465"/>
            <a:ext cx="2212848" cy="2011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8" name="QC_4_BD.7_2#a9684026a.choice_image?vcp=1&amp;pid=ac55dc274&amp;color=0,0,0&amp;tib=255,255,255&amp;iip=8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63254" y="3730657"/>
            <a:ext cx="3584448" cy="1225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9" name="QC_4_AN.8_1#a9684026a.bracket?vcp=1&amp;pid=ac55dc274&amp;color=0,0,0&amp;vpa=4&amp;vtp=1&amp;answeroption=A"/>
          <p:cNvSpPr txBox="1"/>
          <p:nvPr/>
        </p:nvSpPr>
        <p:spPr>
          <a:xfrm>
            <a:off x="449073" y="2830735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9_1#b1f4d985a?vcp=1&amp;pid=ac55dc274&amp;color=0,0,0&amp;vtp=1&amp;bt=1&amp;bbb=1"/>
              <p:cNvSpPr/>
              <p:nvPr/>
            </p:nvSpPr>
            <p:spPr>
              <a:xfrm>
                <a:off x="576072" y="1920272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5.不等式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&gt;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的解集在数轴上表示正确的是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C_4_BD.9_1#b1f4d985a?vcp=1&amp;pid=ac55dc274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920272"/>
                <a:ext cx="10954512" cy="533400"/>
              </a:xfrm>
              <a:prstGeom prst="rect">
                <a:avLst/>
              </a:prstGeom>
              <a:blipFill rotWithShape="1">
                <a:blip r:embed="rId1"/>
                <a:stretch>
                  <a:fillRect l="-1" t="-6" r="2" b="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BD.9_2#b1f4d985a.choices?vcp=1&amp;pid=ac55dc274&amp;color=0,0,0&amp;vtp=1&amp;bbb=1"/>
          <p:cNvSpPr/>
          <p:nvPr/>
        </p:nvSpPr>
        <p:spPr>
          <a:xfrm>
            <a:off x="576073" y="2398935"/>
            <a:ext cx="10948276" cy="2438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99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1650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A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.</a:t>
            </a:r>
            <a:r>
              <a:rPr lang="en-US" altLang="zh-CN" sz="5500" b="1" i="0" kern="0" spc="-99900" smtClean="0">
                <a:solidFill>
                  <a:srgbClr val="FFFFFF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 </a:t>
            </a:r>
            <a:r>
              <a:rPr lang="en-US" altLang="zh-CN" sz="900" b="1" i="0" kern="0" smtClean="0">
                <a:solidFill>
                  <a:srgbClr val="FFFFFF"/>
                </a:solidFill>
                <a:latin typeface="宋体" pitchFamily="34" charset="-122"/>
                <a:ea typeface="宋体" pitchFamily="34" charset="-122"/>
                <a:cs typeface="Times New Roman" pitchFamily="34" charset="-120"/>
              </a:rPr>
              <a:t>                                                                            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itchFamily="34" charset="0"/>
                <a:ea typeface="宋体" pitchFamily="34" charset="-122"/>
                <a:cs typeface="宋体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B.</a:t>
            </a:r>
            <a:r>
              <a:rPr lang="en-US" altLang="zh-CN" sz="5500" b="1" i="0" kern="0" spc="-99900" smtClean="0">
                <a:solidFill>
                  <a:srgbClr val="FFFFFF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 </a:t>
            </a:r>
            <a:r>
              <a:rPr lang="en-US" altLang="zh-CN" sz="900" b="1" i="0" kern="0" smtClean="0">
                <a:solidFill>
                  <a:srgbClr val="FFFFFF"/>
                </a:solidFill>
                <a:latin typeface="宋体" pitchFamily="34" charset="-122"/>
                <a:ea typeface="宋体" pitchFamily="34" charset="-122"/>
                <a:cs typeface="Times New Roman" pitchFamily="34" charset="-120"/>
              </a:rPr>
              <a:t>                                                                            </a:t>
            </a:r>
            <a:endParaRPr lang="en-US" altLang="zh-CN" sz="900" dirty="0">
              <a:latin typeface="宋体" pitchFamily="34" charset="-122"/>
            </a:endParaRPr>
          </a:p>
          <a:p>
            <a:pPr marL="0" marR="0" lvl="0" indent="0" defTabSz="914400" eaLnBrk="1" fontAlgn="auto" latinLnBrk="1" hangingPunct="1">
              <a:lnSpc>
                <a:spcPts val="93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1650" algn="l"/>
              </a:tabLst>
              <a:defRPr/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C.</a:t>
            </a:r>
            <a:r>
              <a:rPr lang="en-US" altLang="zh-CN" sz="5150" b="1" i="0" kern="0" spc="-99900" smtClean="0">
                <a:solidFill>
                  <a:srgbClr val="FFFFFF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 </a:t>
            </a:r>
            <a:r>
              <a:rPr lang="en-US" altLang="zh-CN" sz="900" b="1" i="0" kern="0" smtClean="0">
                <a:solidFill>
                  <a:srgbClr val="FFFFFF"/>
                </a:solidFill>
                <a:latin typeface="宋体" pitchFamily="34" charset="-122"/>
                <a:ea typeface="宋体" pitchFamily="34" charset="-122"/>
                <a:cs typeface="Times New Roman" pitchFamily="34" charset="-120"/>
              </a:rPr>
              <a:t>                                                                            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itchFamily="34" charset="0"/>
                <a:ea typeface="宋体" pitchFamily="34" charset="-122"/>
                <a:cs typeface="宋体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D.</a:t>
            </a:r>
            <a:r>
              <a:rPr lang="en-US" altLang="zh-CN" sz="2400" b="1" i="0" kern="0" spc="-99900" smtClean="0">
                <a:solidFill>
                  <a:srgbClr val="FFFFFF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 </a:t>
            </a:r>
            <a:r>
              <a:rPr lang="en-US" altLang="zh-CN" sz="900" b="1" i="0" kern="0" smtClean="0">
                <a:solidFill>
                  <a:srgbClr val="FFFFFF"/>
                </a:solidFill>
                <a:latin typeface="宋体" pitchFamily="34" charset="-122"/>
                <a:ea typeface="宋体" pitchFamily="34" charset="-122"/>
                <a:cs typeface="Times New Roman" pitchFamily="34" charset="-120"/>
              </a:rPr>
              <a:t>                                                                            </a:t>
            </a:r>
            <a:endParaRPr lang="en-US" altLang="zh-CN" sz="900" dirty="0">
              <a:latin typeface="宋体" pitchFamily="34" charset="-122"/>
            </a:endParaRPr>
          </a:p>
        </p:txBody>
      </p:sp>
      <p:pic>
        <p:nvPicPr>
          <p:cNvPr id="5" name="QC_4_BD.9_2#b1f4d985a.choice_image?vcp=1&amp;pid=ac55dc274&amp;color=0,0,0&amp;tib=255,255,255&amp;iip=9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1256" y="2401221"/>
            <a:ext cx="4306824" cy="12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6" name="QC_4_BD.9_2#b1f4d985a.choice_image?vcp=1&amp;pid=ac55dc274&amp;color=0,0,0&amp;tib=255,255,255&amp;iip=1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56078" y="2405793"/>
            <a:ext cx="4306824" cy="1243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7" name="QC_4_BD.9_2#b1f4d985a.choice_image?vcp=1&amp;pid=ac55dc274&amp;color=0,0,0&amp;tib=255,255,255&amp;iip=1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1256" y="3666649"/>
            <a:ext cx="4306824" cy="1179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8" name="QC_4_BD.9_2#b1f4d985a.choice_image?vcp=1&amp;pid=ac55dc274&amp;color=0,0,0&amp;tib=255,255,255&amp;iip=12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73541" y="3666649"/>
            <a:ext cx="4306824" cy="1179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9" name="QC_4_AN.10_1#b1f4d985a.bracket?vcp=1&amp;pid=ac55dc274&amp;color=0,0,0&amp;vpa=5&amp;vtp=1&amp;answeroption=C"/>
          <p:cNvSpPr txBox="1"/>
          <p:nvPr/>
        </p:nvSpPr>
        <p:spPr>
          <a:xfrm>
            <a:off x="449073" y="4349655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1_1#523f24632?vcp=1&amp;pid=ac55dc274&amp;color=0,0,0&amp;vtp=1&amp;bt=1&amp;bbb=1"/>
          <p:cNvSpPr/>
          <p:nvPr/>
        </p:nvSpPr>
        <p:spPr>
          <a:xfrm>
            <a:off x="576072" y="200470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6.下面的调查中，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最适合用全面调查的是</a:t>
            </a:r>
            <a:endParaRPr lang="en-US" altLang="zh-CN" sz="2400" dirty="0"/>
          </a:p>
        </p:txBody>
      </p:sp>
      <p:sp>
        <p:nvSpPr>
          <p:cNvPr id="4" name="QC_4_BD.11_2#523f24632.choices?vcp=1&amp;pid=ac55dc274&amp;color=0,0,0&amp;vtp=1&amp;bbb=1"/>
          <p:cNvSpPr/>
          <p:nvPr/>
        </p:nvSpPr>
        <p:spPr>
          <a:xfrm>
            <a:off x="576072" y="2529137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A.了解某班学生视力情况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.了解某省初中生每周上网时长情况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.了解某河流水质情况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.了解2024年五一假期期间来广西旅游人数</a:t>
            </a:r>
            <a:endParaRPr lang="en-US" altLang="zh-CN" sz="2400" dirty="0"/>
          </a:p>
        </p:txBody>
      </p:sp>
      <p:sp>
        <p:nvSpPr>
          <p:cNvPr id="5" name="QC_4_AN.12_1#523f24632.bracket?vcp=1&amp;pid=ac55dc274&amp;color=0,0,0&amp;vpa=6&amp;vtp=1&amp;answeroption=A"/>
          <p:cNvSpPr txBox="1"/>
          <p:nvPr/>
        </p:nvSpPr>
        <p:spPr>
          <a:xfrm>
            <a:off x="449072" y="258755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7897</Words>
  <Application>WPS 演示</Application>
  <PresentationFormat>自定义</PresentationFormat>
  <Paragraphs>375</Paragraphs>
  <Slides>43</Slides>
  <Notes>42</Notes>
  <HiddenSlides>0</HiddenSlides>
  <MMClips>0</MMClips>
  <ScaleCrop>false</ScaleCrop>
  <HeadingPairs>
    <vt:vector size="6" baseType="variant">
      <vt:variant>
        <vt:lpstr>已用的字体</vt:lpstr>
      </vt:variant>
      <vt:variant>
        <vt:i4>25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43</vt:i4>
      </vt:variant>
    </vt:vector>
  </HeadingPairs>
  <TitlesOfParts>
    <vt:vector size="69" baseType="lpstr">
      <vt:lpstr>Arial</vt:lpstr>
      <vt:lpstr>宋体</vt:lpstr>
      <vt:lpstr>Wingdings</vt:lpstr>
      <vt:lpstr>DejaVu Sans</vt:lpstr>
      <vt:lpstr>微软雅黑</vt:lpstr>
      <vt:lpstr>方正黑体_GBK</vt:lpstr>
      <vt:lpstr>微软雅黑</vt:lpstr>
      <vt:lpstr>微软雅黑</vt:lpstr>
      <vt:lpstr>SimHei</vt:lpstr>
      <vt:lpstr>SimHei</vt:lpstr>
      <vt:lpstr>SimHei</vt:lpstr>
      <vt:lpstr>Times New Roman</vt:lpstr>
      <vt:lpstr>宋体</vt:lpstr>
      <vt:lpstr>Times New Roman</vt:lpstr>
      <vt:lpstr>宋体</vt:lpstr>
      <vt:lpstr>宋体</vt:lpstr>
      <vt:lpstr>Cambria Math</vt:lpstr>
      <vt:lpstr>华文细黑</vt:lpstr>
      <vt:lpstr>Arial Unicode MS</vt:lpstr>
      <vt:lpstr>等线</vt:lpstr>
      <vt:lpstr>C059</vt:lpstr>
      <vt:lpstr>方正书宋_GBK</vt:lpstr>
      <vt:lpstr>Calibri</vt:lpstr>
      <vt:lpstr>Noto Sans Symbols2</vt:lpstr>
      <vt:lpstr>DejaVu Math TeX Gyre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尹方虎</cp:lastModifiedBy>
  <cp:revision>4</cp:revision>
  <dcterms:created xsi:type="dcterms:W3CDTF">2025-04-11T02:31:18Z</dcterms:created>
  <dcterms:modified xsi:type="dcterms:W3CDTF">2025-04-11T02:31:18Z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84F52D4734F24109F57EF867211A399A_42</vt:lpwstr>
  </property>
  <property fmtid="{D5CDD505-2E9C-101B-9397-08002B2CF9AE}" pid="3" name="KSOProductBuildVer">
    <vt:lpwstr>2052-12.8.2.15283</vt:lpwstr>
  </property>
</Properties>
</file>