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89" r:id="rId14"/>
    <p:sldId id="266" r:id="rId15"/>
    <p:sldId id="290" r:id="rId16"/>
    <p:sldId id="267" r:id="rId17"/>
    <p:sldId id="268" r:id="rId18"/>
    <p:sldId id="269" r:id="rId19"/>
    <p:sldId id="271" r:id="rId20"/>
    <p:sldId id="270" r:id="rId21"/>
    <p:sldId id="273" r:id="rId22"/>
    <p:sldId id="272" r:id="rId23"/>
    <p:sldId id="274" r:id="rId24"/>
    <p:sldId id="275" r:id="rId25"/>
    <p:sldId id="276" r:id="rId26"/>
    <p:sldId id="277" r:id="rId27"/>
    <p:sldId id="279" r:id="rId28"/>
    <p:sldId id="292" r:id="rId29"/>
    <p:sldId id="280" r:id="rId30"/>
    <p:sldId id="282" r:id="rId31"/>
    <p:sldId id="283" r:id="rId32"/>
    <p:sldId id="284" r:id="rId33"/>
    <p:sldId id="285" r:id="rId34"/>
    <p:sldId id="286" r:id="rId35"/>
    <p:sldId id="287" r:id="rId36"/>
    <p:sldId id="291" r:id="rId37"/>
    <p:sldId id="288" r:id="rId38"/>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73" d="100"/>
          <a:sy n="73" d="100"/>
        </p:scale>
        <p:origin x="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7f34c5a0bee9fc1ba32044e#tid=67f75a805932700009ac04c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7.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8df865631?sp=1&amp;vcp=1&amp;pid=7c6405b40&amp;color=0,0,0&amp;vtp=1&amp;bt=1&amp;bbb=1&amp;hb=1"/>
          <p:cNvSpPr/>
          <p:nvPr/>
        </p:nvSpPr>
        <p:spPr>
          <a:xfrm>
            <a:off x="576072" y="61407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34.下图反映了“一五”计划期间基本建设投资的占比情况。这说明“一五</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计划</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pic>
        <p:nvPicPr>
          <p:cNvPr id="3" name="QC_4_BD.23_2#8df865631?vcp=1&amp;pid=7c6405b4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94360" y="1839881"/>
            <a:ext cx="10908792" cy="31455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23_3#8df865631.choices?vcp=1&amp;pid=7c6405b40&amp;color=0,0,0&amp;vtp=1&amp;bbb=1"/>
          <p:cNvSpPr/>
          <p:nvPr/>
        </p:nvSpPr>
        <p:spPr>
          <a:xfrm>
            <a:off x="576072" y="5116481"/>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做到了统筹兼顾且重点突出</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.旨在密切城市与农村的联系</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目的是完成社会主义改造</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.解决了农轻重比例失调问题</a:t>
            </a:r>
            <a:endParaRPr lang="en-US" altLang="zh-CN" sz="2400" dirty="0"/>
          </a:p>
        </p:txBody>
      </p:sp>
      <p:sp>
        <p:nvSpPr>
          <p:cNvPr id="9" name="QC_4_AN.24_1#8df865631.bracket?vcp=1&amp;pid=7c6405b40&amp;color=0,0,0&amp;vpa=12&amp;vtp=1&amp;answeroption=A"/>
          <p:cNvSpPr txBox="1"/>
          <p:nvPr/>
        </p:nvSpPr>
        <p:spPr>
          <a:xfrm>
            <a:off x="449072" y="5174901"/>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5_1#abe4b06ff?vcp=1&amp;pid=7c6405b40&amp;color=0,0,0&amp;vtp=1&amp;bbb=1&amp;hb=1"/>
          <p:cNvSpPr/>
          <p:nvPr/>
        </p:nvSpPr>
        <p:spPr>
          <a:xfrm>
            <a:off x="576072" y="2013835"/>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35.进入新时代后，中国全面参与G20框架下的国际经济合作，成功主办</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G20</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杭州</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峰会</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，先后提出构建人类命运共同体和全球发展倡议</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这些活动最能体现我国</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C_4_BD.25_2#abe4b06ff.choices?vcp=1&amp;pid=7c6405b40&amp;color=0,0,0&amp;vtp=1&amp;bbb=1"/>
          <p:cNvSpPr/>
          <p:nvPr/>
        </p:nvSpPr>
        <p:spPr>
          <a:xfrm>
            <a:off x="576072" y="3716723"/>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开放型经济新体制</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.综合国力持续增强</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大国外交全面推进</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.推动科技重大发展</a:t>
            </a:r>
            <a:endParaRPr lang="en-US" altLang="zh-CN" sz="2400" dirty="0"/>
          </a:p>
        </p:txBody>
      </p:sp>
      <p:sp>
        <p:nvSpPr>
          <p:cNvPr id="5" name="QC_4_AN.26_1#abe4b06ff.bracket?vcp=1&amp;pid=7c6405b40&amp;color=0,0,0&amp;vpa=13&amp;vtp=1&amp;answeroption=C"/>
          <p:cNvSpPr txBox="1"/>
          <p:nvPr/>
        </p:nvSpPr>
        <p:spPr>
          <a:xfrm>
            <a:off x="449072" y="434664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7_1#1e504d22b?vcp=1&amp;pid=7c6405b40&amp;color=0,0,0&amp;vtp=1&amp;bt=1&amp;bbb=1&amp;hb=1"/>
          <p:cNvSpPr/>
          <p:nvPr/>
        </p:nvSpPr>
        <p:spPr>
          <a:xfrm>
            <a:off x="576072" y="140653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36.它是世界上最古老的文明之一，建造了规模宏大的金字塔，</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创造了象形文字</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该文明是(</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27_2#1e504d22b.choices?vcp=1&amp;pid=7c6405b40&amp;color=0,0,0&amp;vtp=1&amp;bbb=1"/>
          <p:cNvSpPr/>
          <p:nvPr/>
        </p:nvSpPr>
        <p:spPr>
          <a:xfrm>
            <a:off x="576072" y="256126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古埃及文明</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.古代印度文明</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爱琴文明</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.古代两河流域文明</a:t>
            </a:r>
            <a:endParaRPr lang="en-US" altLang="zh-CN" sz="2400" dirty="0"/>
          </a:p>
        </p:txBody>
      </p:sp>
      <p:sp>
        <p:nvSpPr>
          <p:cNvPr id="5" name="QC_4_BD.29_1#fd89c406d?vcp=1&amp;pid=7c6405b40&amp;color=0,0,0&amp;vtp=1&amp;bbb=1&amp;hb=1"/>
          <p:cNvSpPr/>
          <p:nvPr/>
        </p:nvSpPr>
        <p:spPr>
          <a:xfrm>
            <a:off x="576072" y="371696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37.若干个散落居住的家庭组成小群体，处于某个领主的保护和控制之下</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便形成</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了中世纪乡村的基本社会单位</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。这个“基本社会单位”</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7" name="QC_4_BD.29_2#fd89c406d.choices?vcp=1&amp;pid=7c6405b40&amp;color=0,0,0&amp;vtp=1&amp;bbb=1"/>
          <p:cNvSpPr/>
          <p:nvPr/>
        </p:nvSpPr>
        <p:spPr>
          <a:xfrm>
            <a:off x="576072" y="48726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希腊城邦</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西欧庄园</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自治城市</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.租地农场</a:t>
            </a:r>
            <a:endParaRPr lang="en-US" altLang="zh-CN" sz="2400" dirty="0"/>
          </a:p>
        </p:txBody>
      </p:sp>
      <p:sp>
        <p:nvSpPr>
          <p:cNvPr id="14" name="QC_4_AN.28_1#1e504d22b.bracket?vcp=1&amp;pid=7c6405b40&amp;color=0,0,0&amp;vpa=14&amp;vtp=1&amp;answeroption=A"/>
          <p:cNvSpPr txBox="1"/>
          <p:nvPr/>
        </p:nvSpPr>
        <p:spPr>
          <a:xfrm>
            <a:off x="449072" y="261968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5" name="QC_4_AN.30_1#fd89c406d.bracket?vcp=1&amp;pid=7c6405b40&amp;color=0,0,0&amp;vpa=15&amp;vtp=1&amp;answeroption=B"/>
          <p:cNvSpPr txBox="1"/>
          <p:nvPr/>
        </p:nvSpPr>
        <p:spPr>
          <a:xfrm>
            <a:off x="3250692" y="490568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wipe(left)">
                                      <p:cBhvr>
                                        <p:cTn id="12"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1_1#39c914423?vcp=1&amp;pid=7c6405b40&amp;color=0,0,0&amp;vtp=1&amp;bbb=1&amp;hb=1"/>
          <p:cNvSpPr/>
          <p:nvPr/>
        </p:nvSpPr>
        <p:spPr>
          <a:xfrm>
            <a:off x="576072" y="1422741"/>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38.欧洲贸易中心从地中海转移到大西洋沿岸，葡萄牙的里斯本</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英国的伦敦等城</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市取代了意大利的威尼斯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、米兰等城市的商业中心地位。</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以上变化源于</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C_4_BD.31_2#39c914423.choices?vcp=1&amp;pid=7c6405b40&amp;color=0,0,0&amp;vtp=1&amp;bbb=1"/>
          <p:cNvSpPr/>
          <p:nvPr/>
        </p:nvSpPr>
        <p:spPr>
          <a:xfrm>
            <a:off x="576072" y="2566829"/>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80360" algn="l"/>
                <a:tab pos="5723255" algn="l"/>
                <a:tab pos="828675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租地农场出现</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文艺复兴运动</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新航路开辟</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.两次工业革命</a:t>
            </a:r>
            <a:endParaRPr lang="en-US" altLang="zh-CN" sz="2400" dirty="0"/>
          </a:p>
        </p:txBody>
      </p:sp>
      <p:sp>
        <p:nvSpPr>
          <p:cNvPr id="4" name="QC_4_BD.33_1#3471b5635?vcp=1&amp;pid=7c6405b40&amp;color=0,0,0&amp;vtp=1&amp;bbb=1&amp;hb=1"/>
          <p:cNvSpPr/>
          <p:nvPr/>
        </p:nvSpPr>
        <p:spPr>
          <a:xfrm>
            <a:off x="576072" y="308968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39.经过两次世界大战，曾经的日不落帝国——英国遭受严重破坏，</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法国受到重创</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德国一败涂地</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这说明两次世界大战</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C_4_BD.33_2#3471b5635.choices?vcp=1&amp;pid=7c6405b40&amp;color=0,0,0&amp;vtp=1&amp;bbb=1"/>
          <p:cNvSpPr/>
          <p:nvPr/>
        </p:nvSpPr>
        <p:spPr>
          <a:xfrm>
            <a:off x="576072" y="4233776"/>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使社会主义运动得到发展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.给世界人民带来灾难</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加速了世界殖民体系瓦解</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.削弱了欧洲优势地位</a:t>
            </a:r>
            <a:endParaRPr lang="en-US" altLang="zh-CN" sz="2400" dirty="0"/>
          </a:p>
        </p:txBody>
      </p:sp>
      <p:sp>
        <p:nvSpPr>
          <p:cNvPr id="8" name="QC_4_AN.32_1#39c914423.bracket?vcp=1&amp;pid=7c6405b40&amp;color=0,0,0&amp;vpa=16&amp;vtp=1&amp;answeroption=C"/>
          <p:cNvSpPr txBox="1"/>
          <p:nvPr/>
        </p:nvSpPr>
        <p:spPr>
          <a:xfrm>
            <a:off x="6172962" y="2599849"/>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34_1#3471b5635.bracket?vcp=1&amp;pid=7c6405b40&amp;color=0,0,0&amp;vpa=17&amp;vtp=1&amp;answeroption=D"/>
          <p:cNvSpPr txBox="1"/>
          <p:nvPr/>
        </p:nvSpPr>
        <p:spPr>
          <a:xfrm>
            <a:off x="6033262" y="4863696"/>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5_1#a19a6d2ad?vcp=1&amp;pid=7c6405b40&amp;color=0,0,0&amp;vtp=1&amp;bt=1&amp;bbb=1&amp;hb=1"/>
          <p:cNvSpPr/>
          <p:nvPr/>
        </p:nvSpPr>
        <p:spPr>
          <a:xfrm>
            <a:off x="576072" y="201486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40.在当前的全球化进程中，存在着全球市场震荡、能源危机、</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粮食安全等问题</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在人类生产生活中也出现了生态问题</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、气候问题、</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环境问题等许多全球性问题</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这需要各国(</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35_2#a19a6d2ad.choices?vcp=1&amp;pid=7c6405b40&amp;color=0,0,0&amp;vtp=1&amp;bbb=1"/>
          <p:cNvSpPr/>
          <p:nvPr/>
        </p:nvSpPr>
        <p:spPr>
          <a:xfrm>
            <a:off x="576072" y="371569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解决生态能源问题</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.维护世界和平与安全</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相互合作共同努力</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.推动多极化趋势发展</a:t>
            </a:r>
            <a:endParaRPr lang="en-US" altLang="zh-CN" sz="2400" dirty="0"/>
          </a:p>
        </p:txBody>
      </p:sp>
      <p:sp>
        <p:nvSpPr>
          <p:cNvPr id="5" name="QC_4_AN.36_1#a19a6d2ad.bracket?vcp=1&amp;pid=7c6405b40&amp;color=0,0,0&amp;vpa=18&amp;vtp=1&amp;answeroption=C"/>
          <p:cNvSpPr txBox="1"/>
          <p:nvPr/>
        </p:nvSpPr>
        <p:spPr>
          <a:xfrm>
            <a:off x="449072" y="434561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6a319e79d?vcp=1&amp;pid=04a217360&amp;color=0,0,0&amp;vtp=1&amp;bt=1&amp;bbb=1"/>
          <p:cNvSpPr/>
          <p:nvPr/>
        </p:nvSpPr>
        <p:spPr>
          <a:xfrm>
            <a:off x="576072" y="539496"/>
            <a:ext cx="10954512" cy="533400"/>
          </a:xfrm>
          <a:prstGeom prst="rect">
            <a:avLst/>
          </a:prstGeom>
          <a:noFill/>
        </p:spPr>
        <p:txBody>
          <a:bodyPr wrap="none" lIns="0" tIns="0" rIns="0" bIns="0" rtlCol="0" anchor="t"/>
          <a:lstStyle/>
          <a:p>
            <a:pPr algn="l" latinLnBrk="1">
              <a:lnSpc>
                <a:spcPts val="42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四、非选择题（</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本大题共</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39</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600" dirty="0"/>
          </a:p>
        </p:txBody>
      </p:sp>
      <p:sp>
        <p:nvSpPr>
          <p:cNvPr id="3" name="QO_4_BD.37_1#f8581c4e9?sp=1&amp;vcp=1&amp;pid=6a319e79d&amp;color=0,0,0&amp;vtp=1&amp;bbb=1"/>
          <p:cNvSpPr/>
          <p:nvPr/>
        </p:nvSpPr>
        <p:spPr>
          <a:xfrm>
            <a:off x="576072" y="1075624"/>
            <a:ext cx="10954512" cy="914400"/>
          </a:xfrm>
          <a:prstGeom prst="rect">
            <a:avLst/>
          </a:prstGeom>
          <a:noFill/>
        </p:spPr>
        <p:txBody>
          <a:bodyPr wrap="none" lIns="0" tIns="0" rIns="0" bIns="0" rtlCol="0" anchor="t"/>
          <a:lstStyle/>
          <a:p>
            <a:pPr algn="l" latinLnBrk="1">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41.（13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）中国古代绘画作品极具史料价值。阅读材料，回答问题。</a:t>
            </a:r>
            <a:endParaRPr lang="en-US" altLang="zh-CN" sz="2400" dirty="0"/>
          </a:p>
          <a:p>
            <a:pPr latinLnBrk="1">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材料一</a:t>
            </a:r>
            <a:endParaRPr lang="en-US" altLang="zh-CN" sz="2400" dirty="0"/>
          </a:p>
        </p:txBody>
      </p:sp>
      <p:graphicFrame>
        <p:nvGraphicFramePr>
          <p:cNvPr id="14" name="QO_4_BD.37_2#f8581c4e9?colgroup=1,18,8,11&amp;vcp=1&amp;pid=6a319e79d&amp;color=0,0,0&amp;vtp=1&amp;bbb=1&amp;hb=1"/>
          <p:cNvGraphicFramePr>
            <a:graphicFrameLocks noGrp="1"/>
          </p:cNvGraphicFramePr>
          <p:nvPr/>
        </p:nvGraphicFramePr>
        <p:xfrm>
          <a:off x="576073" y="2105533"/>
          <a:ext cx="10951845" cy="4196715"/>
        </p:xfrm>
        <a:graphic>
          <a:graphicData uri="http://schemas.openxmlformats.org/drawingml/2006/table">
            <a:tbl>
              <a:tblPr/>
              <a:tblGrid>
                <a:gridCol w="480971"/>
                <a:gridCol w="4463415"/>
                <a:gridCol w="2462530"/>
                <a:gridCol w="3545031"/>
              </a:tblGrid>
              <a:tr h="2831719">
                <a:tc>
                  <a:txBody>
                    <a:bodyPr/>
                    <a:lstStyle/>
                    <a:p>
                      <a:pPr marL="0" indent="0" algn="ctr"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图</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0"/>
                        </a:lnSpc>
                      </a:pPr>
                      <a:endParaRPr lang="en-US" altLang="zh-CN" sz="900" spc="0" dirty="0">
                        <a:latin typeface="SimSun" panose="02010600030101010101" pitchFamily="34"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0"/>
                        </a:lnSpc>
                      </a:pPr>
                      <a:r>
                        <a:rPr lang="en-US" altLang="zh-CN" sz="11100" b="1" i="0" kern="0" spc="-99900" smtClean="0">
                          <a:solidFill>
                            <a:srgbClr val="FFFFFF"/>
                          </a:solidFill>
                          <a:latin typeface="Times New Roman" panose="02020603050405020304" pitchFamily="34" charset="0"/>
                          <a:ea typeface="SimSun" panose="02010600030101010101" pitchFamily="34" charset="-122"/>
                          <a:cs typeface="Times New Roman" panose="02020603050405020304" pitchFamily="34" charset="-120"/>
                        </a:rPr>
                        <a:t>_</a:t>
                      </a:r>
                      <a:r>
                        <a:rPr lang="en-US" altLang="zh-CN" sz="900" b="1" i="0" kern="0" spc="0" smtClean="0">
                          <a:solidFill>
                            <a:srgbClr val="FFFFFF"/>
                          </a:solidFill>
                          <a:latin typeface="SimSun" panose="02010600030101010101" pitchFamily="34" charset="-122"/>
                          <a:ea typeface="SimSun" panose="02010600030101010101" pitchFamily="34" charset="-122"/>
                          <a:cs typeface="Times New Roman" panose="02020603050405020304" pitchFamily="34" charset="-120"/>
                        </a:rPr>
                        <a:t>______________________________________</a:t>
                      </a:r>
                      <a:endParaRPr lang="en-US" altLang="zh-CN" sz="900" spc="0" dirty="0">
                        <a:latin typeface="SimSun" panose="02010600030101010101" pitchFamily="34"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6200"/>
                        </a:lnSpc>
                      </a:pPr>
                      <a:r>
                        <a:rPr lang="en-US" altLang="zh-CN" sz="9000" b="1" i="0" kern="0" spc="-99900" smtClean="0">
                          <a:solidFill>
                            <a:srgbClr val="FFFFFF"/>
                          </a:solidFill>
                          <a:latin typeface="Times New Roman" panose="02020603050405020304" pitchFamily="34" charset="0"/>
                          <a:ea typeface="SimSun" panose="02010600030101010101" pitchFamily="34" charset="-122"/>
                          <a:cs typeface="Times New Roman" panose="02020603050405020304" pitchFamily="34" charset="-120"/>
                        </a:rPr>
                        <a:t>_</a:t>
                      </a:r>
                      <a:r>
                        <a:rPr lang="en-US" altLang="zh-CN" sz="900" b="1" i="0" kern="0" spc="0" smtClean="0">
                          <a:solidFill>
                            <a:srgbClr val="FFFFFF"/>
                          </a:solidFill>
                          <a:latin typeface="SimSun" panose="02010600030101010101" pitchFamily="34" charset="-122"/>
                          <a:ea typeface="SimSun" panose="02010600030101010101" pitchFamily="34" charset="-122"/>
                          <a:cs typeface="Times New Roman" panose="02020603050405020304" pitchFamily="34" charset="-120"/>
                        </a:rPr>
                        <a:t>____________________________________________________</a:t>
                      </a:r>
                      <a:endParaRPr lang="en-US" altLang="zh-CN" sz="900" b="1" i="0" kern="0" spc="0" smtClean="0">
                        <a:solidFill>
                          <a:srgbClr val="FFFFFF"/>
                        </a:solidFill>
                        <a:latin typeface="SimSun" panose="02010600030101010101" pitchFamily="34" charset="-122"/>
                        <a:ea typeface="SimSun" panose="02010600030101010101" pitchFamily="34" charset="-122"/>
                        <a:cs typeface="Times New Roman" panose="02020603050405020304" pitchFamily="34" charset="-120"/>
                      </a:endParaRPr>
                    </a:p>
                    <a:p>
                      <a:pPr algn="ctr" latinLnBrk="1" hangingPunct="0">
                        <a:lnSpc>
                          <a:spcPct val="150000"/>
                        </a:lnSpc>
                      </a:pPr>
                      <a:endParaRPr lang="en-US" altLang="zh-CN" sz="900" spc="0" dirty="0">
                        <a:latin typeface="SimSun" panose="02010600030101010101" pitchFamily="34"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365187">
                <a:tc>
                  <a:txBody>
                    <a:bodyPr/>
                    <a:lstStyle/>
                    <a:p>
                      <a:pPr marL="0" indent="0" algn="ctr"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魏晋时期的砖画</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描绘了北方人</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民的畜牧场景</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反映了北方人民</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日常的生产生活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5" name="QO_4_BD.37_3#f8581c4e9.table_image?iti=1&amp;tii=1&amp;vcp=1&amp;pid=6a319e79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38491" y="2448401"/>
            <a:ext cx="1325880" cy="15727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O_4_BD.37_4#f8581c4e9.table_image?iti=1&amp;tii=2&amp;vcp=1&amp;pid=6a319e79d&amp;color=0,0,0&amp;vtp=1&amp;bbb=1"/>
          <p:cNvSpPr/>
          <p:nvPr/>
        </p:nvSpPr>
        <p:spPr>
          <a:xfrm>
            <a:off x="1428975" y="4148169"/>
            <a:ext cx="3744912" cy="409258"/>
          </a:xfrm>
          <a:prstGeom prst="rect">
            <a:avLst/>
          </a:prstGeom>
          <a:noFill/>
        </p:spPr>
        <p:txBody>
          <a:bodyPr wrap="none" lIns="0" tIns="0" rIns="0" bIns="0" rtlCol="0" anchor="t"/>
          <a:lstStyle/>
          <a:p>
            <a:pPr algn="ctr" latinLnBrk="1">
              <a:lnSpc>
                <a:spcPts val="35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图1</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甘肃嘉峪关魏晋墓砖画</a:t>
            </a:r>
            <a:endParaRPr lang="en-US" altLang="zh-CN" sz="2400" dirty="0"/>
          </a:p>
        </p:txBody>
      </p:sp>
      <p:pic>
        <p:nvPicPr>
          <p:cNvPr id="7" name="QO_4_BD.37_5#f8581c4e9.table_image?iti=2&amp;tii=3&amp;vcp=1&amp;pid=6a319e79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646911" y="2448306"/>
            <a:ext cx="2221992" cy="15179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O_4_BD.37_6#f8581c4e9.table_image?iti=2&amp;tii=4&amp;vcp=1&amp;pid=6a319e79d&amp;color=0,0,0&amp;vtp=1&amp;bbb=1&amp;hb=1"/>
          <p:cNvSpPr/>
          <p:nvPr/>
        </p:nvSpPr>
        <p:spPr>
          <a:xfrm>
            <a:off x="5507084" y="4021455"/>
            <a:ext cx="2596896" cy="892429"/>
          </a:xfrm>
          <a:prstGeom prst="rect">
            <a:avLst/>
          </a:prstGeom>
          <a:noFill/>
        </p:spPr>
        <p:txBody>
          <a:bodyPr wrap="none" lIns="0" tIns="0" rIns="0" bIns="0" rtlCol="0" anchor="t"/>
          <a:lstStyle/>
          <a:p>
            <a:pPr algn="ctr" latinLnBrk="1">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唐朝阎立本</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ctr" latinLnBrk="1">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步辇图》</a:t>
            </a:r>
            <a:endParaRPr lang="en-US" altLang="zh-CN" sz="2400" dirty="0"/>
          </a:p>
        </p:txBody>
      </p:sp>
      <p:pic>
        <p:nvPicPr>
          <p:cNvPr id="9" name="QO_4_BD.37_7#f8581c4e9.table_image?iti=3&amp;tii=5&amp;vcp=1&amp;pid=6a319e79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60464" y="2448401"/>
            <a:ext cx="749808" cy="14813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QO_4_BD.37_8#f8581c4e9.table_image?iti=3&amp;tii=6&amp;vcp=1&amp;pid=6a319e79d&amp;color=0,0,0&amp;vtp=1&amp;bbb=1"/>
          <p:cNvSpPr/>
          <p:nvPr/>
        </p:nvSpPr>
        <p:spPr>
          <a:xfrm>
            <a:off x="8349090" y="4021169"/>
            <a:ext cx="2972968" cy="803119"/>
          </a:xfrm>
          <a:prstGeom prst="rect">
            <a:avLst/>
          </a:prstGeom>
          <a:noFill/>
        </p:spPr>
        <p:txBody>
          <a:bodyPr wrap="none" lIns="0" tIns="0" rIns="0" bIns="0" rtlCol="0" anchor="t"/>
          <a:lstStyle/>
          <a:p>
            <a:pPr algn="ctr" latinLnBrk="1">
              <a:lnSpc>
                <a:spcPts val="35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图3</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清朝《</a:t>
            </a: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龙舟盛会图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8_1#7c0ecaf74?sp=1&amp;vcp=1&amp;pid=f8581c4e9&amp;color=0,0,0&amp;vtp=1&amp;bt=1&amp;bbb=1&amp;hb=1"/>
          <p:cNvSpPr/>
          <p:nvPr/>
        </p:nvSpPr>
        <p:spPr>
          <a:xfrm>
            <a:off x="576072" y="2316639"/>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（1）根据材料一，找出能反映以下主题的画作。（</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填写图片序号</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多写</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错写不</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生产活动：</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传统节日</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民族交往</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a:t>
            </a:r>
            <a:endPar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endParaRPr>
          </a:p>
          <a:p>
            <a:pPr latinLnBrk="1">
              <a:lnSpc>
                <a:spcPts val="4400"/>
              </a:lnSpc>
            </a:pPr>
            <a:r>
              <a:rPr lang="en-US" altLang="zh-CN" sz="2400" i="0" smtClean="0">
                <a:solidFill>
                  <a:srgbClr val="000000"/>
                </a:solidFill>
                <a:latin typeface="SimSun" panose="02010600030101010101" pitchFamily="34" charset="-122"/>
                <a:ea typeface="SimSun" panose="02010600030101010101" pitchFamily="34" charset="-122"/>
                <a:cs typeface="SimSun" panose="02010600030101010101" pitchFamily="34" charset="-120"/>
              </a:rPr>
              <a:t>___________________</a:t>
            </a:r>
            <a:endParaRPr lang="en-US" altLang="zh-CN" sz="2400" dirty="0"/>
          </a:p>
        </p:txBody>
      </p:sp>
      <p:sp>
        <p:nvSpPr>
          <p:cNvPr id="3" name="QB_5_AN.39_1#7c0ecaf74.blank?vcp=1&amp;pid=f8581c4e9&amp;color=0,0,0&amp;vpa=19&amp;vtp=1&amp;bbb=1"/>
          <p:cNvSpPr/>
          <p:nvPr/>
        </p:nvSpPr>
        <p:spPr>
          <a:xfrm>
            <a:off x="2111979" y="3406299"/>
            <a:ext cx="251777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图1</a:t>
            </a:r>
            <a:endParaRPr lang="en-US" altLang="zh-CN" sz="2400" dirty="0"/>
          </a:p>
        </p:txBody>
      </p:sp>
      <p:sp>
        <p:nvSpPr>
          <p:cNvPr id="4" name="QB_5_AN.40_1#7c0ecaf74.blank?vcp=1&amp;pid=f8581c4e9&amp;color=0,0,0&amp;vpa=20&amp;vtp=1&amp;bbb=1"/>
          <p:cNvSpPr/>
          <p:nvPr/>
        </p:nvSpPr>
        <p:spPr>
          <a:xfrm>
            <a:off x="6388704" y="3406299"/>
            <a:ext cx="251777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图3</a:t>
            </a:r>
            <a:endParaRPr lang="en-US" altLang="zh-CN" sz="2400" dirty="0"/>
          </a:p>
        </p:txBody>
      </p:sp>
      <p:sp>
        <p:nvSpPr>
          <p:cNvPr id="5" name="QB_5_AN.41_1#7c0ecaf74.blank?vcp=1&amp;pid=f8581c4e9&amp;color=0,0,0&amp;vpa=21&amp;vtp=1&amp;bbb=1&amp;hb=1"/>
          <p:cNvSpPr/>
          <p:nvPr/>
        </p:nvSpPr>
        <p:spPr>
          <a:xfrm>
            <a:off x="576073" y="3406299"/>
            <a:ext cx="10948277" cy="1097280"/>
          </a:xfrm>
          <a:prstGeom prst="rect">
            <a:avLst/>
          </a:prstGeom>
          <a:noFill/>
        </p:spPr>
        <p:txBody>
          <a:bodyPr wrap="square" lIns="0" tIns="0" rIns="0" bIns="0" rtlCol="0" anchor="t"/>
          <a:lstStyle/>
          <a:p>
            <a:pPr latinLnBrk="1">
              <a:lnSpc>
                <a:spcPct val="150000"/>
              </a:lnSpc>
            </a:pPr>
            <a:r>
              <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rPr>
              <a:t>                                                                   </a:t>
            </a:r>
            <a:endParaRPr lang="en-US" altLang="zh-CN" sz="2400" b="1" i="0" smtClean="0">
              <a:solidFill>
                <a:srgbClr val="A00021"/>
              </a:solidFill>
              <a:latin typeface="SimSun" panose="02010600030101010101" pitchFamily="34" charset="-122"/>
              <a:ea typeface="SimSun" panose="02010600030101010101" pitchFamily="34" charset="-122"/>
              <a:cs typeface="Times New Roman" panose="02020603050405020304" pitchFamily="34" charset="-120"/>
            </a:endParaRPr>
          </a:p>
          <a:p>
            <a:pPr latinLnBrk="1">
              <a:lnSpc>
                <a:spcPct val="1500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    图2                            （3分）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Effect transition="in" filter="wipe(left)">
                                      <p:cBhvr>
                                        <p:cTn id="3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0d9bc0c0f?vcp=1&amp;pid=f8581c4e9&amp;color=0,0,0&amp;vtp=1&amp;bt=1&amp;bbb=1&amp;hb=1"/>
          <p:cNvSpPr/>
          <p:nvPr/>
        </p:nvSpPr>
        <p:spPr>
          <a:xfrm>
            <a:off x="576072" y="2322989"/>
            <a:ext cx="10954512" cy="2235200"/>
          </a:xfrm>
          <a:prstGeom prst="rect">
            <a:avLst/>
          </a:prstGeom>
          <a:noFill/>
        </p:spPr>
        <p:txBody>
          <a:bodyPr wrap="none" lIns="0" tIns="0" rIns="0" bIns="0" rtlCol="0" anchor="t"/>
          <a:lstStyle/>
          <a:p>
            <a:pPr algn="l" latinLnBrk="1">
              <a:lnSpc>
                <a:spcPts val="4400"/>
              </a:lnSpc>
            </a:pP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①图2简介：唐朝时期的绘画作品</a:t>
            </a:r>
            <a:r>
              <a:rPr lang="en-US" altLang="zh-CN" sz="2400" b="1" i="0" spc="-5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描绘了唐太宗接见松赞干布派来的求婚使者的场</a:t>
            </a:r>
            <a:endPar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景</a:t>
            </a: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，反映了我国古代汉藏民族之间的友好交往。②图3简介：</a:t>
            </a:r>
            <a:r>
              <a:rPr lang="en-US" altLang="zh-CN" sz="2400" b="1" i="0" spc="-5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清朝时期的绘画作品</a:t>
            </a: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再现了龙舟比赛的激烈场面</a:t>
            </a: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，反映了中国传统节日的喜庆热闹氛围（</a:t>
            </a:r>
            <a:r>
              <a:rPr lang="en-US" altLang="zh-CN" sz="2400" b="1" i="0" spc="-5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或传承</a:t>
            </a: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pc="-5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5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写出其中一项即可，简介应包括画作的时期、内容和反映的社会现象等，3分）</a:t>
            </a:r>
            <a:endParaRPr lang="en-US" altLang="zh-CN" sz="2400" spc="-50" dirty="0"/>
          </a:p>
        </p:txBody>
      </p:sp>
      <p:sp>
        <p:nvSpPr>
          <p:cNvPr id="3" name="QO_5_BD.42_1#0d9bc0c0f?sp=1&amp;vcp=1&amp;pid=f8581c4e9&amp;color=0,0,0&amp;vtp=1&amp;bt=1&amp;bbb=1"/>
          <p:cNvSpPr/>
          <p:nvPr/>
        </p:nvSpPr>
        <p:spPr>
          <a:xfrm>
            <a:off x="576072" y="1616390"/>
            <a:ext cx="10954512" cy="585897"/>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（2）从材料一的图2与图3中任选一幅绘画作品，参照图1示例写一份简介。（3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2_1#0d9bc0c0f?sp=1&amp;vcp=1&amp;pid=f8581c4e9&amp;color=0,0,0&amp;vtp=1&amp;bt=1&amp;bbb=1"/>
          <p:cNvSpPr/>
          <p:nvPr/>
        </p:nvSpPr>
        <p:spPr>
          <a:xfrm>
            <a:off x="576072" y="604189"/>
            <a:ext cx="10954512" cy="557973"/>
          </a:xfrm>
          <a:prstGeom prst="rect">
            <a:avLst/>
          </a:prstGeom>
          <a:noFill/>
        </p:spPr>
        <p:txBody>
          <a:bodyPr wrap="none" lIns="0" tIns="0" rIns="0" bIns="0" rtlCol="0" anchor="t"/>
          <a:lstStyle/>
          <a:p>
            <a:pPr latinLnBrk="1">
              <a:lnSpc>
                <a:spcPts val="44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材料二</a:t>
            </a:r>
            <a:r>
              <a:rPr lang="en-US" altLang="zh-CN" sz="2400" b="1" i="0" dirty="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宋代版画主要题材及作品</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graphicFrame>
        <p:nvGraphicFramePr>
          <p:cNvPr id="16" name="QO_5_BD.42_2#0d9bc0c0f?colgroup=9,25&amp;vcp=1&amp;pid=f8581c4e9&amp;color=0,0,0&amp;vtp=1&amp;bbb=1"/>
          <p:cNvGraphicFramePr>
            <a:graphicFrameLocks noGrp="1"/>
          </p:cNvGraphicFramePr>
          <p:nvPr/>
        </p:nvGraphicFramePr>
        <p:xfrm>
          <a:off x="576072" y="1280527"/>
          <a:ext cx="10927080" cy="3233928"/>
        </p:xfrm>
        <a:graphic>
          <a:graphicData uri="http://schemas.openxmlformats.org/drawingml/2006/table">
            <a:tbl>
              <a:tblPr/>
              <a:tblGrid>
                <a:gridCol w="2935224"/>
                <a:gridCol w="7991856"/>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主要题材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历史人物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四美图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关羽像</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东方朔偷桃图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风景画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御制秘藏诠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之木刻山水画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民风民俗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童姑对唱</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新年接喜</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农桑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耕织图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医药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经史证类备急本草</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新刊补注铜人腧穴针灸图经</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5_BD.42_3#0d9bc0c0f?vcp=1&amp;pid=f8581c4e9&amp;color=0,0,0&amp;vtp=1&amp;bbb=1"/>
          <p:cNvSpPr/>
          <p:nvPr/>
        </p:nvSpPr>
        <p:spPr>
          <a:xfrm>
            <a:off x="576072" y="4646027"/>
            <a:ext cx="10954512" cy="703072"/>
          </a:xfrm>
          <a:prstGeom prst="rect">
            <a:avLst/>
          </a:prstGeom>
          <a:noFill/>
        </p:spPr>
        <p:txBody>
          <a:bodyPr wrap="none" lIns="0" tIns="0" rIns="0" bIns="0" rtlCol="0" anchor="t"/>
          <a:lstStyle/>
          <a:p>
            <a:pPr algn="r"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根据崔世伟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论宋代版画中的理学思想</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编制</a:t>
            </a:r>
            <a:endParaRPr lang="en-US" altLang="zh-CN" sz="2400" dirty="0"/>
          </a:p>
        </p:txBody>
      </p:sp>
      <p:sp>
        <p:nvSpPr>
          <p:cNvPr id="5" name="QO_5_BD.44_1#88f145924?sp=1&amp;vcp=1&amp;pid=f8581c4e9&amp;color=0,0,0&amp;vtp=1&amp;bt=1&amp;bbb=1"/>
          <p:cNvSpPr/>
          <p:nvPr/>
        </p:nvSpPr>
        <p:spPr>
          <a:xfrm>
            <a:off x="548640" y="5349099"/>
            <a:ext cx="10954512" cy="63613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（3）根据材料二，概括宋代版画的特点及史料价值。（4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5_1#88f145924?vcp=1&amp;pid=f8581c4e9&amp;color=0,0,0&amp;vtp=1&amp;bt=1&amp;bbb=1&amp;hb=1"/>
          <p:cNvSpPr/>
          <p:nvPr/>
        </p:nvSpPr>
        <p:spPr>
          <a:xfrm>
            <a:off x="576072" y="2597309"/>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特点：题材多样；作品丰富；具有明确的社会功能和文化价值</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写出其中两点</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即可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，2分）史料价值：有助于了解宋代历史；可用于研究宋代的绘画艺术</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社会</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生活</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、医学发展等。（写出其中一点即可，2分）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4_1#88f145924?sp=1&amp;vcp=1&amp;pid=f8581c4e9&amp;color=0,0,0&amp;vtp=1&amp;bt=1&amp;bbb=1"/>
          <p:cNvSpPr/>
          <p:nvPr/>
        </p:nvSpPr>
        <p:spPr>
          <a:xfrm>
            <a:off x="576072" y="981635"/>
            <a:ext cx="10954512" cy="565402"/>
          </a:xfrm>
          <a:prstGeom prst="rect">
            <a:avLst/>
          </a:prstGeom>
          <a:noFill/>
        </p:spPr>
        <p:txBody>
          <a:bodyPr wrap="none" lIns="0" tIns="0" rIns="0" bIns="0" rtlCol="0" anchor="t"/>
          <a:lstStyle/>
          <a:p>
            <a:pPr latinLnBrk="1">
              <a:lnSpc>
                <a:spcPts val="44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材料三</a:t>
            </a:r>
            <a:endParaRPr lang="en-US" altLang="zh-CN" sz="2400" dirty="0"/>
          </a:p>
        </p:txBody>
      </p:sp>
      <p:graphicFrame>
        <p:nvGraphicFramePr>
          <p:cNvPr id="18" name="QO_5_BD.44_2#88f145924?colgroup=13,21&amp;vcp=1&amp;pid=f8581c4e9&amp;color=0,0,0&amp;vtp=1&amp;bbb=1&amp;hb=1"/>
          <p:cNvGraphicFramePr>
            <a:graphicFrameLocks noGrp="1"/>
          </p:cNvGraphicFramePr>
          <p:nvPr/>
        </p:nvGraphicFramePr>
        <p:xfrm>
          <a:off x="576072" y="1665401"/>
          <a:ext cx="10936224" cy="3899281"/>
        </p:xfrm>
        <a:graphic>
          <a:graphicData uri="http://schemas.openxmlformats.org/drawingml/2006/table">
            <a:tbl>
              <a:tblPr/>
              <a:tblGrid>
                <a:gridCol w="4261104"/>
                <a:gridCol w="6675120"/>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图片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360293">
                <a:tc>
                  <a:txBody>
                    <a:bodyPr/>
                    <a:lstStyle/>
                    <a:p>
                      <a:pPr algn="ctr" latinLnBrk="1" hangingPunct="0">
                        <a:lnSpc>
                          <a:spcPts val="22100"/>
                        </a:lnSpc>
                      </a:pPr>
                      <a:r>
                        <a:rPr lang="en-US" altLang="zh-CN" sz="12350" b="1" i="0" kern="0" spc="-99900" smtClean="0">
                          <a:solidFill>
                            <a:srgbClr val="FFFFFF"/>
                          </a:solidFill>
                          <a:latin typeface="Times New Roman" panose="02020603050405020304" pitchFamily="34" charset="0"/>
                          <a:ea typeface="SimSun" panose="02010600030101010101" pitchFamily="34" charset="-122"/>
                          <a:cs typeface="Times New Roman" panose="02020603050405020304" pitchFamily="34" charset="-120"/>
                        </a:rPr>
                        <a:t>_</a:t>
                      </a:r>
                      <a:r>
                        <a:rPr lang="en-US" altLang="zh-CN" sz="900" b="1" i="0" kern="0" spc="0" smtClean="0">
                          <a:solidFill>
                            <a:srgbClr val="FFFFFF"/>
                          </a:solidFill>
                          <a:latin typeface="SimSun" panose="02010600030101010101" pitchFamily="34" charset="-122"/>
                          <a:ea typeface="SimSun" panose="02010600030101010101" pitchFamily="34" charset="-122"/>
                          <a:cs typeface="Times New Roman" panose="02020603050405020304" pitchFamily="34" charset="-120"/>
                        </a:rPr>
                        <a:t>___________________________________________________________</a:t>
                      </a:r>
                      <a:endParaRPr lang="en-US" altLang="zh-CN" sz="900" spc="0" dirty="0">
                        <a:latin typeface="SimSun" panose="02010600030101010101" pitchFamily="34"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左图是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自宝船厂开船从龙江关出水直抵外</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国诸番图</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局部</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简称</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郑和航海图</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世界上现存最早的航海图集</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海图中记载了</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530</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多个地名</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其中外域地名有</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300</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最远的东非</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海岸有</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海图标出了城市</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岛屿</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航海标</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志</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滩</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礁</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山脉和航路等</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spc="-100" dirty="0"/>
                    </a:p>
                    <a:p>
                      <a:pPr marL="0" lvl="0" indent="0" algn="r" latinLnBrk="1" hangingPunct="0">
                        <a:lnSpc>
                          <a:spcPts val="36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摘编自姜景奎</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新时代区域国别研究刍议</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QO_5_BD.44_3#88f145924.table_image?iti=4&amp;tii=7&amp;vcp=1&amp;pid=f8581c4e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56132" y="2641459"/>
            <a:ext cx="3300984" cy="18836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44_4#88f145924.table_image?iti=4&amp;tii=8&amp;vcp=1&amp;pid=f8581c4e9&amp;color=0,0,0&amp;vtp=1&amp;bbb=1"/>
          <p:cNvSpPr/>
          <p:nvPr/>
        </p:nvSpPr>
        <p:spPr>
          <a:xfrm>
            <a:off x="2443099" y="4652123"/>
            <a:ext cx="527050" cy="821944"/>
          </a:xfrm>
          <a:prstGeom prst="rect">
            <a:avLst/>
          </a:prstGeom>
          <a:noFill/>
        </p:spPr>
        <p:txBody>
          <a:bodyPr wrap="none" lIns="0" tIns="0" rIns="0" bIns="0" rtlCol="0" anchor="t"/>
          <a:lstStyle/>
          <a:p>
            <a:pPr algn="ctr" latinLnBrk="1">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图4</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6_1#8bbe9381d?vcp=1&amp;pid=f8581c4e9&amp;color=0,0,0&amp;vtp=1&amp;bt=1&amp;bbb=1"/>
          <p:cNvSpPr/>
          <p:nvPr/>
        </p:nvSpPr>
        <p:spPr>
          <a:xfrm>
            <a:off x="576072" y="1750700"/>
            <a:ext cx="10954512" cy="533400"/>
          </a:xfrm>
          <a:prstGeom prst="rect">
            <a:avLst/>
          </a:prstGeom>
          <a:noFill/>
        </p:spPr>
        <p:txBody>
          <a:bodyPr wrap="none" lIns="0" tIns="0" rIns="0" bIns="0" rtlCol="0" anchor="t"/>
          <a:lstStyle/>
          <a:p>
            <a:pPr algn="l" latinLnBrk="1">
              <a:lnSpc>
                <a:spcPts val="4200"/>
              </a:lnSpc>
            </a:pP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（4）从材料三中提取两个历史信息，（2</a:t>
            </a:r>
            <a:r>
              <a:rPr lang="en-US" altLang="zh-CN" sz="2400" b="1"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）并据此说明郑和下西洋的影响。（1</a:t>
            </a:r>
            <a:r>
              <a:rPr lang="en-US" altLang="zh-CN" sz="2400" b="1"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spc="-5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spc="-50" dirty="0"/>
          </a:p>
        </p:txBody>
      </p:sp>
      <p:sp>
        <p:nvSpPr>
          <p:cNvPr id="3" name="QO_5_AN.47_1#8bbe9381d?vcp=1&amp;pid=f8581c4e9&amp;color=0,0,0&amp;vtp=1&amp;bbb=1&amp;hb=1"/>
          <p:cNvSpPr/>
          <p:nvPr/>
        </p:nvSpPr>
        <p:spPr>
          <a:xfrm>
            <a:off x="576072" y="227259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①历史信息：《郑和航海图》记载了530多个地名；</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记载的地名最远在东非海岸</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2分）影响：郑和下西洋增进了中国与亚非国家和地区的相互往来。（1分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②</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历史信息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：《郑和航海图》是世界上现存最早的航海图集；图中标出了城市</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岛</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屿</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、航海标志、航路等。（2分）影响</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郑和下西洋为人类航海事业作出了伟大的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贡献</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。（1分）（写出其中一组即可，其他答案言之有理也可）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8_1#73f25bb50?sp=1&amp;vcp=1&amp;pid=6a319e79d&amp;color=0,0,0&amp;vtp=1&amp;bt=1&amp;bbb=1&amp;hb=1"/>
          <p:cNvSpPr/>
          <p:nvPr/>
        </p:nvSpPr>
        <p:spPr>
          <a:xfrm>
            <a:off x="576072" y="564861"/>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42.（14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）工业化是促进国家发展的重要途径。阅读材料，回答问题。</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材料一</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英国是世界第一个工业化国家</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其工业化是在已经相当发达的市场经济的</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前提下发展起来的</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资源配置主要依靠市场</a:t>
            </a:r>
            <a:r>
              <a:rPr lang="en-US" altLang="zh-CN" sz="2400" b="1" i="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资本的原始积累加上广大世界市</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场的开辟</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为工业化发展创造了条件</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70</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年代</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英国大大加快了工业化的</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发展进程</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摘编自张丽娜</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发达国家工业化道路比较分析及对我国的启示</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BD.49_1#8ab0f0d23?sp=1&amp;vcp=1&amp;pid=73f25bb50&amp;color=0,0,0&amp;vtp=1&amp;bt=1&amp;bbb=1&amp;hb=1"/>
          <p:cNvSpPr/>
          <p:nvPr/>
        </p:nvSpPr>
        <p:spPr>
          <a:xfrm>
            <a:off x="367066" y="3917661"/>
            <a:ext cx="10954512" cy="575963"/>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（1）根据材料一，概括英国工业化发展的条件。（3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O_5_AN.50_1#8ab0f0d23?vcp=1&amp;pid=73f25bb50&amp;color=0,0,0&amp;mp=1&amp;vtp=1&amp;bt=1&amp;bbb=1"/>
          <p:cNvSpPr/>
          <p:nvPr/>
        </p:nvSpPr>
        <p:spPr>
          <a:xfrm>
            <a:off x="576072" y="452882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条件：英国市场经济发达；资本的原始积累；广大世界市场的开辟。（3分）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1#8ab0f0d23?sp=1&amp;vcp=1&amp;pid=73f25bb50&amp;color=0,0,0&amp;vtp=1&amp;bt=1&amp;bbb=1&amp;hb=1"/>
          <p:cNvSpPr/>
          <p:nvPr/>
        </p:nvSpPr>
        <p:spPr>
          <a:xfrm>
            <a:off x="576072" y="2035969"/>
            <a:ext cx="10954512" cy="2199855"/>
          </a:xfrm>
          <a:prstGeom prst="rect">
            <a:avLst/>
          </a:prstGeom>
          <a:noFill/>
        </p:spPr>
        <p:txBody>
          <a:bodyPr wrap="none" lIns="0" tIns="0" rIns="0" bIns="0" rtlCol="0" anchor="t"/>
          <a:lstStyle/>
          <a:p>
            <a:pPr latinLnBrk="1">
              <a:lnSpc>
                <a:spcPts val="44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材料二</a:t>
            </a:r>
            <a:r>
              <a:rPr lang="en-US" altLang="zh-CN" sz="2400" b="1" i="0" dirty="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1928</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斯大林开始实行由国家计划委员会制订的一系列五年计划中的第</a:t>
            </a:r>
            <a:endParaRPr lang="en-US" altLang="zh-CN" sz="2400" b="1"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一个五年计划</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大多数西方人也都要承认</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没有在五年计划下的工业的增长</a:t>
            </a:r>
            <a:r>
              <a:rPr lang="en-US" altLang="zh-CN" sz="2400" b="1" i="0" dirty="0" err="1">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a:t>
            </a:r>
            <a:endParaRPr lang="en-US" altLang="zh-CN" sz="2400" b="1"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dirty="0" err="1"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联就不可能为在第二次世界大战中打败希特勒作出那么大的贡献</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a:p>
            <a:pPr algn="r" latinLnBrk="1">
              <a:lnSpc>
                <a:spcPts val="4400"/>
              </a:lnSpc>
            </a:pP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摘编自</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美国</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斯塔夫里阿诺斯</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全球通史</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2#8ab0f0d23?vcp=1&amp;pid=73f25bb50&amp;color=0,0,0&amp;vtp=1&amp;bt=1&amp;bbb=1"/>
          <p:cNvSpPr/>
          <p:nvPr/>
        </p:nvSpPr>
        <p:spPr>
          <a:xfrm>
            <a:off x="576072" y="1123347"/>
            <a:ext cx="10954512" cy="533400"/>
          </a:xfrm>
          <a:prstGeom prst="rect">
            <a:avLst/>
          </a:prstGeom>
          <a:noFill/>
        </p:spPr>
        <p:txBody>
          <a:bodyPr wrap="none" lIns="0" tIns="0" rIns="0" bIns="0" rtlCol="0" anchor="t"/>
          <a:lstStyle/>
          <a:p>
            <a:pPr algn="ctr"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1928—1937年苏联重要工业产品产量在世界的排名</a:t>
            </a:r>
            <a:endParaRPr lang="en-US" altLang="zh-CN" sz="2400" dirty="0"/>
          </a:p>
        </p:txBody>
      </p:sp>
      <p:graphicFrame>
        <p:nvGraphicFramePr>
          <p:cNvPr id="23" name="QO_5_BD.49_3#8ab0f0d23?colgroup=11,7,7,7&amp;vcp=1&amp;pid=73f25bb50&amp;color=0,0,0&amp;vtp=1&amp;bbb=1"/>
          <p:cNvGraphicFramePr>
            <a:graphicFrameLocks noGrp="1"/>
          </p:cNvGraphicFramePr>
          <p:nvPr/>
        </p:nvGraphicFramePr>
        <p:xfrm>
          <a:off x="576072" y="1729010"/>
          <a:ext cx="10917936" cy="3233928"/>
        </p:xfrm>
        <a:graphic>
          <a:graphicData uri="http://schemas.openxmlformats.org/drawingml/2006/table">
            <a:tbl>
              <a:tblPr/>
              <a:tblGrid>
                <a:gridCol w="3703320"/>
                <a:gridCol w="2404872"/>
                <a:gridCol w="2404872"/>
                <a:gridCol w="2404872"/>
              </a:tblGrid>
              <a:tr h="538988">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1928</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1932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1937</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机器制造业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拖拉机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石油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5_BD.49_4#8ab0f0d23?vcp=1&amp;pid=73f25bb50&amp;color=0,0,0&amp;vtp=1&amp;bbb=1"/>
          <p:cNvSpPr/>
          <p:nvPr/>
        </p:nvSpPr>
        <p:spPr>
          <a:xfrm>
            <a:off x="576072" y="5094510"/>
            <a:ext cx="10954512" cy="703072"/>
          </a:xfrm>
          <a:prstGeom prst="rect">
            <a:avLst/>
          </a:prstGeom>
          <a:noFill/>
        </p:spPr>
        <p:txBody>
          <a:bodyPr wrap="none" lIns="0" tIns="0" rIns="0" bIns="0" rtlCol="0" anchor="t"/>
          <a:lstStyle/>
          <a:p>
            <a:pPr algn="r"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苏联国民经济统计年鉴</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编制</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_1#ef2938f35?sp=1&amp;vcp=1&amp;pid=73f25bb50&amp;color=0,0,0&amp;vtp=1&amp;bt=1&amp;bbb=1"/>
          <p:cNvSpPr/>
          <p:nvPr/>
        </p:nvSpPr>
        <p:spPr>
          <a:xfrm>
            <a:off x="576072" y="1189002"/>
            <a:ext cx="10954512" cy="518105"/>
          </a:xfrm>
          <a:prstGeom prst="rect">
            <a:avLst/>
          </a:prstGeom>
          <a:noFill/>
        </p:spPr>
        <p:txBody>
          <a:bodyPr wrap="none" lIns="0" tIns="0" rIns="0" bIns="0" rtlCol="0" anchor="t"/>
          <a:lstStyle/>
          <a:p>
            <a:pPr algn="l" latinLnBrk="1">
              <a:lnSpc>
                <a:spcPts val="4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（2）根据材料二，概括苏联工业化建设的成就及其产生的积极影响。（3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O_5_AN.52_1#ef2938f35?vcp=1&amp;pid=73f25bb50&amp;color=0,0,0&amp;vtp=1&amp;bt=1&amp;bbb=1&amp;hb=1"/>
          <p:cNvSpPr/>
          <p:nvPr/>
        </p:nvSpPr>
        <p:spPr>
          <a:xfrm>
            <a:off x="576072" y="1855024"/>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成就：苏联重要工业品产量排名跃居世界前列。（1分）影响：</a:t>
            </a:r>
            <a:r>
              <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苏联成为强大的工</a:t>
            </a:r>
            <a:endParaRPr lang="en-US" altLang="zh-CN" sz="2400" b="1" i="0" dirty="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dirty="0" err="1"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业国</a:t>
            </a:r>
            <a:r>
              <a:rPr lang="en-US" altLang="zh-CN" sz="2400" b="1" i="0" dirty="0" err="1">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，为世界反法西斯战争的胜利作出了巨大贡献</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_1#ef2938f35?sp=1&amp;vcp=1&amp;pid=73f25bb50&amp;color=0,0,0&amp;vtp=1&amp;bt=1&amp;bbb=1"/>
          <p:cNvSpPr/>
          <p:nvPr/>
        </p:nvSpPr>
        <p:spPr>
          <a:xfrm>
            <a:off x="576072" y="1021976"/>
            <a:ext cx="10954512" cy="534010"/>
          </a:xfrm>
          <a:prstGeom prst="rect">
            <a:avLst/>
          </a:prstGeom>
          <a:noFill/>
        </p:spPr>
        <p:txBody>
          <a:bodyPr wrap="none" lIns="0" tIns="0" rIns="0" bIns="0" rtlCol="0" anchor="t"/>
          <a:lstStyle/>
          <a:p>
            <a:pPr latinLnBrk="1">
              <a:lnSpc>
                <a:spcPts val="4000"/>
              </a:lnSpc>
            </a:pPr>
            <a:r>
              <a:rPr lang="en-US" altLang="zh-CN" sz="2400" b="1" i="0" dirty="0" err="1"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材料三</a:t>
            </a:r>
            <a:endParaRPr lang="en-US" altLang="zh-CN" sz="2400" dirty="0"/>
          </a:p>
        </p:txBody>
      </p:sp>
      <p:graphicFrame>
        <p:nvGraphicFramePr>
          <p:cNvPr id="25" name="QO_5_BD.51_2#ef2938f35?colgroup=8,26&amp;vcp=1&amp;pid=73f25bb50&amp;color=0,0,0&amp;vtp=1&amp;bbb=1&amp;hb=1"/>
          <p:cNvGraphicFramePr>
            <a:graphicFrameLocks noGrp="1"/>
          </p:cNvGraphicFramePr>
          <p:nvPr/>
        </p:nvGraphicFramePr>
        <p:xfrm>
          <a:off x="576072" y="1674351"/>
          <a:ext cx="10917936" cy="4545711"/>
        </p:xfrm>
        <a:graphic>
          <a:graphicData uri="http://schemas.openxmlformats.org/drawingml/2006/table">
            <a:tbl>
              <a:tblPr/>
              <a:tblGrid>
                <a:gridCol w="2825496"/>
                <a:gridCol w="8092440"/>
              </a:tblGrid>
              <a:tr h="1008634">
                <a:tc rowSpan="2">
                  <a:txBody>
                    <a:bodyPr/>
                    <a:lstStyle/>
                    <a:p>
                      <a:pPr marL="0" indent="0" algn="l" latinLnBrk="1" hangingPunct="0">
                        <a:lnSpc>
                          <a:spcPts val="40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高光时刻一</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p>
                      <a:pPr marL="0" indent="0" algn="l" latinLnBrk="1" hangingPunct="0">
                        <a:lnSpc>
                          <a:spcPts val="40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众多</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为新中</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国汽车工业奠基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1953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长春第一汽车制造厂</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中国第一汽车集团有限公</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司前身</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在长春举行奠基仪式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11175">
                <a:tc vMerge="1">
                  <a:tcPr/>
                </a:tc>
                <a:tc>
                  <a:txBody>
                    <a:bodyPr/>
                    <a:lstStyle/>
                    <a:p>
                      <a:pPr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1956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第一辆国产解放牌汽车</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CA10</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诞生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11175">
                <a:tc rowSpan="3">
                  <a:txBody>
                    <a:bodyPr/>
                    <a:lstStyle/>
                    <a:p>
                      <a:pPr marL="0" indent="0" algn="l" latinLnBrk="1" hangingPunct="0">
                        <a:lnSpc>
                          <a:spcPts val="40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高光时刻二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p>
                      <a:pPr marL="0" indent="0" algn="l" latinLnBrk="1" hangingPunct="0">
                        <a:lnSpc>
                          <a:spcPts val="40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转型发展将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改革</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marL="0" lv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融入企业血脉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1983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长春第一汽车制造厂打响</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换型改造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攻坚战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06093">
                <a:tc vMerge="1">
                  <a:tcPr/>
                </a:tc>
                <a:tc>
                  <a:txBody>
                    <a:bodyPr/>
                    <a:lstStyle/>
                    <a:p>
                      <a:pPr marL="0" indent="0" algn="l" latinLnBrk="1" hangingPunct="0">
                        <a:lnSpc>
                          <a:spcPts val="4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1987</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具有当时先进水平的第二代解放牌汽车</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CA141</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诞</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40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一汽走出一条</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自主开发</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自筹资金</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自主建设</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不停</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产改造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的新路子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08634">
                <a:tc vMerge="1">
                  <a:tcPr/>
                </a:tc>
                <a:tc>
                  <a:txBody>
                    <a:bodyPr/>
                    <a:lstStyle/>
                    <a:p>
                      <a:pPr marL="0" indent="0" algn="l" latinLnBrk="1" hangingPunct="0">
                        <a:lnSpc>
                          <a:spcPts val="4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1991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一汽</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大众公司成立</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完成工厂体制向公司体制的</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根本转变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QO_5_BD.51_3#ef2938f35?colgroup=8,26&amp;vcp=1&amp;pid=73f25bb50&amp;color=0,0,0&amp;mp=1&amp;vtp=1&amp;bt=1&amp;bbb=1&amp;hb=1"/>
          <p:cNvGraphicFramePr>
            <a:graphicFrameLocks noGrp="1"/>
          </p:cNvGraphicFramePr>
          <p:nvPr/>
        </p:nvGraphicFramePr>
        <p:xfrm>
          <a:off x="576072" y="1759590"/>
          <a:ext cx="10917936" cy="1489964"/>
        </p:xfrm>
        <a:graphic>
          <a:graphicData uri="http://schemas.openxmlformats.org/drawingml/2006/table">
            <a:tbl>
              <a:tblPr/>
              <a:tblGrid>
                <a:gridCol w="2825496"/>
                <a:gridCol w="8092440"/>
              </a:tblGrid>
              <a:tr h="1489964">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高光时刻三</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民族品牌在新赛道</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图强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近年来</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中国一汽依创新</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深智造</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锚低碳</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上绿能</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探索</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谋未来</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行稳致远</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2023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红旗新能源子品牌的</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全新车型</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红旗</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E001</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红旗</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E202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同步亮相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O_5_BD.51_4#ef2938f35?vcp=1&amp;pid=73f25bb50&amp;color=0,0,0&amp;mp=1&amp;vtp=1&amp;bbb=1"/>
          <p:cNvSpPr/>
          <p:nvPr/>
        </p:nvSpPr>
        <p:spPr>
          <a:xfrm>
            <a:off x="576072" y="3379094"/>
            <a:ext cx="10954512" cy="703072"/>
          </a:xfrm>
          <a:prstGeom prst="rect">
            <a:avLst/>
          </a:prstGeom>
          <a:noFill/>
        </p:spPr>
        <p:txBody>
          <a:bodyPr wrap="none" lIns="0" tIns="0" rIns="0" bIns="0" rtlCol="0" anchor="t"/>
          <a:lstStyle/>
          <a:p>
            <a:pPr algn="r"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根据新华网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一汽</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70</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见证中国汽车工业发展的高光时刻</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编制</a:t>
            </a:r>
            <a:endParaRPr lang="en-US" altLang="zh-CN" sz="2400" dirty="0"/>
          </a:p>
        </p:txBody>
      </p:sp>
      <p:sp>
        <p:nvSpPr>
          <p:cNvPr id="2" name="QO_5_BD.38_2#1a200299d?vcp=1&amp;pid=2bb559474&amp;color=0,0,0&amp;mp=1&amp;vtp=1&amp;bt=1&amp;bbb=1"/>
          <p:cNvSpPr/>
          <p:nvPr/>
        </p:nvSpPr>
        <p:spPr>
          <a:xfrm>
            <a:off x="10718052" y="1226217"/>
            <a:ext cx="776210" cy="533400"/>
          </a:xfrm>
          <a:prstGeom prst="rect">
            <a:avLst/>
          </a:prstGeom>
          <a:noFill/>
        </p:spPr>
        <p:txBody>
          <a:bodyPr wrap="none" lIns="0" tIns="0" rIns="0" bIns="0" rtlCol="0" anchor="t"/>
          <a:p>
            <a:pPr algn="l" latinLnBrk="1">
              <a:lnSpc>
                <a:spcPts val="4200"/>
              </a:lnSpc>
            </a:pPr>
            <a:r>
              <a:rPr lang="zh-CN" altLang="en-US" sz="2400" b="1"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续表</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3_1#2cb365356?vcp=1&amp;pid=73f25bb50&amp;color=0,0,0&amp;vtp=1&amp;bt=1&amp;bbb=1&amp;hb=1"/>
          <p:cNvSpPr/>
          <p:nvPr/>
        </p:nvSpPr>
        <p:spPr>
          <a:xfrm>
            <a:off x="576072" y="539986"/>
            <a:ext cx="10954512" cy="1409700"/>
          </a:xfrm>
          <a:prstGeom prst="rect">
            <a:avLst/>
          </a:prstGeom>
          <a:noFill/>
        </p:spPr>
        <p:txBody>
          <a:bodyPr wrap="none" lIns="0" tIns="0" rIns="0" bIns="0" rtlCol="0" anchor="t"/>
          <a:lstStyle/>
          <a:p>
            <a:pPr algn="l" latinLnBrk="1">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（3）根据材料三并结合所学知识，概括长春第一汽车制造厂出现高光时刻一</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高</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7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光时刻二的时代背景和发展特点</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并指出高光时刻三所体现的中国工业发</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7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展新趋势</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AN.54_1#2cb365356?vcp=1&amp;pid=73f25bb50&amp;color=0,0,0&amp;vtp=1&amp;bbb=1&amp;hb=1"/>
          <p:cNvSpPr/>
          <p:nvPr/>
        </p:nvSpPr>
        <p:spPr>
          <a:xfrm>
            <a:off x="576072" y="1986823"/>
            <a:ext cx="10954512" cy="2819400"/>
          </a:xfrm>
          <a:prstGeom prst="rect">
            <a:avLst/>
          </a:prstGeom>
          <a:noFill/>
        </p:spPr>
        <p:txBody>
          <a:bodyPr wrap="none" lIns="0" tIns="0" rIns="0" bIns="0" rtlCol="0" anchor="t"/>
          <a:lstStyle/>
          <a:p>
            <a:pPr algn="l" latinLnBrk="1">
              <a:lnSpc>
                <a:spcPts val="37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时代背景：高光时刻一的背景是我国实行第一个五年计划；（1分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高光时刻二的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背景是我国实行城市经济体制改革</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（或实行改革开放）。（1分）发展特点</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高光</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时刻一的特点是我国能自主生产汽车</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；出现汽车工业。（写出其中一点即可，1</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分</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高光时刻二的特点是企业完成体制改革</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；自主研发汽车新产品</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写出其中一点</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即可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，1分）新趋势：创新；绿色；低碳；生产新能源汽车等</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写出其中两点即</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，2分）</a:t>
            </a:r>
            <a:endParaRPr lang="en-US" altLang="zh-CN" sz="2400" dirty="0"/>
          </a:p>
        </p:txBody>
      </p:sp>
      <p:sp>
        <p:nvSpPr>
          <p:cNvPr id="4" name="QO_5_BD.55_1#8ca955c64?vcp=1&amp;pid=73f25bb50&amp;color=0,0,0&amp;vtp=1&amp;bbb=1"/>
          <p:cNvSpPr/>
          <p:nvPr/>
        </p:nvSpPr>
        <p:spPr>
          <a:xfrm>
            <a:off x="576072" y="4785851"/>
            <a:ext cx="10954512" cy="508000"/>
          </a:xfrm>
          <a:prstGeom prst="rect">
            <a:avLst/>
          </a:prstGeom>
          <a:noFill/>
        </p:spPr>
        <p:txBody>
          <a:bodyPr wrap="none" lIns="0" tIns="0" rIns="0" bIns="0" rtlCol="0" anchor="t"/>
          <a:lstStyle/>
          <a:p>
            <a:pPr algn="l" latinLnBrk="1">
              <a:lnSpc>
                <a:spcPts val="40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（4）综上所述，写出你对工业化建设的认识。（2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O_5_AN.56_1#8ca955c64?vcp=1&amp;pid=73f25bb50&amp;color=0,0,0&amp;vtp=1&amp;bbb=1&amp;hb=1"/>
          <p:cNvSpPr/>
          <p:nvPr/>
        </p:nvSpPr>
        <p:spPr>
          <a:xfrm>
            <a:off x="576072" y="5292570"/>
            <a:ext cx="10954512" cy="939800"/>
          </a:xfrm>
          <a:prstGeom prst="rect">
            <a:avLst/>
          </a:prstGeom>
          <a:noFill/>
        </p:spPr>
        <p:txBody>
          <a:bodyPr wrap="none" lIns="0" tIns="0" rIns="0" bIns="0" rtlCol="0" anchor="t"/>
          <a:lstStyle/>
          <a:p>
            <a:pPr algn="l" latinLnBrk="1">
              <a:lnSpc>
                <a:spcPts val="37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认识：工业化建设要符合基本国情；工业化建设要遵循客观经济规律</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工业化建</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7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设要改革创新等</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。（写出其中一点即可，2分）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
                                            <p:bg/>
                                          </p:spTgt>
                                        </p:tgtEl>
                                        <p:attrNameLst>
                                          <p:attrName>style.visibility</p:attrName>
                                        </p:attrNameLst>
                                      </p:cBhvr>
                                      <p:to>
                                        <p:strVal val="visible"/>
                                      </p:to>
                                    </p:set>
                                    <p:animEffect transition="in" filter="wipe(left)">
                                      <p:cBhvr>
                                        <p:cTn id="30" dur="500"/>
                                        <p:tgtEl>
                                          <p:spTgt spid="5">
                                            <p:bg/>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0" end="0"/>
                                            </p:txEl>
                                          </p:spTgt>
                                        </p:tgtEl>
                                        <p:attrNameLst>
                                          <p:attrName>style.visibility</p:attrName>
                                        </p:attrNameLst>
                                      </p:cBhvr>
                                      <p:to>
                                        <p:strVal val="visible"/>
                                      </p:to>
                                    </p:set>
                                    <p:animEffect transition="in" filter="wipe(left)">
                                      <p:cBhvr>
                                        <p:cTn id="33" dur="500"/>
                                        <p:tgtEl>
                                          <p:spTgt spid="5">
                                            <p:txEl>
                                              <p:pRg st="0" end="0"/>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
                                            <p:txEl>
                                              <p:pRg st="1" end="1"/>
                                            </p:txEl>
                                          </p:spTgt>
                                        </p:tgtEl>
                                        <p:attrNameLst>
                                          <p:attrName>style.visibility</p:attrName>
                                        </p:attrNameLst>
                                      </p:cBhvr>
                                      <p:to>
                                        <p:strVal val="visible"/>
                                      </p:to>
                                    </p:set>
                                    <p:animEffect transition="in" filter="wipe(left)">
                                      <p:cBhvr>
                                        <p:cTn id="36"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7_1#042d500b7?sp=1&amp;vcp=1&amp;pid=6a319e79d&amp;color=0,0,0&amp;vtp=1&amp;bt=1&amp;bbb=1&amp;hb=1"/>
          <p:cNvSpPr/>
          <p:nvPr/>
        </p:nvSpPr>
        <p:spPr>
          <a:xfrm>
            <a:off x="576072" y="905923"/>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43.（12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）历史上解决危机或问题的方式往往会影响国家的发展</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同学们围绕这</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一话题展开探究学习</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，请你一起参加。</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a:t>
            </a:r>
            <a:endParaRPr lang="en-US" altLang="zh-CN" sz="2400" dirty="0"/>
          </a:p>
        </p:txBody>
      </p:sp>
      <p:graphicFrame>
        <p:nvGraphicFramePr>
          <p:cNvPr id="29" name="QO_4_BD.57_2#042d500b7?colgroup=3,8,22&amp;vcp=1&amp;pid=6a319e79d&amp;color=0,0,0&amp;vtp=1&amp;bbb=1"/>
          <p:cNvGraphicFramePr>
            <a:graphicFrameLocks noGrp="1"/>
          </p:cNvGraphicFramePr>
          <p:nvPr/>
        </p:nvGraphicFramePr>
        <p:xfrm>
          <a:off x="576072" y="2687987"/>
          <a:ext cx="10917936" cy="3233928"/>
        </p:xfrm>
        <a:graphic>
          <a:graphicData uri="http://schemas.openxmlformats.org/drawingml/2006/table">
            <a:tbl>
              <a:tblPr/>
              <a:tblGrid>
                <a:gridCol w="1106424"/>
                <a:gridCol w="2889504"/>
                <a:gridCol w="6922008"/>
              </a:tblGrid>
              <a:tr h="538988">
                <a:tc>
                  <a:txBody>
                    <a:bodyPr/>
                    <a:lstStyle/>
                    <a:p>
                      <a:pPr algn="ctr" latinLnBrk="1" hangingPunct="0">
                        <a:lnSpc>
                          <a:spcPts val="37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1640—1688</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英国资产阶级革命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1775—1783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美国独立战争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1861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俄国颁布废除农奴制法令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世纪中后期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日本明治维新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1921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苏俄实施新经济政策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4a217360.fixed?vcp=1&amp;pid=296766f6e&amp;color=0,0,0&amp;vtp=1&amp;bbb=1"/>
          <p:cNvSpPr/>
          <p:nvPr/>
        </p:nvSpPr>
        <p:spPr>
          <a:xfrm>
            <a:off x="0" y="2414016"/>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SimHei" panose="02010609060101010101" pitchFamily="34" charset="-122"/>
                <a:ea typeface="SimHei" panose="02010609060101010101" pitchFamily="34" charset="-122"/>
                <a:cs typeface="SimHei" panose="02010609060101010101" pitchFamily="34" charset="-120"/>
              </a:rPr>
              <a:t>2025年初中学业水平考试模拟测试卷（三）</a:t>
            </a:r>
            <a:endParaRPr lang="en-US" altLang="zh-CN" sz="4800" dirty="0"/>
          </a:p>
        </p:txBody>
      </p:sp>
      <p:sp>
        <p:nvSpPr>
          <p:cNvPr id="3" name="C_2_BD#04a217360.fixed?vcp=1&amp;pid=296766f6e&amp;color=0,0,0&amp;vtp=1&amp;bbb=1"/>
          <p:cNvSpPr/>
          <p:nvPr/>
        </p:nvSpPr>
        <p:spPr>
          <a:xfrm>
            <a:off x="0" y="3419856"/>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历史部分</a:t>
            </a:r>
            <a:endParaRPr lang="en-US" altLang="zh-CN" sz="40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QO_4_BD.57_3#042d500b7?colgroup=3,8,22&amp;vcp=1&amp;pid=6a319e79d&amp;color=0,0,0&amp;mp=1&amp;vtp=1&amp;bt=1&amp;bbb=1"/>
          <p:cNvGraphicFramePr>
            <a:graphicFrameLocks noGrp="1"/>
          </p:cNvGraphicFramePr>
          <p:nvPr/>
        </p:nvGraphicFramePr>
        <p:xfrm>
          <a:off x="576072" y="1725327"/>
          <a:ext cx="10917936" cy="2155952"/>
        </p:xfrm>
        <a:graphic>
          <a:graphicData uri="http://schemas.openxmlformats.org/drawingml/2006/table">
            <a:tbl>
              <a:tblPr/>
              <a:tblGrid>
                <a:gridCol w="1106424"/>
                <a:gridCol w="2889504"/>
                <a:gridCol w="6922008"/>
              </a:tblGrid>
              <a:tr h="538988">
                <a:tc>
                  <a:txBody>
                    <a:bodyPr/>
                    <a:lstStyle/>
                    <a:p>
                      <a:pPr algn="ctr" latinLnBrk="1" hangingPunct="0">
                        <a:lnSpc>
                          <a:spcPts val="37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1927</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中国共产党建立井冈山革命根据地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1933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罗斯福实施新政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1978</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年开始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中国实行改革开放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O_4_BD.57_4#042d500b7?vcp=1&amp;pid=6a319e79d&amp;color=0,0,0&amp;mp=1&amp;vtp=1&amp;bbb=1&amp;hb=1"/>
          <p:cNvSpPr/>
          <p:nvPr/>
        </p:nvSpPr>
        <p:spPr>
          <a:xfrm>
            <a:off x="576072" y="4017931"/>
            <a:ext cx="10954512" cy="1242568"/>
          </a:xfrm>
          <a:prstGeom prst="rect">
            <a:avLst/>
          </a:prstGeom>
          <a:noFill/>
        </p:spPr>
        <p:txBody>
          <a:bodyPr wrap="none" lIns="0" tIns="0" rIns="0" bIns="0" rtlCol="0" anchor="t"/>
          <a:lstStyle/>
          <a:p>
            <a:pPr algn="just"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根据教育部义务教育教科书中国历史八年级上</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世界历史九年级</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just"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下册编制</a:t>
            </a:r>
            <a:endParaRPr lang="en-US" altLang="zh-CN" sz="2400" dirty="0"/>
          </a:p>
        </p:txBody>
      </p:sp>
      <p:sp>
        <p:nvSpPr>
          <p:cNvPr id="2" name="QO_5_BD.38_2#1a200299d?vcp=1&amp;pid=2bb559474&amp;color=0,0,0&amp;mp=1&amp;vtp=1&amp;bt=1&amp;bbb=1"/>
          <p:cNvSpPr/>
          <p:nvPr/>
        </p:nvSpPr>
        <p:spPr>
          <a:xfrm>
            <a:off x="10718052" y="1191927"/>
            <a:ext cx="776210" cy="533400"/>
          </a:xfrm>
          <a:prstGeom prst="rect">
            <a:avLst/>
          </a:prstGeom>
          <a:noFill/>
        </p:spPr>
        <p:txBody>
          <a:bodyPr wrap="none" lIns="0" tIns="0" rIns="0" bIns="0" rtlCol="0" anchor="t"/>
          <a:p>
            <a:pPr algn="l" latinLnBrk="1">
              <a:lnSpc>
                <a:spcPts val="4200"/>
              </a:lnSpc>
            </a:pPr>
            <a:r>
              <a:rPr lang="zh-CN" altLang="en-US" sz="2400" b="1" dirty="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续表</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8_1#eeb58483f?vcp=1&amp;pid=042d500b7&amp;color=0,0,0&amp;mp=1&amp;vtp=1&amp;bt=1&amp;bbb=1&amp;hb=1"/>
          <p:cNvSpPr/>
          <p:nvPr/>
        </p:nvSpPr>
        <p:spPr>
          <a:xfrm>
            <a:off x="576072" y="169228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（1）以上材料中，①至④的历史事件体现了17—19</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世纪世界发展的哪一潮流</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）这些国家以什么方式跟上了这一发展潮流？（2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O_5_AN.59_1#eeb58483f?vcp=1&amp;pid=042d500b7&amp;color=0,0,0&amp;vtp=1&amp;bbb=1&amp;hb=1"/>
          <p:cNvSpPr/>
          <p:nvPr/>
        </p:nvSpPr>
        <p:spPr>
          <a:xfrm>
            <a:off x="576072" y="284701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潮流：资本主义发展；资本主义制度确立和扩展。（写出其中一点即可，2分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方</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式</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：革命和改革。（2分）</a:t>
            </a:r>
            <a:endParaRPr lang="en-US" altLang="zh-CN" sz="2400" dirty="0"/>
          </a:p>
        </p:txBody>
      </p:sp>
      <p:sp>
        <p:nvSpPr>
          <p:cNvPr id="4" name="QO_5_BD.60_1#2291780ce?vcp=1&amp;pid=042d500b7&amp;color=0,0,0&amp;vtp=1&amp;bbb=1"/>
          <p:cNvSpPr/>
          <p:nvPr/>
        </p:nvSpPr>
        <p:spPr>
          <a:xfrm>
            <a:off x="576072" y="400271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（2）根据⑥和⑧，分别指出中国探索出的革命和建设新道路。（2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O_5_AN.61_1#2291780ce?vcp=1&amp;pid=042d500b7&amp;color=0,0,0&amp;vtp=1&amp;bbb=1"/>
          <p:cNvSpPr/>
          <p:nvPr/>
        </p:nvSpPr>
        <p:spPr>
          <a:xfrm>
            <a:off x="576072" y="452557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新道路：井冈山道路；中国特色社会主义道路。（2分）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2_1#047324139?vcp=1&amp;pid=042d500b7&amp;color=0,0,0&amp;vtp=1&amp;bt=1&amp;bbb=1&amp;hb=1"/>
          <p:cNvSpPr/>
          <p:nvPr/>
        </p:nvSpPr>
        <p:spPr>
          <a:xfrm>
            <a:off x="576072" y="2597309"/>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（3）综合上述材料并结合所学知识，围绕“解决问题的方式”拟定观点</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并选择材</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料中的两个或者两个以上同类事件进行论述</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观点明确</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史论结合</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逻</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辑清晰</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有总结提升</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3_1#047324139?vcp=1&amp;pid=042d500b7&amp;color=0,0,0&amp;vtp=1&amp;bt=1&amp;bbb=1&amp;hb=1"/>
          <p:cNvSpPr/>
          <p:nvPr/>
        </p:nvSpPr>
        <p:spPr>
          <a:xfrm>
            <a:off x="576072" y="677068"/>
            <a:ext cx="10954512" cy="5588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【示例一】观点：革命是推翻旧制度的手段之一。（1分）论述：17世纪</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英国议</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会与封建王权产生矛盾</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，英国爆发资产阶级革命，之后议会通过《权利法案</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限</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制了国王权力</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，建立了君主立宪制，推翻了封建君主专制</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为英国资本主义发展</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开辟了道路</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；18世纪后期，英国殖民统治压制北美经济发展</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美国通过独立战争</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摆脱了英国殖民统治</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，获得国家独立，走上了发展资本主义的道路。（4分）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结论</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由此可知</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，在人类社会发展历程中，革命是推翻旧制度、</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建立新制度的手段之一</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1分）（也可以从改革角度进行论述）【示例二】观点</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政策调整是应对危机的</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重要方法</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。（1分）论述：苏俄经历数年战争，经济困难，社会矛盾加剧。1921</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年</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列宁从苏俄国情出发</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，实施新经济政策，迅速缓解危机，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促使国民经济稳步发展</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20</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世纪二三十年代，经济大危机给美国带来沉重打击</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罗斯福就任总统后实施新</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ct val="150000"/>
              </a:lnSpc>
            </a:pP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3_1#047324139?vcp=1&amp;pid=042d500b7&amp;color=0,0,0&amp;vtp=1&amp;bt=1&amp;bbb=1&amp;hb=1"/>
          <p:cNvSpPr/>
          <p:nvPr/>
        </p:nvSpPr>
        <p:spPr>
          <a:xfrm>
            <a:off x="576072" y="951389"/>
            <a:ext cx="10954512" cy="5029200"/>
          </a:xfrm>
          <a:prstGeom prst="rect">
            <a:avLst/>
          </a:prstGeom>
          <a:noFill/>
        </p:spPr>
        <p:txBody>
          <a:bodyPr wrap="none" lIns="0" tIns="0" rIns="0" bIns="0" rtlCol="0" anchor="t"/>
          <a:lstStyle/>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政</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，采用国家干预手段扭转经济形势，美国经济开始复苏</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政府宏观调控能力也</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得到了增强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。（4分）结论：由此可知，调整政策不仅可以应对危机、</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克服困难</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也可以促进国家发展</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。（1分）【示例三】观点</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开辟新道路是获得发展的重要途</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径</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。（1分）论述：1927年，大革命失败后，中国共产党先后领导南昌起义</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秋收</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起义等</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，毛泽东开辟了“农村包围城市、武装夺取政权”的井冈山道路</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最终领导</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中国革命走向胜利</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；“文化大革命”十年动乱，给国家带来许多问题，1978年</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中</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共十一届三中全会召开</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，开启改革开放和社会主义现代化建设新时期</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建设中国</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特色社会主义和实现中华民族伟大复兴的征程取得令世人瞩目的成就</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。（4分</a:t>
            </a:r>
            <a:r>
              <a:rPr lang="en-US" altLang="zh-CN" sz="2400" b="1" i="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结</a:t>
            </a:r>
            <a:endPar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论</a:t>
            </a:r>
            <a:r>
              <a:rPr lang="en-US" altLang="zh-CN" sz="2400" b="1" i="0" dirty="0">
                <a:solidFill>
                  <a:srgbClr val="A00021"/>
                </a:solidFill>
                <a:latin typeface="Times New Roman" panose="02020603050405020304" pitchFamily="34" charset="0"/>
                <a:ea typeface="SimSun" panose="02010600030101010101" pitchFamily="34" charset="-122"/>
                <a:cs typeface="Times New Roman" panose="02020603050405020304" pitchFamily="34" charset="-120"/>
              </a:rPr>
              <a:t>：由此可知，探索适合国情的革命和建设道路，能给国家发展带来转机。（1分）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7c6405b40?vcp=1&amp;pid=04a217360&amp;color=0,0,0&amp;vtp=1&amp;bt=1&amp;bbb=1&amp;hb=1"/>
          <p:cNvSpPr/>
          <p:nvPr/>
        </p:nvSpPr>
        <p:spPr>
          <a:xfrm>
            <a:off x="576072" y="539496"/>
            <a:ext cx="10954512" cy="1306576"/>
          </a:xfrm>
          <a:prstGeom prst="rect">
            <a:avLst/>
          </a:prstGeom>
          <a:noFill/>
        </p:spPr>
        <p:txBody>
          <a:bodyPr wrap="none" lIns="0" tIns="0" rIns="0" bIns="0" rtlCol="0" anchor="t"/>
          <a:lstStyle/>
          <a:p>
            <a:pPr algn="l" latinLnBrk="1">
              <a:lnSpc>
                <a:spcPts val="4700"/>
              </a:lnSpc>
            </a:pP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三、单项选择题（</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本大题共</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36</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在每小题给出的</a:t>
            </a:r>
            <a:endParaRPr lang="en-US" altLang="zh-CN" sz="26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6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四个备选项中</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只有一项符合题目要求</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错选</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多选或未选均不得分</a:t>
            </a:r>
            <a:r>
              <a:rPr lang="en-US" altLang="zh-CN" sz="26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600" dirty="0"/>
          </a:p>
        </p:txBody>
      </p:sp>
      <p:sp>
        <p:nvSpPr>
          <p:cNvPr id="3" name="QC_4_BD.1_1#2833df715?vcp=1&amp;pid=7c6405b40&amp;color=0,0,0&amp;vtp=1&amp;bbb=1&amp;hb=1"/>
          <p:cNvSpPr/>
          <p:nvPr/>
        </p:nvSpPr>
        <p:spPr>
          <a:xfrm>
            <a:off x="576072" y="178948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23.考古发现是了解史前社会历史的重要依据</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下列考古发现能够佐证原始农业兴</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起的是(</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C_4_BD.1_2#2833df715.choices?vcp=1&amp;pid=7c6405b40&amp;color=0,0,0&amp;vtp=1&amp;bbb=1"/>
          <p:cNvSpPr/>
          <p:nvPr/>
        </p:nvSpPr>
        <p:spPr>
          <a:xfrm>
            <a:off x="576072" y="2941374"/>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北京东胡林遗址出土的炭化粟和黍</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.山顶洞人使用的骨针</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云南元谋县发现的门齿化石和石器</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.春秋战国时的铁农具</a:t>
            </a:r>
            <a:endParaRPr lang="en-US" altLang="zh-CN" sz="2400" dirty="0"/>
          </a:p>
        </p:txBody>
      </p:sp>
      <p:sp>
        <p:nvSpPr>
          <p:cNvPr id="6" name="QC_4_AN.2_1#2833df715.bracket?vcp=1&amp;pid=7c6405b40&amp;color=0,0,0&amp;vpa=1&amp;vtp=1&amp;answeroption=A"/>
          <p:cNvSpPr txBox="1"/>
          <p:nvPr/>
        </p:nvSpPr>
        <p:spPr>
          <a:xfrm>
            <a:off x="449072" y="2999794"/>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_1#450ba66c3?htil=1&amp;vcp=1&amp;pid=7c6405b40&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12280" y="1409016"/>
            <a:ext cx="3317030" cy="223931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3_2#450ba66c3?htil=1&amp;sp=1&amp;vcp=1&amp;pid=7c6405b40&amp;color=0,0,0&amp;vtp=1&amp;bt=1&amp;bbb=1&amp;hb=1&amp;hs=1"/>
          <p:cNvSpPr/>
          <p:nvPr/>
        </p:nvSpPr>
        <p:spPr>
          <a:xfrm>
            <a:off x="576072" y="1421716"/>
            <a:ext cx="6117336"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24.右图是</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1976</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年出土于陕西临潼的利簋及其</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algn="l"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腹内所铸铭文</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它可以用来研究</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5" name="QC_4_BD.3_3#450ba66c3.choices?htil=1&amp;vcp=1&amp;pid=7c6405b40&amp;color=0,0,0&amp;vtp=1&amp;bbb=1&amp;hs=1"/>
          <p:cNvSpPr/>
          <p:nvPr/>
        </p:nvSpPr>
        <p:spPr>
          <a:xfrm>
            <a:off x="576072" y="2576454"/>
            <a:ext cx="6117336"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316611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商朝的建立与发展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.陶器的出现与推广</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3166110"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铁器的诞生与发展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.青铜器与早期文字</a:t>
            </a:r>
            <a:endParaRPr lang="en-US" altLang="zh-CN" sz="2400" dirty="0"/>
          </a:p>
        </p:txBody>
      </p:sp>
      <p:sp>
        <p:nvSpPr>
          <p:cNvPr id="6" name="QC_4_BD.5_1#c46e18dfb?vcp=1&amp;pid=7c6405b40&amp;color=0,0,0&amp;vtp=1&amp;bbb=1&amp;hb=1&amp;hs=1"/>
          <p:cNvSpPr/>
          <p:nvPr/>
        </p:nvSpPr>
        <p:spPr>
          <a:xfrm>
            <a:off x="576072" y="371950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25.秦统一六国后，秦始皇下令废除六国货币</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以秦圆形方孔半两钱作为全国统一</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通行的货币</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此举有利于</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8" name="QC_4_BD.5_2#c46e18dfb.choices?vcp=1&amp;pid=7c6405b40&amp;color=0,0,0&amp;vtp=1&amp;bbb=1"/>
          <p:cNvSpPr/>
          <p:nvPr/>
        </p:nvSpPr>
        <p:spPr>
          <a:xfrm>
            <a:off x="576072" y="4870182"/>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4160" algn="l"/>
                <a:tab pos="5570855" algn="l"/>
                <a:tab pos="836295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加强民族交融</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促进经济发展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推动文化繁荣</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.推行中央政令</a:t>
            </a:r>
            <a:endParaRPr lang="en-US" altLang="zh-CN" sz="2400" dirty="0"/>
          </a:p>
        </p:txBody>
      </p:sp>
      <p:sp>
        <p:nvSpPr>
          <p:cNvPr id="9" name="QC_4_AN.4_1#450ba66c3.bracket?vcp=1&amp;pid=7c6405b40&amp;color=0,0,0&amp;vpa=2&amp;vtp=1&amp;answeroption=D"/>
          <p:cNvSpPr txBox="1"/>
          <p:nvPr/>
        </p:nvSpPr>
        <p:spPr>
          <a:xfrm>
            <a:off x="3615817" y="3206374"/>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0" name="QC_4_AN.6_1#c46e18dfb.bracket?vcp=1&amp;pid=7c6405b40&amp;color=0,0,0&amp;vpa=3&amp;vtp=1&amp;answeroption=B"/>
          <p:cNvSpPr txBox="1"/>
          <p:nvPr/>
        </p:nvSpPr>
        <p:spPr>
          <a:xfrm>
            <a:off x="3253867" y="4903202"/>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d9689dfee?vcp=1&amp;pid=7c6405b40&amp;color=0,0,0&amp;vtp=1&amp;bt=1&amp;bbb=1&amp;hb=1"/>
          <p:cNvSpPr/>
          <p:nvPr/>
        </p:nvSpPr>
        <p:spPr>
          <a:xfrm>
            <a:off x="576072" y="169228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26.《晋书》记载：“（东晋后期南方）百姓乐业，谷帛殷阜，</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几乎家给人足矣</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材料所述现象出现的原因是(</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7_2#d9689dfee.choices?vcp=1&amp;pid=7c6405b40&amp;color=0,0,0&amp;vtp=1&amp;bbb=1"/>
          <p:cNvSpPr/>
          <p:nvPr/>
        </p:nvSpPr>
        <p:spPr>
          <a:xfrm>
            <a:off x="576072" y="28470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4160" algn="l"/>
                <a:tab pos="5570855" algn="l"/>
                <a:tab pos="836295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江南地区开发</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西晋统一全国</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南方政权更替</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.北方民族交融</a:t>
            </a:r>
            <a:endParaRPr lang="en-US" altLang="zh-CN" sz="2400" dirty="0"/>
          </a:p>
        </p:txBody>
      </p:sp>
      <p:sp>
        <p:nvSpPr>
          <p:cNvPr id="5" name="QC_4_BD.9_1#8ac47e33a?vcp=1&amp;pid=7c6405b40&amp;color=0,0,0&amp;vtp=1&amp;bbb=1&amp;hb=1"/>
          <p:cNvSpPr/>
          <p:nvPr/>
        </p:nvSpPr>
        <p:spPr>
          <a:xfrm>
            <a:off x="576072" y="336987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27.元朝设立澎湖巡检司管辖澎湖和琉球，清朝先后设立台湾府和台湾省</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这些措</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施说明古代中央政府(</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7" name="QC_4_BD.9_2#8ac47e33a.choices?vcp=1&amp;pid=7c6405b40&amp;color=0,0,0&amp;vtp=1&amp;bbb=1"/>
          <p:cNvSpPr/>
          <p:nvPr/>
        </p:nvSpPr>
        <p:spPr>
          <a:xfrm>
            <a:off x="576072" y="4525577"/>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4160" algn="l"/>
                <a:tab pos="5570855" algn="l"/>
                <a:tab pos="836295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强化君主专制</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发展海外贸易</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加强边疆管理</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.完善中央官制</a:t>
            </a:r>
            <a:endParaRPr lang="en-US" altLang="zh-CN" sz="2400" dirty="0"/>
          </a:p>
        </p:txBody>
      </p:sp>
      <p:sp>
        <p:nvSpPr>
          <p:cNvPr id="8" name="QC_4_AN.8_1#d9689dfee.bracket?vcp=1&amp;pid=7c6405b40&amp;color=0,0,0&amp;vpa=4&amp;vtp=1&amp;answeroption=A"/>
          <p:cNvSpPr txBox="1"/>
          <p:nvPr/>
        </p:nvSpPr>
        <p:spPr>
          <a:xfrm>
            <a:off x="449072" y="288003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10_1#8ac47e33a.bracket?vcp=1&amp;pid=7c6405b40&amp;color=0,0,0&amp;vpa=5&amp;vtp=1&amp;answeroption=C"/>
          <p:cNvSpPr txBox="1"/>
          <p:nvPr/>
        </p:nvSpPr>
        <p:spPr>
          <a:xfrm>
            <a:off x="6020562" y="455859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1_1#1d982cc08?sp=1&amp;vcp=1&amp;pid=7c6405b40&amp;color=0,0,0&amp;vtp=1&amp;bt=1&amp;bbb=1&amp;hb=1"/>
          <p:cNvSpPr/>
          <p:nvPr/>
        </p:nvSpPr>
        <p:spPr>
          <a:xfrm>
            <a:off x="576072" y="539986"/>
            <a:ext cx="10954512" cy="990600"/>
          </a:xfrm>
          <a:prstGeom prst="rect">
            <a:avLst/>
          </a:prstGeom>
          <a:noFill/>
        </p:spPr>
        <p:txBody>
          <a:bodyPr wrap="none" lIns="0" tIns="0" rIns="0" bIns="0" rtlCol="0" anchor="t"/>
          <a:lstStyle/>
          <a:p>
            <a:pPr algn="l" latinLnBrk="1">
              <a:lnSpc>
                <a:spcPts val="3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28.下表反映了1831年和1838年我国白银外流的情况（单位：两</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这可以印证当</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时(</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graphicFrame>
        <p:nvGraphicFramePr>
          <p:cNvPr id="8" name="QC_4_BD.11_2#1d982cc08?colgroup=15,19&amp;vcp=1&amp;pid=7c6405b40&amp;color=0,0,0&amp;vtp=1&amp;bbb=1"/>
          <p:cNvGraphicFramePr>
            <a:graphicFrameLocks noGrp="1"/>
          </p:cNvGraphicFramePr>
          <p:nvPr/>
        </p:nvGraphicFramePr>
        <p:xfrm>
          <a:off x="576072" y="1636250"/>
          <a:ext cx="10927080" cy="1500570"/>
        </p:xfrm>
        <a:graphic>
          <a:graphicData uri="http://schemas.openxmlformats.org/drawingml/2006/table">
            <a:tbl>
              <a:tblPr/>
              <a:tblGrid>
                <a:gridCol w="4809744"/>
                <a:gridCol w="6117336"/>
              </a:tblGrid>
              <a:tr h="500190">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白银外流数量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00190">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1831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  6</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843</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873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00190">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1838</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13</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877</a:t>
                      </a:r>
                      <a:r>
                        <a:rPr lang="en-US" altLang="zh-CN" sz="2400" b="1" i="0" dirty="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4_BD.11_3#1d982cc08.choices?vcp=1&amp;pid=7c6405b40&amp;color=0,0,0&amp;vtp=1&amp;bbb=1"/>
          <p:cNvSpPr/>
          <p:nvPr/>
        </p:nvSpPr>
        <p:spPr>
          <a:xfrm>
            <a:off x="576072" y="3274550"/>
            <a:ext cx="10954512" cy="990600"/>
          </a:xfrm>
          <a:prstGeom prst="rect">
            <a:avLst/>
          </a:prstGeom>
          <a:noFill/>
        </p:spPr>
        <p:txBody>
          <a:bodyPr wrap="none" lIns="0" tIns="0" rIns="0" bIns="0" rtlCol="0" anchor="t"/>
          <a:lstStyle/>
          <a:p>
            <a:pPr marL="0" marR="0" lvl="0" indent="0" defTabSz="914400" eaLnBrk="1" fontAlgn="auto" latinLnBrk="1" hangingPunct="1">
              <a:lnSpc>
                <a:spcPts val="39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资本主义世界市场形成</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.英国向中国大量走私鸦片</a:t>
            </a:r>
            <a:endParaRPr lang="en-US" altLang="zh-CN" sz="2400" dirty="0"/>
          </a:p>
          <a:p>
            <a:pPr marL="0" marR="0" lvl="0" indent="0" defTabSz="914400" eaLnBrk="1" fontAlgn="auto" latinLnBrk="1" hangingPunct="1">
              <a:lnSpc>
                <a:spcPts val="39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中国传统经济模式转变</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.清王朝加强封建专制统治</a:t>
            </a:r>
            <a:endParaRPr lang="en-US" altLang="zh-CN" sz="2400" dirty="0"/>
          </a:p>
        </p:txBody>
      </p:sp>
      <p:sp>
        <p:nvSpPr>
          <p:cNvPr id="6" name="QC_4_BD.13_1#24ae95959?vcp=1&amp;pid=7c6405b40&amp;color=0,0,0&amp;vtp=1&amp;bbb=1&amp;hb=1"/>
          <p:cNvSpPr/>
          <p:nvPr/>
        </p:nvSpPr>
        <p:spPr>
          <a:xfrm>
            <a:off x="576072" y="4252451"/>
            <a:ext cx="10954512" cy="1485900"/>
          </a:xfrm>
          <a:prstGeom prst="rect">
            <a:avLst/>
          </a:prstGeom>
          <a:noFill/>
        </p:spPr>
        <p:txBody>
          <a:bodyPr wrap="none" lIns="0" tIns="0" rIns="0" bIns="0" rtlCol="0" anchor="t"/>
          <a:lstStyle/>
          <a:p>
            <a:pPr algn="l" latinLnBrk="1">
              <a:lnSpc>
                <a:spcPts val="39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29.20世纪初，清政府被迫签订的某个不平等条约规定</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中国国家应允由诸国分应</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主办会同酌定数处</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，留兵驻守，以保京师至海通道无断绝之虞</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今诸国驻守之处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39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系黄村</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、廊坊</a:t>
            </a:r>
            <a:r>
              <a:rPr lang="en-US" altLang="zh-CN" sz="2400" b="1" i="0" dirty="0">
                <a:solidFill>
                  <a:srgbClr val="000000"/>
                </a:solidFill>
                <a:latin typeface="SimSun" panose="02010600030101010101" pitchFamily="34" charset="-122"/>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山海关。”</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该条约是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3" name="QC_4_BD.13_2#24ae95959.choices?vcp=1&amp;pid=7c6405b40&amp;color=0,0,0&amp;vtp=1&amp;bbb=1"/>
          <p:cNvSpPr/>
          <p:nvPr/>
        </p:nvSpPr>
        <p:spPr>
          <a:xfrm>
            <a:off x="576072" y="5758724"/>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4160" algn="l"/>
                <a:tab pos="5570855" algn="l"/>
                <a:tab pos="836295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南京条约</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北京条约</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马关条约</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.《辛丑条约》</a:t>
            </a:r>
            <a:endParaRPr lang="en-US" altLang="zh-CN" sz="2400" dirty="0"/>
          </a:p>
        </p:txBody>
      </p:sp>
      <p:sp>
        <p:nvSpPr>
          <p:cNvPr id="9" name="QC_4_AN.12_1#1d982cc08.bracket?vcp=1&amp;pid=7c6405b40&amp;color=0,0,0&amp;vpa=6&amp;vtp=1&amp;answeroption=B"/>
          <p:cNvSpPr txBox="1"/>
          <p:nvPr/>
        </p:nvSpPr>
        <p:spPr>
          <a:xfrm>
            <a:off x="6033262" y="3269470"/>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0" name="QC_4_AN.14_1#24ae95959.bracket?vcp=1&amp;pid=7c6405b40&amp;color=0,0,0&amp;vpa=7&amp;vtp=1&amp;answeroption=D"/>
          <p:cNvSpPr txBox="1"/>
          <p:nvPr/>
        </p:nvSpPr>
        <p:spPr>
          <a:xfrm>
            <a:off x="8812022" y="5791744"/>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5_1#00594146f?sp=1&amp;vcp=1&amp;pid=7c6405b40&amp;color=0,0,0&amp;vtp=1&amp;bt=1&amp;bbb=1"/>
          <p:cNvSpPr/>
          <p:nvPr/>
        </p:nvSpPr>
        <p:spPr>
          <a:xfrm>
            <a:off x="576072" y="11322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30.歌曲能够传承时代记忆。</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下列两首歌曲反映的历史事件是</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graphicFrame>
        <p:nvGraphicFramePr>
          <p:cNvPr id="9" name="QC_4_BD.15_2#00594146f?colgroup=35&amp;vcp=1&amp;pid=7c6405b40&amp;color=0,0,0&amp;vtp=1&amp;bbb=1&amp;hb=1"/>
          <p:cNvGraphicFramePr>
            <a:graphicFrameLocks noGrp="1"/>
          </p:cNvGraphicFramePr>
          <p:nvPr/>
        </p:nvGraphicFramePr>
        <p:xfrm>
          <a:off x="576072" y="1737873"/>
          <a:ext cx="10936224" cy="1458341"/>
        </p:xfrm>
        <a:graphic>
          <a:graphicData uri="http://schemas.openxmlformats.org/drawingml/2006/table">
            <a:tbl>
              <a:tblPr/>
              <a:tblGrid>
                <a:gridCol w="10936224"/>
              </a:tblGrid>
              <a:tr h="1458341">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两千余年专制毒</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一旦扫而空</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汉满蒙回藏</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同享幸福乐融融</a:t>
                      </a:r>
                      <a:r>
                        <a:rPr lang="en-US" altLang="zh-CN" sz="2400" b="1" i="0" spc="-10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庆祝共</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黄花黄</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黄花黄</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黄花黄时清朝亡</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清朝亡</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黄花黄</a:t>
                      </a:r>
                      <a:r>
                        <a:rPr lang="en-US" altLang="zh-CN" sz="2400" b="1" i="0" spc="-10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黄花歌</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4_BD.15_3#00594146f.choices?vcp=1&amp;pid=7c6405b40&amp;color=0,0,0&amp;vtp=1&amp;bbb=1"/>
          <p:cNvSpPr/>
          <p:nvPr/>
        </p:nvSpPr>
        <p:spPr>
          <a:xfrm>
            <a:off x="576072" y="3325373"/>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3188335" algn="l"/>
                <a:tab pos="5729605" algn="l"/>
                <a:tab pos="860107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太平天国运动</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戊戌变法</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义和团运动</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.辛亥革命</a:t>
            </a:r>
            <a:endParaRPr lang="en-US" altLang="zh-CN" sz="2400" dirty="0"/>
          </a:p>
        </p:txBody>
      </p:sp>
      <p:sp>
        <p:nvSpPr>
          <p:cNvPr id="6" name="QC_4_BD.17_1#86c5d8287?vcp=1&amp;pid=7c6405b40&amp;color=0,0,0&amp;vtp=1&amp;bbb=1&amp;hb=1"/>
          <p:cNvSpPr/>
          <p:nvPr/>
        </p:nvSpPr>
        <p:spPr>
          <a:xfrm>
            <a:off x="576072" y="3855906"/>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31.五四运动后，一些新报刊开始涌现，如《劳动者》《劳动界》《劳动音》</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等</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据此可以推断这一时期宣传的新思想是(</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8" name="QC_4_BD.17_2#86c5d8287.choices?vcp=1&amp;pid=7c6405b40&amp;color=0,0,0&amp;vtp=1&amp;bbb=1"/>
          <p:cNvSpPr/>
          <p:nvPr/>
        </p:nvSpPr>
        <p:spPr>
          <a:xfrm>
            <a:off x="576072" y="5011606"/>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3108960" algn="l"/>
                <a:tab pos="5570855" algn="l"/>
                <a:tab pos="8362950"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维新变法思想</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三民主义</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马克思主义</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.毛泽东思想</a:t>
            </a:r>
            <a:endParaRPr lang="en-US" altLang="zh-CN" sz="2400" dirty="0"/>
          </a:p>
        </p:txBody>
      </p:sp>
      <p:sp>
        <p:nvSpPr>
          <p:cNvPr id="3" name="QC_4_AN.16_1#00594146f.bracket?vcp=1&amp;pid=7c6405b40&amp;color=0,0,0&amp;vpa=8&amp;vtp=1&amp;answeroption=D"/>
          <p:cNvSpPr txBox="1"/>
          <p:nvPr/>
        </p:nvSpPr>
        <p:spPr>
          <a:xfrm>
            <a:off x="9050147" y="335839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0" name="QC_4_AN.18_1#86c5d8287.bracket?vcp=1&amp;pid=7c6405b40&amp;color=0,0,0&amp;vpa=9&amp;vtp=1&amp;answeroption=C"/>
          <p:cNvSpPr txBox="1"/>
          <p:nvPr/>
        </p:nvSpPr>
        <p:spPr>
          <a:xfrm>
            <a:off x="6020562" y="5044626"/>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a4c521020?vcp=1&amp;pid=7c6405b40&amp;color=0,0,0&amp;vtp=1&amp;bt=1&amp;bbb=1&amp;hb=1"/>
          <p:cNvSpPr/>
          <p:nvPr/>
        </p:nvSpPr>
        <p:spPr>
          <a:xfrm>
            <a:off x="576072" y="58738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32.1938年5月，毛泽东发表《论持久战</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全面分析了中日战争互相矛盾着的基本</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特点</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，即敌强我弱、敌退步我进步、敌小我大、敌失道寡助我得道多助</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这些论</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述在当时(</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4" name="QC_4_BD.19_2#a4c521020.choices?vcp=1&amp;pid=7c6405b40&amp;color=0,0,0&amp;vtp=1&amp;bbb=1"/>
          <p:cNvSpPr/>
          <p:nvPr/>
        </p:nvSpPr>
        <p:spPr>
          <a:xfrm>
            <a:off x="576072" y="228821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粉碎了日本迅速灭亡中国的企图</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.加快了国共合作的进程</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揭露了汪精卫伪政权的卖国行径</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.鼓舞了人民抗战的信心</a:t>
            </a:r>
            <a:endParaRPr lang="en-US" altLang="zh-CN" sz="2400" dirty="0"/>
          </a:p>
        </p:txBody>
      </p:sp>
      <p:sp>
        <p:nvSpPr>
          <p:cNvPr id="5" name="QC_4_BD.21_1#f098189f6?vcp=1&amp;pid=7c6405b40&amp;color=0,0,0&amp;vtp=1&amp;bbb=1&amp;hb=1"/>
          <p:cNvSpPr/>
          <p:nvPr/>
        </p:nvSpPr>
        <p:spPr>
          <a:xfrm>
            <a:off x="576072" y="344391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33.根据国家统计局公布的统计资料，全国土地改革前，在农村占农户总数不到</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7</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的地主</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、富农占有耕地总面积的50%以上，而占全国农户57%以上的贫农</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雇农</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仅占有耕地总面积的</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14%，处于无地或少地的状态</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上述材料反映了土地改革的</a:t>
            </a:r>
            <a:endPar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endParaRPr lang="en-US" altLang="zh-CN" sz="2400" dirty="0"/>
          </a:p>
        </p:txBody>
      </p:sp>
      <p:sp>
        <p:nvSpPr>
          <p:cNvPr id="7" name="QC_4_BD.21_2#f098189f6.choices?vcp=1&amp;pid=7c6405b40&amp;color=0,0,0&amp;vtp=1&amp;bbb=1"/>
          <p:cNvSpPr/>
          <p:nvPr/>
        </p:nvSpPr>
        <p:spPr>
          <a:xfrm>
            <a:off x="576072" y="56918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目的</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背景</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内容</a:t>
            </a:r>
            <a:r>
              <a:rPr lang="en-US" altLang="zh-CN" sz="2400" b="1" i="0" spc="-10300" smtClean="0">
                <a:solidFill>
                  <a:srgbClr val="000000"/>
                </a:solidFill>
                <a:latin typeface="SimSun" panose="02010600030101010101" pitchFamily="34" charset="-122"/>
                <a:ea typeface="SimSun" panose="02010600030101010101" pitchFamily="34" charset="-122"/>
                <a:cs typeface="SimSun" panose="02010600030101010101" pitchFamily="34" charset="-120"/>
              </a:rPr>
              <a:t>	</a:t>
            </a:r>
            <a:r>
              <a:rPr lang="en-US" altLang="zh-CN" sz="2400" b="1" i="0" smtClean="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SimSun" panose="02010600030101010101" pitchFamily="34" charset="-122"/>
                <a:cs typeface="Times New Roman" panose="02020603050405020304" pitchFamily="34" charset="-120"/>
              </a:rPr>
              <a:t>.影响</a:t>
            </a:r>
            <a:endParaRPr lang="en-US" altLang="zh-CN" sz="2400" dirty="0"/>
          </a:p>
        </p:txBody>
      </p:sp>
      <p:sp>
        <p:nvSpPr>
          <p:cNvPr id="8" name="QC_4_AN.20_1#a4c521020.bracket?vcp=1&amp;pid=7c6405b40&amp;color=0,0,0&amp;vpa=10&amp;vtp=1&amp;answeroption=D"/>
          <p:cNvSpPr txBox="1"/>
          <p:nvPr/>
        </p:nvSpPr>
        <p:spPr>
          <a:xfrm>
            <a:off x="6033262" y="291813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22_1#f098189f6.bracket?vcp=1&amp;pid=7c6405b40&amp;color=0,0,0&amp;vpa=11&amp;vtp=1&amp;answeroption=B"/>
          <p:cNvSpPr txBox="1"/>
          <p:nvPr/>
        </p:nvSpPr>
        <p:spPr>
          <a:xfrm>
            <a:off x="3250692" y="572483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5917</Words>
  <Application>WPS 演示</Application>
  <PresentationFormat>自定义</PresentationFormat>
  <Paragraphs>509</Paragraphs>
  <Slides>35</Slides>
  <Notes>32</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35</vt:i4>
      </vt:variant>
    </vt:vector>
  </HeadingPairs>
  <TitlesOfParts>
    <vt:vector size="53" baseType="lpstr">
      <vt:lpstr>Arial</vt:lpstr>
      <vt:lpstr>宋体</vt:lpstr>
      <vt:lpstr>Wingdings</vt:lpstr>
      <vt:lpstr>微软雅黑</vt:lpstr>
      <vt:lpstr>微软雅黑</vt:lpstr>
      <vt:lpstr>SimHei</vt:lpstr>
      <vt:lpstr>SimHei</vt:lpstr>
      <vt:lpstr>Times New Roman</vt:lpstr>
      <vt:lpstr>SimSun</vt:lpstr>
      <vt:lpstr>Times New Roman</vt:lpstr>
      <vt:lpstr>楷体</vt:lpstr>
      <vt:lpstr>SimSun</vt:lpstr>
      <vt:lpstr>华文细黑</vt:lpstr>
      <vt:lpstr>Arial Unicode MS</vt:lpstr>
      <vt:lpstr>等线</vt:lpstr>
      <vt:lpstr>Calibri</vt:lpstr>
      <vt:lpstr>Cambria</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黄登奎</cp:lastModifiedBy>
  <cp:revision>4</cp:revision>
  <dcterms:created xsi:type="dcterms:W3CDTF">2025-04-11T03:38:45Z</dcterms:created>
  <dcterms:modified xsi:type="dcterms:W3CDTF">2025-04-11T03:38:45Z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129DC5E47C6B1420C58EF86752487D28_42</vt:lpwstr>
  </property>
  <property fmtid="{D5CDD505-2E9C-101B-9397-08002B2CF9AE}" pid="3" name="KSOProductBuildVer">
    <vt:lpwstr>2052-12.8.2.15283</vt:lpwstr>
  </property>
</Properties>
</file>