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7" r:id="rId14"/>
    <p:sldId id="268" r:id="rId15"/>
    <p:sldId id="269" r:id="rId16"/>
    <p:sldId id="270" r:id="rId17"/>
    <p:sldId id="271" r:id="rId18"/>
    <p:sldId id="272" r:id="rId19"/>
    <p:sldId id="273" r:id="rId20"/>
    <p:sldId id="274" r:id="rId21"/>
    <p:sldId id="275" r:id="rId22"/>
    <p:sldId id="276" r:id="rId23"/>
    <p:sldId id="278" r:id="rId24"/>
    <p:sldId id="279" r:id="rId25"/>
    <p:sldId id="280" r:id="rId26"/>
    <p:sldId id="281" r:id="rId27"/>
    <p:sldId id="282" r:id="rId28"/>
    <p:sldId id="283" r:id="rId29"/>
    <p:sldId id="285" r:id="rId30"/>
    <p:sldId id="286" r:id="rId31"/>
    <p:sldId id="287" r:id="rId32"/>
    <p:sldId id="288" r:id="rId33"/>
    <p:sldId id="289" r:id="rId34"/>
    <p:sldId id="290" r:id="rId35"/>
    <p:sldId id="291" r:id="rId36"/>
    <p:sldId id="306"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66" d="100"/>
          <a:sy n="66" d="100"/>
        </p:scale>
        <p:origin x="763" y="499"/>
      </p:cViewPr>
      <p:guideLst/>
    </p:cSldViewPr>
  </p:slideViewPr>
  <p:notesTextViewPr>
    <p:cViewPr>
      <p:scale>
        <a:sx n="1" d="1"/>
        <a:sy n="1" d="1"/>
      </p:scale>
      <p:origin x="0" y="0"/>
    </p:cViewPr>
  </p:notesTextViewPr>
  <p:sorterViewPr>
    <p:cViewPr>
      <p:scale>
        <a:sx n="125" d="100"/>
        <a:sy n="125" d="100"/>
      </p:scale>
      <p:origin x="0" y="-22805"/>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7f34bae3b01d9be91802158#tid=67f758115932700009ac04b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6556248" y="4069080"/>
            <a:ext cx="3602736"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7.xml"/><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7.xml"/><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image" Target="../media/image43.jpe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44.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46.png"/><Relationship Id="rId1" Type="http://schemas.openxmlformats.org/officeDocument/2006/relationships/image" Target="../media/image45.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52.png"/><Relationship Id="rId1" Type="http://schemas.openxmlformats.org/officeDocument/2006/relationships/image" Target="../media/image51.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7.xml"/><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56.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7.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7.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63.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7.xml"/><Relationship Id="rId2" Type="http://schemas.openxmlformats.org/officeDocument/2006/relationships/image" Target="../media/image65.png"/><Relationship Id="rId1" Type="http://schemas.openxmlformats.org/officeDocument/2006/relationships/image" Target="../media/image6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67.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7.xml"/><Relationship Id="rId2" Type="http://schemas.openxmlformats.org/officeDocument/2006/relationships/image" Target="../media/image69.png"/><Relationship Id="rId1" Type="http://schemas.openxmlformats.org/officeDocument/2006/relationships/image" Target="../media/image68.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7.xml"/><Relationship Id="rId2" Type="http://schemas.openxmlformats.org/officeDocument/2006/relationships/image" Target="../media/image71.png"/><Relationship Id="rId1" Type="http://schemas.openxmlformats.org/officeDocument/2006/relationships/image" Target="../media/image7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image" Target="../media/image72.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7.xml"/><Relationship Id="rId2" Type="http://schemas.openxmlformats.org/officeDocument/2006/relationships/image" Target="../media/image74.png"/><Relationship Id="rId1" Type="http://schemas.openxmlformats.org/officeDocument/2006/relationships/image" Target="../media/image73.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7.xml"/><Relationship Id="rId2" Type="http://schemas.openxmlformats.org/officeDocument/2006/relationships/image" Target="../media/image76.png"/><Relationship Id="rId1" Type="http://schemas.openxmlformats.org/officeDocument/2006/relationships/image" Target="../media/image7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7.xml"/><Relationship Id="rId2" Type="http://schemas.openxmlformats.org/officeDocument/2006/relationships/image" Target="../media/image78.png"/><Relationship Id="rId1" Type="http://schemas.openxmlformats.org/officeDocument/2006/relationships/image" Target="../media/image77.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79.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7.xml"/><Relationship Id="rId2" Type="http://schemas.openxmlformats.org/officeDocument/2006/relationships/image" Target="../media/image81.png"/><Relationship Id="rId1" Type="http://schemas.openxmlformats.org/officeDocument/2006/relationships/image" Target="../media/image80.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7.xml"/><Relationship Id="rId2" Type="http://schemas.openxmlformats.org/officeDocument/2006/relationships/image" Target="../media/image83.png"/><Relationship Id="rId1" Type="http://schemas.openxmlformats.org/officeDocument/2006/relationships/image" Target="../media/image82.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7.xml"/><Relationship Id="rId2" Type="http://schemas.openxmlformats.org/officeDocument/2006/relationships/image" Target="../media/image85.png"/><Relationship Id="rId1" Type="http://schemas.openxmlformats.org/officeDocument/2006/relationships/image" Target="../media/image84.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7.xml"/><Relationship Id="rId2" Type="http://schemas.openxmlformats.org/officeDocument/2006/relationships/image" Target="../media/image87.png"/><Relationship Id="rId1" Type="http://schemas.openxmlformats.org/officeDocument/2006/relationships/image" Target="../media/image86.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7.xml"/><Relationship Id="rId3" Type="http://schemas.openxmlformats.org/officeDocument/2006/relationships/image" Target="../media/image90.jpeg"/><Relationship Id="rId2" Type="http://schemas.openxmlformats.org/officeDocument/2006/relationships/image" Target="../media/image89.png"/><Relationship Id="rId1" Type="http://schemas.openxmlformats.org/officeDocument/2006/relationships/image" Target="../media/image88.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5_1#6de3eeab5?vcp=1&amp;pid=2169834e5&amp;color=0,0,0&amp;vtp=1&amp;bt=1&amp;bbb=1&amp;hb=1"/>
          <p:cNvSpPr/>
          <p:nvPr/>
        </p:nvSpPr>
        <p:spPr>
          <a:xfrm>
            <a:off x="602664" y="36557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8.某学校为了培养学生的科学素养，开展了科创教育。在此期间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，科创小组自制了</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冰淇淋自动售货机”，该作品可以通过扫码（该开关闭合）或投币（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该开关闭合）</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完成自动出售服务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；当光线较暗时，光控开关闭合，还可以提供照明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。下列电路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设计符合该要求的是(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4" name="QC_4_BD.15_2#6de3eeab5.choices?vcp=1&amp;pid=2169834e5&amp;color=0,0,0&amp;vtp=1&amp;bbb=1"/>
          <p:cNvSpPr/>
          <p:nvPr/>
        </p:nvSpPr>
        <p:spPr>
          <a:xfrm>
            <a:off x="602665" y="2566734"/>
            <a:ext cx="10948276" cy="3759200"/>
          </a:xfrm>
          <a:prstGeom prst="rect">
            <a:avLst/>
          </a:prstGeom>
          <a:noFill/>
        </p:spPr>
        <p:txBody>
          <a:bodyPr wrap="none" lIns="0" tIns="0" rIns="0" bIns="0" rtlCol="0" anchor="t"/>
          <a:lstStyle/>
          <a:p>
            <a:pPr algn="l" latinLnBrk="1">
              <a:lnSpc>
                <a:spcPts val="150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83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a:p>
            <a:pPr latinLnBrk="1">
              <a:lnSpc>
                <a:spcPts val="14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8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5" name="QC_4_BD.15_2#6de3eeab5.choice_image?vcp=1&amp;pid=2169834e5&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2132" y="2569019"/>
            <a:ext cx="2660904" cy="18928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15_2#6de3eeab5.choice_image?vcp=1&amp;pid=2169834e5&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16556" y="2492185"/>
            <a:ext cx="2770632" cy="1847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17_1#6de3eeab5.choices?vcp=1&amp;pid=2169834e5&amp;color=0,0,0&amp;mp=1&amp;vtp=1&amp;bt=1&amp;bbb=1"/>
          <p:cNvSpPr/>
          <p:nvPr/>
        </p:nvSpPr>
        <p:spPr>
          <a:xfrm>
            <a:off x="5103495" y="2033905"/>
            <a:ext cx="3196590" cy="4384675"/>
          </a:xfrm>
          <a:prstGeom prst="rect">
            <a:avLst/>
          </a:prstGeom>
          <a:noFill/>
        </p:spPr>
        <p:txBody>
          <a:bodyPr wrap="none" lIns="0" tIns="0" rIns="0" bIns="0" rtlCol="0" anchor="t"/>
          <a:lstStyle/>
          <a:p>
            <a:pPr algn="l" latinLnBrk="1">
              <a:lnSpc>
                <a:spcPts val="15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85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a:p>
            <a:pPr latinLnBrk="1">
              <a:lnSpc>
                <a:spcPts val="155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86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7" name="QC_4_BD.17_1#6de3eeab5.choice_image?vcp=1&amp;pid=2169834e5&amp;color=0,0,0&amp;mp=1&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1700" y="4461446"/>
            <a:ext cx="2734056" cy="195681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4_BD.17_1#6de3eeab5.choice_image?vcp=1&amp;pid=2169834e5&amp;color=0,0,0&amp;mp=1&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10901" y="4617130"/>
            <a:ext cx="2522474" cy="1801767"/>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4_AN.16_1#6de3eeab5.bracket?vcp=1&amp;pid=2169834e5&amp;color=0,0,0&amp;vpa=8&amp;vtp=1&amp;answeroption=D"/>
          <p:cNvSpPr txBox="1"/>
          <p:nvPr/>
        </p:nvSpPr>
        <p:spPr>
          <a:xfrm>
            <a:off x="4976644" y="5361622"/>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8_1#dbc209ecc?sp=1&amp;vcp=1&amp;pid=2169834e5&amp;color=0,0,0&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9.如图4所示是火箭搭载嫦娥六号探测器发射升空的壮丽情境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。在加速升空的过程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pic>
        <p:nvPicPr>
          <p:cNvPr id="4" name="QC_4_BD.18_2#dbc209ecc?htil=3&amp;vcp=1&amp;pid=2169834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91425" y="2962275"/>
            <a:ext cx="2328545" cy="195770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18_3#dbc209ecc.choices?htil=3&amp;vcp=1&amp;pid=2169834e5&amp;color=0,0,0&amp;vtp=1&amp;bbb=1"/>
          <p:cNvSpPr/>
          <p:nvPr/>
        </p:nvSpPr>
        <p:spPr>
          <a:xfrm>
            <a:off x="576072" y="2881308"/>
            <a:ext cx="8631936"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A.以地面为参照物，嫦娥六号是静止的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.嫦娥六号的机械能不变</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.嫦娥六号的运动状态发生改变</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.进入轨道后，嫦娥六号的惯性消失</a:t>
            </a:r>
            <a:endParaRPr lang="en-US" altLang="zh-CN" sz="2400" dirty="0"/>
          </a:p>
        </p:txBody>
      </p:sp>
      <p:sp>
        <p:nvSpPr>
          <p:cNvPr id="6" name="QC_4_AN.19_1#dbc209ecc.bracket?vcp=1&amp;pid=2169834e5&amp;color=0,0,0&amp;vpa=9&amp;vtp=1&amp;answeroption=C"/>
          <p:cNvSpPr txBox="1"/>
          <p:nvPr/>
        </p:nvSpPr>
        <p:spPr>
          <a:xfrm>
            <a:off x="449072" y="40827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4a0138bb4?vcp=1&amp;pid=2169834e5&amp;color=0,0,0&amp;mp=1&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10.物理研究中常常用到“控制变量法”“等效替代法”“模型法”“类比法”等方法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列初中物理中的几个研究实例中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，采用了“模型法”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4" name="QC_4_BD.20_2#4a0138bb4.choices?vcp=1&amp;pid=2169834e5&amp;color=0,0,0&amp;vtp=1&amp;bbb=1"/>
          <p:cNvSpPr/>
          <p:nvPr/>
        </p:nvSpPr>
        <p:spPr>
          <a:xfrm>
            <a:off x="576072" y="28813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A.利用磁感线来描述磁场</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.研究电流时把它与水流相比</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.探究液体压强与深度关系时，采用同一种液体</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.研究一个物体受几个力的作用时，引入合力的概念</a:t>
            </a:r>
            <a:endParaRPr lang="en-US" altLang="zh-CN" sz="2400" dirty="0"/>
          </a:p>
        </p:txBody>
      </p:sp>
      <p:sp>
        <p:nvSpPr>
          <p:cNvPr id="5" name="QC_4_AN.21_1#4a0138bb4.bracket?vcp=1&amp;pid=2169834e5&amp;color=0,0,0&amp;mp=1&amp;vpa=10&amp;vtp=1&amp;answeroption=A"/>
          <p:cNvSpPr txBox="1"/>
          <p:nvPr/>
        </p:nvSpPr>
        <p:spPr>
          <a:xfrm>
            <a:off x="449072" y="29397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77918ebd?vcp=1&amp;pid=1dc5464a5&amp;color=0,0,0&amp;vtp=1&amp;bt=1&amp;bbb=1&amp;hb=1"/>
          <p:cNvSpPr/>
          <p:nvPr/>
        </p:nvSpPr>
        <p:spPr>
          <a:xfrm>
            <a:off x="576072" y="539496"/>
            <a:ext cx="10954512" cy="190093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二、多项选择题（本大题共2小题，每小题4分，共8分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。在每小题列出的四</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个选项中</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，有多个选项符合题目要求，全部选对得4分，选对但不全得2</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有选错得</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0分）</a:t>
            </a:r>
            <a:endParaRPr lang="en-US" altLang="zh-CN" sz="2600" dirty="0"/>
          </a:p>
        </p:txBody>
      </p:sp>
      <mc:AlternateContent xmlns:mc="http://schemas.openxmlformats.org/markup-compatibility/2006">
        <mc:Choice xmlns:a14="http://schemas.microsoft.com/office/drawing/2010/main" Requires="a14">
          <p:sp>
            <p:nvSpPr>
              <p:cNvPr id="3" name="QC_4_BD.22_1#59321ad94?sp=1&amp;vcp=1&amp;pid=e77918ebd&amp;color=0,0,0&amp;vtp=1&amp;bbb=1&amp;hb=1"/>
              <p:cNvSpPr/>
              <p:nvPr/>
            </p:nvSpPr>
            <p:spPr>
              <a:xfrm>
                <a:off x="576072" y="237368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11.如图5所示，水平桌面上盛有适量盐水的烧杯中，漂浮着冰块</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𝐌</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，悬浮着物块</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当冰块</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𝐌</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完全熔化后，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下列分析正确的是(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mc:Choice>
        <mc:Fallback>
          <p:sp>
            <p:nvSpPr>
              <p:cNvPr id="3" name="QC_4_BD.22_1#59321ad94?sp=1&amp;vcp=1&amp;pid=e77918ebd&amp;color=0,0,0&amp;vtp=1&amp;bbb=1&amp;hb=1"/>
              <p:cNvSpPr>
                <a:spLocks noRot="1" noChangeAspect="1" noMove="1" noResize="1" noEditPoints="1" noAdjustHandles="1" noChangeArrowheads="1" noChangeShapeType="1" noTextEdit="1"/>
              </p:cNvSpPr>
              <p:nvPr/>
            </p:nvSpPr>
            <p:spPr>
              <a:xfrm>
                <a:off x="576072" y="2373689"/>
                <a:ext cx="10954512" cy="1117600"/>
              </a:xfrm>
              <a:prstGeom prst="rect">
                <a:avLst/>
              </a:prstGeom>
              <a:blipFill rotWithShape="1">
                <a:blip r:embed="rId1"/>
                <a:stretch>
                  <a:fillRect l="-1" t="-5" r="-2009" b="5"/>
                </a:stretch>
              </a:blipFill>
            </p:spPr>
            <p:txBody>
              <a:bodyPr/>
              <a:lstStyle/>
              <a:p>
                <a:r>
                  <a:rPr lang="zh-CN" altLang="en-US">
                    <a:noFill/>
                  </a:rPr>
                  <a:t> </a:t>
                </a:r>
              </a:p>
            </p:txBody>
          </p:sp>
        </mc:Fallback>
      </mc:AlternateContent>
      <p:pic>
        <p:nvPicPr>
          <p:cNvPr id="5" name="QC_4_BD.22_2#59321ad94?htil=4&amp;vcp=1&amp;pid=e77918eb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545320" y="3359150"/>
            <a:ext cx="1475740" cy="1934845"/>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C_4_BD.22_3#59321ad94.choices?htil=4&amp;vcp=1&amp;pid=e77918ebd&amp;color=0,0,0&amp;vtp=1&amp;bbb=1"/>
              <p:cNvSpPr/>
              <p:nvPr/>
            </p:nvSpPr>
            <p:spPr>
              <a:xfrm>
                <a:off x="576072" y="3479800"/>
                <a:ext cx="9436608"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4826000"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.烧杯中盐水的密度变小</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.烧杯内液面不发生变化</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4826000"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C.杯底受到液体的压强变小</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.物块</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受到的浮力变大</a:t>
                </a:r>
                <a:endParaRPr lang="en-US" altLang="zh-CN" sz="2400" dirty="0"/>
              </a:p>
            </p:txBody>
          </p:sp>
        </mc:Choice>
        <mc:Fallback>
          <p:sp>
            <p:nvSpPr>
              <p:cNvPr id="6" name="QC_4_BD.22_3#59321ad94.choices?htil=4&amp;vcp=1&amp;pid=e77918ebd&amp;color=0,0,0&amp;vtp=1&amp;bbb=1"/>
              <p:cNvSpPr>
                <a:spLocks noRot="1" noChangeAspect="1" noMove="1" noResize="1" noEditPoints="1" noAdjustHandles="1" noChangeArrowheads="1" noChangeShapeType="1" noTextEdit="1"/>
              </p:cNvSpPr>
              <p:nvPr/>
            </p:nvSpPr>
            <p:spPr>
              <a:xfrm>
                <a:off x="576072" y="3479800"/>
                <a:ext cx="9436608" cy="1117600"/>
              </a:xfrm>
              <a:prstGeom prst="rect">
                <a:avLst/>
              </a:prstGeom>
              <a:blipFill rotWithShape="1">
                <a:blip r:embed="rId3"/>
                <a:stretch>
                  <a:fillRect l="-1"/>
                </a:stretch>
              </a:blipFill>
            </p:spPr>
            <p:txBody>
              <a:bodyPr/>
              <a:lstStyle/>
              <a:p>
                <a:r>
                  <a:rPr lang="zh-CN" altLang="en-US">
                    <a:noFill/>
                  </a:rPr>
                  <a:t> </a:t>
                </a:r>
              </a:p>
            </p:txBody>
          </p:sp>
        </mc:Fallback>
      </mc:AlternateContent>
      <p:sp>
        <p:nvSpPr>
          <p:cNvPr id="7" name="QC_4_AN.23_1#59321ad94.bracket?vcp=1&amp;pid=e77918ebd&amp;color=0,0,0&amp;vpa=11&amp;vtp=1&amp;bbb=1&amp;answeroption=AC"/>
          <p:cNvSpPr txBox="1"/>
          <p:nvPr/>
        </p:nvSpPr>
        <p:spPr>
          <a:xfrm>
            <a:off x="449072" y="3538220"/>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8" name="QC_4_AN.23_2#59321ad94.bracket?vcp=1&amp;pid=e77918ebd&amp;color=0,0,0&amp;vpa=11&amp;vtp=1&amp;bbb=1&amp;answeroption=AC"/>
          <p:cNvSpPr txBox="1"/>
          <p:nvPr/>
        </p:nvSpPr>
        <p:spPr>
          <a:xfrm>
            <a:off x="449072" y="4109720"/>
            <a:ext cx="822325" cy="563880"/>
          </a:xfrm>
          <a:prstGeom prst="rect">
            <a:avLst/>
          </a:prstGeom>
          <a:noFill/>
        </p:spPr>
        <p:txBody>
          <a:bodyPr vert="horz"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4_1#8635a6547?htil=5&amp;vcp=1&amp;pid=e77918eb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7054" y="964316"/>
            <a:ext cx="2743200" cy="20482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4_BD.24_2#8635a6547?htil=5&amp;sp=1&amp;vcp=1&amp;pid=e77918ebd&amp;color=0,0,0&amp;vtp=1&amp;bt=1&amp;bbb=1&amp;hb=1&amp;hs=1"/>
              <p:cNvSpPr/>
              <p:nvPr/>
            </p:nvSpPr>
            <p:spPr>
              <a:xfrm>
                <a:off x="576072" y="909452"/>
                <a:ext cx="8083296"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12.学校物理兴趣小组的同学参观水文站后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，设计了监测河水</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流速变化的装置原理图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（如图6所示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）。机翼状的探头始终</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浸没在水中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，通过连杆带动滑动变阻器的滑片</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上下移动。</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闭合开关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，随着水流速度的变化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，下列说法正确的是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mc:Choice>
        <mc:Fallback>
          <p:sp>
            <p:nvSpPr>
              <p:cNvPr id="3" name="QC_4_BD.24_2#8635a6547?htil=5&amp;sp=1&amp;vcp=1&amp;pid=e77918ebd&amp;color=0,0,0&amp;vtp=1&amp;bt=1&amp;bbb=1&amp;hb=1&amp;hs=1"/>
              <p:cNvSpPr>
                <a:spLocks noRot="1" noChangeAspect="1" noMove="1" noResize="1" noEditPoints="1" noAdjustHandles="1" noChangeArrowheads="1" noChangeShapeType="1" noTextEdit="1"/>
              </p:cNvSpPr>
              <p:nvPr/>
            </p:nvSpPr>
            <p:spPr>
              <a:xfrm>
                <a:off x="576072" y="909452"/>
                <a:ext cx="8083296" cy="2794000"/>
              </a:xfrm>
              <a:prstGeom prst="rect">
                <a:avLst/>
              </a:prstGeom>
              <a:blipFill rotWithShape="1">
                <a:blip r:embed="rId2"/>
                <a:stretch>
                  <a:fillRect l="-2" t="-5" r="-418" b="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BD.24_3#8635a6547.choices?htil=5&amp;vcp=1&amp;pid=e77918ebd&amp;color=0,0,0&amp;vtp=1&amp;bbb=1&amp;hs=1"/>
              <p:cNvSpPr/>
              <p:nvPr/>
            </p:nvSpPr>
            <p:spPr>
              <a:xfrm>
                <a:off x="572401" y="3698426"/>
                <a:ext cx="10951947"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.电压表测量定值电阻</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两端的电压</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.当滑片</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向下运动时，</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的实际功率变小</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.当河水流速变大时，电压表的示数变大</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.当电流表的示数变小时，河水流速变小</a:t>
                </a:r>
                <a:endParaRPr lang="en-US" altLang="zh-CN" sz="2400" dirty="0"/>
              </a:p>
            </p:txBody>
          </p:sp>
        </mc:Choice>
        <mc:Fallback>
          <p:sp>
            <p:nvSpPr>
              <p:cNvPr id="5" name="QC_4_BD.24_3#8635a6547.choices?htil=5&amp;vcp=1&amp;pid=e77918ebd&amp;color=0,0,0&amp;vtp=1&amp;bbb=1&amp;hs=1"/>
              <p:cNvSpPr>
                <a:spLocks noRot="1" noChangeAspect="1" noMove="1" noResize="1" noEditPoints="1" noAdjustHandles="1" noChangeArrowheads="1" noChangeShapeType="1" noTextEdit="1"/>
              </p:cNvSpPr>
              <p:nvPr/>
            </p:nvSpPr>
            <p:spPr>
              <a:xfrm>
                <a:off x="572401" y="3698426"/>
                <a:ext cx="10951947" cy="2235200"/>
              </a:xfrm>
              <a:prstGeom prst="rect">
                <a:avLst/>
              </a:prstGeom>
              <a:blipFill rotWithShape="1">
                <a:blip r:embed="rId3"/>
                <a:stretch>
                  <a:fillRect l="-2" t="-8" r="3" b="8"/>
                </a:stretch>
              </a:blipFill>
            </p:spPr>
            <p:txBody>
              <a:bodyPr/>
              <a:lstStyle/>
              <a:p>
                <a:r>
                  <a:rPr lang="zh-CN" altLang="en-US">
                    <a:noFill/>
                  </a:rPr>
                  <a:t> </a:t>
                </a:r>
              </a:p>
            </p:txBody>
          </p:sp>
        </mc:Fallback>
      </mc:AlternateContent>
      <p:sp>
        <p:nvSpPr>
          <p:cNvPr id="6" name="QC_4_AN.25_1#8635a6547.bracket?vcp=1&amp;pid=e77918ebd&amp;color=0,0,0&amp;vpa=12&amp;vtp=1&amp;bbb=1&amp;answeroption=BD"/>
          <p:cNvSpPr txBox="1"/>
          <p:nvPr/>
        </p:nvSpPr>
        <p:spPr>
          <a:xfrm>
            <a:off x="445401" y="4328346"/>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7" name="QC_4_AN.25_2#8635a6547.bracket?vcp=1&amp;pid=e77918ebd&amp;color=0,0,0&amp;vpa=12&amp;vtp=1&amp;bbb=1&amp;answeroption=BD"/>
          <p:cNvSpPr txBox="1"/>
          <p:nvPr/>
        </p:nvSpPr>
        <p:spPr>
          <a:xfrm>
            <a:off x="445401" y="5471346"/>
            <a:ext cx="822325" cy="563880"/>
          </a:xfrm>
          <a:prstGeom prst="rect">
            <a:avLst/>
          </a:prstGeom>
          <a:noFill/>
        </p:spPr>
        <p:txBody>
          <a:bodyPr vert="horz"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dbbfd9d44?vcp=1&amp;pid=1dc5464a5&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三、填空题（本大题共6小题，每空1分，共12分）</a:t>
            </a:r>
            <a:endParaRPr lang="en-US" altLang="zh-CN" sz="2600" dirty="0"/>
          </a:p>
        </p:txBody>
      </p:sp>
      <p:sp>
        <p:nvSpPr>
          <p:cNvPr id="3" name="QB_4_BD.26_1#d8b8f1337?vcp=1&amp;pid=dbbfd9d44&amp;color=0,0,0&amp;vtp=1&amp;bbb=1&amp;hb=1"/>
          <p:cNvSpPr/>
          <p:nvPr/>
        </p:nvSpPr>
        <p:spPr>
          <a:xfrm>
            <a:off x="576072" y="111708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13.游泳时，当我们向后划水以获得向前的力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，我们向前运动的施力物体是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这说明力的作用是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4_AN.27_1#d8b8f1337.blank?vcp=1&amp;pid=dbbfd9d44&amp;color=0,0,0&amp;vpa=13&amp;vtp=1"/>
          <p:cNvSpPr/>
          <p:nvPr/>
        </p:nvSpPr>
        <p:spPr>
          <a:xfrm>
            <a:off x="10471754" y="1089148"/>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水</a:t>
            </a:r>
            <a:endParaRPr lang="en-US" altLang="zh-CN" sz="2400" dirty="0"/>
          </a:p>
        </p:txBody>
      </p:sp>
      <p:sp>
        <p:nvSpPr>
          <p:cNvPr id="5" name="QB_4_AN.28_1#d8b8f1337.blank?vcp=1&amp;pid=dbbfd9d44&amp;color=0,0,0&amp;vpa=14&amp;vtp=1&amp;bbb=1"/>
          <p:cNvSpPr/>
          <p:nvPr/>
        </p:nvSpPr>
        <p:spPr>
          <a:xfrm>
            <a:off x="3043841" y="1647948"/>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相互的</a:t>
            </a:r>
            <a:endParaRPr lang="en-US" altLang="zh-CN" sz="2400" dirty="0"/>
          </a:p>
        </p:txBody>
      </p:sp>
      <p:sp>
        <p:nvSpPr>
          <p:cNvPr id="6" name="QB_4_BD.29_1#7840e44fb?vcp=1&amp;pid=dbbfd9d44&amp;color=0,0,0&amp;vtp=1&amp;bbb=1&amp;hb=1"/>
          <p:cNvSpPr/>
          <p:nvPr/>
        </p:nvSpPr>
        <p:spPr>
          <a:xfrm>
            <a:off x="576072" y="226897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14.在舞台上喷洒干冰（固态二氧化碳）可以产生白雾，形成所需的舞台效果</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种雾气是因为干冰</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吸热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致使周围空气中的水蒸气遇冷，</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填物态</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变化名称）成小水滴而形成的。</a:t>
            </a:r>
            <a:endParaRPr lang="en-US" altLang="zh-CN" sz="2400" dirty="0"/>
          </a:p>
        </p:txBody>
      </p:sp>
      <p:sp>
        <p:nvSpPr>
          <p:cNvPr id="7" name="QB_4_AN.30_1#7840e44fb.blank?vcp=1&amp;pid=dbbfd9d44&amp;color=0,0,0&amp;vpa=15&amp;vtp=1&amp;bbb=1"/>
          <p:cNvSpPr/>
          <p:nvPr/>
        </p:nvSpPr>
        <p:spPr>
          <a:xfrm>
            <a:off x="3043841" y="2799833"/>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升华</a:t>
            </a:r>
            <a:endParaRPr lang="en-US" altLang="zh-CN" sz="2400" dirty="0"/>
          </a:p>
        </p:txBody>
      </p:sp>
      <p:sp>
        <p:nvSpPr>
          <p:cNvPr id="8" name="QB_4_AN.31_1#7840e44fb.blank?vcp=1&amp;pid=dbbfd9d44&amp;color=0,0,0&amp;vpa=16&amp;vtp=1&amp;bbb=1"/>
          <p:cNvSpPr/>
          <p:nvPr/>
        </p:nvSpPr>
        <p:spPr>
          <a:xfrm>
            <a:off x="9166829" y="2799833"/>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液化</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4_BD.32_1#2125f3734?htil=6&amp;vcp=1&amp;pid=dbbfd9d4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06124" y="1470792"/>
            <a:ext cx="1968649" cy="2169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4_BD.32_2#2125f3734?htil=6&amp;sp=1&amp;vcp=1&amp;pid=dbbfd9d44&amp;color=0,0,0&amp;vtp=1&amp;bt=1&amp;bbb=1&amp;hb=1&amp;hs=1"/>
          <p:cNvSpPr/>
          <p:nvPr/>
        </p:nvSpPr>
        <p:spPr>
          <a:xfrm>
            <a:off x="576072" y="1483492"/>
            <a:ext cx="885139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15.如图7所示为吃核桃时使用的一种工具“碎核桃杯</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”。只要轻轻用</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力握下手柄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，核桃坚硬的外壳就会被压碎。“碎核桃杯</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”的手柄相</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当于一个</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填“省力”“费力”或“等臂”）杠杆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；手柄的外壁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做得比较粗糙，是为了增大与手之间的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力</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4_AN.33_1#2125f3734.blank?vcp=1&amp;pid=dbbfd9d44&amp;color=0,0,0&amp;vpa=17&amp;vtp=1&amp;bbb=1"/>
          <p:cNvSpPr/>
          <p:nvPr/>
        </p:nvSpPr>
        <p:spPr>
          <a:xfrm>
            <a:off x="1818291" y="2573152"/>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省力</a:t>
            </a:r>
            <a:endParaRPr lang="en-US" altLang="zh-CN" sz="2400" dirty="0"/>
          </a:p>
        </p:txBody>
      </p:sp>
      <p:sp>
        <p:nvSpPr>
          <p:cNvPr id="5" name="QB_4_AN.34_1#2125f3734.blank?vcp=1&amp;pid=dbbfd9d44&amp;color=0,0,0&amp;vpa=18&amp;vtp=1&amp;bbb=1"/>
          <p:cNvSpPr/>
          <p:nvPr/>
        </p:nvSpPr>
        <p:spPr>
          <a:xfrm>
            <a:off x="5801329" y="3131952"/>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摩擦</a:t>
            </a:r>
            <a:endParaRPr lang="en-US" altLang="zh-CN" sz="2400" dirty="0"/>
          </a:p>
        </p:txBody>
      </p:sp>
      <mc:AlternateContent xmlns:mc="http://schemas.openxmlformats.org/markup-compatibility/2006">
        <mc:Choice xmlns:a14="http://schemas.microsoft.com/office/drawing/2010/main" Requires="a14">
          <p:sp>
            <p:nvSpPr>
              <p:cNvPr id="6" name="QB_4_BD.35_1#da4cc8af3?vcp=1&amp;pid=dbbfd9d44&amp;color=0,0,0&amp;vtp=1&amp;bbb=1&amp;hb=1&amp;hs=1"/>
              <p:cNvSpPr/>
              <p:nvPr/>
            </p:nvSpPr>
            <p:spPr>
              <a:xfrm>
                <a:off x="576072" y="372382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16.小龙在一家商场通过光亮的瓷砖地面看到了挂在天花板上的吊灯</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，他看到的其</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实是吊灯的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填“虚”或“实”）像；如果吊灯到地面的距离是</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，则像到地面</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的距离为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6" name="QB_4_BD.35_1#da4cc8af3?vcp=1&amp;pid=dbbfd9d44&amp;color=0,0,0&amp;vtp=1&amp;bbb=1&amp;hb=1&amp;hs=1"/>
              <p:cNvSpPr>
                <a:spLocks noRot="1" noChangeAspect="1" noMove="1" noResize="1" noEditPoints="1" noAdjustHandles="1" noChangeArrowheads="1" noChangeShapeType="1" noTextEdit="1"/>
              </p:cNvSpPr>
              <p:nvPr/>
            </p:nvSpPr>
            <p:spPr>
              <a:xfrm>
                <a:off x="576072" y="3723826"/>
                <a:ext cx="10954512" cy="1676400"/>
              </a:xfrm>
              <a:prstGeom prst="rect">
                <a:avLst/>
              </a:prstGeom>
              <a:blipFill rotWithShape="1">
                <a:blip r:embed="rId2"/>
                <a:stretch>
                  <a:fillRect l="-1" t="-11" r="-514" b="11"/>
                </a:stretch>
              </a:blipFill>
            </p:spPr>
            <p:txBody>
              <a:bodyPr/>
              <a:lstStyle/>
              <a:p>
                <a:r>
                  <a:rPr lang="zh-CN" altLang="en-US">
                    <a:noFill/>
                  </a:rPr>
                  <a:t> </a:t>
                </a:r>
              </a:p>
            </p:txBody>
          </p:sp>
        </mc:Fallback>
      </mc:AlternateContent>
      <p:sp>
        <p:nvSpPr>
          <p:cNvPr id="7" name="QB_4_AN.36_1#da4cc8af3.blank?vcp=1&amp;pid=dbbfd9d44&amp;color=0,0,0&amp;vpa=19&amp;vtp=1"/>
          <p:cNvSpPr/>
          <p:nvPr/>
        </p:nvSpPr>
        <p:spPr>
          <a:xfrm>
            <a:off x="2124679" y="4254686"/>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虚</a:t>
            </a:r>
            <a:endParaRPr lang="en-US" altLang="zh-CN" sz="2400" dirty="0"/>
          </a:p>
        </p:txBody>
      </p:sp>
      <p:sp>
        <p:nvSpPr>
          <p:cNvPr id="8" name="QB_4_AN.37_1#da4cc8af3.blank?vcp=1&amp;pid=dbbfd9d44&amp;color=0,0,0&amp;vpa=20&amp;vtp=1"/>
          <p:cNvSpPr/>
          <p:nvPr/>
        </p:nvSpPr>
        <p:spPr>
          <a:xfrm>
            <a:off x="1818291" y="4813486"/>
            <a:ext cx="3730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5</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cf82dac9d?sp=1&amp;vcp=1&amp;pid=dbbfd9d44&amp;color=0,0,0&amp;mp=1&amp;vtp=1&amp;bt=1&amp;bbb=1&amp;hb=1"/>
              <p:cNvSpPr/>
              <p:nvPr/>
            </p:nvSpPr>
            <p:spPr>
              <a:xfrm>
                <a:off x="576072" y="1282351"/>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17.小华进行了“探究通电螺线管磁场”实验。实验时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，他将小磁针和螺线管放置于</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同一水平面内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，小磁针可在水平面内自由转动。开关</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，小磁针的指向如图</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，则通电螺线管的右端为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”）极，电源</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𝑨</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端为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填“正”</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或“负”）极。</a:t>
                </a:r>
                <a:endParaRPr lang="en-US" altLang="zh-CN" sz="2400" dirty="0">
                  <a:solidFill>
                    <a:srgbClr val="000000"/>
                  </a:solidFill>
                </a:endParaRPr>
              </a:p>
            </p:txBody>
          </p:sp>
        </mc:Choice>
        <mc:Fallback>
          <p:sp>
            <p:nvSpPr>
              <p:cNvPr id="2" name="QB_4_BD.38_1#cf82dac9d?sp=1&amp;vcp=1&amp;pid=dbbfd9d44&amp;color=0,0,0&amp;mp=1&amp;vtp=1&amp;bt=1&amp;bbb=1&amp;hb=1"/>
              <p:cNvSpPr>
                <a:spLocks noRot="1" noChangeAspect="1" noMove="1" noResize="1" noEditPoints="1" noAdjustHandles="1" noChangeArrowheads="1" noChangeShapeType="1" noTextEdit="1"/>
              </p:cNvSpPr>
              <p:nvPr/>
            </p:nvSpPr>
            <p:spPr>
              <a:xfrm>
                <a:off x="576072" y="1282351"/>
                <a:ext cx="10954512" cy="2235200"/>
              </a:xfrm>
              <a:prstGeom prst="rect">
                <a:avLst/>
              </a:prstGeom>
              <a:blipFill rotWithShape="1">
                <a:blip r:embed="rId1"/>
                <a:stretch>
                  <a:fillRect l="-1" t="-13" r="-27" b="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9_1#cf82dac9d.blank?vcp=1&amp;pid=dbbfd9d44&amp;color=0,0,0&amp;mp=1&amp;vpa=21&amp;vtp=1&amp;bbb=1"/>
              <p:cNvSpPr/>
              <p:nvPr/>
            </p:nvSpPr>
            <p:spPr>
              <a:xfrm>
                <a:off x="4786122" y="2480330"/>
                <a:ext cx="31591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4_AN.39_1#cf82dac9d.blank?vcp=1&amp;pid=dbbfd9d44&amp;color=0,0,0&amp;mp=1&amp;vpa=21&amp;vtp=1&amp;bbb=1"/>
              <p:cNvSpPr>
                <a:spLocks noRot="1" noChangeAspect="1" noMove="1" noResize="1" noEditPoints="1" noAdjustHandles="1" noChangeArrowheads="1" noChangeShapeType="1" noTextEdit="1"/>
              </p:cNvSpPr>
              <p:nvPr/>
            </p:nvSpPr>
            <p:spPr>
              <a:xfrm>
                <a:off x="4786122" y="2480330"/>
                <a:ext cx="315913" cy="381000"/>
              </a:xfrm>
              <a:prstGeom prst="rect">
                <a:avLst/>
              </a:prstGeom>
              <a:blipFill rotWithShape="1">
                <a:blip r:embed="rId2"/>
                <a:stretch>
                  <a:fillRect l="-40" t="-5" r="141" b="5"/>
                </a:stretch>
              </a:blipFill>
            </p:spPr>
            <p:txBody>
              <a:bodyPr/>
              <a:lstStyle/>
              <a:p>
                <a:r>
                  <a:rPr lang="zh-CN" altLang="en-US">
                    <a:noFill/>
                  </a:rPr>
                  <a:t> </a:t>
                </a:r>
              </a:p>
            </p:txBody>
          </p:sp>
        </mc:Fallback>
      </mc:AlternateContent>
      <p:sp>
        <p:nvSpPr>
          <p:cNvPr id="4" name="QB_4_AN.41_1#cf82dac9d.blank?vcp=1&amp;pid=dbbfd9d44&amp;color=0,0,0&amp;mp=1&amp;vpa=22&amp;vtp=1"/>
          <p:cNvSpPr/>
          <p:nvPr/>
        </p:nvSpPr>
        <p:spPr>
          <a:xfrm>
            <a:off x="9431940" y="2372011"/>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负</a:t>
            </a:r>
            <a:endParaRPr lang="en-US" altLang="zh-CN" sz="2400" dirty="0">
              <a:solidFill>
                <a:srgbClr val="A00021"/>
              </a:solidFill>
            </a:endParaRPr>
          </a:p>
        </p:txBody>
      </p:sp>
      <p:pic>
        <p:nvPicPr>
          <p:cNvPr id="5" name="QB_4_BD.40_1#cf82dac9d?vcp=1&amp;pid=dbbfd9d4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10455" y="3610610"/>
            <a:ext cx="2667000" cy="227203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2_1#e6b1a3b1a?sp=1&amp;vcp=1&amp;pid=dbbfd9d44&amp;color=0,0,0&amp;vtp=1&amp;bt=1&amp;bbb=1&amp;hb=1"/>
              <p:cNvSpPr/>
              <p:nvPr/>
            </p:nvSpPr>
            <p:spPr>
              <a:xfrm>
                <a:off x="576072" y="9501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18.如图9所示，水平地面上置有质量为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𝟔</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的圆柱甲和轻质薄壁圆柱形容器乙</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，已</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知甲的底面积为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p>
                    </m:sSup>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；乙的底面积为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、高为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，内盛有</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深的水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，则甲的密度为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。将甲竖直放入乙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（不计乙的重</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），此时乙对水平地面的压强是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𝐏𝐚</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。（水的密度</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水</m:t>
                        </m:r>
                      </m:sub>
                    </m:sSub>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2" name="QB_4_BD.42_1#e6b1a3b1a?sp=1&amp;vcp=1&amp;pid=dbbfd9d44&amp;color=0,0,0&amp;vtp=1&amp;bt=1&amp;bbb=1&amp;hb=1"/>
              <p:cNvSpPr>
                <a:spLocks noRot="1" noChangeAspect="1" noMove="1" noResize="1" noEditPoints="1" noAdjustHandles="1" noChangeArrowheads="1" noChangeShapeType="1" noTextEdit="1"/>
              </p:cNvSpPr>
              <p:nvPr/>
            </p:nvSpPr>
            <p:spPr>
              <a:xfrm>
                <a:off x="576072" y="950119"/>
                <a:ext cx="10954512" cy="2794000"/>
              </a:xfrm>
              <a:prstGeom prst="rect">
                <a:avLst/>
              </a:prstGeom>
              <a:blipFill rotWithShape="1">
                <a:blip r:embed="rId1"/>
                <a:stretch>
                  <a:fillRect l="-1" t="-6" r="-519" b="-5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43_1#e6b1a3b1a.blank?vcp=1&amp;pid=dbbfd9d44&amp;color=0,0,0&amp;vpa=23&amp;vtp=1&amp;bbb=1&amp;rh=29.45"/>
              <p:cNvSpPr/>
              <p:nvPr/>
            </p:nvSpPr>
            <p:spPr>
              <a:xfrm>
                <a:off x="6700647" y="2133995"/>
                <a:ext cx="1202246" cy="374015"/>
              </a:xfrm>
              <a:prstGeom prst="rect">
                <a:avLst/>
              </a:prstGeom>
              <a:noFill/>
            </p:spPr>
            <p:txBody>
              <a:bodyPr wrap="none" lIns="0" tIns="0" rIns="0" bIns="0" rtlCol="0" anchor="t"/>
              <a:lstStyle/>
              <a:p>
                <a:pPr algn="ctr" latinLnBrk="1">
                  <a:lnSpc>
                    <a:spcPts val="32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4_AN.43_1#e6b1a3b1a.blank?vcp=1&amp;pid=dbbfd9d44&amp;color=0,0,0&amp;vpa=23&amp;vtp=1&amp;bbb=1&amp;rh=29.45"/>
              <p:cNvSpPr>
                <a:spLocks noRot="1" noChangeAspect="1" noMove="1" noResize="1" noEditPoints="1" noAdjustHandles="1" noChangeArrowheads="1" noChangeShapeType="1" noTextEdit="1"/>
              </p:cNvSpPr>
              <p:nvPr/>
            </p:nvSpPr>
            <p:spPr>
              <a:xfrm>
                <a:off x="6700647" y="2133995"/>
                <a:ext cx="1202246" cy="374015"/>
              </a:xfrm>
              <a:prstGeom prst="rect">
                <a:avLst/>
              </a:prstGeom>
              <a:blipFill rotWithShape="1">
                <a:blip r:embed="rId2"/>
                <a:stretch>
                  <a:fillRect l="-11" t="-106" r="26" b="-8553"/>
                </a:stretch>
              </a:blipFill>
            </p:spPr>
            <p:txBody>
              <a:bodyPr/>
              <a:lstStyle/>
              <a:p>
                <a:r>
                  <a:rPr lang="zh-CN" altLang="en-US">
                    <a:noFill/>
                  </a:rPr>
                  <a:t> </a:t>
                </a:r>
              </a:p>
            </p:txBody>
          </p:sp>
        </mc:Fallback>
      </mc:AlternateContent>
      <p:sp>
        <p:nvSpPr>
          <p:cNvPr id="4" name="QB_4_AN.45_1#e6b1a3b1a.blank?vcp=1&amp;pid=dbbfd9d44&amp;color=0,0,0&amp;vpa=24&amp;vtp=1&amp;bbb=1"/>
          <p:cNvSpPr/>
          <p:nvPr/>
        </p:nvSpPr>
        <p:spPr>
          <a:xfrm>
            <a:off x="7026879" y="2598579"/>
            <a:ext cx="9842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750</a:t>
            </a:r>
            <a:endParaRPr lang="en-US" altLang="zh-CN" sz="2400" dirty="0">
              <a:solidFill>
                <a:srgbClr val="A00021"/>
              </a:solidFill>
            </a:endParaRPr>
          </a:p>
        </p:txBody>
      </p:sp>
      <p:pic>
        <p:nvPicPr>
          <p:cNvPr id="5" name="QB_4_BD.44_1#e6b1a3b1a?vcp=1&amp;pid=dbbfd9d4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65065" y="3872865"/>
            <a:ext cx="2442845" cy="2267585"/>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f14d1f17?vcp=1&amp;pid=1dc5464a5&amp;color=0,0,0&amp;vtp=1&amp;bt=1&amp;bbb=1"/>
          <p:cNvSpPr/>
          <p:nvPr/>
        </p:nvSpPr>
        <p:spPr>
          <a:xfrm>
            <a:off x="576072" y="539497"/>
            <a:ext cx="10954512" cy="571500"/>
          </a:xfrm>
          <a:prstGeom prst="rect">
            <a:avLst/>
          </a:prstGeom>
          <a:noFill/>
        </p:spPr>
        <p:txBody>
          <a:bodyPr wrap="none" lIns="0" tIns="0" rIns="0" bIns="0" rtlCol="0" anchor="t"/>
          <a:lstStyle/>
          <a:p>
            <a:pPr algn="l" latinLnBrk="1">
              <a:lnSpc>
                <a:spcPts val="45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四、作图题（本大题共1小题，共6分）</a:t>
            </a:r>
            <a:endParaRPr lang="en-US" altLang="zh-CN" sz="2600" dirty="0"/>
          </a:p>
        </p:txBody>
      </p:sp>
      <mc:AlternateContent xmlns:mc="http://schemas.openxmlformats.org/markup-compatibility/2006">
        <mc:Choice xmlns:a14="http://schemas.microsoft.com/office/drawing/2010/main" Requires="a14">
          <p:sp>
            <p:nvSpPr>
              <p:cNvPr id="3" name="QO_5_BD.46_1#6881f75ce?sp=1&amp;vcp=1&amp;pid=fd872505b&amp;color=0,0,0&amp;vtp=1&amp;bbb=1&amp;hb=1"/>
              <p:cNvSpPr/>
              <p:nvPr/>
            </p:nvSpPr>
            <p:spPr>
              <a:xfrm>
                <a:off x="576072" y="1110611"/>
                <a:ext cx="10954512" cy="1447800"/>
              </a:xfrm>
              <a:prstGeom prst="rect">
                <a:avLst/>
              </a:prstGeom>
              <a:noFill/>
            </p:spPr>
            <p:txBody>
              <a:bodyPr wrap="none" lIns="0" tIns="0" rIns="0" bIns="0" rtlCol="0" anchor="t"/>
              <a:lstStyle/>
              <a:p>
                <a:pPr algn="l" latinLnBrk="1">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19.（1）（2分）如图10所示，水池的侧壁上安装了一盏小射灯A，</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𝑩</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点是它在水中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像的位置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，A发出的一束光经水面折射后在池底</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点形成光斑</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。请你画出水面的位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置及在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𝑪</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点形成光斑的大致光路。</a:t>
                </a:r>
                <a:endParaRPr lang="en-US" altLang="zh-CN" sz="2400" dirty="0"/>
              </a:p>
            </p:txBody>
          </p:sp>
        </mc:Choice>
        <mc:Fallback>
          <p:sp>
            <p:nvSpPr>
              <p:cNvPr id="3" name="QO_5_BD.46_1#6881f75ce?sp=1&amp;vcp=1&amp;pid=fd872505b&amp;color=0,0,0&amp;vtp=1&amp;bbb=1&amp;hb=1"/>
              <p:cNvSpPr>
                <a:spLocks noRot="1" noChangeAspect="1" noMove="1" noResize="1" noEditPoints="1" noAdjustHandles="1" noChangeArrowheads="1" noChangeShapeType="1" noTextEdit="1"/>
              </p:cNvSpPr>
              <p:nvPr/>
            </p:nvSpPr>
            <p:spPr>
              <a:xfrm>
                <a:off x="576072" y="1110611"/>
                <a:ext cx="10954512" cy="1447800"/>
              </a:xfrm>
              <a:prstGeom prst="rect">
                <a:avLst/>
              </a:prstGeom>
              <a:blipFill rotWithShape="1">
                <a:blip r:embed="rId1"/>
                <a:stretch>
                  <a:fillRect l="-1" t="-44" r="-450" b="44"/>
                </a:stretch>
              </a:blipFill>
            </p:spPr>
            <p:txBody>
              <a:bodyPr/>
              <a:lstStyle/>
              <a:p>
                <a:r>
                  <a:rPr lang="zh-CN" altLang="en-US">
                    <a:noFill/>
                  </a:rPr>
                  <a:t> </a:t>
                </a:r>
              </a:p>
            </p:txBody>
          </p:sp>
        </mc:Fallback>
      </mc:AlternateContent>
      <p:pic>
        <p:nvPicPr>
          <p:cNvPr id="4" name="QO_5_BD.46_2#6881f75ce?htil=7&amp;vcp=1&amp;pid=fd872505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39950" y="3002915"/>
            <a:ext cx="2486660" cy="249745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47_1#6881f75ce?htil=7&amp;vcp=1&amp;pid=fd872505b&amp;color=0,0,0&amp;vtp=1&amp;bbb=1&amp;hb=1"/>
          <p:cNvSpPr/>
          <p:nvPr/>
        </p:nvSpPr>
        <p:spPr>
          <a:xfrm>
            <a:off x="6044184" y="2546922"/>
            <a:ext cx="5431536" cy="1016000"/>
          </a:xfrm>
          <a:prstGeom prst="rect">
            <a:avLst/>
          </a:prstGeom>
          <a:noFill/>
        </p:spPr>
        <p:txBody>
          <a:bodyPr wrap="square" lIns="0" tIns="0" rIns="0" bIns="0" rtlCol="0" anchor="t"/>
          <a:lstStyle/>
          <a:p>
            <a:pPr algn="l" latinLnBrk="1">
              <a:lnSpc>
                <a:spcPts val="38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如答图7所示</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（正确画出水面位置和光路</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38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各得</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200"/>
              </a:lnSpc>
            </a:pPr>
            <a:endParaRPr lang="en-US" altLang="zh-CN" sz="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200"/>
              </a:lnSpc>
            </a:pPr>
            <a:endParaRPr lang="en-US" altLang="zh-CN" sz="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21800"/>
              </a:lnSpc>
            </a:pPr>
            <a:r>
              <a:rPr lang="en-US" altLang="zh-CN" sz="12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6" name="QO_5_AN.47_1#6881f75ce?iti=2&amp;htil=7&amp;vcp=1&amp;pid=fd872505b&amp;color=0,0,0&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12455" y="3635375"/>
            <a:ext cx="2406650" cy="199199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AN.47_2#6881f75ce?iti=2&amp;htil=7&amp;vcp=1&amp;pid=fd872505b&amp;color=0,0,0&amp;vtp=1&amp;bbb=1"/>
          <p:cNvSpPr/>
          <p:nvPr/>
        </p:nvSpPr>
        <p:spPr>
          <a:xfrm>
            <a:off x="8999348" y="5627180"/>
            <a:ext cx="833437" cy="431165"/>
          </a:xfrm>
          <a:prstGeom prst="rect">
            <a:avLst/>
          </a:prstGeom>
          <a:noFill/>
        </p:spPr>
        <p:txBody>
          <a:bodyPr wrap="none" lIns="0" tIns="0" rIns="0" bIns="0" rtlCol="0" anchor="t"/>
          <a:lstStyle/>
          <a:p>
            <a:pPr algn="ctr" latinLnBrk="1">
              <a:lnSpc>
                <a:spcPts val="37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答图7</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wipe(left)">
                                      <p:cBhvr>
                                        <p:cTn id="16" dur="500"/>
                                        <p:tgtEl>
                                          <p:spTgt spid="5">
                                            <p:txEl>
                                              <p:pRg st="4" end="4"/>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wipe(left)">
                                      <p:cBhvr>
                                        <p:cTn id="22" dur="500"/>
                                        <p:tgtEl>
                                          <p:spTgt spid="7">
                                            <p:bg/>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wipe(left)">
                                      <p:cBhvr>
                                        <p:cTn id="2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55680ac3b?sp=1&amp;vcp=1&amp;pid=fd872505b&amp;color=0,0,0&amp;vtp=1&amp;bt=1&amp;bbb=1&amp;hb=1"/>
          <p:cNvSpPr/>
          <p:nvPr/>
        </p:nvSpPr>
        <p:spPr>
          <a:xfrm>
            <a:off x="575945" y="676910"/>
            <a:ext cx="5830570" cy="2456815"/>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（2）（2分）工人常用滑轮组将放在水平</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地面上的重物提起。请你在图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11中画出重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物所受重力的示意图和滑轮组最省力的绳</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子绕法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3" name="QO_5_BD.48_2#55680ac3b?vcp=1&amp;pid=fd872505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45690" y="3030220"/>
            <a:ext cx="1595755" cy="315595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AN.49_1#55680ac3b?iti=3&amp;vcp=1&amp;pid=fd872505b&amp;color=0,0,0&amp;tib=255,255,255&amp;iip=1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14460" y="2924175"/>
            <a:ext cx="1342390" cy="2870835"/>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O_5_AN.49_1#55680ac3b?vcp=1&amp;pid=fd872505b&amp;color=0,0,0&amp;vtp=1&amp;bt=1&amp;bbb=1&amp;hb=1"/>
              <p:cNvSpPr/>
              <p:nvPr/>
            </p:nvSpPr>
            <p:spPr>
              <a:xfrm>
                <a:off x="7005320" y="1012190"/>
                <a:ext cx="4862195" cy="1786255"/>
              </a:xfrm>
              <a:prstGeom prst="rect">
                <a:avLst/>
              </a:prstGeom>
              <a:noFill/>
            </p:spPr>
            <p:txBody>
              <a:bodyPr wrap="none" lIns="0" tIns="0" rIns="0" bIns="0" rtlCol="0" anchor="t"/>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如答图8所示（正确画出重物受到的</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重力</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的示意图和滑轮组最省力的绳</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子绕法各得</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r>
                  <a:rPr lang="en-US" altLang="zh-CN" sz="172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mc:Choice>
        <mc:Fallback>
          <p:sp>
            <p:nvSpPr>
              <p:cNvPr id="5" name="QO_5_AN.49_1#55680ac3b?vcp=1&amp;pid=fd872505b&amp;color=0,0,0&amp;vtp=1&amp;bt=1&amp;bbb=1&amp;hb=1"/>
              <p:cNvSpPr>
                <a:spLocks noRot="1" noChangeAspect="1" noMove="1" noResize="1" noEditPoints="1" noAdjustHandles="1" noChangeArrowheads="1" noChangeShapeType="1" noTextEdit="1"/>
              </p:cNvSpPr>
              <p:nvPr/>
            </p:nvSpPr>
            <p:spPr>
              <a:xfrm>
                <a:off x="7005320" y="1012190"/>
                <a:ext cx="4862195" cy="1786255"/>
              </a:xfrm>
              <a:prstGeom prst="rect">
                <a:avLst/>
              </a:prstGeom>
              <a:blipFill rotWithShape="1">
                <a:blip r:embed="rId3"/>
                <a:stretch>
                  <a:fillRect t="-28297" r="-14928"/>
                </a:stretch>
              </a:blipFill>
            </p:spPr>
            <p:txBody>
              <a:bodyPr/>
              <a:lstStyle/>
              <a:p>
                <a:r>
                  <a:rPr lang="zh-CN" altLang="en-US">
                    <a:noFill/>
                  </a:rPr>
                  <a:t> </a:t>
                </a:r>
              </a:p>
            </p:txBody>
          </p:sp>
        </mc:Fallback>
      </mc:AlternateContent>
      <p:sp>
        <p:nvSpPr>
          <p:cNvPr id="6" name="QO_5_AN.49_2#55680ac3b?iti=3&amp;vcp=1&amp;pid=fd872505b&amp;color=0,0,0&amp;vtp=1&amp;bbb=1"/>
          <p:cNvSpPr/>
          <p:nvPr/>
        </p:nvSpPr>
        <p:spPr>
          <a:xfrm>
            <a:off x="9268780" y="5705888"/>
            <a:ext cx="833437" cy="895096"/>
          </a:xfrm>
          <a:prstGeom prst="rect">
            <a:avLst/>
          </a:prstGeom>
          <a:noFill/>
        </p:spPr>
        <p:txBody>
          <a:bodyPr wrap="none" lIns="0" tIns="0" rIns="0" bIns="0" rtlCol="0" anchor="t"/>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答图8</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wipe(left)">
                                      <p:cBhvr>
                                        <p:cTn id="1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uiExpand="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0_1#fdad33f94?sp=1&amp;vcp=1&amp;pid=fd872505b&amp;color=0,0,0&amp;vtp=1&amp;bt=1&amp;bbb=1&amp;hb=1"/>
              <p:cNvSpPr/>
              <p:nvPr/>
            </p:nvSpPr>
            <p:spPr>
              <a:xfrm>
                <a:off x="576072" y="53998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（3）（2分）现代家庭生活中，很多插线板都带有</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𝐔𝐒𝐁</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充电口</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，它能够直接为手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机充电</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。请你在图12中将电路图补充完整。要求：开关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控制整个电路；开关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合后</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，该电路既能给手机充电，同时又不影响为其他家用电器供电。</a:t>
                </a:r>
                <a:endParaRPr lang="en-US" altLang="zh-CN" sz="2400" dirty="0"/>
              </a:p>
            </p:txBody>
          </p:sp>
        </mc:Choice>
        <mc:Fallback>
          <p:sp>
            <p:nvSpPr>
              <p:cNvPr id="2" name="QO_5_BD.50_1#fdad33f94?sp=1&amp;vcp=1&amp;pid=fd872505b&amp;color=0,0,0&amp;vtp=1&amp;bt=1&amp;bbb=1&amp;hb=1"/>
              <p:cNvSpPr>
                <a:spLocks noRot="1" noChangeAspect="1" noMove="1" noResize="1" noEditPoints="1" noAdjustHandles="1" noChangeArrowheads="1" noChangeShapeType="1" noTextEdit="1"/>
              </p:cNvSpPr>
              <p:nvPr/>
            </p:nvSpPr>
            <p:spPr>
              <a:xfrm>
                <a:off x="576072" y="539986"/>
                <a:ext cx="10954512" cy="1676400"/>
              </a:xfrm>
              <a:prstGeom prst="rect">
                <a:avLst/>
              </a:prstGeom>
              <a:blipFill rotWithShape="1">
                <a:blip r:embed="rId1"/>
                <a:stretch>
                  <a:fillRect l="-1" t="-14" r="2" b="14"/>
                </a:stretch>
              </a:blipFill>
            </p:spPr>
            <p:txBody>
              <a:bodyPr/>
              <a:lstStyle/>
              <a:p>
                <a:r>
                  <a:rPr lang="zh-CN" altLang="en-US">
                    <a:noFill/>
                  </a:rPr>
                  <a:t> </a:t>
                </a:r>
              </a:p>
            </p:txBody>
          </p:sp>
        </mc:Fallback>
      </mc:AlternateContent>
      <p:pic>
        <p:nvPicPr>
          <p:cNvPr id="3" name="QO_5_BD.50_2#fdad33f94?htil=8&amp;vcp=1&amp;pid=fd872505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70405" y="2680335"/>
            <a:ext cx="3498215" cy="277749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O_5_AN.51_1#fdad33f94?htil=8&amp;vcp=1&amp;pid=fd872505b&amp;color=0,0,0&amp;vtp=1&amp;bbb=1&amp;hb=1"/>
              <p:cNvSpPr/>
              <p:nvPr/>
            </p:nvSpPr>
            <p:spPr>
              <a:xfrm>
                <a:off x="6044184" y="2240823"/>
                <a:ext cx="5477256"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如答图9所示（正确画出开关</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𝐒</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𝐔𝐒𝐁</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充</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电口与插座的连接方式各得</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4" name="QO_5_AN.51_1#fdad33f94?htil=8&amp;vcp=1&amp;pid=fd872505b&amp;color=0,0,0&amp;vtp=1&amp;bbb=1&amp;hb=1"/>
              <p:cNvSpPr>
                <a:spLocks noRot="1" noChangeAspect="1" noMove="1" noResize="1" noEditPoints="1" noAdjustHandles="1" noChangeArrowheads="1" noChangeShapeType="1" noTextEdit="1"/>
              </p:cNvSpPr>
              <p:nvPr/>
            </p:nvSpPr>
            <p:spPr>
              <a:xfrm>
                <a:off x="6044184" y="2240823"/>
                <a:ext cx="5477256" cy="1117600"/>
              </a:xfrm>
              <a:prstGeom prst="rect">
                <a:avLst/>
              </a:prstGeom>
              <a:blipFill rotWithShape="1">
                <a:blip r:embed="rId3"/>
                <a:stretch>
                  <a:fillRect l="-5" t="-49" b="49"/>
                </a:stretch>
              </a:blipFill>
            </p:spPr>
            <p:txBody>
              <a:bodyPr/>
              <a:lstStyle/>
              <a:p>
                <a:r>
                  <a:rPr lang="zh-CN" altLang="en-US">
                    <a:noFill/>
                  </a:rPr>
                  <a:t> </a:t>
                </a:r>
              </a:p>
            </p:txBody>
          </p:sp>
        </mc:Fallback>
      </mc:AlternateContent>
      <p:pic>
        <p:nvPicPr>
          <p:cNvPr id="5" name="QO_5_AN.51_2#fdad33f94?iti=4&amp;htil=8&amp;vcp=1&amp;pid=fd872505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159117" y="3465104"/>
            <a:ext cx="3026664" cy="21214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5_AN.51_3#fdad33f94?iti=4&amp;htil=8&amp;vcp=1&amp;pid=fd872505b&amp;color=0,0,0&amp;vtp=1&amp;bbb=1"/>
          <p:cNvSpPr/>
          <p:nvPr/>
        </p:nvSpPr>
        <p:spPr>
          <a:xfrm>
            <a:off x="7992840" y="5693192"/>
            <a:ext cx="833437" cy="895096"/>
          </a:xfrm>
          <a:prstGeom prst="rect">
            <a:avLst/>
          </a:prstGeom>
          <a:noFill/>
        </p:spPr>
        <p:txBody>
          <a:bodyPr wrap="none" lIns="0" tIns="0" rIns="0" bIns="0" rtlCol="0" anchor="t"/>
          <a:lstStyle/>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答图9</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wipe(left)">
                                      <p:cBhvr>
                                        <p:cTn id="1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4caf17a1?vcp=1&amp;pid=1dc5464a5&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五、实验探究题（本大题共4小题，共25分）</a:t>
            </a:r>
            <a:endParaRPr lang="en-US" altLang="zh-CN" sz="2600" dirty="0"/>
          </a:p>
        </p:txBody>
      </p:sp>
      <mc:AlternateContent xmlns:mc="http://schemas.openxmlformats.org/markup-compatibility/2006">
        <mc:Choice xmlns:a14="http://schemas.microsoft.com/office/drawing/2010/main" Requires="a14">
          <p:sp>
            <p:nvSpPr>
              <p:cNvPr id="3" name="QO_4_BD.52_1#5d358e30e?sp=1&amp;vcp=1&amp;pid=84caf17a1&amp;color=0,0,0&amp;vtp=1&amp;bbb=1"/>
              <p:cNvSpPr/>
              <p:nvPr/>
            </p:nvSpPr>
            <p:spPr>
              <a:xfrm>
                <a:off x="576072" y="111708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20.（5分）某同学在“探究滑动摩擦力大小与哪些因素有关”实验中提出了如下猜想。</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𝐚</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滑动摩擦力的大小与接触面的粗糙程度有关；</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𝐛</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滑动摩擦力的大小与接触面的压力有关；</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猜想</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滑动摩擦力的大小与接触面积有关；</a:t>
                </a:r>
                <a:endParaRPr lang="en-US" altLang="zh-CN" sz="2400" dirty="0"/>
              </a:p>
            </p:txBody>
          </p:sp>
        </mc:Choice>
        <mc:Fallback>
          <p:sp>
            <p:nvSpPr>
              <p:cNvPr id="3" name="QO_4_BD.52_1#5d358e30e?sp=1&amp;vcp=1&amp;pid=84caf17a1&amp;color=0,0,0&amp;vtp=1&amp;bbb=1"/>
              <p:cNvSpPr>
                <a:spLocks noRot="1" noChangeAspect="1" noMove="1" noResize="1" noEditPoints="1" noAdjustHandles="1" noChangeArrowheads="1" noChangeShapeType="1" noTextEdit="1"/>
              </p:cNvSpPr>
              <p:nvPr/>
            </p:nvSpPr>
            <p:spPr>
              <a:xfrm>
                <a:off x="576072" y="1117088"/>
                <a:ext cx="10954512" cy="2235200"/>
              </a:xfrm>
              <a:prstGeom prst="rect">
                <a:avLst/>
              </a:prstGeom>
              <a:blipFill rotWithShape="1">
                <a:blip r:embed="rId1"/>
                <a:stretch>
                  <a:fillRect l="-1" t="-6" r="-3284" b="6"/>
                </a:stretch>
              </a:blipFill>
            </p:spPr>
            <p:txBody>
              <a:bodyPr/>
              <a:lstStyle/>
              <a:p>
                <a:r>
                  <a:rPr lang="zh-CN" altLang="en-US">
                    <a:noFill/>
                  </a:rPr>
                  <a:t> </a:t>
                </a:r>
              </a:p>
            </p:txBody>
          </p:sp>
        </mc:Fallback>
      </mc:AlternateContent>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2_2#5d358e30e?vcp=1&amp;pid=84caf17a1&amp;color=0,0,0&amp;mp=1&amp;vtp=1&amp;bt=1&amp;bbb=1&amp;hb=1"/>
              <p:cNvSpPr/>
              <p:nvPr/>
            </p:nvSpPr>
            <p:spPr>
              <a:xfrm>
                <a:off x="576072" y="64404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为了验证猜想，该同学利用弹簧测力计、两个完全相同的木块、木板</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、玻璃</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、细线等器材进行了如图13甲所示的4次操作。他将玻璃板和木板固定</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，每次操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作时均用弹簧测力计沿水平方向以相同的速度匀速向右拉动木块</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，第</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1次弹簧测力</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计的示数为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，第2次弹簧测力计的示数为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𝟔</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，第3次和第</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4次弹簧测力计的</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示数均为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4_BD.52_2#5d358e30e?vcp=1&amp;pid=84caf17a1&amp;color=0,0,0&amp;mp=1&amp;vtp=1&amp;bt=1&amp;bbb=1&amp;hb=1"/>
              <p:cNvSpPr>
                <a:spLocks noRot="1" noChangeAspect="1" noMove="1" noResize="1" noEditPoints="1" noAdjustHandles="1" noChangeArrowheads="1" noChangeShapeType="1" noTextEdit="1"/>
              </p:cNvSpPr>
              <p:nvPr/>
            </p:nvSpPr>
            <p:spPr>
              <a:xfrm>
                <a:off x="576072" y="644049"/>
                <a:ext cx="10954512" cy="2794000"/>
              </a:xfrm>
              <a:prstGeom prst="rect">
                <a:avLst/>
              </a:prstGeom>
              <a:blipFill rotWithShape="1">
                <a:blip r:embed="rId1"/>
                <a:stretch>
                  <a:fillRect l="-1" t="-6" r="2" b="6"/>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2528570" y="3562985"/>
            <a:ext cx="7023100" cy="2533650"/>
          </a:xfrm>
          <a:prstGeom prst="rect">
            <a:avLst/>
          </a:prstGeom>
        </p:spPr>
      </p:pic>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48681d8c2?vcp=1&amp;pid=5d358e30e&amp;color=0,0,0&amp;mp=1&amp;vtp=1&amp;bt=1&amp;bbb=1&amp;hb=1"/>
              <p:cNvSpPr/>
              <p:nvPr/>
            </p:nvSpPr>
            <p:spPr>
              <a:xfrm>
                <a:off x="576072" y="204790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（1）比较第2次和第3次操作</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，可验证猜想</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是否正确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；比较第3次和第4</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次操作，</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可验证猜想</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是否正确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。（均填“</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𝐚</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𝐛</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”或“</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2" name="QB_5_BD.53_1#48681d8c2?vcp=1&amp;pid=5d358e30e&amp;color=0,0,0&amp;mp=1&amp;vtp=1&amp;bt=1&amp;bbb=1&amp;hb=1"/>
              <p:cNvSpPr>
                <a:spLocks noRot="1" noChangeAspect="1" noMove="1" noResize="1" noEditPoints="1" noAdjustHandles="1" noChangeArrowheads="1" noChangeShapeType="1" noTextEdit="1"/>
              </p:cNvSpPr>
              <p:nvPr/>
            </p:nvSpPr>
            <p:spPr>
              <a:xfrm>
                <a:off x="576072" y="2047907"/>
                <a:ext cx="10954512" cy="1117600"/>
              </a:xfrm>
              <a:prstGeom prst="rect">
                <a:avLst/>
              </a:prstGeom>
              <a:blipFill rotWithShape="1">
                <a:blip r:embed="rId1"/>
                <a:stretch>
                  <a:fillRect l="-1" t="-3" r="-1308" b="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4_1#48681d8c2.blank?vcp=1&amp;pid=5d358e30e&amp;color=0,0,0&amp;mp=1&amp;vpa=25&amp;vtp=1&amp;bbb=1"/>
              <p:cNvSpPr/>
              <p:nvPr/>
            </p:nvSpPr>
            <p:spPr>
              <a:xfrm>
                <a:off x="6303773" y="2126753"/>
                <a:ext cx="339725"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𝐛</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3" name="QB_5_AN.54_1#48681d8c2.blank?vcp=1&amp;pid=5d358e30e&amp;color=0,0,0&amp;mp=1&amp;vpa=25&amp;vtp=1&amp;bbb=1"/>
              <p:cNvSpPr>
                <a:spLocks noRot="1" noChangeAspect="1" noMove="1" noResize="1" noEditPoints="1" noAdjustHandles="1" noChangeArrowheads="1" noChangeShapeType="1" noTextEdit="1"/>
              </p:cNvSpPr>
              <p:nvPr/>
            </p:nvSpPr>
            <p:spPr>
              <a:xfrm>
                <a:off x="6303773" y="2126753"/>
                <a:ext cx="339725" cy="381000"/>
              </a:xfrm>
              <a:prstGeom prst="rect">
                <a:avLst/>
              </a:prstGeom>
              <a:blipFill rotWithShape="1">
                <a:blip r:embed="rId2"/>
                <a:stretch>
                  <a:fillRect l="-38" t="-36" r="38"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55_1#48681d8c2.blank?vcp=1&amp;pid=5d358e30e&amp;color=0,0,0&amp;mp=1&amp;vpa=26&amp;vtp=1&amp;bbb=1"/>
              <p:cNvSpPr/>
              <p:nvPr/>
            </p:nvSpPr>
            <p:spPr>
              <a:xfrm>
                <a:off x="2119122" y="2690996"/>
                <a:ext cx="30321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𝐜</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5_AN.55_1#48681d8c2.blank?vcp=1&amp;pid=5d358e30e&amp;color=0,0,0&amp;mp=1&amp;vpa=26&amp;vtp=1&amp;bbb=1"/>
              <p:cNvSpPr>
                <a:spLocks noRot="1" noChangeAspect="1" noMove="1" noResize="1" noEditPoints="1" noAdjustHandles="1" noChangeArrowheads="1" noChangeShapeType="1" noTextEdit="1"/>
              </p:cNvSpPr>
              <p:nvPr/>
            </p:nvSpPr>
            <p:spPr>
              <a:xfrm>
                <a:off x="2119122" y="2690996"/>
                <a:ext cx="303213" cy="381000"/>
              </a:xfrm>
              <a:prstGeom prst="rect">
                <a:avLst/>
              </a:prstGeom>
              <a:blipFill rotWithShape="1">
                <a:blip r:embed="rId3"/>
                <a:stretch>
                  <a:fillRect l="-42" t="-131" r="147" b="131"/>
                </a:stretch>
              </a:blipFill>
            </p:spPr>
            <p:txBody>
              <a:bodyPr/>
              <a:lstStyle/>
              <a:p>
                <a:r>
                  <a:rPr lang="zh-CN" altLang="en-US">
                    <a:noFill/>
                  </a:rPr>
                  <a:t> </a:t>
                </a:r>
              </a:p>
            </p:txBody>
          </p:sp>
        </mc:Fallback>
      </mc:AlternateContent>
      <p:sp>
        <p:nvSpPr>
          <p:cNvPr id="5" name="QB_5_BD.56_1#df09766b2?vcp=1&amp;pid=5d358e30e&amp;color=0,0,0&amp;vtp=1&amp;bbb=1&amp;hb=1"/>
          <p:cNvSpPr/>
          <p:nvPr/>
        </p:nvSpPr>
        <p:spPr>
          <a:xfrm>
            <a:off x="576072" y="3146711"/>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（2）该同学查阅资料发现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，物体受到的滑动摩擦力大小与接触面压力大小的比值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反映了接触面的粗糙程度</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，称为动摩擦因数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，则木块与玻璃板间的动摩擦因数跟</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木块与木板间的动摩擦因数之比为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AlternateContent xmlns:mc="http://schemas.openxmlformats.org/markup-compatibility/2006">
        <mc:Choice xmlns:a14="http://schemas.microsoft.com/office/drawing/2010/main" Requires="a14">
          <p:sp>
            <p:nvSpPr>
              <p:cNvPr id="6" name="QB_5_AN.57_1#df09766b2.blank?vcp=1&amp;pid=5d358e30e&amp;color=0,0,0&amp;vpa=27&amp;vtp=1&amp;bbb=1"/>
              <p:cNvSpPr/>
              <p:nvPr/>
            </p:nvSpPr>
            <p:spPr>
              <a:xfrm>
                <a:off x="5233797" y="4342885"/>
                <a:ext cx="65246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6" name="QB_5_AN.57_1#df09766b2.blank?vcp=1&amp;pid=5d358e30e&amp;color=0,0,0&amp;vpa=27&amp;vtp=1&amp;bbb=1"/>
              <p:cNvSpPr>
                <a:spLocks noRot="1" noChangeAspect="1" noMove="1" noResize="1" noEditPoints="1" noAdjustHandles="1" noChangeArrowheads="1" noChangeShapeType="1" noTextEdit="1"/>
              </p:cNvSpPr>
              <p:nvPr/>
            </p:nvSpPr>
            <p:spPr>
              <a:xfrm>
                <a:off x="5233797" y="4342885"/>
                <a:ext cx="652463" cy="381000"/>
              </a:xfrm>
              <a:prstGeom prst="rect">
                <a:avLst/>
              </a:prstGeom>
              <a:blipFill rotWithShape="1">
                <a:blip r:embed="rId4"/>
                <a:stretch>
                  <a:fillRect l="-19" t="-31" r="68" b="3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447975232?vcp=1&amp;pid=5d358e30e&amp;color=0,0,0&amp;mp=1&amp;vtp=1&amp;bt=1&amp;bbb=1&amp;hb=1"/>
          <p:cNvSpPr/>
          <p:nvPr/>
        </p:nvSpPr>
        <p:spPr>
          <a:xfrm>
            <a:off x="576072" y="144844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（3）小明对实验装置进行了改进，如图13乙所示，木板放在水平桌面上</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，木块叠</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放在木板上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，细线一端连接木块，另一端连接固定的拉力传感器。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向右拉动木板，</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水平细线的拉力大小通过拉力传感器的示数显示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B_6_BD.59_1#37efe68ee?vcp=1&amp;pid=447975232&amp;color=0,0,0&amp;vtp=1&amp;bbb=1"/>
          <p:cNvSpPr/>
          <p:nvPr/>
        </p:nvSpPr>
        <p:spPr>
          <a:xfrm>
            <a:off x="576072" y="314927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实验过程中，</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填“需要”或“不需要”）匀速拉动木板。</a:t>
            </a:r>
            <a:endParaRPr lang="en-US" altLang="zh-CN" sz="2400" dirty="0"/>
          </a:p>
        </p:txBody>
      </p:sp>
      <p:sp>
        <p:nvSpPr>
          <p:cNvPr id="4" name="QB_6_AN.60_1#37efe68ee.blank?vcp=1&amp;pid=447975232&amp;color=0,0,0&amp;vpa=28&amp;vtp=1&amp;bbb=1"/>
          <p:cNvSpPr/>
          <p:nvPr/>
        </p:nvSpPr>
        <p:spPr>
          <a:xfrm>
            <a:off x="2737454" y="3111178"/>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不需要</a:t>
            </a:r>
            <a:endParaRPr lang="en-US" altLang="zh-CN" sz="2400" dirty="0"/>
          </a:p>
        </p:txBody>
      </p:sp>
      <p:sp>
        <p:nvSpPr>
          <p:cNvPr id="5" name="QB_6_BD.61_1#7a43f6f0e?vcp=1&amp;pid=447975232&amp;color=0,0,0&amp;vtp=1&amp;bbb=1&amp;hb=1"/>
          <p:cNvSpPr/>
          <p:nvPr/>
        </p:nvSpPr>
        <p:spPr>
          <a:xfrm>
            <a:off x="576072" y="367213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②小明认为拉力传感器的示数反映的是木板与桌面间的滑动摩擦力大小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。你认为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他的观点是否正确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请说明理由：</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6" name="QB_6_AN.62_1#7a43f6f0e.blank?vcp=1&amp;pid=447975232&amp;color=0,0,0&amp;vpa=29&amp;vtp=1&amp;bbb=1&amp;hb=1"/>
          <p:cNvSpPr/>
          <p:nvPr/>
        </p:nvSpPr>
        <p:spPr>
          <a:xfrm>
            <a:off x="576073" y="4202997"/>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不正确，拉力传感器的示数反映的是木块与木板间的滑动摩擦力大小</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3_1#5432cbb42?vcp=1&amp;pid=84caf17a1&amp;color=0,0,0&amp;vtp=1&amp;bt=1&amp;bbb=1"/>
          <p:cNvSpPr/>
          <p:nvPr/>
        </p:nvSpPr>
        <p:spPr>
          <a:xfrm>
            <a:off x="387763" y="467905"/>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21.（6分）</a:t>
            </a:r>
            <a:endParaRPr lang="en-US" altLang="zh-CN" sz="2400" dirty="0"/>
          </a:p>
        </p:txBody>
      </p:sp>
      <p:sp>
        <p:nvSpPr>
          <p:cNvPr id="3" name="QB_5_BD.64_1#32bbac8c8?vcp=1&amp;pid=5432cbb42&amp;color=0,0,0&amp;vtp=1&amp;bbb=1&amp;hb=1"/>
          <p:cNvSpPr/>
          <p:nvPr/>
        </p:nvSpPr>
        <p:spPr>
          <a:xfrm>
            <a:off x="387763" y="98980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（1）在“探究平面镜成像的特点”实验中，为了比较像与物到平面镜的距离</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，需要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的测量工具是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；用透明玻璃板代替平面镜的目的是可以确定像的</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B_5_AN.65_1#32bbac8c8.blank?vcp=1&amp;pid=5432cbb42&amp;color=0,0,0&amp;vpa=30&amp;vtp=1&amp;bbb=1"/>
          <p:cNvSpPr/>
          <p:nvPr/>
        </p:nvSpPr>
        <p:spPr>
          <a:xfrm>
            <a:off x="2242757" y="1520662"/>
            <a:ext cx="1139825"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刻度尺</a:t>
            </a:r>
            <a:endParaRPr lang="en-US" altLang="zh-CN" sz="2400" dirty="0"/>
          </a:p>
        </p:txBody>
      </p:sp>
      <p:sp>
        <p:nvSpPr>
          <p:cNvPr id="5" name="QB_5_AN.66_1#32bbac8c8.blank?vcp=1&amp;pid=5432cbb42&amp;color=0,0,0&amp;vpa=31&amp;vtp=1&amp;bbb=1"/>
          <p:cNvSpPr/>
          <p:nvPr/>
        </p:nvSpPr>
        <p:spPr>
          <a:xfrm>
            <a:off x="10202481" y="1520662"/>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位置</a:t>
            </a:r>
            <a:endParaRPr lang="en-US" altLang="zh-CN" sz="2400" dirty="0"/>
          </a:p>
        </p:txBody>
      </p:sp>
      <mc:AlternateContent xmlns:mc="http://schemas.openxmlformats.org/markup-compatibility/2006">
        <mc:Choice xmlns:a14="http://schemas.microsoft.com/office/drawing/2010/main" Requires="a14">
          <p:sp>
            <p:nvSpPr>
              <p:cNvPr id="6" name="QB_5_BD.67_1#99d61921c?sp=1&amp;vcp=1&amp;pid=5432cbb42&amp;color=0,0,0&amp;vtp=1&amp;bt=1&amp;bbb=1&amp;hb=1"/>
              <p:cNvSpPr/>
              <p:nvPr/>
            </p:nvSpPr>
            <p:spPr>
              <a:xfrm>
                <a:off x="391954" y="200488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（2）小光在做“观察水的沸腾”实验时，温度计的示数如图14甲所示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根据图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14丙可知图线A对应图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14乙中装置</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填“①”或“②”）。</a:t>
                </a:r>
                <a:endParaRPr lang="en-US" altLang="zh-CN" sz="2400" dirty="0"/>
              </a:p>
            </p:txBody>
          </p:sp>
        </mc:Choice>
        <mc:Fallback>
          <p:sp>
            <p:nvSpPr>
              <p:cNvPr id="6" name="QB_5_BD.67_1#99d61921c?sp=1&amp;vcp=1&amp;pid=5432cbb42&amp;color=0,0,0&amp;vtp=1&amp;bt=1&amp;bbb=1&amp;hb=1"/>
              <p:cNvSpPr>
                <a:spLocks noRot="1" noChangeAspect="1" noMove="1" noResize="1" noEditPoints="1" noAdjustHandles="1" noChangeArrowheads="1" noChangeShapeType="1" noTextEdit="1"/>
              </p:cNvSpPr>
              <p:nvPr/>
            </p:nvSpPr>
            <p:spPr>
              <a:xfrm>
                <a:off x="391954" y="2004886"/>
                <a:ext cx="10954512" cy="1117600"/>
              </a:xfrm>
              <a:prstGeom prst="rect">
                <a:avLst/>
              </a:prstGeom>
              <a:blipFill rotWithShape="1">
                <a:blip r:embed="rId1"/>
                <a:stretch>
                  <a:fillRect l="-1" t="-17" r="3" b="17"/>
                </a:stretch>
              </a:blipFill>
            </p:spPr>
            <p:txBody>
              <a:bodyPr/>
              <a:lstStyle/>
              <a:p>
                <a:r>
                  <a:rPr lang="zh-CN" altLang="en-US">
                    <a:noFill/>
                  </a:rPr>
                  <a:t> </a:t>
                </a:r>
              </a:p>
            </p:txBody>
          </p:sp>
        </mc:Fallback>
      </mc:AlternateContent>
      <p:sp>
        <p:nvSpPr>
          <p:cNvPr id="9" name="QB_5_AN.68_1#99d61921c.blank?vcp=1&amp;pid=5432cbb42&amp;color=0,0,0&amp;vpa=32&amp;vtp=1&amp;bbb=1"/>
          <p:cNvSpPr/>
          <p:nvPr/>
        </p:nvSpPr>
        <p:spPr>
          <a:xfrm>
            <a:off x="10055861" y="1976946"/>
            <a:ext cx="5254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87</a:t>
            </a:r>
            <a:endParaRPr lang="en-US" altLang="zh-CN" sz="2400" dirty="0"/>
          </a:p>
        </p:txBody>
      </p:sp>
      <p:sp>
        <p:nvSpPr>
          <p:cNvPr id="10" name="QB_5_AN.69_1#99d61921c.blank?vcp=1&amp;pid=5432cbb42&amp;color=0,0,0&amp;vpa=33&amp;vtp=1"/>
          <p:cNvSpPr/>
          <p:nvPr/>
        </p:nvSpPr>
        <p:spPr>
          <a:xfrm>
            <a:off x="5834697" y="2535746"/>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a:t>
            </a:r>
            <a:endParaRPr lang="en-US" altLang="zh-CN" sz="2400" dirty="0"/>
          </a:p>
        </p:txBody>
      </p:sp>
      <p:pic>
        <p:nvPicPr>
          <p:cNvPr id="11" name="图片 10"/>
          <p:cNvPicPr>
            <a:picLocks noChangeAspect="1"/>
          </p:cNvPicPr>
          <p:nvPr/>
        </p:nvPicPr>
        <p:blipFill>
          <a:blip r:embed="rId2"/>
          <a:stretch>
            <a:fillRect/>
          </a:stretch>
        </p:blipFill>
        <p:spPr>
          <a:xfrm>
            <a:off x="2800350" y="3329305"/>
            <a:ext cx="6780530" cy="293306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0_1#0b6232301?sp=1&amp;vcp=1&amp;pid=5432cbb42&amp;color=0,0,0&amp;vtp=1&amp;bt=1&amp;bbb=1&amp;hb=1"/>
              <p:cNvSpPr/>
              <p:nvPr/>
            </p:nvSpPr>
            <p:spPr>
              <a:xfrm>
                <a:off x="576072" y="1677575"/>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3）如图15所示，在“研究通过导体电流产生的热量与哪些因素有关”实验中</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，将电</a:t>
                </a:r>
                <a:endPar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阻丝</a:t>
                </a:r>
                <a14:m>
                  <m:oMath xmlns:m="http://schemas.openxmlformats.org/officeDocument/2006/math">
                    <m:sSub>
                      <m:sSubPr>
                        <m:ctrlPr>
                          <a:rPr lang="en-US" altLang="zh-CN" sz="2400" b="1" i="1" spc="-5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a:t>
                </a:r>
                <a14:m>
                  <m:oMath xmlns:m="http://schemas.openxmlformats.org/officeDocument/2006/math">
                    <m:sSub>
                      <m:sSubPr>
                        <m:ctrlPr>
                          <a:rPr lang="en-US" altLang="zh-CN" sz="2400" b="1" i="1" spc="-5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串联的目的是控制</a:t>
                </a:r>
                <a:r>
                  <a:rPr lang="en-US" altLang="zh-CN" sz="24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相同</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；该实验中</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，电阻丝</a:t>
                </a:r>
                <a:r>
                  <a:rPr lang="en-US" altLang="zh-CN" sz="2400" i="0" spc="-5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产生的热量多</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spc="-50" dirty="0">
                  <a:solidFill>
                    <a:srgbClr val="000000"/>
                  </a:solidFill>
                </a:endParaRPr>
              </a:p>
            </p:txBody>
          </p:sp>
        </mc:Choice>
        <mc:Fallback>
          <p:sp>
            <p:nvSpPr>
              <p:cNvPr id="2" name="QB_5_BD.70_1#0b6232301?sp=1&amp;vcp=1&amp;pid=5432cbb42&amp;color=0,0,0&amp;vtp=1&amp;bt=1&amp;bbb=1&amp;hb=1"/>
              <p:cNvSpPr>
                <a:spLocks noRot="1" noChangeAspect="1" noMove="1" noResize="1" noEditPoints="1" noAdjustHandles="1" noChangeArrowheads="1" noChangeShapeType="1" noTextEdit="1"/>
              </p:cNvSpPr>
              <p:nvPr/>
            </p:nvSpPr>
            <p:spPr>
              <a:xfrm>
                <a:off x="576072" y="1677575"/>
                <a:ext cx="10954512" cy="1117600"/>
              </a:xfrm>
              <a:prstGeom prst="rect">
                <a:avLst/>
              </a:prstGeom>
              <a:blipFill rotWithShape="1">
                <a:blip r:embed="rId1"/>
                <a:stretch>
                  <a:fillRect l="-1" t="-48" r="-519" b="48"/>
                </a:stretch>
              </a:blipFill>
            </p:spPr>
            <p:txBody>
              <a:bodyPr/>
              <a:lstStyle/>
              <a:p>
                <a:r>
                  <a:rPr lang="zh-CN" altLang="en-US">
                    <a:noFill/>
                  </a:rPr>
                  <a:t> </a:t>
                </a:r>
              </a:p>
            </p:txBody>
          </p:sp>
        </mc:Fallback>
      </mc:AlternateContent>
      <p:sp>
        <p:nvSpPr>
          <p:cNvPr id="3" name="QB_5_AN.71_1#0b6232301.blank?vcp=1&amp;pid=5432cbb42&amp;color=0,0,0&amp;vpa=34&amp;vtp=1&amp;bbb=1"/>
          <p:cNvSpPr/>
          <p:nvPr/>
        </p:nvSpPr>
        <p:spPr>
          <a:xfrm>
            <a:off x="4579080" y="2208435"/>
            <a:ext cx="814388" cy="533400"/>
          </a:xfrm>
          <a:prstGeom prst="rect">
            <a:avLst/>
          </a:prstGeom>
          <a:noFill/>
        </p:spPr>
        <p:txBody>
          <a:bodyPr wrap="none" lIns="0" tIns="0" rIns="0" bIns="0" rtlCol="0" anchor="t"/>
          <a:lstStyle/>
          <a:p>
            <a:pPr algn="ctr" latinLnBrk="1">
              <a:lnSpc>
                <a:spcPts val="4200"/>
              </a:lnSpc>
            </a:pPr>
            <a:r>
              <a:rPr lang="en-US" altLang="zh-CN" sz="2400" b="1" i="0" spc="-5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电流</a:t>
            </a:r>
            <a:endParaRPr lang="en-US" altLang="zh-CN" sz="2400" spc="-50" dirty="0">
              <a:solidFill>
                <a:srgbClr val="A00021"/>
              </a:solidFill>
            </a:endParaRPr>
          </a:p>
        </p:txBody>
      </p:sp>
      <mc:AlternateContent xmlns:mc="http://schemas.openxmlformats.org/markup-compatibility/2006">
        <mc:Choice xmlns:a14="http://schemas.microsoft.com/office/drawing/2010/main" Requires="a14">
          <p:sp>
            <p:nvSpPr>
              <p:cNvPr id="4" name="QB_5_AN.73_1#0b6232301.blank?vcp=1&amp;pid=5432cbb42&amp;color=0,0,0&amp;vpa=35&amp;vtp=1&amp;bbb=1"/>
              <p:cNvSpPr/>
              <p:nvPr/>
            </p:nvSpPr>
            <p:spPr>
              <a:xfrm>
                <a:off x="8797861" y="2318151"/>
                <a:ext cx="503301" cy="381000"/>
              </a:xfrm>
              <a:prstGeom prst="rect">
                <a:avLst/>
              </a:prstGeom>
              <a:noFill/>
            </p:spPr>
            <p:txBody>
              <a:bodyPr wrap="none" lIns="0" tIns="0" rIns="0" bIns="0" rtlCol="0" anchor="t"/>
              <a:lstStyle/>
              <a:p>
                <a:pPr algn="ctr" latinLnBrk="1">
                  <a:lnSpc>
                    <a:spcPts val="3000"/>
                  </a:lnSpc>
                </a:pPr>
                <a14:m>
                  <m:oMath xmlns:m="http://schemas.openxmlformats.org/officeDocument/2006/math">
                    <m:sSub>
                      <m:sSubPr>
                        <m:ctrlPr>
                          <a:rPr lang="en-US" altLang="zh-CN" sz="2400" b="1" i="1" spc="-5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5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spc="-5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dirty="0"/>
              </a:p>
            </p:txBody>
          </p:sp>
        </mc:Choice>
        <mc:Fallback>
          <p:sp>
            <p:nvSpPr>
              <p:cNvPr id="4" name="QB_5_AN.73_1#0b6232301.blank?vcp=1&amp;pid=5432cbb42&amp;color=0,0,0&amp;vpa=35&amp;vtp=1&amp;bbb=1"/>
              <p:cNvSpPr>
                <a:spLocks noRot="1" noChangeAspect="1" noMove="1" noResize="1" noEditPoints="1" noAdjustHandles="1" noChangeArrowheads="1" noChangeShapeType="1" noTextEdit="1"/>
              </p:cNvSpPr>
              <p:nvPr/>
            </p:nvSpPr>
            <p:spPr>
              <a:xfrm>
                <a:off x="8797861" y="2318151"/>
                <a:ext cx="503301" cy="381000"/>
              </a:xfrm>
              <a:prstGeom prst="rect">
                <a:avLst/>
              </a:prstGeom>
              <a:blipFill rotWithShape="1">
                <a:blip r:embed="rId2"/>
                <a:stretch>
                  <a:fillRect l="-113" t="-105" r="63" b="105"/>
                </a:stretch>
              </a:blipFill>
            </p:spPr>
            <p:txBody>
              <a:bodyPr/>
              <a:lstStyle/>
              <a:p>
                <a:r>
                  <a:rPr lang="zh-CN" altLang="en-US">
                    <a:noFill/>
                  </a:rPr>
                  <a:t> </a:t>
                </a:r>
              </a:p>
            </p:txBody>
          </p:sp>
        </mc:Fallback>
      </mc:AlternateContent>
      <p:pic>
        <p:nvPicPr>
          <p:cNvPr id="5" name="QB_5_BD.72_1#0b6232301?vcp=1&amp;pid=5432cbb4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65065" y="2913380"/>
            <a:ext cx="2330450" cy="242951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4_1#c77ecea98?sp=1&amp;vcp=1&amp;pid=84caf17a1&amp;color=0,0,0&amp;vtp=1&amp;bt=1&amp;bbb=1&amp;hb=1"/>
          <p:cNvSpPr/>
          <p:nvPr/>
        </p:nvSpPr>
        <p:spPr>
          <a:xfrm>
            <a:off x="576072" y="11779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22.（7分）小龙同学用压强计探究影响液体内部压强大小的因素，</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实验过程如图16</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B_5_BD.75_1#49590373a?vcp=1&amp;pid=c77ecea98&amp;color=0,0,0&amp;vtp=1&amp;bbb=1"/>
          <p:cNvSpPr/>
          <p:nvPr/>
        </p:nvSpPr>
        <p:spPr>
          <a:xfrm>
            <a:off x="576072" y="511396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（1）观察图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16甲可发现压强计</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填“是”或“不是”）连通器。</a:t>
            </a:r>
            <a:endParaRPr lang="en-US" altLang="zh-CN" sz="2400" dirty="0"/>
          </a:p>
        </p:txBody>
      </p:sp>
      <p:sp>
        <p:nvSpPr>
          <p:cNvPr id="6" name="QB_5_AN.76_1#49590373a.blank?vcp=1&amp;pid=c77ecea98&amp;color=0,0,0&amp;vpa=36&amp;vtp=1&amp;bbb=1"/>
          <p:cNvSpPr/>
          <p:nvPr/>
        </p:nvSpPr>
        <p:spPr>
          <a:xfrm>
            <a:off x="4726590" y="5075868"/>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不是</a:t>
            </a:r>
            <a:endParaRPr lang="en-US" altLang="zh-CN" sz="2400" dirty="0"/>
          </a:p>
        </p:txBody>
      </p:sp>
      <p:pic>
        <p:nvPicPr>
          <p:cNvPr id="7" name="图片 6"/>
          <p:cNvPicPr>
            <a:picLocks noChangeAspect="1"/>
          </p:cNvPicPr>
          <p:nvPr/>
        </p:nvPicPr>
        <p:blipFill>
          <a:blip r:embed="rId1"/>
          <a:stretch>
            <a:fillRect/>
          </a:stretch>
        </p:blipFill>
        <p:spPr>
          <a:xfrm>
            <a:off x="2233295" y="2620010"/>
            <a:ext cx="8023860" cy="249364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7_1#32b9b47e2?vcp=1&amp;pid=c77ecea98&amp;color=0,0,0&amp;vtp=1&amp;bt=1&amp;bbb=1&amp;hb=1"/>
              <p:cNvSpPr/>
              <p:nvPr/>
            </p:nvSpPr>
            <p:spPr>
              <a:xfrm>
                <a:off x="571119" y="397746"/>
                <a:ext cx="10954512" cy="1638300"/>
              </a:xfrm>
              <a:prstGeom prst="rect">
                <a:avLst/>
              </a:prstGeom>
              <a:noFill/>
            </p:spPr>
            <p:txBody>
              <a:bodyPr wrap="none" lIns="0" tIns="0" rIns="0" bIns="0" rtlCol="0" anchor="t"/>
              <a:lstStyle/>
              <a:p>
                <a:pPr algn="l"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（2）实验前小龙检查装置是否漏气。当他用手指按压（不论轻压还是重压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）橡皮</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膜时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，发现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形管两边液面的高度几乎不变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，则说明装置</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填“漏气”或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漏气</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5_BD.77_1#32b9b47e2?vcp=1&amp;pid=c77ecea98&amp;color=0,0,0&amp;vtp=1&amp;bt=1&amp;bbb=1&amp;hb=1"/>
              <p:cNvSpPr>
                <a:spLocks noRot="1" noChangeAspect="1" noMove="1" noResize="1" noEditPoints="1" noAdjustHandles="1" noChangeArrowheads="1" noChangeShapeType="1" noTextEdit="1"/>
              </p:cNvSpPr>
              <p:nvPr/>
            </p:nvSpPr>
            <p:spPr>
              <a:xfrm>
                <a:off x="571119" y="397746"/>
                <a:ext cx="10954512" cy="1638300"/>
              </a:xfrm>
              <a:prstGeom prst="rect">
                <a:avLst/>
              </a:prstGeom>
              <a:blipFill rotWithShape="1">
                <a:blip r:embed="rId1"/>
                <a:stretch>
                  <a:fillRect l="-2" t="-14" r="3" b="14"/>
                </a:stretch>
              </a:blipFill>
            </p:spPr>
            <p:txBody>
              <a:bodyPr/>
              <a:lstStyle/>
              <a:p>
                <a:r>
                  <a:rPr lang="zh-CN" altLang="en-US">
                    <a:noFill/>
                  </a:rPr>
                  <a:t> </a:t>
                </a:r>
              </a:p>
            </p:txBody>
          </p:sp>
        </mc:Fallback>
      </mc:AlternateContent>
      <p:sp>
        <p:nvSpPr>
          <p:cNvPr id="3" name="QB_5_AN.78_1#32b9b47e2.blank?vcp=1&amp;pid=c77ecea98&amp;color=0,0,0&amp;vpa=37&amp;vtp=1&amp;bbb=1"/>
          <p:cNvSpPr/>
          <p:nvPr/>
        </p:nvSpPr>
        <p:spPr>
          <a:xfrm>
            <a:off x="8152226" y="868788"/>
            <a:ext cx="833438" cy="622300"/>
          </a:xfrm>
          <a:prstGeom prst="rect">
            <a:avLst/>
          </a:prstGeom>
          <a:noFill/>
        </p:spPr>
        <p:txBody>
          <a:bodyPr wrap="none" lIns="0" tIns="0" rIns="0" bIns="0" rtlCol="0" anchor="t"/>
          <a:lstStyle/>
          <a:p>
            <a:pPr algn="ctr" latinLnBrk="1">
              <a:lnSpc>
                <a:spcPts val="49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漏气</a:t>
            </a:r>
            <a:endParaRPr lang="en-US" altLang="zh-CN" sz="2400" dirty="0"/>
          </a:p>
        </p:txBody>
      </p:sp>
      <mc:AlternateContent xmlns:mc="http://schemas.openxmlformats.org/markup-compatibility/2006">
        <mc:Choice xmlns:a14="http://schemas.microsoft.com/office/drawing/2010/main" Requires="a14">
          <p:sp>
            <p:nvSpPr>
              <p:cNvPr id="4" name="QC_5_BD.79_1#c7468b00c?vcp=1&amp;pid=c77ecea98&amp;color=0,0,0&amp;vtp=1&amp;bbb=1&amp;hb=1"/>
              <p:cNvSpPr/>
              <p:nvPr/>
            </p:nvSpPr>
            <p:spPr>
              <a:xfrm>
                <a:off x="571119" y="2085883"/>
                <a:ext cx="10954512" cy="1092200"/>
              </a:xfrm>
              <a:prstGeom prst="rect">
                <a:avLst/>
              </a:prstGeom>
              <a:noFill/>
            </p:spPr>
            <p:txBody>
              <a:bodyPr wrap="none" lIns="0" tIns="0" rIns="0" bIns="0" rtlCol="0" anchor="t"/>
              <a:lstStyle/>
              <a:p>
                <a:pPr algn="l"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（3）小龙把压强计的橡皮膜和橡皮管更换后，在使用压强计前，发现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形管内水</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面已有高度差，他接下来的操作应是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4" name="QC_5_BD.79_1#c7468b00c?vcp=1&amp;pid=c77ecea98&amp;color=0,0,0&amp;vtp=1&amp;bbb=1&amp;hb=1"/>
              <p:cNvSpPr>
                <a:spLocks noRot="1" noChangeAspect="1" noMove="1" noResize="1" noEditPoints="1" noAdjustHandles="1" noChangeArrowheads="1" noChangeShapeType="1" noTextEdit="1"/>
              </p:cNvSpPr>
              <p:nvPr/>
            </p:nvSpPr>
            <p:spPr>
              <a:xfrm>
                <a:off x="571119" y="2085883"/>
                <a:ext cx="10954512" cy="1092200"/>
              </a:xfrm>
              <a:prstGeom prst="rect">
                <a:avLst/>
              </a:prstGeom>
              <a:blipFill rotWithShape="1">
                <a:blip r:embed="rId2"/>
                <a:stretch>
                  <a:fillRect l="-2" t="-50" r="3" b="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79_2#c7468b00c.choices?vcp=1&amp;pid=c77ecea98&amp;color=0,0,0&amp;vtp=1&amp;bbb=1"/>
              <p:cNvSpPr/>
              <p:nvPr/>
            </p:nvSpPr>
            <p:spPr>
              <a:xfrm>
                <a:off x="571119" y="3228884"/>
                <a:ext cx="10954512" cy="1638300"/>
              </a:xfrm>
              <a:prstGeom prst="rect">
                <a:avLst/>
              </a:prstGeom>
              <a:noFill/>
            </p:spPr>
            <p:txBody>
              <a:bodyPr wrap="none" lIns="0" tIns="0" rIns="0" bIns="0" rtlCol="0" anchor="t"/>
              <a:lstStyle/>
              <a:p>
                <a:pPr algn="l"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形管内向外倒出适量水</a:t>
                </a:r>
                <a:endParaRPr lang="en-US" altLang="zh-CN" sz="2400" dirty="0"/>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.拆除软管重新安装</a:t>
                </a:r>
                <a:endParaRPr lang="en-US" altLang="zh-CN" sz="2400" dirty="0"/>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.向</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形管内添加适量水</a:t>
                </a:r>
                <a:endParaRPr lang="en-US" altLang="zh-CN" sz="2400" dirty="0"/>
              </a:p>
            </p:txBody>
          </p:sp>
        </mc:Choice>
        <mc:Fallback>
          <p:sp>
            <p:nvSpPr>
              <p:cNvPr id="6" name="QC_5_BD.79_2#c7468b00c.choices?vcp=1&amp;pid=c77ecea98&amp;color=0,0,0&amp;vtp=1&amp;bbb=1"/>
              <p:cNvSpPr>
                <a:spLocks noRot="1" noChangeAspect="1" noMove="1" noResize="1" noEditPoints="1" noAdjustHandles="1" noChangeArrowheads="1" noChangeShapeType="1" noTextEdit="1"/>
              </p:cNvSpPr>
              <p:nvPr/>
            </p:nvSpPr>
            <p:spPr>
              <a:xfrm>
                <a:off x="571119" y="3228884"/>
                <a:ext cx="10954512" cy="1638300"/>
              </a:xfrm>
              <a:prstGeom prst="rect">
                <a:avLst/>
              </a:prstGeom>
              <a:blipFill rotWithShape="1">
                <a:blip r:embed="rId3"/>
                <a:stretch>
                  <a:fillRect l="-2" t="-33" r="3" b="33"/>
                </a:stretch>
              </a:blipFill>
            </p:spPr>
            <p:txBody>
              <a:bodyPr/>
              <a:lstStyle/>
              <a:p>
                <a:r>
                  <a:rPr lang="zh-CN" altLang="en-US">
                    <a:noFill/>
                  </a:rPr>
                  <a:t> </a:t>
                </a:r>
              </a:p>
            </p:txBody>
          </p:sp>
        </mc:Fallback>
      </mc:AlternateContent>
      <p:sp>
        <p:nvSpPr>
          <p:cNvPr id="7" name="QB_5_BD.81_1#1fd605ab2?vcp=1&amp;pid=c77ecea98&amp;color=0,0,0&amp;vtp=1&amp;bbb=1&amp;hb=1"/>
          <p:cNvSpPr/>
          <p:nvPr/>
        </p:nvSpPr>
        <p:spPr>
          <a:xfrm>
            <a:off x="571119" y="4872210"/>
            <a:ext cx="10954512" cy="1638300"/>
          </a:xfrm>
          <a:prstGeom prst="rect">
            <a:avLst/>
          </a:prstGeom>
          <a:noFill/>
        </p:spPr>
        <p:txBody>
          <a:bodyPr wrap="none" lIns="0" tIns="0" rIns="0" bIns="0" rtlCol="0" anchor="t"/>
          <a:lstStyle/>
          <a:p>
            <a:pPr algn="l"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（4）图16乙、丙分别为小龙将该装置的探头放入水中不同深度的情况</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，比较后可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初步得出结论：液体内部的压强随深度的增加而</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填“增大”“减小”或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3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8" name="QB_5_AN.82_1#1fd605ab2.blank?vcp=1&amp;pid=c77ecea98&amp;color=0,0,0&amp;vpa=39&amp;vtp=1&amp;bbb=1"/>
          <p:cNvSpPr/>
          <p:nvPr/>
        </p:nvSpPr>
        <p:spPr>
          <a:xfrm>
            <a:off x="7021926" y="5324203"/>
            <a:ext cx="833438" cy="622300"/>
          </a:xfrm>
          <a:prstGeom prst="rect">
            <a:avLst/>
          </a:prstGeom>
          <a:noFill/>
        </p:spPr>
        <p:txBody>
          <a:bodyPr wrap="none" lIns="0" tIns="0" rIns="0" bIns="0" rtlCol="0" anchor="t"/>
          <a:lstStyle/>
          <a:p>
            <a:pPr algn="ctr" latinLnBrk="1">
              <a:lnSpc>
                <a:spcPts val="49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增大</a:t>
            </a:r>
            <a:endParaRPr lang="en-US" altLang="zh-CN" sz="2400" dirty="0"/>
          </a:p>
        </p:txBody>
      </p:sp>
      <p:sp>
        <p:nvSpPr>
          <p:cNvPr id="9" name="QC_5_AN.80_1#c7468b00c.blank?vcp=1&amp;pid=c77ecea98&amp;color=0,0,0&amp;vpa=38&amp;vtp=1&amp;answeroption=B"/>
          <p:cNvSpPr txBox="1"/>
          <p:nvPr/>
        </p:nvSpPr>
        <p:spPr>
          <a:xfrm>
            <a:off x="444119" y="3833404"/>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8" grpId="0" animBg="1" build="p"/>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4d98ef4ba.fixed?vcp=1&amp;color=0,0,0&amp;vtp=1&amp;bbb=1"/>
          <p:cNvSpPr/>
          <p:nvPr/>
        </p:nvSpPr>
        <p:spPr>
          <a:xfrm>
            <a:off x="0" y="1874520"/>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2025年初中学业水平考试模拟测试卷（三）</a:t>
            </a:r>
            <a:endParaRPr lang="en-US" altLang="zh-CN" sz="4800" dirty="0"/>
          </a:p>
        </p:txBody>
      </p:sp>
      <p:sp>
        <p:nvSpPr>
          <p:cNvPr id="3" name="C_1#4d98ef4ba.fixed?vcp=1&amp;color=0,0,0&amp;vtp=1&amp;bbb=1"/>
          <p:cNvSpPr/>
          <p:nvPr/>
        </p:nvSpPr>
        <p:spPr>
          <a:xfrm>
            <a:off x="0" y="2880360"/>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物</a:t>
            </a:r>
            <a:r>
              <a:rPr lang="en-US" altLang="zh-CN" sz="4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理</a:t>
            </a:r>
            <a:endParaRPr lang="en-US" altLang="zh-CN" sz="4000" dirty="0"/>
          </a:p>
        </p:txBody>
      </p:sp>
      <p:sp>
        <p:nvSpPr>
          <p:cNvPr id="4" name="C_1#4d98ef4ba.fixed?vcp=1&amp;color=0,0,0&amp;vtp=1&amp;bbb=1"/>
          <p:cNvSpPr/>
          <p:nvPr/>
        </p:nvSpPr>
        <p:spPr>
          <a:xfrm>
            <a:off x="0" y="3776472"/>
            <a:ext cx="12097512" cy="502920"/>
          </a:xfrm>
          <a:prstGeom prst="rect">
            <a:avLst/>
          </a:prstGeom>
          <a:noFill/>
        </p:spPr>
        <p:txBody>
          <a:bodyPr wrap="none" lIns="0" tIns="0" rIns="0" bIns="0" rtlCol="0" anchor="ctr"/>
          <a:lstStyle/>
          <a:p>
            <a:pPr algn="ctr" latinLnBrk="1">
              <a:lnSpc>
                <a:spcPts val="29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（满分：100分</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考试时间：90分钟）</a:t>
            </a:r>
            <a:endParaRPr lang="en-US" altLang="zh-CN" sz="24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3_1#861082e29?vcp=1&amp;pid=c77ecea98&amp;color=0,0,0&amp;vtp=1&amp;bt=1&amp;bbb=1&amp;hb=1"/>
              <p:cNvSpPr/>
              <p:nvPr/>
            </p:nvSpPr>
            <p:spPr>
              <a:xfrm>
                <a:off x="576072" y="1219517"/>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（5）善于思考的小龙将</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形管压强计改装成如图16</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戊所示的测液体密度的密度计。</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为固定支架，其作用是保证橡皮膜在不同的液体中深度均为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形管盛水，</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其右管标有刻度值</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，为了便于读数，在</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形管右管有一个指示液面位置（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刻度值）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的红色浮标</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。未测量时，</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形管水面刚好与</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𝒂</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相平；读数时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，读取浮标所对的刻度</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值即可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。当橡皮膜放入某液体中时，浮标指示在</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𝒃</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处，</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𝒂</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𝒃</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之间的距离为</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则该液体的密度为</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14:m>
                  <m:oMath xmlns:m="http://schemas.openxmlformats.org/officeDocument/2006/math">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𝐠</m:t>
                    </m:r>
                    <m:r>
                      <a:rPr lang="en-US" altLang="zh-CN" sz="2400" b="1" i="0"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smtClean="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𝐜𝐦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；小龙发现用该调节好的密度计测量液体</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密度时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，测量值总是偏小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，原因是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solidFill>
                    <a:srgbClr val="000000"/>
                  </a:solidFill>
                </a:endParaRPr>
              </a:p>
            </p:txBody>
          </p:sp>
        </mc:Choice>
        <mc:Fallback>
          <p:sp>
            <p:nvSpPr>
              <p:cNvPr id="2" name="QB_5_BD.83_1#861082e29?vcp=1&amp;pid=c77ecea98&amp;color=0,0,0&amp;vtp=1&amp;bt=1&amp;bbb=1&amp;hb=1"/>
              <p:cNvSpPr>
                <a:spLocks noRot="1" noChangeAspect="1" noMove="1" noResize="1" noEditPoints="1" noAdjustHandles="1" noChangeArrowheads="1" noChangeShapeType="1" noTextEdit="1"/>
              </p:cNvSpPr>
              <p:nvPr/>
            </p:nvSpPr>
            <p:spPr>
              <a:xfrm>
                <a:off x="576072" y="1219517"/>
                <a:ext cx="10954512" cy="4470400"/>
              </a:xfrm>
              <a:prstGeom prst="rect">
                <a:avLst/>
              </a:prstGeom>
              <a:blipFill rotWithShape="1">
                <a:blip r:embed="rId1"/>
                <a:stretch>
                  <a:fillRect l="-1" t="-7" r="-1864" b="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84_1#861082e29.blank?vcp=1&amp;pid=c77ecea98&amp;color=0,0,0&amp;vpa=40&amp;vtp=1&amp;bbb=1"/>
              <p:cNvSpPr/>
              <p:nvPr/>
            </p:nvSpPr>
            <p:spPr>
              <a:xfrm>
                <a:off x="3031141" y="4075718"/>
                <a:ext cx="1770063" cy="381000"/>
              </a:xfrm>
              <a:prstGeom prst="rect">
                <a:avLst/>
              </a:prstGeom>
              <a:noFill/>
            </p:spPr>
            <p:txBody>
              <a:bodyPr wrap="none" lIns="0" tIns="0" rIns="0" bIns="0" rtlCol="0" anchor="t"/>
              <a:lstStyle/>
              <a:p>
                <a:pPr algn="ctr" latinLnBrk="1">
                  <a:lnSpc>
                    <a:spcPts val="3000"/>
                  </a:lnSpc>
                </a:pP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𝟖</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100" dirty="0">
                  <a:solidFill>
                    <a:srgbClr val="A00021"/>
                  </a:solidFill>
                </a:endParaRPr>
              </a:p>
            </p:txBody>
          </p:sp>
        </mc:Choice>
        <mc:Fallback>
          <p:sp>
            <p:nvSpPr>
              <p:cNvPr id="3" name="QB_5_AN.84_1#861082e29.blank?vcp=1&amp;pid=c77ecea98&amp;color=0,0,0&amp;vpa=40&amp;vtp=1&amp;bbb=1"/>
              <p:cNvSpPr>
                <a:spLocks noRot="1" noChangeAspect="1" noMove="1" noResize="1" noEditPoints="1" noAdjustHandles="1" noChangeArrowheads="1" noChangeShapeType="1" noTextEdit="1"/>
              </p:cNvSpPr>
              <p:nvPr/>
            </p:nvSpPr>
            <p:spPr>
              <a:xfrm>
                <a:off x="3031141" y="4075718"/>
                <a:ext cx="1770063" cy="381000"/>
              </a:xfrm>
              <a:prstGeom prst="rect">
                <a:avLst/>
              </a:prstGeom>
              <a:blipFill rotWithShape="1">
                <a:blip r:embed="rId2"/>
                <a:stretch>
                  <a:fillRect l="-16" t="-76" r="34" b="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85_1#861082e29.blank?vcp=1&amp;pid=c77ecea98&amp;color=0,0,0&amp;vpa=41&amp;vtp=1&amp;bbb=1&amp;hb=1"/>
              <p:cNvSpPr/>
              <p:nvPr/>
            </p:nvSpPr>
            <p:spPr>
              <a:xfrm>
                <a:off x="576073" y="4544377"/>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由于使橡皮膜发生形变需要力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，使测得的</a:t>
                </a:r>
                <a14:m>
                  <m:oMath xmlns:m="http://schemas.openxmlformats.org/officeDocument/2006/math">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𝐔</m:t>
                    </m:r>
                  </m:oMath>
                </a14:m>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形管两边液面高度差偏小</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，即测得的压强偏小，故测量的液体密度偏小</a:t>
                </a:r>
                <a:endParaRPr lang="en-US" altLang="zh-CN" sz="2400" dirty="0">
                  <a:solidFill>
                    <a:srgbClr val="A00021"/>
                  </a:solidFill>
                </a:endParaRPr>
              </a:p>
            </p:txBody>
          </p:sp>
        </mc:Choice>
        <mc:Fallback>
          <p:sp>
            <p:nvSpPr>
              <p:cNvPr id="4" name="QB_5_AN.85_1#861082e29.blank?vcp=1&amp;pid=c77ecea98&amp;color=0,0,0&amp;vpa=41&amp;vtp=1&amp;bbb=1&amp;hb=1"/>
              <p:cNvSpPr>
                <a:spLocks noRot="1" noChangeAspect="1" noMove="1" noResize="1" noEditPoints="1" noAdjustHandles="1" noChangeArrowheads="1" noChangeShapeType="1" noTextEdit="1"/>
              </p:cNvSpPr>
              <p:nvPr/>
            </p:nvSpPr>
            <p:spPr>
              <a:xfrm>
                <a:off x="576073" y="4544377"/>
                <a:ext cx="10948277" cy="1097280"/>
              </a:xfrm>
              <a:prstGeom prst="rect">
                <a:avLst/>
              </a:prstGeom>
              <a:blipFill rotWithShape="1">
                <a:blip r:embed="rId3"/>
                <a:stretch>
                  <a:fillRect l="-1" t="-29" r="3" b="29"/>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6_1#59e7eca19?sp=1&amp;vcp=1&amp;pid=84caf17a1&amp;color=0,0,0&amp;vtp=1&amp;bt=1&amp;bbb=1&amp;hb=1"/>
              <p:cNvSpPr/>
              <p:nvPr/>
            </p:nvSpPr>
            <p:spPr>
              <a:xfrm>
                <a:off x="576072" y="2590959"/>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23.（7分）为测量小灯泡的额定功率，同学们进行了如下研究。</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实验器材】干电池3节、小灯泡（额定电压为</a:t>
                </a:r>
                <a14:m>
                  <m:oMath xmlns:m="http://schemas.openxmlformats.org/officeDocument/2006/math">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、电阻约为</a:t>
                </a:r>
                <a14:m>
                  <m:oMath xmlns:m="http://schemas.openxmlformats.org/officeDocument/2006/math">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）、滑动变阻</a:t>
                </a:r>
                <a:endPar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器</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（规格为“</a:t>
                </a:r>
                <a14:m>
                  <m:oMath xmlns:m="http://schemas.openxmlformats.org/officeDocument/2006/math">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5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”）、电流表、电压表、开关、导线若干（所有器材均完好）。</a:t>
                </a:r>
                <a:endParaRPr lang="en-US" altLang="zh-CN" sz="2400" spc="-50" dirty="0"/>
              </a:p>
            </p:txBody>
          </p:sp>
        </mc:Choice>
        <mc:Fallback>
          <p:sp>
            <p:nvSpPr>
              <p:cNvPr id="2" name="QO_4_BD.86_1#59e7eca19?sp=1&amp;vcp=1&amp;pid=84caf17a1&amp;color=0,0,0&amp;vtp=1&amp;bt=1&amp;bbb=1&amp;hb=1"/>
              <p:cNvSpPr>
                <a:spLocks noRot="1" noChangeAspect="1" noMove="1" noResize="1" noEditPoints="1" noAdjustHandles="1" noChangeArrowheads="1" noChangeShapeType="1" noTextEdit="1"/>
              </p:cNvSpPr>
              <p:nvPr/>
            </p:nvSpPr>
            <p:spPr>
              <a:xfrm>
                <a:off x="576072" y="2590959"/>
                <a:ext cx="10954512" cy="1676400"/>
              </a:xfrm>
              <a:prstGeom prst="rect">
                <a:avLst/>
              </a:prstGeom>
              <a:blipFill rotWithShape="1">
                <a:blip r:embed="rId1"/>
                <a:stretch>
                  <a:fillRect l="-1" t="-9" r="-386" b="9"/>
                </a:stretch>
              </a:blipFill>
            </p:spPr>
            <p:txBody>
              <a:bodyPr/>
              <a:lstStyle/>
              <a:p>
                <a:r>
                  <a:rPr lang="zh-CN" altLang="en-US">
                    <a:noFill/>
                  </a:rPr>
                  <a:t> </a:t>
                </a:r>
              </a:p>
            </p:txBody>
          </p:sp>
        </mc:Fallback>
      </mc:AlternateContent>
    </p:spTree>
  </p:cSld>
  <p:clrMapOvr>
    <a:masterClrMapping/>
  </p:clrMapOvr>
  <p:transition>
    <p:spli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6_2#59e7eca19?vcp=1&amp;pid=84caf17a1&amp;color=0,0,0&amp;mp=1&amp;vtp=1&amp;bt=1&amp;bbb=1&amp;hb=1"/>
              <p:cNvSpPr/>
              <p:nvPr/>
            </p:nvSpPr>
            <p:spPr>
              <a:xfrm>
                <a:off x="576072" y="1171861"/>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【实验方案】按如图17甲所示的电路图，将量程为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的电压表并联到小灯泡</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，闭合开关，移动滑动变阻器的滑片，使小灯泡正常发光</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，读出并记录电流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表的示数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4_BD.86_2#59e7eca19?vcp=1&amp;pid=84caf17a1&amp;color=0,0,0&amp;mp=1&amp;vtp=1&amp;bt=1&amp;bbb=1&amp;hb=1"/>
              <p:cNvSpPr>
                <a:spLocks noRot="1" noChangeAspect="1" noMove="1" noResize="1" noEditPoints="1" noAdjustHandles="1" noChangeArrowheads="1" noChangeShapeType="1" noTextEdit="1"/>
              </p:cNvSpPr>
              <p:nvPr/>
            </p:nvSpPr>
            <p:spPr>
              <a:xfrm>
                <a:off x="576072" y="1171861"/>
                <a:ext cx="10954512" cy="1676400"/>
              </a:xfrm>
              <a:prstGeom prst="rect">
                <a:avLst/>
              </a:prstGeom>
              <a:blipFill rotWithShape="1">
                <a:blip r:embed="rId1"/>
                <a:stretch>
                  <a:fillRect l="-1" t="-17" r="-351" b="17"/>
                </a:stretch>
              </a:blipFill>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2152015" y="3300730"/>
            <a:ext cx="8535670" cy="2542540"/>
          </a:xfrm>
          <a:prstGeom prst="rect">
            <a:avLst/>
          </a:prstGeom>
        </p:spPr>
      </p:pic>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7_1#1484145fd?vcp=1&amp;pid=59e7eca19&amp;color=0,0,0&amp;vtp=1&amp;bt=1&amp;bbb=1"/>
          <p:cNvSpPr/>
          <p:nvPr/>
        </p:nvSpPr>
        <p:spPr>
          <a:xfrm>
            <a:off x="576072" y="53949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（1）实验时，若闭合开关，发现灯泡不亮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，接下来最合理的操作是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87_2#1484145fd.choices?vcp=1&amp;pid=59e7eca19&amp;color=0,0,0&amp;vtp=1&amp;bbb=1"/>
          <p:cNvSpPr/>
          <p:nvPr/>
        </p:nvSpPr>
        <p:spPr>
          <a:xfrm>
            <a:off x="576072" y="106393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A.更换小灯泡</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.检查电路是否短路</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.观察电流表和电压表的示数</a:t>
            </a:r>
            <a:endParaRPr lang="en-US" altLang="zh-CN" sz="2400" dirty="0"/>
          </a:p>
        </p:txBody>
      </p:sp>
      <mc:AlternateContent xmlns:mc="http://schemas.openxmlformats.org/markup-compatibility/2006">
        <mc:Choice xmlns:a14="http://schemas.microsoft.com/office/drawing/2010/main" Requires="a14">
          <p:sp>
            <p:nvSpPr>
              <p:cNvPr id="5" name="QB_5_BD.89_1#7141e410f?sp=1&amp;vcp=1&amp;pid=59e7eca19&amp;color=0,0,0&amp;vtp=1&amp;bbb=1&amp;hb=1"/>
              <p:cNvSpPr/>
              <p:nvPr/>
            </p:nvSpPr>
            <p:spPr>
              <a:xfrm>
                <a:off x="576072" y="2765733"/>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（2）实验中，当电压表的示数为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时，应把滑动变阻器的滑片向接入电路的</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阻值</a:t>
                </a:r>
                <a:r>
                  <a:rPr lang="en-US" altLang="zh-CN" sz="2400" i="0" dirty="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（填“大”或“小”）的那端移动；当电压表的示数为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时，电流表的示</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数如图17乙所示，该小灯泡的额定功率为</a:t>
                </a:r>
                <a:r>
                  <a:rPr lang="en-US" altLang="zh-CN" sz="24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5" name="QB_5_BD.89_1#7141e410f?sp=1&amp;vcp=1&amp;pid=59e7eca19&amp;color=0,0,0&amp;vtp=1&amp;bbb=1&amp;hb=1"/>
              <p:cNvSpPr>
                <a:spLocks noRot="1" noChangeAspect="1" noMove="1" noResize="1" noEditPoints="1" noAdjustHandles="1" noChangeArrowheads="1" noChangeShapeType="1" noTextEdit="1"/>
              </p:cNvSpPr>
              <p:nvPr/>
            </p:nvSpPr>
            <p:spPr>
              <a:xfrm>
                <a:off x="576072" y="2765733"/>
                <a:ext cx="10954512" cy="3911600"/>
              </a:xfrm>
              <a:prstGeom prst="rect">
                <a:avLst/>
              </a:prstGeom>
              <a:blipFill rotWithShape="1">
                <a:blip r:embed="rId1"/>
                <a:stretch>
                  <a:fillRect l="-1" t="-8" r="2" b="8"/>
                </a:stretch>
              </a:blipFill>
            </p:spPr>
            <p:txBody>
              <a:bodyPr/>
              <a:lstStyle/>
              <a:p>
                <a:r>
                  <a:rPr lang="zh-CN" altLang="en-US">
                    <a:noFill/>
                  </a:rPr>
                  <a:t> </a:t>
                </a:r>
              </a:p>
            </p:txBody>
          </p:sp>
        </mc:Fallback>
      </mc:AlternateContent>
      <p:sp>
        <p:nvSpPr>
          <p:cNvPr id="6" name="QB_5_AN.90_1#7141e410f.blank?vcp=1&amp;pid=59e7eca19&amp;color=0,0,0&amp;vpa=43&amp;vtp=1"/>
          <p:cNvSpPr/>
          <p:nvPr/>
        </p:nvSpPr>
        <p:spPr>
          <a:xfrm>
            <a:off x="1205515" y="3296593"/>
            <a:ext cx="527050"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小</a:t>
            </a:r>
            <a:endParaRPr lang="en-US" altLang="zh-CN" sz="2400" dirty="0"/>
          </a:p>
        </p:txBody>
      </p:sp>
      <p:sp>
        <p:nvSpPr>
          <p:cNvPr id="7" name="QB_5_AN.91_1#7141e410f.blank?vcp=1&amp;pid=59e7eca19&amp;color=0,0,0&amp;vpa=44&amp;vtp=1&amp;bbb=1"/>
          <p:cNvSpPr/>
          <p:nvPr/>
        </p:nvSpPr>
        <p:spPr>
          <a:xfrm>
            <a:off x="6068029" y="3855393"/>
            <a:ext cx="9064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1.064</a:t>
            </a:r>
            <a:endParaRPr lang="en-US" altLang="zh-CN" sz="2400" dirty="0"/>
          </a:p>
        </p:txBody>
      </p:sp>
      <p:sp>
        <p:nvSpPr>
          <p:cNvPr id="9" name="QC_5_AN.88_1#1484145fd.blank?vcp=1&amp;pid=59e7eca19&amp;color=0,0,0&amp;vpa=42&amp;vtp=1&amp;answeroption=C"/>
          <p:cNvSpPr txBox="1"/>
          <p:nvPr/>
        </p:nvSpPr>
        <p:spPr>
          <a:xfrm>
            <a:off x="449072" y="2265353"/>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wipe(left)">
                                      <p:cBhvr>
                                        <p:cTn id="12" dur="500"/>
                                        <p:tgtEl>
                                          <p:spTgt spid="6">
                                            <p:bg/>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left)">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
                                            <p:bg/>
                                          </p:spTgt>
                                        </p:tgtEl>
                                        <p:attrNameLst>
                                          <p:attrName>style.visibility</p:attrName>
                                        </p:attrNameLst>
                                      </p:cBhvr>
                                      <p:to>
                                        <p:strVal val="visible"/>
                                      </p:to>
                                    </p:set>
                                    <p:animEffect transition="in" filter="wipe(left)">
                                      <p:cBhvr>
                                        <p:cTn id="20" dur="500"/>
                                        <p:tgtEl>
                                          <p:spTgt spid="7">
                                            <p:bg/>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wipe(left)">
                                      <p:cBhvr>
                                        <p:cTn id="2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9"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QB_5_BD.89_1#7141e410f?sp=1&amp;vcp=1&amp;pid=59e7eca19&amp;color=0,0,0&amp;vtp=1&amp;bbb=1&amp;hb=1"/>
              <p:cNvSpPr/>
              <p:nvPr/>
            </p:nvSpPr>
            <p:spPr>
              <a:xfrm>
                <a:off x="571119" y="2302746"/>
                <a:ext cx="10954512" cy="3911600"/>
              </a:xfrm>
              <a:prstGeom prst="rect">
                <a:avLst/>
              </a:prstGeom>
              <a:noFill/>
            </p:spPr>
            <p:txBody>
              <a:bodyPr wrap="none" lIns="0" tIns="0" rIns="0" bIns="0" rtlCol="0" anchor="t"/>
              <a:lstStyle/>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【实验反思】小明认为，电压表选用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量程进行实验，因该量程下每一小格</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a:t>
                </a:r>
                <a:r>
                  <a:rPr lang="en-US" altLang="zh-CN" sz="2400" i="0" dirty="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时读数不够精确，使计算得到的额定功率误差较大。若电压表换</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的量程，将其并联到滑动变阻器两端，调节滑片使电压表的示数为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𝟕</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即可减小误差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5" name="QB_5_BD.89_1#7141e410f?sp=1&amp;vcp=1&amp;pid=59e7eca19&amp;color=0,0,0&amp;vtp=1&amp;bbb=1&amp;hb=1"/>
              <p:cNvSpPr>
                <a:spLocks noRot="1" noChangeAspect="1" noMove="1" noResize="1" noEditPoints="1" noAdjustHandles="1" noChangeArrowheads="1" noChangeShapeType="1" noTextEdit="1"/>
              </p:cNvSpPr>
              <p:nvPr/>
            </p:nvSpPr>
            <p:spPr>
              <a:xfrm>
                <a:off x="571119" y="2302746"/>
                <a:ext cx="10954512" cy="3911600"/>
              </a:xfrm>
              <a:prstGeom prst="rect">
                <a:avLst/>
              </a:prstGeom>
              <a:blipFill rotWithShape="1">
                <a:blip r:embed="rId1"/>
                <a:stretch>
                  <a:fillRect l="-2" t="-6" r="-2686" b="6"/>
                </a:stretch>
              </a:blipFill>
            </p:spPr>
            <p:txBody>
              <a:bodyPr/>
              <a:lstStyle/>
              <a:p>
                <a:r>
                  <a:rPr lang="zh-CN" altLang="en-US">
                    <a:noFill/>
                  </a:rPr>
                  <a:t> </a:t>
                </a:r>
              </a:p>
            </p:txBody>
          </p:sp>
        </mc:Fallback>
      </mc:AlternateContent>
      <p:sp>
        <p:nvSpPr>
          <p:cNvPr id="8" name="QB_5_AN.92_1#7141e410f.blank?vcp=1&amp;pid=59e7eca19&amp;color=0,0,0&amp;vpa=45&amp;vtp=1&amp;bbb=1"/>
          <p:cNvSpPr/>
          <p:nvPr/>
        </p:nvSpPr>
        <p:spPr>
          <a:xfrm>
            <a:off x="867650" y="2792833"/>
            <a:ext cx="60166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0.5</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3_1#7141e410f?vcp=1&amp;pid=59e7eca19&amp;color=0,0,0&amp;vtp=1&amp;bt=1&amp;bbb=1&amp;hb=1"/>
              <p:cNvSpPr/>
              <p:nvPr/>
            </p:nvSpPr>
            <p:spPr>
              <a:xfrm>
                <a:off x="576072" y="1451261"/>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【实验改进】于是小明设计了如图17丙所示电路图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𝟏𝟓</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量程，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选用</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量程。小明进行实验，移动滑动变阻器的滑片，得到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3次实验</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数据记录如下表所示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5_BD.93_1#7141e410f?vcp=1&amp;pid=59e7eca19&amp;color=0,0,0&amp;vtp=1&amp;bt=1&amp;bbb=1&amp;hb=1"/>
              <p:cNvSpPr>
                <a:spLocks noRot="1" noChangeAspect="1" noMove="1" noResize="1" noEditPoints="1" noAdjustHandles="1" noChangeArrowheads="1" noChangeShapeType="1" noTextEdit="1"/>
              </p:cNvSpPr>
              <p:nvPr/>
            </p:nvSpPr>
            <p:spPr>
              <a:xfrm>
                <a:off x="576072" y="1451261"/>
                <a:ext cx="10954512" cy="1676400"/>
              </a:xfrm>
              <a:prstGeom prst="rect">
                <a:avLst/>
              </a:prstGeom>
              <a:blipFill rotWithShape="1">
                <a:blip r:embed="rId1"/>
                <a:stretch>
                  <a:fillRect l="-1" t="-17" r="-676" b="1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8" name="QB_5_BD.93_2#7141e410f?colgroup=4,10,10,8&amp;vcp=1&amp;pid=59e7eca19&amp;color=0,0,0&amp;vtp=1&amp;bbb=1"/>
              <p:cNvGraphicFramePr>
                <a:graphicFrameLocks noGrp="1"/>
              </p:cNvGraphicFramePr>
              <p:nvPr/>
            </p:nvGraphicFramePr>
            <p:xfrm>
              <a:off x="576072" y="3233325"/>
              <a:ext cx="10908792" cy="2155952"/>
            </p:xfrm>
            <a:graphic>
              <a:graphicData uri="http://schemas.openxmlformats.org/drawingml/2006/table">
                <a:tbl>
                  <a:tblPr/>
                  <a:tblGrid>
                    <a:gridCol w="1408176"/>
                    <a:gridCol w="3383280"/>
                    <a:gridCol w="3392424"/>
                    <a:gridCol w="2724912"/>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的示数/</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电压表</a:t>
                          </a:r>
                          <a14:m>
                            <m:oMath xmlns:m="http://schemas.openxmlformats.org/officeDocument/2006/math">
                              <m:sSub>
                                <m:sSubPr>
                                  <m:ctrlPr>
                                    <a:rPr lang="en-US" altLang="zh-CN" sz="2400" b="1" i="1"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e>
                                <m:sub>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的示数/</a:t>
                          </a: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电流表的示数/A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B_5_BD.93_2#7141e410f?colgroup=4,10,10,8&amp;vcp=1&amp;pid=59e7eca19&amp;color=0,0,0&amp;vtp=1&amp;bbb=1"/>
              <p:cNvGraphicFramePr>
                <a:graphicFrameLocks noGrp="1"/>
              </p:cNvGraphicFramePr>
              <p:nvPr/>
            </p:nvGraphicFramePr>
            <p:xfrm>
              <a:off x="576072" y="3233325"/>
              <a:ext cx="10908792" cy="2155952"/>
            </p:xfrm>
            <a:graphic>
              <a:graphicData uri="http://schemas.openxmlformats.org/drawingml/2006/table">
                <a:tbl>
                  <a:tblPr/>
                  <a:tblGrid>
                    <a:gridCol w="1408176"/>
                    <a:gridCol w="3383280"/>
                    <a:gridCol w="3392424"/>
                    <a:gridCol w="2724912"/>
                  </a:tblGrid>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电流表的示数/A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4_1#d41666f12?sp=1&amp;vcp=1&amp;pid=59e7eca19&amp;color=0,0,0&amp;vtp=1&amp;bt=1&amp;bbb=1&amp;hb=1"/>
              <p:cNvSpPr/>
              <p:nvPr/>
            </p:nvSpPr>
            <p:spPr>
              <a:xfrm>
                <a:off x="576072" y="1767999"/>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（3）由此思路，小明利用滑动变阻器两端电压为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𝟕</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时所测的数据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，计算得到</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的小灯泡额定功率比真实的小灯泡额定功率</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填“偏大”“偏小”或“相等”）。</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反思交流】小明进一步分析实验数据，发现小灯泡两端电压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、滑动变阻器两端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电压与电源电压之间的大小关系是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，这其中的原因可能是</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B_5_BD.94_1#d41666f12?sp=1&amp;vcp=1&amp;pid=59e7eca19&amp;color=0,0,0&amp;vtp=1&amp;bt=1&amp;bbb=1&amp;hb=1"/>
              <p:cNvSpPr>
                <a:spLocks noRot="1" noChangeAspect="1" noMove="1" noResize="1" noEditPoints="1" noAdjustHandles="1" noChangeArrowheads="1" noChangeShapeType="1" noTextEdit="1"/>
              </p:cNvSpPr>
              <p:nvPr/>
            </p:nvSpPr>
            <p:spPr>
              <a:xfrm>
                <a:off x="576072" y="1767999"/>
                <a:ext cx="10954512" cy="3352800"/>
              </a:xfrm>
              <a:prstGeom prst="rect">
                <a:avLst/>
              </a:prstGeom>
              <a:blipFill rotWithShape="1">
                <a:blip r:embed="rId1"/>
                <a:stretch>
                  <a:fillRect l="-1" t="-5" r="-1151" b="5"/>
                </a:stretch>
              </a:blipFill>
            </p:spPr>
            <p:txBody>
              <a:bodyPr/>
              <a:lstStyle/>
              <a:p>
                <a:r>
                  <a:rPr lang="zh-CN" altLang="en-US">
                    <a:noFill/>
                  </a:rPr>
                  <a:t> </a:t>
                </a:r>
              </a:p>
            </p:txBody>
          </p:sp>
        </mc:Fallback>
      </mc:AlternateContent>
      <p:sp>
        <p:nvSpPr>
          <p:cNvPr id="3" name="QB_5_AN.95_1#d41666f12.blank?vcp=1&amp;pid=59e7eca19&amp;color=0,0,0&amp;vpa=46&amp;vtp=1&amp;bbb=1"/>
          <p:cNvSpPr/>
          <p:nvPr/>
        </p:nvSpPr>
        <p:spPr>
          <a:xfrm>
            <a:off x="6414104" y="2298859"/>
            <a:ext cx="833438"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偏小</a:t>
            </a:r>
            <a:endParaRPr lang="en-US" altLang="zh-CN" sz="2400" dirty="0"/>
          </a:p>
        </p:txBody>
      </p:sp>
      <p:sp>
        <p:nvSpPr>
          <p:cNvPr id="4" name="QB_5_AN.96_1#d41666f12.blank?vcp=1&amp;pid=59e7eca19&amp;color=0,0,0&amp;vpa=47&amp;vtp=1&amp;bbb=1&amp;hb=1"/>
          <p:cNvSpPr/>
          <p:nvPr/>
        </p:nvSpPr>
        <p:spPr>
          <a:xfrm>
            <a:off x="576073" y="3416459"/>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小灯泡两端电压与滑动变阻器两端电压之和小于电源电压</a:t>
            </a:r>
            <a:endParaRPr lang="en-US" altLang="zh-CN" sz="2400" dirty="0"/>
          </a:p>
        </p:txBody>
      </p:sp>
      <mc:AlternateContent xmlns:mc="http://schemas.openxmlformats.org/markup-compatibility/2006">
        <mc:Choice xmlns:a14="http://schemas.microsoft.com/office/drawing/2010/main" Requires="a14">
          <p:sp>
            <p:nvSpPr>
              <p:cNvPr id="5" name="QB_5_AN.97_1#d41666f12.blank?vcp=1&amp;pid=59e7eca19&amp;color=0,0,0&amp;vpa=48&amp;vtp=1&amp;bbb=1&amp;hb=1"/>
              <p:cNvSpPr/>
              <p:nvPr/>
            </p:nvSpPr>
            <p:spPr>
              <a:xfrm>
                <a:off x="576073" y="3975259"/>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电池电压不足</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（或电池是旧电池</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，电池内部有电阻</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5" name="QB_5_AN.97_1#d41666f12.blank?vcp=1&amp;pid=59e7eca19&amp;color=0,0,0&amp;vpa=48&amp;vtp=1&amp;bbb=1&amp;hb=1"/>
              <p:cNvSpPr>
                <a:spLocks noRot="1" noChangeAspect="1" noMove="1" noResize="1" noEditPoints="1" noAdjustHandles="1" noChangeArrowheads="1" noChangeShapeType="1" noTextEdit="1"/>
              </p:cNvSpPr>
              <p:nvPr/>
            </p:nvSpPr>
            <p:spPr>
              <a:xfrm>
                <a:off x="576073" y="3975259"/>
                <a:ext cx="10948277" cy="1097280"/>
              </a:xfrm>
              <a:prstGeom prst="rect">
                <a:avLst/>
              </a:prstGeom>
              <a:blipFill rotWithShape="1">
                <a:blip r:embed="rId2"/>
                <a:stretch>
                  <a:fillRect l="-1" t="-14" r="3" b="14"/>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9d338872?vcp=1&amp;pid=1dc5464a5&amp;color=0,0,0&amp;vtp=1&amp;bt=1&amp;bbb=1&amp;hb=1"/>
          <p:cNvSpPr/>
          <p:nvPr/>
        </p:nvSpPr>
        <p:spPr>
          <a:xfrm>
            <a:off x="576072" y="539496"/>
            <a:ext cx="10954512" cy="190093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六、综合应用题（本大题共2小题，共19分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。解答时要求在答题卡相应的答</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题区域内写出必要的文字说明</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、计算公式和重要的演算步骤</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。只写出最后答</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案</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，未写出主要演算过程的，不得分）</a:t>
            </a:r>
            <a:endParaRPr lang="en-US" altLang="zh-CN" sz="2600" dirty="0"/>
          </a:p>
        </p:txBody>
      </p:sp>
      <mc:AlternateContent xmlns:mc="http://schemas.openxmlformats.org/markup-compatibility/2006">
        <mc:Choice xmlns:a14="http://schemas.microsoft.com/office/drawing/2010/main" Requires="a14">
          <p:sp>
            <p:nvSpPr>
              <p:cNvPr id="3" name="QO_4_BD.98_1#e5e875ffd?sp=1&amp;vcp=1&amp;pid=19d338872&amp;color=0,0,0&amp;vtp=1&amp;bbb=1&amp;hb=1"/>
              <p:cNvSpPr/>
              <p:nvPr/>
            </p:nvSpPr>
            <p:spPr>
              <a:xfrm>
                <a:off x="576072" y="2373689"/>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24.（9分）某生态园在花棚里安装了自动喷雾和浇水系统，其简化电路图如图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18甲</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所示。浇水系统的开关</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是电子时控开关，每天会在固定的时间段自动闭合</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动浇水系统对花卉进行浇淋</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，共工作</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𝟔𝟎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𝐦𝐢𝐧</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。喷雾系统用于调节空气湿度</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，其控</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制电路电源电压</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𝑼</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𝟏𝟐</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是定值电阻，</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为装在探头上的湿敏电阻</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，其阻值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随相对湿度</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𝝋</m:t>
                    </m:r>
                  </m:oMath>
                </a14:m>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（空气中含有水蒸气的百分比，单位为：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𝑹𝑯</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变化的图象如图18</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乙所示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。当控制电路的电流达到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𝟎𝟒</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时，继电器的衔铁被吸合</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；当控制电路中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的电流减小到</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时，衔铁被释放。不计线圈的电阻。</a:t>
                </a:r>
                <a:endParaRPr lang="en-US" altLang="zh-CN" sz="2400" dirty="0"/>
              </a:p>
            </p:txBody>
          </p:sp>
        </mc:Choice>
        <mc:Fallback>
          <p:sp>
            <p:nvSpPr>
              <p:cNvPr id="3" name="QO_4_BD.98_1#e5e875ffd?sp=1&amp;vcp=1&amp;pid=19d338872&amp;color=0,0,0&amp;vtp=1&amp;bbb=1&amp;hb=1"/>
              <p:cNvSpPr>
                <a:spLocks noRot="1" noChangeAspect="1" noMove="1" noResize="1" noEditPoints="1" noAdjustHandles="1" noChangeArrowheads="1" noChangeShapeType="1" noTextEdit="1"/>
              </p:cNvSpPr>
              <p:nvPr/>
            </p:nvSpPr>
            <p:spPr>
              <a:xfrm>
                <a:off x="576072" y="2373689"/>
                <a:ext cx="10954512" cy="3911600"/>
              </a:xfrm>
              <a:prstGeom prst="rect">
                <a:avLst/>
              </a:prstGeom>
              <a:blipFill rotWithShape="1">
                <a:blip r:embed="rId1"/>
                <a:stretch>
                  <a:fillRect l="-1" t="-2" r="-624" b="2"/>
                </a:stretch>
              </a:blipFill>
            </p:spPr>
            <p:txBody>
              <a:bodyPr/>
              <a:lstStyle/>
              <a:p>
                <a:r>
                  <a:rPr lang="zh-CN" altLang="en-US">
                    <a:noFill/>
                  </a:rPr>
                  <a:t> </a:t>
                </a:r>
              </a:p>
            </p:txBody>
          </p:sp>
        </mc:Fallback>
      </mc:AlternateContent>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QB_5_BD.99_1#ad656dee9?vcp=1&amp;pid=e5e875ffd&amp;color=0,0,0&amp;vtp=1&amp;bbb=1&amp;hb=1"/>
              <p:cNvSpPr/>
              <p:nvPr/>
            </p:nvSpPr>
            <p:spPr>
              <a:xfrm>
                <a:off x="576072" y="515776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）闭合开关</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后，随着花棚内空气湿度的减小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，控制电路的电流将</a:t>
                </a: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填“变大”“变小”或“不变”）。</a:t>
                </a:r>
                <a:endParaRPr lang="en-US" altLang="zh-CN" sz="2400" dirty="0"/>
              </a:p>
            </p:txBody>
          </p:sp>
        </mc:Choice>
        <mc:Fallback>
          <p:sp>
            <p:nvSpPr>
              <p:cNvPr id="4" name="QB_5_BD.99_1#ad656dee9?vcp=1&amp;pid=e5e875ffd&amp;color=0,0,0&amp;vtp=1&amp;bbb=1&amp;hb=1"/>
              <p:cNvSpPr>
                <a:spLocks noRot="1" noChangeAspect="1" noMove="1" noResize="1" noEditPoints="1" noAdjustHandles="1" noChangeArrowheads="1" noChangeShapeType="1" noTextEdit="1"/>
              </p:cNvSpPr>
              <p:nvPr/>
            </p:nvSpPr>
            <p:spPr>
              <a:xfrm>
                <a:off x="576072" y="5157760"/>
                <a:ext cx="10954512" cy="1117600"/>
              </a:xfrm>
              <a:prstGeom prst="rect">
                <a:avLst/>
              </a:prstGeom>
              <a:blipFill rotWithShape="1">
                <a:blip r:embed="rId1"/>
                <a:stretch>
                  <a:fillRect l="-1" t="-26" r="-508" b="26"/>
                </a:stretch>
              </a:blipFill>
            </p:spPr>
            <p:txBody>
              <a:bodyPr/>
              <a:lstStyle/>
              <a:p>
                <a:r>
                  <a:rPr lang="zh-CN" altLang="en-US">
                    <a:noFill/>
                  </a:rPr>
                  <a:t> </a:t>
                </a:r>
              </a:p>
            </p:txBody>
          </p:sp>
        </mc:Fallback>
      </mc:AlternateContent>
      <p:sp>
        <p:nvSpPr>
          <p:cNvPr id="5" name="QB_5_AN.100_1#ad656dee9.blank?vcp=1&amp;pid=e5e875ffd&amp;color=0,0,0&amp;vpa=49&amp;vtp=1&amp;bbb=1&amp;hb=1"/>
          <p:cNvSpPr/>
          <p:nvPr/>
        </p:nvSpPr>
        <p:spPr>
          <a:xfrm>
            <a:off x="576073" y="5129820"/>
            <a:ext cx="10948277" cy="1097280"/>
          </a:xfrm>
          <a:prstGeom prst="rect">
            <a:avLst/>
          </a:prstGeom>
          <a:noFill/>
        </p:spPr>
        <p:txBody>
          <a:bodyPr wrap="square" lIns="0" tIns="0" rIns="0" bIns="0" rtlCol="0" anchor="t"/>
          <a:lstStyle/>
          <a:p>
            <a:pPr latinLnBrk="1">
              <a:lnSpc>
                <a:spcPct val="150000"/>
              </a:lnSpc>
            </a:pPr>
            <a:r>
              <a:rPr lang="en-US" altLang="zh-CN" sz="2400" b="1" i="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变小（</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a:t>
            </a:r>
            <a:endParaRPr lang="en-US" altLang="zh-CN" sz="2400" dirty="0"/>
          </a:p>
        </p:txBody>
      </p:sp>
      <p:pic>
        <p:nvPicPr>
          <p:cNvPr id="6" name="图片 5"/>
          <p:cNvPicPr>
            <a:picLocks noChangeAspect="1"/>
          </p:cNvPicPr>
          <p:nvPr/>
        </p:nvPicPr>
        <p:blipFill>
          <a:blip r:embed="rId2"/>
          <a:stretch>
            <a:fillRect/>
          </a:stretch>
        </p:blipFill>
        <p:spPr>
          <a:xfrm>
            <a:off x="1938020" y="1490980"/>
            <a:ext cx="8565515" cy="363855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1_1#b7e4b0370?sp=1&amp;vcp=1&amp;pid=e5e875ffd&amp;color=0,0,0&amp;vtp=1&amp;bt=1&amp;bbb=1"/>
          <p:cNvSpPr/>
          <p:nvPr/>
        </p:nvSpPr>
        <p:spPr>
          <a:xfrm>
            <a:off x="576072" y="1255649"/>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（2）浇水系统的水泵参数如表所示，则水泵一个月（按30天）耗电多少千瓦时？</a:t>
            </a:r>
            <a:endParaRPr lang="en-US" altLang="zh-CN" sz="2400" dirty="0"/>
          </a:p>
        </p:txBody>
      </p:sp>
      <mc:AlternateContent xmlns:mc="http://schemas.openxmlformats.org/markup-compatibility/2006" xmlns:a14="http://schemas.microsoft.com/office/drawing/2010/main">
        <mc:Choice Requires="a14">
          <p:graphicFrame>
            <p:nvGraphicFramePr>
              <p:cNvPr id="42" name="QO_5_BD.101_2#b7e4b0370?colgroup=5,14,5,8&amp;vcp=1&amp;pid=e5e875ffd&amp;color=0,0,0&amp;vtp=1&amp;bbb=1"/>
              <p:cNvGraphicFramePr>
                <a:graphicFrameLocks noGrp="1"/>
              </p:cNvGraphicFramePr>
              <p:nvPr/>
            </p:nvGraphicFramePr>
            <p:xfrm>
              <a:off x="576072" y="1858772"/>
              <a:ext cx="10908792" cy="1616964"/>
            </p:xfrm>
            <a:graphic>
              <a:graphicData uri="http://schemas.openxmlformats.org/drawingml/2006/table">
                <a:tbl>
                  <a:tblPr/>
                  <a:tblGrid>
                    <a:gridCol w="1819656"/>
                    <a:gridCol w="4572000"/>
                    <a:gridCol w="1819656"/>
                    <a:gridCol w="2697480"/>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𝐒𝐂</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材质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不锈钢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𝟐𝟎𝟎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𝐖</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灰白色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𝟐𝟐𝟎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𝐕</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𝐇𝐳</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质量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𝟖𝟎</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spc="-10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2" name="QO_5_BD.101_2#b7e4b0370?colgroup=5,14,5,8&amp;vcp=1&amp;pid=e5e875ffd&amp;color=0,0,0&amp;vtp=1&amp;bbb=1"/>
              <p:cNvGraphicFramePr>
                <a:graphicFrameLocks noGrp="1"/>
              </p:cNvGraphicFramePr>
              <p:nvPr/>
            </p:nvGraphicFramePr>
            <p:xfrm>
              <a:off x="576072" y="1858772"/>
              <a:ext cx="10908792" cy="1616964"/>
            </p:xfrm>
            <a:graphic>
              <a:graphicData uri="http://schemas.openxmlformats.org/drawingml/2006/table">
                <a:tbl>
                  <a:tblPr/>
                  <a:tblGrid>
                    <a:gridCol w="1819656"/>
                    <a:gridCol w="4572000"/>
                    <a:gridCol w="1819656"/>
                    <a:gridCol w="2697480"/>
                  </a:tblGrid>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型号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材质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不锈钢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911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灰白色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480">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质量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O_5_AN.102_1#b7e4b0370?vcp=1&amp;pid=e5e875ffd&amp;color=0,0,0&amp;vtp=1&amp;bbb=1&amp;hb=1"/>
              <p:cNvSpPr/>
              <p:nvPr/>
            </p:nvSpPr>
            <p:spPr>
              <a:xfrm>
                <a:off x="576072" y="3611372"/>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由题意可知，浇水系统每天工作的时间</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𝟔𝟎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𝐦𝐢𝐧</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，则水泵一个月工作的总</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时间</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e>
                      <m:sub>
                        <m:r>
                          <a:rPr lang="en-US" altLang="zh-CN" sz="2400" b="1" baseline="-10000">
                            <a:solidFill>
                              <a:srgbClr val="A00021"/>
                            </a:solidFill>
                            <a:latin typeface="Cambria Math" panose="02040503050406030204" pitchFamily="18" charset="0"/>
                          </a:rPr>
                          <m:t>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（1分），由</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𝒕</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可知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，水泵一个月消耗的电能</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𝑾</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𝑷𝒕</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𝟑𝟔</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𝐤𝐖</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𝐡</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4" name="QO_5_AN.102_1#b7e4b0370?vcp=1&amp;pid=e5e875ffd&amp;color=0,0,0&amp;vtp=1&amp;bbb=1&amp;hb=1"/>
              <p:cNvSpPr>
                <a:spLocks noRot="1" noChangeAspect="1" noMove="1" noResize="1" noEditPoints="1" noAdjustHandles="1" noChangeArrowheads="1" noChangeShapeType="1" noTextEdit="1"/>
              </p:cNvSpPr>
              <p:nvPr/>
            </p:nvSpPr>
            <p:spPr>
              <a:xfrm>
                <a:off x="576072" y="3611372"/>
                <a:ext cx="10954512" cy="1676400"/>
              </a:xfrm>
              <a:prstGeom prst="rect">
                <a:avLst/>
              </a:prstGeom>
              <a:blipFill rotWithShape="1">
                <a:blip r:embed="rId2"/>
                <a:stretch>
                  <a:fillRect l="-1" t="-8" r="-508" b="8"/>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3_BD#84cb5aac4?vcp=1&amp;pid=1dc5464a5&amp;color=0,0,0&amp;vtp=1&amp;bt=1&amp;bbb=1"/>
              <p:cNvSpPr/>
              <p:nvPr/>
            </p:nvSpPr>
            <p:spPr>
              <a:xfrm>
                <a:off x="576072" y="2303939"/>
                <a:ext cx="10954512" cy="2235200"/>
              </a:xfrm>
              <a:prstGeom prst="rect">
                <a:avLst/>
              </a:prstGeom>
              <a:noFill/>
            </p:spPr>
            <p:txBody>
              <a:bodyPr wrap="none" lIns="0" tIns="0" rIns="0" bIns="0" rtlCol="0" anchor="t"/>
              <a:lstStyle/>
              <a:p>
                <a:pPr algn="ctr" latinLnBrk="1">
                  <a:lnSpc>
                    <a:spcPts val="44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注意事项</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：1.答题前，考生务必将姓名、准考证号填写在试卷和答题卡上。</a:t>
                </a:r>
                <a:endParaRPr lang="en-US" altLang="zh-CN" sz="2400" dirty="0"/>
              </a:p>
              <a:p>
                <a:pPr latinLnBrk="1">
                  <a:lnSpc>
                    <a:spcPts val="4400"/>
                  </a:lnSpc>
                </a:pP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.考生作答时，请在答题卡上作答（答题注意事项见答题卡），在本试卷上作答无效。</a:t>
                </a:r>
                <a:endParaRPr lang="en-US" altLang="zh-CN" sz="2400" spc="-1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.本试卷</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𝒈</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取</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P_3_BD#84cb5aac4?vcp=1&amp;pid=1dc5464a5&amp;color=0,0,0&amp;vtp=1&amp;bt=1&amp;bbb=1"/>
              <p:cNvSpPr>
                <a:spLocks noRot="1" noChangeAspect="1" noMove="1" noResize="1" noEditPoints="1" noAdjustHandles="1" noChangeArrowheads="1" noChangeShapeType="1" noTextEdit="1"/>
              </p:cNvSpPr>
              <p:nvPr/>
            </p:nvSpPr>
            <p:spPr>
              <a:xfrm>
                <a:off x="576072" y="2303939"/>
                <a:ext cx="10954512" cy="2235200"/>
              </a:xfrm>
              <a:prstGeom prst="rect">
                <a:avLst/>
              </a:prstGeom>
              <a:blipFill rotWithShape="1">
                <a:blip r:embed="rId1"/>
                <a:stretch>
                  <a:fillRect l="-1" t="-7" r="-1580" b="7"/>
                </a:stretch>
              </a:blipFill>
            </p:spPr>
            <p:txBody>
              <a:bodyPr/>
              <a:lstStyle/>
              <a:p>
                <a:r>
                  <a:rPr lang="zh-CN" altLang="en-US">
                    <a:noFill/>
                  </a:rPr>
                  <a:t> </a:t>
                </a:r>
              </a:p>
            </p:txBody>
          </p:sp>
        </mc:Fallback>
      </mc:AlternateContent>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3_1#0c98b033c?vcp=1&amp;pid=e5e875ffd&amp;color=0,0,0&amp;mp=1&amp;vtp=1&amp;bt=1&amp;bbb=1"/>
              <p:cNvSpPr/>
              <p:nvPr/>
            </p:nvSpPr>
            <p:spPr>
              <a:xfrm>
                <a:off x="576072" y="1938056"/>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（3）花棚内空气湿度小于</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𝑹𝑯</m:t>
                    </m:r>
                  </m:oMath>
                </a14:m>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时，喷雾系统启动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，则</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的阻值为多少?</a:t>
                </a:r>
                <a:endParaRPr lang="en-US" altLang="zh-CN" sz="2400" dirty="0"/>
              </a:p>
            </p:txBody>
          </p:sp>
        </mc:Choice>
        <mc:Fallback>
          <p:sp>
            <p:nvSpPr>
              <p:cNvPr id="2" name="QO_5_BD.103_1#0c98b033c?vcp=1&amp;pid=e5e875ffd&amp;color=0,0,0&amp;mp=1&amp;vtp=1&amp;bt=1&amp;bbb=1"/>
              <p:cNvSpPr>
                <a:spLocks noRot="1" noChangeAspect="1" noMove="1" noResize="1" noEditPoints="1" noAdjustHandles="1" noChangeArrowheads="1" noChangeShapeType="1" noTextEdit="1"/>
              </p:cNvSpPr>
              <p:nvPr/>
            </p:nvSpPr>
            <p:spPr>
              <a:xfrm>
                <a:off x="576072" y="1938056"/>
                <a:ext cx="10954512" cy="533400"/>
              </a:xfrm>
              <a:prstGeom prst="rect">
                <a:avLst/>
              </a:prstGeom>
              <a:blipFill rotWithShape="1">
                <a:blip r:embed="rId1"/>
                <a:stretch>
                  <a:fillRect l="-1" t="-7" r="2" b="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4_1#0c98b033c?vcp=1&amp;pid=e5e875ffd&amp;color=0,0,0&amp;vtp=1&amp;bbb=1&amp;hb=1"/>
              <p:cNvSpPr/>
              <p:nvPr/>
            </p:nvSpPr>
            <p:spPr>
              <a:xfrm>
                <a:off x="576072" y="2459953"/>
                <a:ext cx="10954512" cy="23749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由题图乙可知，当湿度为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𝑹𝑯</m:t>
                    </m:r>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时，湿敏电阻的阻值为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由题意可知，</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喷雾系统启动时电路中的电流为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，由欧姆定律可知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，此时控制电路的总电</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5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阻</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baseline="-10000">
                            <a:solidFill>
                              <a:srgbClr val="A00021"/>
                            </a:solidFill>
                            <a:latin typeface="Cambria Math" panose="02040503050406030204" pitchFamily="18" charset="0"/>
                          </a:rPr>
                          <m:t>启动</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𝑼</m:t>
                        </m:r>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𝑰</m:t>
                            </m:r>
                          </m:e>
                          <m:sub>
                            <m:r>
                              <a:rPr lang="en-US" altLang="zh-CN" sz="2400" b="1" baseline="-10000">
                                <a:solidFill>
                                  <a:srgbClr val="A00021"/>
                                </a:solidFill>
                                <a:latin typeface="Cambria Math" panose="02040503050406030204" pitchFamily="18" charset="0"/>
                              </a:rPr>
                              <m:t>启动</m:t>
                            </m:r>
                          </m:sub>
                        </m:sSub>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由串联电路的电阻特点可知，</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的阻值</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baseline="-10000">
                            <a:solidFill>
                              <a:srgbClr val="A00021"/>
                            </a:solidFill>
                            <a:latin typeface="Cambria Math" panose="02040503050406030204" pitchFamily="18" charset="0"/>
                          </a:rPr>
                          <m:t>启动</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04_1#0c98b033c?vcp=1&amp;pid=e5e875ffd&amp;color=0,0,0&amp;vtp=1&amp;bbb=1&amp;hb=1"/>
              <p:cNvSpPr>
                <a:spLocks noRot="1" noChangeAspect="1" noMove="1" noResize="1" noEditPoints="1" noAdjustHandles="1" noChangeArrowheads="1" noChangeShapeType="1" noTextEdit="1"/>
              </p:cNvSpPr>
              <p:nvPr/>
            </p:nvSpPr>
            <p:spPr>
              <a:xfrm>
                <a:off x="576072" y="2459953"/>
                <a:ext cx="10954512" cy="2374900"/>
              </a:xfrm>
              <a:prstGeom prst="rect">
                <a:avLst/>
              </a:prstGeom>
              <a:blipFill rotWithShape="1">
                <a:blip r:embed="rId2"/>
                <a:stretch>
                  <a:fillRect l="-1" t="-25" r="2" b="-617"/>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5_1#4595527a3?vcp=1&amp;pid=e5e875ffd&amp;color=0,0,0&amp;vtp=1&amp;bt=1&amp;bbb=1"/>
          <p:cNvSpPr/>
          <p:nvPr/>
        </p:nvSpPr>
        <p:spPr>
          <a:xfrm>
            <a:off x="576072" y="1934691"/>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（4）花棚内空气湿度达到多少时，喷雾系统停止工作?</a:t>
            </a:r>
            <a:endParaRPr lang="en-US" altLang="zh-CN" sz="2400" dirty="0"/>
          </a:p>
        </p:txBody>
      </p:sp>
      <mc:AlternateContent xmlns:mc="http://schemas.openxmlformats.org/markup-compatibility/2006">
        <mc:Choice xmlns:a14="http://schemas.microsoft.com/office/drawing/2010/main" Requires="a14">
          <p:sp>
            <p:nvSpPr>
              <p:cNvPr id="3" name="QO_5_AN.106_1#4595527a3?vcp=1&amp;pid=e5e875ffd&amp;color=0,0,0&amp;vtp=1&amp;bbb=1&amp;hb=1"/>
              <p:cNvSpPr/>
              <p:nvPr/>
            </p:nvSpPr>
            <p:spPr>
              <a:xfrm>
                <a:off x="576072" y="2456588"/>
                <a:ext cx="10954512" cy="238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由题意可知，喷雾系统停止工作时，电路的电流为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，由欧姆定律可知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6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处控制电路的总电阻</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baseline="-10000">
                            <a:solidFill>
                              <a:srgbClr val="A00021"/>
                            </a:solidFill>
                            <a:latin typeface="Cambria Math" panose="02040503050406030204" pitchFamily="18" charset="0"/>
                          </a:rPr>
                          <m:t>停止</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𝑼</m:t>
                        </m:r>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𝑰</m:t>
                            </m:r>
                          </m:e>
                          <m:sub>
                            <m:r>
                              <a:rPr lang="en-US" altLang="zh-CN" sz="2400" b="1" baseline="-10000">
                                <a:solidFill>
                                  <a:srgbClr val="A00021"/>
                                </a:solidFill>
                                <a:latin typeface="Cambria Math" panose="02040503050406030204" pitchFamily="18" charset="0"/>
                              </a:rPr>
                              <m:t>停止</m:t>
                            </m:r>
                          </m:sub>
                        </m:sSub>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𝐕</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𝟎𝟒</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𝐀</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），由串联电路的电阻特</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点可知</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，此时湿敏电阻的阻值</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baseline="-10000">
                            <a:solidFill>
                              <a:srgbClr val="A00021"/>
                            </a:solidFill>
                            <a:latin typeface="Cambria Math" panose="02040503050406030204" pitchFamily="18" charset="0"/>
                          </a:rPr>
                          <m:t>停止</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𝟓𝟎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𝛀</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由题图乙可知</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，此时花棚的湿度为</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𝟕𝟎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𝑹𝑯</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06_1#4595527a3?vcp=1&amp;pid=e5e875ffd&amp;color=0,0,0&amp;vtp=1&amp;bbb=1&amp;hb=1"/>
              <p:cNvSpPr>
                <a:spLocks noRot="1" noChangeAspect="1" noMove="1" noResize="1" noEditPoints="1" noAdjustHandles="1" noChangeArrowheads="1" noChangeShapeType="1" noTextEdit="1"/>
              </p:cNvSpPr>
              <p:nvPr/>
            </p:nvSpPr>
            <p:spPr>
              <a:xfrm>
                <a:off x="576072" y="2456588"/>
                <a:ext cx="10954512" cy="2387600"/>
              </a:xfrm>
              <a:prstGeom prst="rect">
                <a:avLst/>
              </a:prstGeom>
              <a:blipFill rotWithShape="1">
                <a:blip r:embed="rId1"/>
                <a:stretch>
                  <a:fillRect l="-1" t="-17" r="-514" b="17"/>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07_1#ba85b46a6?sp=1&amp;vcp=1&amp;pid=19d338872&amp;color=0,0,0&amp;vtp=1&amp;bt=1&amp;bbb=1&amp;hb=1"/>
              <p:cNvSpPr/>
              <p:nvPr/>
            </p:nvSpPr>
            <p:spPr>
              <a:xfrm>
                <a:off x="576072" y="539986"/>
                <a:ext cx="10954512" cy="3378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25.（10分）兴趣小组用厚壁容器（内有空腔）、轻软管制成潜水艇模型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，开始下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水试验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：先把模型内空腔充满水，沉入水底，如图19①；通过进气管打气</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，排出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空腔内一半的水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，模型上升至悬浮状态，如图19②；再继续打气</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，排出空腔内所</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有存水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，模型上升至水面漂浮，如图19③</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，露出水面的体积为整个模型总体积的</a:t>
                </a:r>
                <a14:m>
                  <m:oMath xmlns:m="http://schemas.openxmlformats.org/officeDocument/2006/math">
                    <m:f>
                      <m:f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不计进气管和排水孔的体积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，整个模型的总体积为</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,全过程忽略水封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空气的体积随压强的变化。已知</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000000"/>
                            </a:solidFill>
                            <a:latin typeface="Cambria Math" panose="02040503050406030204" pitchFamily="18" charset="0"/>
                          </a:rPr>
                          <m:t>水</m:t>
                        </m:r>
                      </m:sub>
                    </m:s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mc:Choice>
        <mc:Fallback>
          <p:sp>
            <p:nvSpPr>
              <p:cNvPr id="2" name="QO_4_BD.107_1#ba85b46a6?sp=1&amp;vcp=1&amp;pid=19d338872&amp;color=0,0,0&amp;vtp=1&amp;bt=1&amp;bbb=1&amp;hb=1"/>
              <p:cNvSpPr>
                <a:spLocks noRot="1" noChangeAspect="1" noMove="1" noResize="1" noEditPoints="1" noAdjustHandles="1" noChangeArrowheads="1" noChangeShapeType="1" noTextEdit="1"/>
              </p:cNvSpPr>
              <p:nvPr/>
            </p:nvSpPr>
            <p:spPr>
              <a:xfrm>
                <a:off x="576072" y="539986"/>
                <a:ext cx="10954512" cy="3378200"/>
              </a:xfrm>
              <a:prstGeom prst="rect">
                <a:avLst/>
              </a:prstGeom>
              <a:blipFill rotWithShape="1">
                <a:blip r:embed="rId1"/>
                <a:stretch>
                  <a:fillRect l="-1" t="-7" r="-2554" b="-444"/>
                </a:stretch>
              </a:blipFill>
            </p:spPr>
            <p:txBody>
              <a:bodyPr/>
              <a:lstStyle/>
              <a:p>
                <a:r>
                  <a:rPr lang="zh-CN" altLang="en-US">
                    <a:noFill/>
                  </a:rPr>
                  <a:t> </a:t>
                </a:r>
              </a:p>
            </p:txBody>
          </p:sp>
        </mc:Fallback>
      </mc:AlternateContent>
      <p:pic>
        <p:nvPicPr>
          <p:cNvPr id="3" name="QO_4_BD.107_2#ba85b46a6?vcp=1&amp;pid=19d33887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57216" y="3973050"/>
            <a:ext cx="1792224" cy="242316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08_1#03889d1ac?vcp=1&amp;pid=ba85b46a6&amp;color=0,0,0&amp;vtp=1&amp;bt=1&amp;bbb=1"/>
              <p:cNvSpPr/>
              <p:nvPr/>
            </p:nvSpPr>
            <p:spPr>
              <a:xfrm>
                <a:off x="576072" y="1970314"/>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（1）模型受到的重力</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𝑮</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为多少？</a:t>
                </a:r>
                <a:endParaRPr lang="en-US" altLang="zh-CN" sz="2400" dirty="0"/>
              </a:p>
            </p:txBody>
          </p:sp>
        </mc:Choice>
        <mc:Fallback>
          <p:sp>
            <p:nvSpPr>
              <p:cNvPr id="2" name="QO_5_BD.108_1#03889d1ac?vcp=1&amp;pid=ba85b46a6&amp;color=0,0,0&amp;vtp=1&amp;bt=1&amp;bbb=1"/>
              <p:cNvSpPr>
                <a:spLocks noRot="1" noChangeAspect="1" noMove="1" noResize="1" noEditPoints="1" noAdjustHandles="1" noChangeArrowheads="1" noChangeShapeType="1" noTextEdit="1"/>
              </p:cNvSpPr>
              <p:nvPr/>
            </p:nvSpPr>
            <p:spPr>
              <a:xfrm>
                <a:off x="576072" y="1970314"/>
                <a:ext cx="10954512" cy="533400"/>
              </a:xfrm>
              <a:prstGeom prst="rect">
                <a:avLst/>
              </a:prstGeom>
              <a:blipFill rotWithShape="1">
                <a:blip r:embed="rId1"/>
                <a:stretch>
                  <a:fillRect l="-1" t="-102" r="2" b="1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9_1#03889d1ac?vcp=1&amp;pid=ba85b46a6&amp;color=0,0,0&amp;vtp=1&amp;bbb=1&amp;hb=1"/>
              <p:cNvSpPr/>
              <p:nvPr/>
            </p:nvSpPr>
            <p:spPr>
              <a:xfrm>
                <a:off x="576072" y="2492211"/>
                <a:ext cx="10954512" cy="2324100"/>
              </a:xfrm>
              <a:prstGeom prst="rect">
                <a:avLst/>
              </a:prstGeom>
              <a:noFill/>
            </p:spPr>
            <p:txBody>
              <a:bodyPr wrap="none" lIns="0" tIns="0" rIns="0" bIns="0" rtlCol="0" anchor="t"/>
              <a:lstStyle/>
              <a:p>
                <a:pPr algn="l" latinLnBrk="1">
                  <a:lnSpc>
                    <a:spcPts val="46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由</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可得，题图③中模型漂浮时</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，排开液体的体积为总体积的</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den>
                    </m:f>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；此时模型受到的浮力</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6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𝒈𝑽</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模型漂浮在水面上</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，所以模型受到的重力</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09_1#03889d1ac?vcp=1&amp;pid=ba85b46a6&amp;color=0,0,0&amp;vtp=1&amp;bbb=1&amp;hb=1"/>
              <p:cNvSpPr>
                <a:spLocks noRot="1" noChangeAspect="1" noMove="1" noResize="1" noEditPoints="1" noAdjustHandles="1" noChangeArrowheads="1" noChangeShapeType="1" noTextEdit="1"/>
              </p:cNvSpPr>
              <p:nvPr/>
            </p:nvSpPr>
            <p:spPr>
              <a:xfrm>
                <a:off x="576072" y="2492211"/>
                <a:ext cx="10954512" cy="2324100"/>
              </a:xfrm>
              <a:prstGeom prst="rect">
                <a:avLst/>
              </a:prstGeom>
              <a:blipFill rotWithShape="1">
                <a:blip r:embed="rId2"/>
                <a:stretch>
                  <a:fillRect l="-1" t="-20" r="2" b="-63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0_1#27319ea94?vcp=1&amp;pid=ba85b46a6&amp;color=0,0,0&amp;vtp=1&amp;bt=1&amp;bbb=1"/>
              <p:cNvSpPr/>
              <p:nvPr/>
            </p:nvSpPr>
            <p:spPr>
              <a:xfrm>
                <a:off x="576072" y="1260988"/>
                <a:ext cx="10954512" cy="546100"/>
              </a:xfrm>
              <a:prstGeom prst="rect">
                <a:avLst/>
              </a:prstGeom>
              <a:noFill/>
            </p:spPr>
            <p:txBody>
              <a:bodyPr wrap="none" lIns="0" tIns="0" rIns="0" bIns="0" rtlCol="0" anchor="t"/>
              <a:lstStyle/>
              <a:p>
                <a:pPr algn="l"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）模型内部空腔的容积</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000000"/>
                            </a:solidFill>
                            <a:latin typeface="Cambria Math" panose="02040503050406030204" pitchFamily="18" charset="0"/>
                          </a:rPr>
                          <m:t>空</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为多少？</a:t>
                </a:r>
                <a:endParaRPr lang="en-US" altLang="zh-CN" sz="2400" dirty="0"/>
              </a:p>
            </p:txBody>
          </p:sp>
        </mc:Choice>
        <mc:Fallback>
          <p:sp>
            <p:nvSpPr>
              <p:cNvPr id="2" name="QO_5_BD.110_1#27319ea94?vcp=1&amp;pid=ba85b46a6&amp;color=0,0,0&amp;vtp=1&amp;bt=1&amp;bbb=1"/>
              <p:cNvSpPr>
                <a:spLocks noRot="1" noChangeAspect="1" noMove="1" noResize="1" noEditPoints="1" noAdjustHandles="1" noChangeArrowheads="1" noChangeShapeType="1" noTextEdit="1"/>
              </p:cNvSpPr>
              <p:nvPr/>
            </p:nvSpPr>
            <p:spPr>
              <a:xfrm>
                <a:off x="576072" y="1260988"/>
                <a:ext cx="10954512" cy="546100"/>
              </a:xfrm>
              <a:prstGeom prst="rect">
                <a:avLst/>
              </a:prstGeom>
              <a:blipFill rotWithShape="1">
                <a:blip r:embed="rId1"/>
                <a:stretch>
                  <a:fillRect l="-1" t="-94" r="2" b="-269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11_1#27319ea94?vcp=1&amp;pid=ba85b46a6&amp;color=0,0,0&amp;vtp=1&amp;bbb=1&amp;hb=1"/>
              <p:cNvSpPr/>
              <p:nvPr/>
            </p:nvSpPr>
            <p:spPr>
              <a:xfrm>
                <a:off x="576072" y="1809238"/>
                <a:ext cx="10954512" cy="3670300"/>
              </a:xfrm>
              <a:prstGeom prst="rect">
                <a:avLst/>
              </a:prstGeom>
              <a:noFill/>
            </p:spPr>
            <p:txBody>
              <a:bodyPr wrap="none" lIns="0" tIns="0" rIns="0" bIns="0" rtlCol="0" anchor="t"/>
              <a:lstStyle/>
              <a:p>
                <a:pPr algn="l" latinLnBrk="1">
                  <a:lnSpc>
                    <a:spcPts val="45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当模型悬浮时，</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，根据阿基米德原理知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，模型受到的浮力</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悬浮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排</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则模型悬浮时空腔内水受到的重力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悬浮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，空腔</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内水的质量</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水</m:t>
                            </m:r>
                          </m:sub>
                        </m:sSub>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；空腔内水的体积</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55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e>
                          <m:sub>
                            <m:r>
                              <a:rPr lang="en-US" altLang="zh-CN" sz="2400" b="1" baseline="-10000">
                                <a:solidFill>
                                  <a:srgbClr val="A00021"/>
                                </a:solidFill>
                                <a:latin typeface="Cambria Math" panose="02040503050406030204" pitchFamily="18" charset="0"/>
                              </a:rPr>
                              <m:t>水</m:t>
                            </m:r>
                          </m:sub>
                        </m:sSub>
                      </m:num>
                      <m:den>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f>
                      <m:f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fPr>
                      <m:num>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num>
                      <m:den>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den>
                    </m:f>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），所以模型内部空腔的容积</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5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空</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11_1#27319ea94?vcp=1&amp;pid=ba85b46a6&amp;color=0,0,0&amp;vtp=1&amp;bbb=1&amp;hb=1"/>
              <p:cNvSpPr>
                <a:spLocks noRot="1" noChangeAspect="1" noMove="1" noResize="1" noEditPoints="1" noAdjustHandles="1" noChangeArrowheads="1" noChangeShapeType="1" noTextEdit="1"/>
              </p:cNvSpPr>
              <p:nvPr/>
            </p:nvSpPr>
            <p:spPr>
              <a:xfrm>
                <a:off x="576072" y="1809238"/>
                <a:ext cx="10954512" cy="3670300"/>
              </a:xfrm>
              <a:prstGeom prst="rect">
                <a:avLst/>
              </a:prstGeom>
              <a:blipFill rotWithShape="1">
                <a:blip r:embed="rId2"/>
                <a:stretch>
                  <a:fillRect l="-1" t="-3" r="2" b="-412"/>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2_1#703aab64d?vcp=1&amp;pid=ba85b46a6&amp;color=0,0,0&amp;vtp=1&amp;bt=1&amp;bbb=1"/>
              <p:cNvSpPr/>
              <p:nvPr/>
            </p:nvSpPr>
            <p:spPr>
              <a:xfrm>
                <a:off x="576072" y="1704975"/>
                <a:ext cx="10954512" cy="635000"/>
              </a:xfrm>
              <a:prstGeom prst="rect">
                <a:avLst/>
              </a:prstGeom>
              <a:noFill/>
            </p:spPr>
            <p:txBody>
              <a:bodyPr wrap="none" lIns="0" tIns="0" rIns="0" bIns="0" rtlCol="0" anchor="t"/>
              <a:lstStyle/>
              <a:p>
                <a:pPr algn="l" latinLnBrk="1">
                  <a:lnSpc>
                    <a:spcPts val="50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（3）模型沉在水底时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，受到底面的支持力</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000000"/>
                            </a:solidFill>
                            <a:latin typeface="Cambria Math" panose="02040503050406030204" pitchFamily="18" charset="0"/>
                          </a:rPr>
                          <m:t>支</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为多少？</a:t>
                </a:r>
                <a:endParaRPr lang="en-US" altLang="zh-CN" sz="2400" dirty="0"/>
              </a:p>
            </p:txBody>
          </p:sp>
        </mc:Choice>
        <mc:Fallback>
          <p:sp>
            <p:nvSpPr>
              <p:cNvPr id="2" name="QO_5_BD.112_1#703aab64d?vcp=1&amp;pid=ba85b46a6&amp;color=0,0,0&amp;vtp=1&amp;bt=1&amp;bbb=1"/>
              <p:cNvSpPr>
                <a:spLocks noRot="1" noChangeAspect="1" noMove="1" noResize="1" noEditPoints="1" noAdjustHandles="1" noChangeArrowheads="1" noChangeShapeType="1" noTextEdit="1"/>
              </p:cNvSpPr>
              <p:nvPr/>
            </p:nvSpPr>
            <p:spPr>
              <a:xfrm>
                <a:off x="576072" y="1704975"/>
                <a:ext cx="10954512" cy="635000"/>
              </a:xfrm>
              <a:prstGeom prst="rect">
                <a:avLst/>
              </a:prstGeom>
              <a:blipFill rotWithShape="1">
                <a:blip r:embed="rId1"/>
                <a:stretch>
                  <a:fillRect l="-1" r="2" b="-24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13_1#703aab64d?vcp=1&amp;pid=ba85b46a6&amp;color=0,0,0&amp;vtp=1&amp;bbb=1&amp;hb=1"/>
              <p:cNvSpPr/>
              <p:nvPr/>
            </p:nvSpPr>
            <p:spPr>
              <a:xfrm>
                <a:off x="576072" y="2271522"/>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当模型充满水时</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，空腔内水受到的重力</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水总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𝒎</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空</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𝐤𝐠</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当模型充满水时，模型受到的总重力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水总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）；模型沉底时受到的浮力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沉</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悬浮</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；模型沉底时在坚直方向上受</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到重力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、浮力和支持力</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，则支持力</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支</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e>
                      <m:sub>
                        <m:r>
                          <a:rPr lang="en-US" altLang="zh-CN" sz="2400" b="1" baseline="-10000">
                            <a:solidFill>
                              <a:srgbClr val="A00021"/>
                            </a:solidFill>
                            <a:latin typeface="Cambria Math" panose="02040503050406030204" pitchFamily="18" charset="0"/>
                          </a:rPr>
                          <m:t>总</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𝑭</m:t>
                        </m:r>
                      </m:e>
                      <m:sub>
                        <m:r>
                          <a:rPr lang="en-US" altLang="zh-CN" sz="2400" b="1" baseline="-10000">
                            <a:solidFill>
                              <a:srgbClr val="A00021"/>
                            </a:solidFill>
                            <a:latin typeface="Cambria Math" panose="02040503050406030204" pitchFamily="18" charset="0"/>
                          </a:rPr>
                          <m:t>沉</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𝟒𝟎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𝐍</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endParaRPr lang="en-US" altLang="zh-CN" sz="2400" dirty="0"/>
              </a:p>
            </p:txBody>
          </p:sp>
        </mc:Choice>
        <mc:Fallback>
          <p:sp>
            <p:nvSpPr>
              <p:cNvPr id="3" name="QO_5_AN.113_1#703aab64d?vcp=1&amp;pid=ba85b46a6&amp;color=0,0,0&amp;vtp=1&amp;bbb=1&amp;hb=1"/>
              <p:cNvSpPr>
                <a:spLocks noRot="1" noChangeAspect="1" noMove="1" noResize="1" noEditPoints="1" noAdjustHandles="1" noChangeArrowheads="1" noChangeShapeType="1" noTextEdit="1"/>
              </p:cNvSpPr>
              <p:nvPr/>
            </p:nvSpPr>
            <p:spPr>
              <a:xfrm>
                <a:off x="576072" y="2271522"/>
                <a:ext cx="10954512" cy="2794000"/>
              </a:xfrm>
              <a:prstGeom prst="rect">
                <a:avLst/>
              </a:prstGeom>
              <a:blipFill rotWithShape="1">
                <a:blip r:embed="rId2"/>
                <a:stretch>
                  <a:fillRect l="-1" t="-5" r="2" b="-54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4_1#518d2370e?vcp=1&amp;pid=ba85b46a6&amp;color=0,0,0&amp;vtp=1&amp;bt=1&amp;bbb=1&amp;hb=1"/>
              <p:cNvSpPr/>
              <p:nvPr/>
            </p:nvSpPr>
            <p:spPr>
              <a:xfrm>
                <a:off x="483225" y="75346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（4）请你描绘出在缓慢打气过程中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，模型露出水面的体积</a:t>
                </a: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与空腔内的气体体积</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之间的关系图象，并列式说明。</a:t>
                </a:r>
                <a:endParaRPr lang="en-US" altLang="zh-CN" sz="2400" dirty="0"/>
              </a:p>
            </p:txBody>
          </p:sp>
        </mc:Choice>
        <mc:Fallback>
          <p:sp>
            <p:nvSpPr>
              <p:cNvPr id="2" name="QO_5_BD.114_1#518d2370e?vcp=1&amp;pid=ba85b46a6&amp;color=0,0,0&amp;vtp=1&amp;bt=1&amp;bbb=1&amp;hb=1"/>
              <p:cNvSpPr>
                <a:spLocks noRot="1" noChangeAspect="1" noMove="1" noResize="1" noEditPoints="1" noAdjustHandles="1" noChangeArrowheads="1" noChangeShapeType="1" noTextEdit="1"/>
              </p:cNvSpPr>
              <p:nvPr/>
            </p:nvSpPr>
            <p:spPr>
              <a:xfrm>
                <a:off x="483225" y="753462"/>
                <a:ext cx="10954512" cy="1117600"/>
              </a:xfrm>
              <a:prstGeom prst="rect">
                <a:avLst/>
              </a:prstGeom>
              <a:blipFill rotWithShape="1">
                <a:blip r:embed="rId1"/>
                <a:stretch>
                  <a:fillRect l="-6" t="-31" r="-277" b="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15_1#518d2370e?vcp=1&amp;pid=ba85b46a6&amp;color=0,0,0&amp;vtp=1&amp;bbb=1&amp;hb=1"/>
              <p:cNvSpPr/>
              <p:nvPr/>
            </p:nvSpPr>
            <p:spPr>
              <a:xfrm>
                <a:off x="380472" y="1871062"/>
                <a:ext cx="10954512" cy="3352800"/>
              </a:xfrm>
              <a:prstGeom prst="rect">
                <a:avLst/>
              </a:prstGeom>
              <a:noFill/>
            </p:spPr>
            <p:txBody>
              <a:bodyPr wrap="none" lIns="0" tIns="0" rIns="0" bIns="0" rtlCol="0" anchor="t"/>
              <a:lstStyle/>
              <a:p>
                <a:pPr algn="l"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当空腔内充入气体体积</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增大时，模型受到的总重</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力减小，当重力小于浮力时，即</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&gt;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时，</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模型上浮，直至露出水面；当空腔内充入气体体积</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继</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续增大时，模型露出水面的体积</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增大，一直到</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时露出水面的体积</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达到</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𝟏𝟎</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 </m:t>
                    </m:r>
                    <m:sSup>
                      <m:sSup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p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𝐦</m:t>
                        </m:r>
                      </m:e>
                      <m:sup>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𝟑</m:t>
                        </m:r>
                      </m:sup>
                    </m:sSup>
                  </m:oMath>
                </a14:m>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（1分），即</a:t>
                </a:r>
                <a14:m>
                  <m:oMath xmlns:m="http://schemas.openxmlformats.org/officeDocument/2006/math">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𝑮</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空</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𝝆</m:t>
                        </m:r>
                      </m:e>
                      <m:sub>
                        <m:r>
                          <a:rPr lang="en-US" altLang="zh-CN" sz="2400" b="1" baseline="-10000">
                            <a:solidFill>
                              <a:srgbClr val="A00021"/>
                            </a:solidFill>
                            <a:latin typeface="Cambria Math" panose="02040503050406030204" pitchFamily="18" charset="0"/>
                          </a:rPr>
                          <m:t>水</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𝒈</m:t>
                    </m:r>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baseline="-10000">
                            <a:solidFill>
                              <a:srgbClr val="A00021"/>
                            </a:solidFill>
                            <a:latin typeface="Cambria Math" panose="02040503050406030204" pitchFamily="18" charset="0"/>
                          </a:rPr>
                          <m:t>物</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smtClean="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endPar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（1分），</a:t>
                </a: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根据表达式可知</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是一次函数关系，其</a:t>
                </a:r>
                <a14:m>
                  <m:oMath xmlns:m="http://schemas.openxmlformats.org/officeDocument/2006/math">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𝟏</m:t>
                        </m:r>
                      </m:sub>
                    </m:s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m:t>
                    </m:r>
                    <m:sSub>
                      <m:sSubPr>
                        <m:ctrlPr>
                          <a:rPr lang="en-US" altLang="zh-CN" sz="2400" b="1" i="1"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ctrlPr>
                      </m:sSubPr>
                      <m:e>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𝑽</m:t>
                        </m:r>
                      </m:e>
                      <m:sub>
                        <m:r>
                          <a:rPr lang="en-US" altLang="zh-CN" sz="2400" b="1" i="0" dirty="0">
                            <a:solidFill>
                              <a:srgbClr val="A00021"/>
                            </a:solidFill>
                            <a:latin typeface="Cambria Math" panose="02040503050406030204" pitchFamily="18" charset="0"/>
                            <a:ea typeface="宋体" panose="02010600030101010101" pitchFamily="2" charset="-122"/>
                            <a:cs typeface="Times New Roman" panose="02020603050405020304" pitchFamily="34" charset="-120"/>
                          </a:rPr>
                          <m:t>𝟐</m:t>
                        </m:r>
                      </m:sub>
                    </m:sSub>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图象如答图10所</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示（1分）</a:t>
                </a:r>
                <a:endParaRPr lang="en-US" altLang="zh-CN" sz="2400" dirty="0"/>
              </a:p>
            </p:txBody>
          </p:sp>
        </mc:Choice>
        <mc:Fallback>
          <p:sp>
            <p:nvSpPr>
              <p:cNvPr id="3" name="QO_5_AN.115_1#518d2370e?vcp=1&amp;pid=ba85b46a6&amp;color=0,0,0&amp;vtp=1&amp;bbb=1&amp;hb=1"/>
              <p:cNvSpPr>
                <a:spLocks noRot="1" noChangeAspect="1" noMove="1" noResize="1" noEditPoints="1" noAdjustHandles="1" noChangeArrowheads="1" noChangeShapeType="1" noTextEdit="1"/>
              </p:cNvSpPr>
              <p:nvPr/>
            </p:nvSpPr>
            <p:spPr>
              <a:xfrm>
                <a:off x="380472" y="1871062"/>
                <a:ext cx="10954512" cy="3352800"/>
              </a:xfrm>
              <a:prstGeom prst="rect">
                <a:avLst/>
              </a:prstGeom>
              <a:blipFill rotWithShape="1">
                <a:blip r:embed="rId2"/>
                <a:stretch>
                  <a:fillRect l="-1" t="-10" r="2" b="-33323"/>
                </a:stretch>
              </a:blipFill>
            </p:spPr>
            <p:txBody>
              <a:bodyPr/>
              <a:lstStyle/>
              <a:p>
                <a:r>
                  <a:rPr lang="zh-CN" altLang="en-US">
                    <a:noFill/>
                  </a:rPr>
                  <a:t> </a:t>
                </a:r>
              </a:p>
            </p:txBody>
          </p:sp>
        </mc:Fallback>
      </mc:AlternateContent>
      <p:pic>
        <p:nvPicPr>
          <p:cNvPr id="4" name="QO_5_AN.115_2#518d2370e?iti=10&amp;vcp=1&amp;pid=ba85b46a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16976" y="2113419"/>
            <a:ext cx="3310855" cy="1962287"/>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115_3#518d2370e?iti=10&amp;vcp=1&amp;pid=ba85b46a6&amp;color=0,0,0&amp;vtp=1&amp;bbb=1"/>
          <p:cNvSpPr/>
          <p:nvPr/>
        </p:nvSpPr>
        <p:spPr>
          <a:xfrm>
            <a:off x="9279485" y="4202706"/>
            <a:ext cx="985837" cy="548640"/>
          </a:xfrm>
          <a:prstGeom prst="rect">
            <a:avLst/>
          </a:prstGeom>
          <a:noFill/>
        </p:spPr>
        <p:txBody>
          <a:bodyPr wrap="none" lIns="0" tIns="0" rIns="0" bIns="0" rtlCol="0" anchor="t"/>
          <a:lstStyle/>
          <a:p>
            <a:pPr algn="ctr" latinLnBrk="1">
              <a:lnSpc>
                <a:spcPts val="4200"/>
              </a:lnSpc>
            </a:pPr>
            <a:r>
              <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答图10</a:t>
            </a:r>
            <a:endParaRPr lang="en-US" altLang="zh-CN" sz="20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Effect transition="in" filter="wipe(left)">
                                      <p:cBhvr>
                                        <p:cTn id="37" dur="500"/>
                                        <p:tgtEl>
                                          <p:spTgt spid="5">
                                            <p:bg/>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wipe(left)">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169834e5?vcp=1&amp;pid=1dc5464a5&amp;color=0,0,0&amp;vtp=1&amp;bt=1&amp;bbb=1&amp;hb=1"/>
          <p:cNvSpPr/>
          <p:nvPr/>
        </p:nvSpPr>
        <p:spPr>
          <a:xfrm>
            <a:off x="576072" y="539496"/>
            <a:ext cx="10954512" cy="130657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一、单项选择题（本大题共10小题，每小题3分，共30分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。在给出的四个备</a:t>
            </a:r>
            <a:endPar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选项中</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，只有一个选项符合题目要求）</a:t>
            </a:r>
            <a:endParaRPr lang="en-US" altLang="zh-CN" sz="2600" dirty="0"/>
          </a:p>
        </p:txBody>
      </p:sp>
      <p:sp>
        <p:nvSpPr>
          <p:cNvPr id="5" name="QC_4_BD.1_3#60d3ea698?htil=1&amp;sp=1&amp;vcp=1&amp;pid=2169834e5&amp;color=0,0,0&amp;vtp=1&amp;bbb=1&amp;hb=1"/>
          <p:cNvSpPr/>
          <p:nvPr/>
        </p:nvSpPr>
        <p:spPr>
          <a:xfrm>
            <a:off x="576072" y="1789489"/>
            <a:ext cx="8513064"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1.图1为运动员撑杆跳高的场景。</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他通过助跑将撑杆压弯后起跳，</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越过横杆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，松手后撑杆恢复原状。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下列说法中正确的是(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zh-CN" altLang="en-US"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p:txBody>
      </p:sp>
      <p:sp>
        <p:nvSpPr>
          <p:cNvPr id="7" name="QC_4_BD.1_4#60d3ea698.choices?htil=1&amp;vcp=1&amp;pid=2169834e5&amp;color=0,0,0&amp;vtp=1&amp;bbb=1"/>
          <p:cNvSpPr/>
          <p:nvPr/>
        </p:nvSpPr>
        <p:spPr>
          <a:xfrm>
            <a:off x="576072" y="2941374"/>
            <a:ext cx="8513064"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A.压弯撑杆说明力能改变物体的形状</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.运动员鞋底的花纹是为了减小摩擦</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.松手后运动员仍然受撑杆的作用力</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.观众为其喝彩的声音是由空气振动产生的</a:t>
            </a:r>
            <a:endParaRPr lang="en-US" altLang="zh-CN" sz="2400" dirty="0"/>
          </a:p>
        </p:txBody>
      </p:sp>
      <p:sp>
        <p:nvSpPr>
          <p:cNvPr id="8" name="QC_4_AN.2_1#60d3ea698.bracket?vcp=1&amp;pid=2169834e5&amp;color=0,0,0&amp;vpa=1&amp;vtp=1&amp;answeroption=A"/>
          <p:cNvSpPr txBox="1"/>
          <p:nvPr/>
        </p:nvSpPr>
        <p:spPr>
          <a:xfrm>
            <a:off x="449072" y="2999794"/>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pic>
        <p:nvPicPr>
          <p:cNvPr id="6" name="图片 5"/>
          <p:cNvPicPr>
            <a:picLocks noChangeAspect="1"/>
          </p:cNvPicPr>
          <p:nvPr/>
        </p:nvPicPr>
        <p:blipFill>
          <a:blip r:embed="rId1"/>
          <a:stretch>
            <a:fillRect/>
          </a:stretch>
        </p:blipFill>
        <p:spPr>
          <a:xfrm>
            <a:off x="9239250" y="2024380"/>
            <a:ext cx="2422525" cy="1894840"/>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_1#366bf6569?sp=1&amp;vcp=1&amp;pid=2169834e5&amp;color=0,0,0&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2.“举杯邀明月，对影成三人”是李白在《月下独酌》中的佳句，对于图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2所示的李</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白月下独酌这一场景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下列描述中正确的是(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pic>
        <p:nvPicPr>
          <p:cNvPr id="4" name="QC_4_BD.3_2#366bf6569?htil=2&amp;vcp=1&amp;pid=2169834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0801" y="2962534"/>
            <a:ext cx="2368296" cy="18836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_3#366bf6569.choices?htil=2&amp;vcp=1&amp;pid=2169834e5&amp;color=0,0,0&amp;vtp=1&amp;bbb=1"/>
          <p:cNvSpPr/>
          <p:nvPr/>
        </p:nvSpPr>
        <p:spPr>
          <a:xfrm>
            <a:off x="576072" y="2881308"/>
            <a:ext cx="8449056"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A.“明月”是光源</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.酒杯中的“明月”是由于光的折射形成的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.“明月”在李白的视网膜上成虚像</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.月光下李白的“孤影”是由于光沿直线传播形成的</a:t>
            </a:r>
            <a:endParaRPr lang="en-US" altLang="zh-CN" sz="2400" dirty="0"/>
          </a:p>
        </p:txBody>
      </p:sp>
      <p:sp>
        <p:nvSpPr>
          <p:cNvPr id="6" name="QC_4_AN.4_1#366bf6569.bracket?vcp=1&amp;pid=2169834e5&amp;color=0,0,0&amp;vpa=2&amp;vtp=1&amp;answeroption=D"/>
          <p:cNvSpPr txBox="1"/>
          <p:nvPr/>
        </p:nvSpPr>
        <p:spPr>
          <a:xfrm>
            <a:off x="449072" y="46542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_1#ebe3a32e7?vcp=1&amp;pid=2169834e5&amp;color=0,0,0&amp;mp=1&amp;vtp=1&amp;bt=1&amp;bbb=1"/>
          <p:cNvSpPr/>
          <p:nvPr/>
        </p:nvSpPr>
        <p:spPr>
          <a:xfrm>
            <a:off x="576072" y="14052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3.下列谚语、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古诗词中描述的物态变化正确的是(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4" name="QC_4_BD.5_2#ebe3a32e7.choices?vcp=1&amp;pid=2169834e5&amp;color=0,0,0&amp;vtp=1&amp;bbb=1"/>
          <p:cNvSpPr/>
          <p:nvPr/>
        </p:nvSpPr>
        <p:spPr>
          <a:xfrm>
            <a:off x="576072" y="192969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A.“冰，水为之，而寒于水”——凝固放热</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.“大树底下好乘凉”——树叶中的水蒸发放热</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.“加火不如加盖”——减少锅内水的蒸发放热</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.“欲渡黄河冰塞川，将登太行雪满山”——凝华吸热</a:t>
            </a:r>
            <a:endParaRPr lang="en-US" altLang="zh-CN" sz="2400" dirty="0"/>
          </a:p>
        </p:txBody>
      </p:sp>
      <p:sp>
        <p:nvSpPr>
          <p:cNvPr id="5" name="QC_4_BD.7_1#2d5e37554?vcp=1&amp;pid=2169834e5&amp;color=0,0,0&amp;vtp=1&amp;bbb=1"/>
          <p:cNvSpPr/>
          <p:nvPr/>
        </p:nvSpPr>
        <p:spPr>
          <a:xfrm>
            <a:off x="576072" y="417759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4.下列常用电器中，都正常工作1小时，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消耗电能最多的应该是(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7" name="QC_4_BD.7_2#2d5e37554.choices?vcp=1&amp;pid=2169834e5&amp;color=0,0,0&amp;vtp=1&amp;bbb=1"/>
          <p:cNvSpPr/>
          <p:nvPr/>
        </p:nvSpPr>
        <p:spPr>
          <a:xfrm>
            <a:off x="576072" y="4700456"/>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74010" algn="l"/>
                <a:tab pos="5113655" algn="l"/>
                <a:tab pos="7975600"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.普通台灯</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B.空调</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C.液晶电视</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.笔记本电脑</a:t>
            </a:r>
            <a:endParaRPr lang="en-US" altLang="zh-CN" sz="2400" dirty="0"/>
          </a:p>
        </p:txBody>
      </p:sp>
      <p:sp>
        <p:nvSpPr>
          <p:cNvPr id="8" name="QC_4_AN.6_1#ebe3a32e7.bracket?vcp=1&amp;pid=2169834e5&amp;color=0,0,0&amp;mp=1&amp;vpa=3&amp;vtp=1&amp;answeroption=A"/>
          <p:cNvSpPr txBox="1"/>
          <p:nvPr/>
        </p:nvSpPr>
        <p:spPr>
          <a:xfrm>
            <a:off x="449072" y="1988117"/>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8_1#2d5e37554.bracket?vcp=1&amp;pid=2169834e5&amp;color=0,0,0&amp;vpa=4&amp;vtp=1&amp;answeroption=B"/>
          <p:cNvSpPr txBox="1"/>
          <p:nvPr/>
        </p:nvSpPr>
        <p:spPr>
          <a:xfrm>
            <a:off x="3323717" y="4733476"/>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_1#019093df9?vcp=1&amp;pid=2169834e5&amp;color=0,0,0&amp;mp=1&amp;vtp=1&amp;bt=1&amp;bbb=1&amp;hb=1"/>
          <p:cNvSpPr/>
          <p:nvPr/>
        </p:nvSpPr>
        <p:spPr>
          <a:xfrm>
            <a:off x="576072" y="84392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5.我们身边看似“轻小”的空气，其实蕴含着巨大的力量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，能够帮助我们完成很多工</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以下实例中与大气压作用无关的是(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4" name="QC_4_BD.9_2#019093df9.choices?vcp=1&amp;pid=2169834e5&amp;color=0,0,0&amp;vtp=1&amp;bbb=1"/>
          <p:cNvSpPr/>
          <p:nvPr/>
        </p:nvSpPr>
        <p:spPr>
          <a:xfrm>
            <a:off x="576072" y="199865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.用吸管吸瓶中的饮料</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.茶壶盖上开小孔</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C.人体吸入新鲜空气</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.拦河大坝修建成上窄下宽</a:t>
            </a:r>
            <a:endParaRPr lang="en-US" altLang="zh-CN" sz="2400" dirty="0"/>
          </a:p>
        </p:txBody>
      </p:sp>
      <p:sp>
        <p:nvSpPr>
          <p:cNvPr id="5" name="QC_4_BD.11_1#b4e4a43e7?vcp=1&amp;pid=2169834e5&amp;color=0,0,0&amp;vtp=1&amp;bbb=1"/>
          <p:cNvSpPr/>
          <p:nvPr/>
        </p:nvSpPr>
        <p:spPr>
          <a:xfrm>
            <a:off x="576072" y="315435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6.小丽为妈妈的生日做了一桌美食。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下列对美食制作过程说法正确的是(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p:sp>
        <p:nvSpPr>
          <p:cNvPr id="7" name="QC_4_BD.11_2#b4e4a43e7.choices?vcp=1&amp;pid=2169834e5&amp;color=0,0,0&amp;vtp=1&amp;bbb=1"/>
          <p:cNvSpPr/>
          <p:nvPr/>
        </p:nvSpPr>
        <p:spPr>
          <a:xfrm>
            <a:off x="576072" y="367721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A.锅中冒出的“白气”是水蒸气液化形成的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.砂锅煲汤是通过热传递的方式减小内能</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.冰冻食物在解冻的过程中温度不断降低</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.食物香气四溢是因为分子之间存在引力</a:t>
            </a:r>
            <a:endParaRPr lang="en-US" altLang="zh-CN" sz="2400" dirty="0"/>
          </a:p>
        </p:txBody>
      </p:sp>
      <p:sp>
        <p:nvSpPr>
          <p:cNvPr id="8" name="QC_4_AN.10_1#019093df9.bracket?vcp=1&amp;pid=2169834e5&amp;color=0,0,0&amp;mp=1&amp;vpa=5&amp;vtp=1&amp;answeroption=D"/>
          <p:cNvSpPr txBox="1"/>
          <p:nvPr/>
        </p:nvSpPr>
        <p:spPr>
          <a:xfrm>
            <a:off x="6033262" y="262857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9" name="QC_4_AN.12_1#b4e4a43e7.bracket?vcp=1&amp;pid=2169834e5&amp;color=0,0,0&amp;vpa=6&amp;vtp=1&amp;answeroption=A"/>
          <p:cNvSpPr txBox="1"/>
          <p:nvPr/>
        </p:nvSpPr>
        <p:spPr>
          <a:xfrm>
            <a:off x="449072" y="3735637"/>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810aa81c1?sp=1&amp;vcp=1&amp;pid=2169834e5&amp;color=0,0,0&amp;vtp=1&amp;bt=1&amp;bbb=1&amp;hb=1"/>
              <p:cNvSpPr/>
              <p:nvPr/>
            </p:nvSpPr>
            <p:spPr>
              <a:xfrm>
                <a:off x="576072" y="88331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7.第22届世界杯在炎热的卡塔尔进行，所有场地周边都配备有一种“</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𝐄𝐈𝐏𝐚𝐥𝐦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凉亭”，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3所示，它装有风力涡轮机，其内部有磁铁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，风进入装置带动线圈摆动可提供</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电能</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。下列实验能解释“</a:t>
                </a:r>
                <a14:m>
                  <m:oMath xmlns:m="http://schemas.openxmlformats.org/officeDocument/2006/math">
                    <m:r>
                      <a:rPr lang="en-US" altLang="zh-CN" sz="2400" b="1" i="0" dirty="0">
                        <a:solidFill>
                          <a:srgbClr val="000000"/>
                        </a:solidFill>
                        <a:latin typeface="Cambria Math" panose="02040503050406030204" pitchFamily="18" charset="0"/>
                        <a:ea typeface="宋体" panose="02010600030101010101" pitchFamily="2" charset="-122"/>
                        <a:cs typeface="Times New Roman" panose="02020603050405020304" pitchFamily="34" charset="-120"/>
                      </a:rPr>
                      <m:t>𝐄𝐈𝐏𝐚𝐥𝐦</m:t>
                    </m:r>
                  </m:oMath>
                </a14:m>
                <a:r>
                  <a:rPr lang="en-US" altLang="zh-CN" sz="100" b="1" i="0" kern="0" spc="-99900" dirty="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凉亭”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发电原理的是(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zh-CN" altLang="en-US"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a:t>
                </a:r>
                <a:endParaRPr lang="en-US" altLang="zh-CN" sz="2400" dirty="0"/>
              </a:p>
            </p:txBody>
          </p:sp>
        </mc:Choice>
        <mc:Fallback>
          <p:sp>
            <p:nvSpPr>
              <p:cNvPr id="2" name="QC_4_BD.13_1#810aa81c1?sp=1&amp;vcp=1&amp;pid=2169834e5&amp;color=0,0,0&amp;vtp=1&amp;bt=1&amp;bbb=1&amp;hb=1"/>
              <p:cNvSpPr>
                <a:spLocks noRot="1" noChangeAspect="1" noMove="1" noResize="1" noEditPoints="1" noAdjustHandles="1" noChangeArrowheads="1" noChangeShapeType="1" noTextEdit="1"/>
              </p:cNvSpPr>
              <p:nvPr/>
            </p:nvSpPr>
            <p:spPr>
              <a:xfrm>
                <a:off x="576072" y="883317"/>
                <a:ext cx="10954512" cy="1676400"/>
              </a:xfrm>
              <a:prstGeom prst="rect">
                <a:avLst/>
              </a:prstGeom>
              <a:blipFill rotWithShape="1">
                <a:blip r:embed="rId1"/>
                <a:stretch>
                  <a:fillRect l="-1" t="-2" r="-1598" b="2"/>
                </a:stretch>
              </a:blipFill>
            </p:spPr>
            <p:txBody>
              <a:bodyPr/>
              <a:lstStyle/>
              <a:p>
                <a:r>
                  <a:rPr lang="zh-CN" altLang="en-US">
                    <a:noFill/>
                  </a:rPr>
                  <a:t> </a:t>
                </a:r>
              </a:p>
            </p:txBody>
          </p:sp>
        </mc:Fallback>
      </mc:AlternateContent>
      <p:pic>
        <p:nvPicPr>
          <p:cNvPr id="4" name="QC_4_BD.13_2#810aa81c1?vcp=1&amp;pid=2169834e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57470" y="2665095"/>
            <a:ext cx="1962785" cy="1862455"/>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13_3#810aa81c1.choices?vcp=1&amp;pid=2169834e5&amp;color=0,0,0&amp;vtp=1&amp;bbb=1"/>
          <p:cNvSpPr/>
          <p:nvPr/>
        </p:nvSpPr>
        <p:spPr>
          <a:xfrm>
            <a:off x="576073" y="4494181"/>
            <a:ext cx="10948276" cy="1447800"/>
          </a:xfrm>
          <a:prstGeom prst="rect">
            <a:avLst/>
          </a:prstGeom>
          <a:noFill/>
        </p:spPr>
        <p:txBody>
          <a:bodyPr wrap="none" lIns="0" tIns="0" rIns="0" bIns="0" rtlCol="0" anchor="t"/>
          <a:lstStyle/>
          <a:p>
            <a:pPr marL="0" marR="0" lvl="0" indent="0" defTabSz="914400" eaLnBrk="1" fontAlgn="auto" latinLnBrk="1" hangingPunct="1">
              <a:lnSpc>
                <a:spcPts val="11400"/>
              </a:lnSpc>
              <a:spcBef>
                <a:spcPts val="0"/>
              </a:spcBef>
              <a:spcAft>
                <a:spcPts val="0"/>
              </a:spcAft>
              <a:buClrTx/>
              <a:buSzTx/>
              <a:buNone/>
              <a:tabLst>
                <a:tab pos="2311400" algn="l"/>
                <a:tab pos="5511800" algn="l"/>
                <a:tab pos="821753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56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56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565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6400" b="1" i="0" kern="0" spc="-9990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900" b="1" i="0" kern="0">
                <a:solidFill>
                  <a:srgbClr val="FFFFFF"/>
                </a:solidFill>
                <a:latin typeface="宋体" panose="02010600030101010101" pitchFamily="2" charset="-122"/>
                <a:ea typeface="宋体" panose="02010600030101010101" pitchFamily="2" charset="-122"/>
                <a:cs typeface="Times New Roman" panose="02020603050405020304" pitchFamily="34" charset="-120"/>
              </a:rPr>
              <a:t>                                  </a:t>
            </a:r>
            <a:endParaRPr lang="en-US" altLang="zh-CN" sz="900" dirty="0">
              <a:latin typeface="宋体" panose="02010600030101010101" pitchFamily="2" charset="-122"/>
            </a:endParaRPr>
          </a:p>
        </p:txBody>
      </p:sp>
      <p:pic>
        <p:nvPicPr>
          <p:cNvPr id="6" name="QC_4_BD.13_3#810aa81c1.choice_image?vcp=1&amp;pid=2169834e5&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0112" y="4667917"/>
            <a:ext cx="1280160" cy="12893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4_BD.13_3#810aa81c1.choice_image?vcp=1&amp;pid=2169834e5&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170334" y="4667917"/>
            <a:ext cx="2221992" cy="12893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4_BD.13_3#810aa81c1.choice_image?vcp=1&amp;pid=2169834e5&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401405" y="4667917"/>
            <a:ext cx="1682496" cy="12893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9" name="QC_4_BD.13_3#810aa81c1.choice_image?vcp=1&amp;pid=2169834e5&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101932" y="4667917"/>
            <a:ext cx="1920240" cy="1289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QC_4_AN.14_1#810aa81c1.bracket?vcp=1&amp;pid=2169834e5&amp;color=0,0,0&amp;vpa=7&amp;vtp=1&amp;answeroption=C"/>
          <p:cNvSpPr txBox="1"/>
          <p:nvPr/>
        </p:nvSpPr>
        <p:spPr>
          <a:xfrm>
            <a:off x="5961508" y="5441601"/>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9445</Words>
  <Application>WPS 演示</Application>
  <PresentationFormat>自定义</PresentationFormat>
  <Paragraphs>513</Paragraphs>
  <Slides>47</Slides>
  <Notes>48</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47</vt:i4>
      </vt:variant>
    </vt:vector>
  </HeadingPairs>
  <TitlesOfParts>
    <vt:vector size="63" baseType="lpstr">
      <vt:lpstr>Arial</vt:lpstr>
      <vt:lpstr>宋体</vt:lpstr>
      <vt:lpstr>Wingdings</vt:lpstr>
      <vt:lpstr>微软雅黑</vt:lpstr>
      <vt:lpstr>微软雅黑</vt:lpstr>
      <vt:lpstr>黑体</vt:lpstr>
      <vt:lpstr>黑体</vt:lpstr>
      <vt:lpstr>Times New Roman</vt:lpstr>
      <vt:lpstr>Times New Roman</vt:lpstr>
      <vt:lpstr>宋体</vt:lpstr>
      <vt:lpstr>Cambria Math</vt:lpstr>
      <vt:lpstr>华文细黑</vt:lpstr>
      <vt:lpstr>Arial Unicode MS</vt:lpstr>
      <vt:lpstr>等线</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杨阳</cp:lastModifiedBy>
  <cp:revision>6</cp:revision>
  <dcterms:created xsi:type="dcterms:W3CDTF">2025-04-10T06:39:00Z</dcterms:created>
  <dcterms:modified xsi:type="dcterms:W3CDTF">2025-04-11T08:29:52Z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F2492F75AD854E21AE03225528A5D297_12</vt:lpwstr>
  </property>
  <property fmtid="{D5CDD505-2E9C-101B-9397-08002B2CF9AE}" pid="3" name="KSOProductBuildVer">
    <vt:lpwstr>2052-12.1.0.20305</vt:lpwstr>
  </property>
</Properties>
</file>