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88" r:id="rId12"/>
    <p:sldId id="264" r:id="rId13"/>
    <p:sldId id="265" r:id="rId14"/>
    <p:sldId id="266" r:id="rId15"/>
    <p:sldId id="267" r:id="rId16"/>
    <p:sldId id="268" r:id="rId17"/>
    <p:sldId id="269" r:id="rId18"/>
    <p:sldId id="270" r:id="rId19"/>
    <p:sldId id="272" r:id="rId20"/>
    <p:sldId id="273" r:id="rId21"/>
    <p:sldId id="275" r:id="rId22"/>
    <p:sldId id="276" r:id="rId23"/>
    <p:sldId id="277" r:id="rId24"/>
    <p:sldId id="278" r:id="rId25"/>
    <p:sldId id="280" r:id="rId26"/>
    <p:sldId id="281" r:id="rId27"/>
    <p:sldId id="284" r:id="rId28"/>
    <p:sldId id="285" r:id="rId29"/>
    <p:sldId id="286" r:id="rId30"/>
    <p:sldId id="289" r:id="rId31"/>
    <p:sldId id="287" r:id="rId32"/>
  </p:sldIdLst>
  <p:sldSz cx="12096750" cy="6840220"/>
  <p:notesSz cx="6840220" cy="1209675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10"/>
  </p:normalViewPr>
  <p:slideViewPr>
    <p:cSldViewPr snapToGrid="0" snapToObjects="1">
      <p:cViewPr varScale="1">
        <p:scale>
          <a:sx n="71" d="100"/>
          <a:sy n="71" d="100"/>
        </p:scale>
        <p:origin x="13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7f34c5a0bee9fc1ba32044e#tid=67f75a805932700009ac04c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
        <p:nvSpPr>
          <p:cNvPr id="3" name="MasterShapeName"/>
          <p:cNvSpPr/>
          <p:nvPr/>
        </p:nvSpPr>
        <p:spPr>
          <a:xfrm>
            <a:off x="6556248" y="4069080"/>
            <a:ext cx="3602736" cy="832104"/>
          </a:xfrm>
          <a:prstGeom prst="rect">
            <a:avLst/>
          </a:prstGeom>
          <a:noFill/>
        </p:spPr>
        <p:txBody>
          <a:bodyPr wrap="square" lIns="0" tIns="0" rIns="0" bIns="0" rtlCol="0" anchor="ctr"/>
          <a:lstStyle/>
          <a:p>
            <a:pPr algn="r">
              <a:lnSpc>
                <a:spcPct val="100000"/>
              </a:lnSpc>
            </a:pPr>
            <a:r>
              <a:rPr lang="en-US" sz="48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历史  A版</a:t>
            </a:r>
            <a:endParaRPr lang="en-US" sz="48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7.xml"/><Relationship Id="rId2" Type="http://schemas.openxmlformats.org/officeDocument/2006/relationships/image" Target="../media/image13.jpeg"/><Relationship Id="rId1" Type="http://schemas.openxmlformats.org/officeDocument/2006/relationships/image" Target="../media/image1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14.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7.xml"/><Relationship Id="rId2" Type="http://schemas.openxmlformats.org/officeDocument/2006/relationships/image" Target="../media/image16.png"/><Relationship Id="rId1" Type="http://schemas.openxmlformats.org/officeDocument/2006/relationships/image" Target="../media/image1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3_1#b6d84b2b0?vcp=1&amp;pid=5f875695e&amp;color=0,0,0&amp;vtp=1&amp;bt=1&amp;bbb=1&amp;hb=1"/>
          <p:cNvSpPr/>
          <p:nvPr/>
        </p:nvSpPr>
        <p:spPr>
          <a:xfrm>
            <a:off x="576072" y="539986"/>
            <a:ext cx="10954512" cy="1930400"/>
          </a:xfrm>
          <a:prstGeom prst="rect">
            <a:avLst/>
          </a:prstGeom>
          <a:noFill/>
        </p:spPr>
        <p:txBody>
          <a:bodyPr wrap="none" lIns="0" tIns="0" rIns="0" bIns="0" rtlCol="0" anchor="t"/>
          <a:lstStyle/>
          <a:p>
            <a:pPr algn="l" latinLnBrk="1">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34.1947年夏，人民解放军按照战略部署千里跃进大别山</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像一把利剑插入敌人胸</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膛</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，揭开了人民解放军战略进攻的序幕。1948年</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中共中央认为战略决战的时机</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已经成熟</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，先后发起了辽沈、淮海、平津三大战役</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这些史实说明人民解放战争</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胜利的原因之一是(</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4" name="QC_4_BD.23_2#b6d84b2b0.choices?vcp=1&amp;pid=5f875695e&amp;color=0,0,0&amp;vtp=1&amp;bbb=1"/>
          <p:cNvSpPr/>
          <p:nvPr/>
        </p:nvSpPr>
        <p:spPr>
          <a:xfrm>
            <a:off x="576072" y="2507523"/>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956560" algn="l"/>
                <a:tab pos="5570855" algn="l"/>
                <a:tab pos="8515350"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国民党统治腐朽</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人民群众支持</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解放军英勇作战</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.战略战术得当</a:t>
            </a:r>
            <a:endParaRPr lang="en-US" altLang="zh-CN" sz="2400" dirty="0"/>
          </a:p>
        </p:txBody>
      </p:sp>
      <p:sp>
        <p:nvSpPr>
          <p:cNvPr id="5" name="QC_4_BD.25_1#91d8da877?sp=1&amp;vcp=1&amp;pid=5f875695e&amp;color=0,0,0&amp;vtp=1&amp;bbb=1&amp;hb=1"/>
          <p:cNvSpPr/>
          <p:nvPr/>
        </p:nvSpPr>
        <p:spPr>
          <a:xfrm>
            <a:off x="576072" y="3036351"/>
            <a:ext cx="10954512" cy="965200"/>
          </a:xfrm>
          <a:prstGeom prst="rect">
            <a:avLst/>
          </a:prstGeom>
          <a:noFill/>
        </p:spPr>
        <p:txBody>
          <a:bodyPr wrap="none" lIns="0" tIns="0" rIns="0" bIns="0" rtlCol="0" anchor="t"/>
          <a:lstStyle/>
          <a:p>
            <a:pPr algn="l" latinLnBrk="1">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35.下表反映了</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1916—1919</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年荣氏兄弟创办的申新纺纱厂的盈利变化情况（</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单位：</a:t>
            </a:r>
            <a:endPar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万元）。</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这组数据可以印证的观点是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graphicFrame>
        <p:nvGraphicFramePr>
          <p:cNvPr id="10" name="QC_4_BD.25_2#91d8da877?colgroup=3,5,7,7,7&amp;vcp=1&amp;pid=5f875695e&amp;color=0,0,0&amp;vtp=1&amp;bbb=1"/>
          <p:cNvGraphicFramePr>
            <a:graphicFrameLocks noGrp="1"/>
          </p:cNvGraphicFramePr>
          <p:nvPr/>
        </p:nvGraphicFramePr>
        <p:xfrm>
          <a:off x="576072" y="4133578"/>
          <a:ext cx="10908792" cy="998919"/>
        </p:xfrm>
        <a:graphic>
          <a:graphicData uri="http://schemas.openxmlformats.org/drawingml/2006/table">
            <a:tbl>
              <a:tblPr/>
              <a:tblGrid>
                <a:gridCol w="1261872"/>
                <a:gridCol w="1911096"/>
                <a:gridCol w="2578608"/>
                <a:gridCol w="2578608"/>
                <a:gridCol w="2578608"/>
              </a:tblGrid>
              <a:tr h="497459">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1916</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1917</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1918</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1919</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01460">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利润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8" name="QC_4_BD.25_3#91d8da877.choices?vcp=1&amp;pid=5f875695e&amp;color=0,0,0&amp;vtp=1&amp;bbb=1"/>
          <p:cNvSpPr/>
          <p:nvPr/>
        </p:nvSpPr>
        <p:spPr>
          <a:xfrm>
            <a:off x="576072" y="5263878"/>
            <a:ext cx="10954512" cy="965200"/>
          </a:xfrm>
          <a:prstGeom prst="rect">
            <a:avLst/>
          </a:prstGeom>
          <a:noFill/>
        </p:spPr>
        <p:txBody>
          <a:bodyPr wrap="none" lIns="0" tIns="0" rIns="0" bIns="0" rtlCol="0" anchor="t"/>
          <a:lstStyle/>
          <a:p>
            <a:pPr marL="0" marR="0" lvl="0" indent="0" defTabSz="914400" eaLnBrk="1" fontAlgn="auto" latinLnBrk="1" hangingPunct="1">
              <a:lnSpc>
                <a:spcPts val="38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一战期间中国的纺织业迅速发展</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.民国时期中国的工业落后</a:t>
            </a:r>
            <a:endParaRPr lang="en-US" altLang="zh-CN" sz="2400" dirty="0"/>
          </a:p>
          <a:p>
            <a:pPr marL="0" marR="0" lvl="0" indent="0" defTabSz="914400" eaLnBrk="1" fontAlgn="auto" latinLnBrk="1" hangingPunct="1">
              <a:lnSpc>
                <a:spcPts val="3800"/>
              </a:lnSpc>
              <a:spcBef>
                <a:spcPts val="0"/>
              </a:spcBef>
              <a:spcAft>
                <a:spcPts val="0"/>
              </a:spcAft>
              <a:buClrTx/>
              <a:buSzTx/>
              <a:buNone/>
              <a:tabLst>
                <a:tab pos="5583555" algn="l"/>
              </a:tabLst>
              <a:defRPr/>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洋务派创办的民用企业利润丰厚</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.民族资产阶级具有妥协性</a:t>
            </a:r>
            <a:endParaRPr lang="en-US" altLang="zh-CN" sz="2400" dirty="0"/>
          </a:p>
        </p:txBody>
      </p:sp>
      <p:sp>
        <p:nvSpPr>
          <p:cNvPr id="6" name="QC_4_AN.24_1#b6d84b2b0.bracket?vcp=1&amp;pid=5f875695e&amp;color=0,0,0&amp;vpa=12&amp;vtp=1&amp;answeroption=D"/>
          <p:cNvSpPr txBox="1"/>
          <p:nvPr/>
        </p:nvSpPr>
        <p:spPr>
          <a:xfrm>
            <a:off x="8964422" y="2540543"/>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9" name="QC_4_AN.26_1#91d8da877.bracket?vcp=1&amp;pid=5f875695e&amp;color=0,0,0&amp;vpa=13&amp;vtp=1&amp;answeroption=A"/>
          <p:cNvSpPr txBox="1"/>
          <p:nvPr/>
        </p:nvSpPr>
        <p:spPr>
          <a:xfrm>
            <a:off x="449072" y="524609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left)">
                                      <p:cBhvr>
                                        <p:cTn id="1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7_1#2d778869c?vcp=1&amp;pid=5f875695e&amp;color=0,0,0&amp;vtp=1&amp;bt=1&amp;bbb=1&amp;hb=1"/>
          <p:cNvSpPr/>
          <p:nvPr/>
        </p:nvSpPr>
        <p:spPr>
          <a:xfrm>
            <a:off x="576072" y="112586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36.1956年元旦，北京各行各业工商业者申请实行全行业公私合营</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得到北京市人</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民政府批准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这一现象出现的背景是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4" name="QC_4_BD.27_2#2d778869c.choices?vcp=1&amp;pid=5f875695e&amp;color=0,0,0&amp;vtp=1&amp;bbb=1"/>
          <p:cNvSpPr/>
          <p:nvPr/>
        </p:nvSpPr>
        <p:spPr>
          <a:xfrm>
            <a:off x="576072" y="2280598"/>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三大改造</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.第一个五年计划实施</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土地改革</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.人民代表大会制度确立</a:t>
            </a:r>
            <a:endParaRPr lang="en-US" altLang="zh-CN" sz="2400" dirty="0"/>
          </a:p>
        </p:txBody>
      </p:sp>
      <p:sp>
        <p:nvSpPr>
          <p:cNvPr id="5" name="QC_4_BD.29_1#bf715ef09?vcp=1&amp;pid=5f875695e&amp;color=0,0,0&amp;vtp=1&amp;bbb=1&amp;hb=1"/>
          <p:cNvSpPr/>
          <p:nvPr/>
        </p:nvSpPr>
        <p:spPr>
          <a:xfrm>
            <a:off x="576072" y="343629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37.澳门金莲花广场中央的“盛世莲花”落成于1999年12月20日</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是中央人民政府赠</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送给澳门特区的珍贵礼物</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它见证着澳门成功实践</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7" name="QC_4_BD.29_2#bf715ef09.choices?vcp=1&amp;pid=5f875695e&amp;color=0,0,0&amp;vtp=1&amp;bbb=1"/>
          <p:cNvSpPr/>
          <p:nvPr/>
        </p:nvSpPr>
        <p:spPr>
          <a:xfrm>
            <a:off x="576072" y="4591998"/>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一个中国原则</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.和平共处五项原则</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民族区域自治制度</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.“一国两制”方针</a:t>
            </a:r>
            <a:endParaRPr lang="en-US" altLang="zh-CN" sz="2400" dirty="0"/>
          </a:p>
        </p:txBody>
      </p:sp>
      <p:sp>
        <p:nvSpPr>
          <p:cNvPr id="8" name="QC_4_AN.28_1#2d778869c.bracket?vcp=1&amp;pid=5f875695e&amp;color=0,0,0&amp;vpa=14&amp;vtp=1&amp;answeroption=A"/>
          <p:cNvSpPr txBox="1"/>
          <p:nvPr/>
        </p:nvSpPr>
        <p:spPr>
          <a:xfrm>
            <a:off x="449072" y="233901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9" name="QC_4_AN.30_1#bf715ef09.bracket?vcp=1&amp;pid=5f875695e&amp;color=0,0,0&amp;vpa=15&amp;vtp=1&amp;answeroption=D"/>
          <p:cNvSpPr txBox="1"/>
          <p:nvPr/>
        </p:nvSpPr>
        <p:spPr>
          <a:xfrm>
            <a:off x="6033262" y="522191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left)">
                                      <p:cBhvr>
                                        <p:cTn id="1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1_1#4d27900b3?vcp=1&amp;pid=5f875695e&amp;color=0,0,0&amp;vtp=1&amp;bt=1&amp;bbb=1&amp;hb=1"/>
          <p:cNvSpPr/>
          <p:nvPr/>
        </p:nvSpPr>
        <p:spPr>
          <a:xfrm>
            <a:off x="576072" y="86043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38.德国法学家耶林格说：“罗马曾经三次征服世界，第一次以武力，</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第二次以宗教</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第三次则以法律</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。而这第三次征服也许是其中最为平和、最为持久的一次</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下列</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属于</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“第三次征服”</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的内容的是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4" name="QC_4_BD.31_2#4d27900b3.choices?vcp=1&amp;pid=5f875695e&amp;color=0,0,0&amp;vtp=1&amp;bbb=1"/>
          <p:cNvSpPr/>
          <p:nvPr/>
        </p:nvSpPr>
        <p:spPr>
          <a:xfrm>
            <a:off x="576072" y="2561268"/>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汉谟拉比法典</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.《十二铜表法》</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拿破仑法典</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.基督教</a:t>
            </a:r>
            <a:endParaRPr lang="en-US" altLang="zh-CN" sz="2400" dirty="0"/>
          </a:p>
        </p:txBody>
      </p:sp>
      <p:sp>
        <p:nvSpPr>
          <p:cNvPr id="5" name="QC_4_BD.33_1#92b49b5d5?vcp=1&amp;pid=5f875695e&amp;color=0,0,0&amp;vtp=1&amp;bbb=1&amp;hb=1"/>
          <p:cNvSpPr/>
          <p:nvPr/>
        </p:nvSpPr>
        <p:spPr>
          <a:xfrm>
            <a:off x="576072" y="3716968"/>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39.琅城居民募集金钱，赎买了自治权并建立自治机构，但主教挥霍赎金后</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又擅</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自取消琅城的自治权</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。愤怒的市民举行起义，杀死主教</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这一历史情景出现在</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7" name="QC_4_BD.33_2#92b49b5d5.choices?vcp=1&amp;pid=5f875695e&amp;color=0,0,0&amp;vtp=1&amp;bbb=1"/>
          <p:cNvSpPr/>
          <p:nvPr/>
        </p:nvSpPr>
        <p:spPr>
          <a:xfrm>
            <a:off x="576072" y="541876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108835" algn="l"/>
                <a:tab pos="5107305" algn="l"/>
                <a:tab pos="813117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古代印度</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中世纪西欧庄园</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中世纪西欧城市</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.幕府时期的日本</a:t>
            </a:r>
            <a:endParaRPr lang="en-US" altLang="zh-CN" sz="2400" dirty="0"/>
          </a:p>
        </p:txBody>
      </p:sp>
      <p:sp>
        <p:nvSpPr>
          <p:cNvPr id="8" name="QC_4_AN.32_1#4d27900b3.bracket?vcp=1&amp;pid=5f875695e&amp;color=0,0,0&amp;vpa=16&amp;vtp=1&amp;answeroption=B"/>
          <p:cNvSpPr txBox="1"/>
          <p:nvPr/>
        </p:nvSpPr>
        <p:spPr>
          <a:xfrm>
            <a:off x="6033262" y="261968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9" name="QC_4_AN.34_1#92b49b5d5.bracket?vcp=1&amp;pid=5f875695e&amp;color=0,0,0&amp;vpa=17&amp;vtp=1&amp;answeroption=C"/>
          <p:cNvSpPr txBox="1"/>
          <p:nvPr/>
        </p:nvSpPr>
        <p:spPr>
          <a:xfrm>
            <a:off x="5557012" y="545178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left)">
                                      <p:cBhvr>
                                        <p:cTn id="1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5_1#b8dd76595?sp=1&amp;vcp=1&amp;pid=5f875695e&amp;color=0,0,0&amp;vtp=1&amp;bt=1&amp;bbb=1"/>
          <p:cNvSpPr/>
          <p:nvPr/>
        </p:nvSpPr>
        <p:spPr>
          <a:xfrm>
            <a:off x="576072" y="149799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40.下面是李老师在历史课堂中展示的板书。</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由此可知这节课学习的内容是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pic>
        <p:nvPicPr>
          <p:cNvPr id="3" name="QC_4_BD.35_2#b8dd76595?vcp=1&amp;pid=5f875695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847088" y="2103660"/>
            <a:ext cx="8403336" cy="24871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35_3#b8dd76595.choices?vcp=1&amp;pid=5f875695e&amp;color=0,0,0&amp;vtp=1&amp;bbb=1"/>
          <p:cNvSpPr/>
          <p:nvPr/>
        </p:nvSpPr>
        <p:spPr>
          <a:xfrm>
            <a:off x="576072" y="4719860"/>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3340735" algn="l"/>
                <a:tab pos="6644005" algn="l"/>
                <a:tab pos="843597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第一次世界大战</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第二次世界大战</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冷战</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.多极化趋势</a:t>
            </a:r>
            <a:endParaRPr lang="en-US" altLang="zh-CN" sz="2400" dirty="0"/>
          </a:p>
        </p:txBody>
      </p:sp>
      <p:sp>
        <p:nvSpPr>
          <p:cNvPr id="6" name="QC_4_AN.36_1#b8dd76595.bracket?vcp=1&amp;pid=5f875695e&amp;color=0,0,0&amp;vpa=18&amp;vtp=1&amp;answeroption=C"/>
          <p:cNvSpPr txBox="1"/>
          <p:nvPr/>
        </p:nvSpPr>
        <p:spPr>
          <a:xfrm>
            <a:off x="7093712" y="4752880"/>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06f11f13?vcp=1&amp;pid=e3cd7b586&amp;color=0,0,0&amp;vtp=1&amp;bt=1&amp;bbb=1"/>
          <p:cNvSpPr/>
          <p:nvPr/>
        </p:nvSpPr>
        <p:spPr>
          <a:xfrm>
            <a:off x="576072" y="539496"/>
            <a:ext cx="10954512" cy="594360"/>
          </a:xfrm>
          <a:prstGeom prst="rect">
            <a:avLst/>
          </a:prstGeom>
          <a:noFill/>
        </p:spPr>
        <p:txBody>
          <a:bodyPr wrap="none" lIns="0" tIns="0" rIns="0" bIns="0" rtlCol="0" anchor="t"/>
          <a:lstStyle/>
          <a:p>
            <a:pPr algn="l" latinLnBrk="1">
              <a:lnSpc>
                <a:spcPts val="4600"/>
              </a:lnSpc>
            </a:pP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四、非选择题（</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本大题共</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39</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600" dirty="0"/>
          </a:p>
        </p:txBody>
      </p:sp>
      <p:sp>
        <p:nvSpPr>
          <p:cNvPr id="3" name="QO_4_BD.37_1#2821acc29?sp=1&amp;vcp=1&amp;pid=006f11f13&amp;color=0,0,0&amp;vtp=1&amp;bbb=1&amp;hb=1"/>
          <p:cNvSpPr/>
          <p:nvPr/>
        </p:nvSpPr>
        <p:spPr>
          <a:xfrm>
            <a:off x="576072" y="1067499"/>
            <a:ext cx="10954512" cy="1104900"/>
          </a:xfrm>
          <a:prstGeom prst="rect">
            <a:avLst/>
          </a:prstGeom>
          <a:noFill/>
        </p:spPr>
        <p:txBody>
          <a:bodyPr wrap="none" lIns="0" tIns="0" rIns="0" bIns="0" rtlCol="0" anchor="t"/>
          <a:lstStyle/>
          <a:p>
            <a:pPr algn="l" latinLnBrk="1">
              <a:lnSpc>
                <a:spcPts val="29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41.（14</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）货币是社会经济发展的要素之一，也是历史发展的见证。</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阅读材料</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29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回答问题</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29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材料一</a:t>
            </a:r>
            <a:endParaRPr lang="en-US" altLang="zh-CN" sz="2400" dirty="0"/>
          </a:p>
          <a:p>
            <a:pPr latinLnBrk="1">
              <a:lnSpc>
                <a:spcPts val="2900"/>
              </a:lnSpc>
            </a:pP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endParaRPr lang="en-US" altLang="zh-CN" sz="2400" dirty="0"/>
          </a:p>
        </p:txBody>
      </p:sp>
      <p:pic>
        <p:nvPicPr>
          <p:cNvPr id="4" name="QO_4_BD.37_3#2821acc29?iti=1&amp;htil=1&amp;vcp=1&amp;pid=006f11f1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161288" y="2299399"/>
            <a:ext cx="1005840" cy="98755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O_4_BD.37_4#2821acc29?iti=2&amp;htil=1&amp;vcp=1&amp;pid=006f11f1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250311" y="2317687"/>
            <a:ext cx="969264" cy="96926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O_4_BD.37_5#2821acc29?iti=3&amp;htil=1&amp;vcp=1&amp;pid=006f11f1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398897" y="2308543"/>
            <a:ext cx="978408" cy="97840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7" name="QO_4_BD.37_6#2821acc29?iti=4&amp;htil=1&amp;vcp=1&amp;pid=006f11f1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624318" y="2372551"/>
            <a:ext cx="978408" cy="91440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8" name="QO_4_BD.37_7#2821acc29?iti=5&amp;htil=1&amp;vcp=1&amp;pid=006f11f13&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9774936" y="2390839"/>
            <a:ext cx="1298448" cy="89611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9" name="QO_4_BD.37_8#2821acc29?iti=1&amp;htil=1&amp;vcp=1&amp;pid=006f11f13&amp;color=0,0,0&amp;vtp=1&amp;bbb=1"/>
          <p:cNvSpPr/>
          <p:nvPr/>
        </p:nvSpPr>
        <p:spPr>
          <a:xfrm>
            <a:off x="710915" y="3413951"/>
            <a:ext cx="1906587" cy="486029"/>
          </a:xfrm>
          <a:prstGeom prst="rect">
            <a:avLst/>
          </a:prstGeom>
          <a:noFill/>
        </p:spPr>
        <p:txBody>
          <a:bodyPr wrap="none" lIns="0" tIns="0" rIns="0" bIns="0" rtlCol="0" anchor="t"/>
          <a:lstStyle/>
          <a:p>
            <a:pPr algn="ctr" latinLnBrk="1">
              <a:lnSpc>
                <a:spcPts val="43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图1</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秦半两钱</a:t>
            </a:r>
            <a:endParaRPr lang="en-US" altLang="zh-CN" sz="2400" dirty="0"/>
          </a:p>
        </p:txBody>
      </p:sp>
      <p:sp>
        <p:nvSpPr>
          <p:cNvPr id="10" name="QO_4_BD.37_9#2821acc29?iti=2&amp;htil=1&amp;vcp=1&amp;pid=006f11f13&amp;color=0,0,0&amp;vtp=1&amp;bbb=1&amp;hb=1"/>
          <p:cNvSpPr/>
          <p:nvPr/>
        </p:nvSpPr>
        <p:spPr>
          <a:xfrm>
            <a:off x="2733675" y="3413951"/>
            <a:ext cx="2002536" cy="1097280"/>
          </a:xfrm>
          <a:prstGeom prst="rect">
            <a:avLst/>
          </a:prstGeom>
          <a:noFill/>
        </p:spPr>
        <p:txBody>
          <a:bodyPr wrap="none" lIns="0" tIns="0" rIns="0" bIns="0" rtlCol="0" anchor="t"/>
          <a:lstStyle/>
          <a:p>
            <a:pPr algn="ctr"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图</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r>
              <a:rPr lang="en-US" altLang="zh-CN" sz="2400" b="1" i="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西汉</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algn="ct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五铢钱</a:t>
            </a:r>
            <a:endParaRPr lang="en-US" altLang="zh-CN" sz="2400" dirty="0"/>
          </a:p>
        </p:txBody>
      </p:sp>
      <p:sp>
        <p:nvSpPr>
          <p:cNvPr id="11" name="QO_4_BD.37_10#2821acc29?iti=3&amp;htil=1&amp;vcp=1&amp;pid=006f11f13&amp;color=0,0,0&amp;vtp=1&amp;bbb=1&amp;hb=1"/>
          <p:cNvSpPr/>
          <p:nvPr/>
        </p:nvSpPr>
        <p:spPr>
          <a:xfrm>
            <a:off x="4663440" y="3423285"/>
            <a:ext cx="2448560" cy="700405"/>
          </a:xfrm>
          <a:prstGeom prst="rect">
            <a:avLst/>
          </a:prstGeom>
          <a:noFill/>
        </p:spPr>
        <p:txBody>
          <a:bodyPr wrap="none" lIns="0" tIns="0" rIns="0" bIns="0" rtlCol="0" anchor="t"/>
          <a:lstStyle/>
          <a:p>
            <a:pPr algn="ctr"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图</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a:t>
            </a:r>
            <a:r>
              <a:rPr lang="en-US" altLang="zh-CN" sz="2400" b="1" i="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唐开元通宝</a:t>
            </a:r>
            <a:endParaRPr lang="en-US" altLang="zh-CN" sz="2400" dirty="0"/>
          </a:p>
        </p:txBody>
      </p:sp>
      <p:sp>
        <p:nvSpPr>
          <p:cNvPr id="12" name="QO_4_BD.37_11#2821acc29?iti=4&amp;htil=1&amp;vcp=1&amp;pid=006f11f13&amp;color=0,0,0&amp;vtp=1&amp;bbb=1&amp;hb=1"/>
          <p:cNvSpPr/>
          <p:nvPr/>
        </p:nvSpPr>
        <p:spPr>
          <a:xfrm>
            <a:off x="7112254" y="3423476"/>
            <a:ext cx="2002536" cy="2194560"/>
          </a:xfrm>
          <a:prstGeom prst="rect">
            <a:avLst/>
          </a:prstGeom>
          <a:noFill/>
        </p:spPr>
        <p:txBody>
          <a:bodyPr wrap="none" lIns="0" tIns="0" rIns="0" bIns="0" rtlCol="0" anchor="t"/>
          <a:lstStyle/>
          <a:p>
            <a:pPr algn="ctr"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图</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a:t>
            </a:r>
            <a:r>
              <a:rPr lang="en-US" altLang="zh-CN" sz="2400" b="1" i="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日本</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algn="ct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和同开珎</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algn="ct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铸造于</a:t>
            </a:r>
            <a:endPar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algn="ctr" latinLnBrk="1">
              <a:lnSpc>
                <a:spcPts val="4400"/>
              </a:lnSpc>
            </a:pP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8</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世纪初</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13" name="QO_4_BD.37_12#2821acc29?iti=5&amp;htil=1&amp;vcp=1&amp;pid=006f11f13&amp;color=0,0,0&amp;vtp=1&amp;bbb=1&amp;hb=1"/>
          <p:cNvSpPr/>
          <p:nvPr/>
        </p:nvSpPr>
        <p:spPr>
          <a:xfrm>
            <a:off x="9422892" y="3413951"/>
            <a:ext cx="2002536" cy="2743200"/>
          </a:xfrm>
          <a:prstGeom prst="rect">
            <a:avLst/>
          </a:prstGeom>
          <a:noFill/>
        </p:spPr>
        <p:txBody>
          <a:bodyPr wrap="none" lIns="0" tIns="0" rIns="0" bIns="0" rtlCol="0" anchor="t"/>
          <a:lstStyle/>
          <a:p>
            <a:pPr algn="ctr"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图</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5</a:t>
            </a:r>
            <a:r>
              <a:rPr lang="en-US" altLang="zh-CN" sz="2400" b="1" i="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北宋纸币</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algn="ct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铜版拓片</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左</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）和</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algn="ct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南宋纸币</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会子</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algn="ct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铜版拓片（</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右）</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8_1#da1b9ff3b?sp=1&amp;vcp=1&amp;pid=2821acc29&amp;color=0,0,0&amp;vtp=1&amp;bt=1&amp;bbb=1&amp;hb=1"/>
          <p:cNvSpPr/>
          <p:nvPr/>
        </p:nvSpPr>
        <p:spPr>
          <a:xfrm>
            <a:off x="576072" y="1077601"/>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（1）根据图1至图3指出中国古代铜钱的形制特点，（1</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并根据材料说明中国</a:t>
            </a:r>
            <a:endPar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古代货币的不同材质</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）图4的日本铜钱在形制上和唐朝开元通宝一样，</a:t>
            </a:r>
            <a:r>
              <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你</a:t>
            </a:r>
            <a:endPar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认为最有可能的原因是什么</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3" name="QO_5_AN.39_1#da1b9ff3b?vcp=1&amp;pid=2821acc29&amp;color=0,0,0&amp;mp=1&amp;vtp=1&amp;bt=1&amp;bbb=1&amp;hb=1"/>
          <p:cNvSpPr/>
          <p:nvPr/>
        </p:nvSpPr>
        <p:spPr>
          <a:xfrm>
            <a:off x="576072" y="2919923"/>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特点：圆形方孔。（1分）材质：金属货币和纸币。（2分）原因：唐朝时期，</a:t>
            </a:r>
            <a:r>
              <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日</a:t>
            </a:r>
            <a:endPar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err="1"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本与中国交往密切</a:t>
            </a:r>
            <a:r>
              <a:rPr lang="en-US" altLang="zh-CN" sz="2400" b="1" i="0" dirty="0" err="1">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，日本仿照唐朝开元通宝铸造铜钱</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8_2#da1b9ff3b?vcp=1&amp;pid=2821acc29&amp;color=0,0,0&amp;mp=1&amp;vtp=1&amp;bt=1&amp;bbb=1"/>
          <p:cNvSpPr/>
          <p:nvPr/>
        </p:nvSpPr>
        <p:spPr>
          <a:xfrm>
            <a:off x="576072" y="451721"/>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材料二</a:t>
            </a:r>
            <a:endParaRPr lang="en-US" altLang="zh-CN" sz="2400" dirty="0"/>
          </a:p>
        </p:txBody>
      </p:sp>
      <p:graphicFrame>
        <p:nvGraphicFramePr>
          <p:cNvPr id="16" name="QO_5_BD.38_3#da1b9ff3b?colgroup=12,22&amp;vcp=1&amp;pid=2821acc29&amp;color=0,0,0&amp;mp=1&amp;vtp=1&amp;bbb=1&amp;hb=1"/>
          <p:cNvGraphicFramePr>
            <a:graphicFrameLocks noGrp="1"/>
          </p:cNvGraphicFramePr>
          <p:nvPr/>
        </p:nvGraphicFramePr>
        <p:xfrm>
          <a:off x="576072" y="1054844"/>
          <a:ext cx="10927080" cy="4840833"/>
        </p:xfrm>
        <a:graphic>
          <a:graphicData uri="http://schemas.openxmlformats.org/drawingml/2006/table">
            <a:tbl>
              <a:tblPr/>
              <a:tblGrid>
                <a:gridCol w="4059936"/>
                <a:gridCol w="6867144"/>
              </a:tblGrid>
              <a:tr h="484038">
                <a:tc>
                  <a:txBody>
                    <a:bodyPr/>
                    <a:lstStyle/>
                    <a:p>
                      <a:pPr algn="ctr" latinLnBrk="1" hangingPunct="0">
                        <a:lnSpc>
                          <a:spcPts val="37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图片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144182">
                <a:tc>
                  <a:txBody>
                    <a:bodyPr/>
                    <a:lstStyle/>
                    <a:p>
                      <a:pPr algn="ctr" latinLnBrk="1" hangingPunct="0">
                        <a:lnSpc>
                          <a:spcPts val="18800"/>
                        </a:lnSpc>
                      </a:pPr>
                      <a:r>
                        <a:rPr lang="en-US" altLang="zh-CN" sz="10500" b="1" i="0" kern="0" spc="-99900" smtClean="0">
                          <a:solidFill>
                            <a:srgbClr val="FFFFFF"/>
                          </a:solidFill>
                          <a:latin typeface="Times New Roman" panose="02020603050405020304" pitchFamily="34" charset="0"/>
                          <a:ea typeface="SimSun" panose="02010600030101010101" pitchFamily="34" charset="-122"/>
                          <a:cs typeface="Times New Roman" panose="02020603050405020304" pitchFamily="34" charset="-120"/>
                        </a:rPr>
                        <a:t>_</a:t>
                      </a:r>
                      <a:r>
                        <a:rPr lang="en-US" altLang="zh-CN" sz="900" b="1" i="0" kern="0" spc="0" smtClean="0">
                          <a:solidFill>
                            <a:srgbClr val="FFFFFF"/>
                          </a:solidFill>
                          <a:latin typeface="SimSun" panose="02010600030101010101" pitchFamily="34" charset="-122"/>
                          <a:ea typeface="SimSun" panose="02010600030101010101" pitchFamily="34" charset="-122"/>
                          <a:cs typeface="Times New Roman" panose="02020603050405020304" pitchFamily="34" charset="-120"/>
                        </a:rPr>
                        <a:t>__________________________________________________________________</a:t>
                      </a:r>
                      <a:endParaRPr lang="en-US" altLang="zh-CN" sz="900" spc="0" dirty="0">
                        <a:latin typeface="SimSun" panose="02010600030101010101" pitchFamily="34"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marL="0" indent="0" algn="l" latinLnBrk="1" hangingPunct="0">
                        <a:lnSpc>
                          <a:spcPts val="38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以华盛顿等为代表的伟大人物</a:t>
                      </a:r>
                      <a:r>
                        <a:rPr lang="en-US" altLang="zh-CN" sz="2400" b="1" i="0" spc="-10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err="1"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带领北美人</a:t>
                      </a:r>
                      <a:endParaRPr lang="en-US" altLang="zh-CN" sz="2400" b="1" i="0" dirty="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dirty="0" err="1"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民推翻了英国的殖民统治</a:t>
                      </a:r>
                      <a:r>
                        <a:rPr lang="en-US" altLang="zh-CN" sz="2400" b="1" i="0" spc="-10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err="1"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赢得了美利坚合众国</a:t>
                      </a:r>
                      <a:endParaRPr lang="en-US" altLang="zh-CN" sz="2400" b="1" i="0" dirty="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dirty="0" err="1"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的独立</a:t>
                      </a:r>
                      <a:r>
                        <a:rPr lang="en-US" altLang="zh-CN" sz="2400" b="1" i="0" spc="-10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他们缔造了美国</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SimSun" panose="02010600030101010101" pitchFamily="34" charset="-122"/>
                          <a:ea typeface="SimSun" panose="02010600030101010101" pitchFamily="34" charset="-122"/>
                          <a:cs typeface="Times New Roman" panose="02020603050405020304" pitchFamily="34" charset="-120"/>
                        </a:rPr>
                        <a:t>……</a:t>
                      </a:r>
                      <a:r>
                        <a:rPr lang="en-US" altLang="zh-CN" sz="2400" b="1" i="0" dirty="0" err="1"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当合众国的大厦</a:t>
                      </a:r>
                      <a:endParaRPr lang="en-US" altLang="zh-CN" sz="2400" b="1" i="0" dirty="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dirty="0" err="1"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出现裂缝</a:t>
                      </a:r>
                      <a:r>
                        <a:rPr lang="en-US" altLang="zh-CN" sz="2400" b="1" i="0" spc="-10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合众国的航船处于风雨飘摇之中时</a:t>
                      </a:r>
                      <a:r>
                        <a:rPr lang="en-US" altLang="zh-CN" sz="2400" b="1" i="0" spc="-10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pc="-10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indent="0" algn="l" latinLnBrk="1" hangingPunct="0">
                        <a:lnSpc>
                          <a:spcPts val="3800"/>
                        </a:lnSpc>
                      </a:pPr>
                      <a:r>
                        <a:rPr lang="en-US" altLang="zh-CN" sz="2400" b="1" i="0" dirty="0" err="1"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历史的巨匠</a:t>
                      </a:r>
                      <a:r>
                        <a:rPr lang="en-US" altLang="zh-CN" sz="2400" b="1" i="0" spc="-10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伟大的船长</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err="1"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林肯登上了历史舞</a:t>
                      </a:r>
                      <a:endParaRPr lang="en-US" altLang="zh-CN" sz="2400" b="1" i="0" dirty="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dirty="0" err="1"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台</a:t>
                      </a:r>
                      <a:r>
                        <a:rPr lang="en-US" altLang="zh-CN" sz="2400" b="1" i="0" spc="-10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终于使大厦的裂缝弥合了</a:t>
                      </a:r>
                      <a:r>
                        <a:rPr lang="en-US" altLang="zh-CN" sz="2400" b="1" i="0" spc="-10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err="1"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迷失的航向拨正</a:t>
                      </a:r>
                      <a:endParaRPr lang="en-US" altLang="zh-CN" sz="2400" b="1" i="0" dirty="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dirty="0" err="1"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a:t>
                      </a:r>
                      <a:r>
                        <a:rPr lang="en-US" altLang="zh-CN" sz="2400" b="1" i="0" spc="-10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合众国肌体上的毒瘤摘除了</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marL="0" lvl="0" indent="0" algn="r" latinLnBrk="1" hangingPunct="0">
                        <a:lnSpc>
                          <a:spcPts val="3600"/>
                        </a:lnSpc>
                      </a:pPr>
                      <a:r>
                        <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摘编自刘万翔</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美元与美国历史名人</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212613">
                <a:tc>
                  <a:txBody>
                    <a:bodyPr/>
                    <a:lstStyle/>
                    <a:p>
                      <a:pPr algn="ctr" latinLnBrk="1" hangingPunct="0">
                        <a:lnSpc>
                          <a:spcPts val="19400"/>
                        </a:lnSpc>
                      </a:pPr>
                      <a:r>
                        <a:rPr lang="en-US" altLang="zh-CN" sz="10850" b="1" i="0" kern="0" spc="-99900" dirty="0" smtClean="0">
                          <a:solidFill>
                            <a:srgbClr val="FFFFFF"/>
                          </a:solidFill>
                          <a:latin typeface="Times New Roman" panose="02020603050405020304" pitchFamily="34" charset="0"/>
                          <a:ea typeface="SimSun" panose="02010600030101010101" pitchFamily="34" charset="-122"/>
                          <a:cs typeface="Times New Roman" panose="02020603050405020304" pitchFamily="34" charset="-120"/>
                        </a:rPr>
                        <a:t>_</a:t>
                      </a:r>
                      <a:r>
                        <a:rPr lang="en-US" altLang="zh-CN" sz="900" b="1" i="0" kern="0" spc="0" dirty="0" smtClean="0">
                          <a:solidFill>
                            <a:srgbClr val="FFFFFF"/>
                          </a:solidFill>
                          <a:latin typeface="SimSun" panose="02010600030101010101" pitchFamily="34" charset="-122"/>
                          <a:ea typeface="SimSun" panose="02010600030101010101" pitchFamily="34" charset="-122"/>
                          <a:cs typeface="Times New Roman" panose="02020603050405020304" pitchFamily="34" charset="-120"/>
                        </a:rPr>
                        <a:t>________________________________________________________________</a:t>
                      </a:r>
                      <a:endParaRPr lang="en-US" altLang="zh-CN" sz="900" spc="0" dirty="0">
                        <a:latin typeface="SimSun" panose="02010600030101010101" pitchFamily="34"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r>
            </a:tbl>
          </a:graphicData>
        </a:graphic>
      </p:graphicFrame>
      <p:pic>
        <p:nvPicPr>
          <p:cNvPr id="4" name="QO_5_BD.38_4#da1b9ff3b.table_image?iti=6&amp;tii=1&amp;vcp=1&amp;pid=2821acc29&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389888" y="1639806"/>
            <a:ext cx="2432304" cy="103327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BD.38_5#da1b9ff3b.table_image?iti=6&amp;tii=2&amp;vcp=1&amp;pid=2821acc29&amp;color=0,0,0&amp;mp=1&amp;vtp=1&amp;bbb=1&amp;hb=1"/>
          <p:cNvSpPr/>
          <p:nvPr/>
        </p:nvSpPr>
        <p:spPr>
          <a:xfrm>
            <a:off x="653796" y="2816293"/>
            <a:ext cx="3904488" cy="910492"/>
          </a:xfrm>
          <a:prstGeom prst="rect">
            <a:avLst/>
          </a:prstGeom>
          <a:noFill/>
        </p:spPr>
        <p:txBody>
          <a:bodyPr wrap="none" lIns="0" tIns="0" rIns="0" bIns="0" rtlCol="0" anchor="t"/>
          <a:lstStyle/>
          <a:p>
            <a:pPr algn="ctr" latinLnBrk="1">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图6</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1美元纸币上的</a:t>
            </a:r>
            <a:endPar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algn="ctr" latinLnBrk="1">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乔治·</a:t>
            </a:r>
            <a:r>
              <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华</a:t>
            </a: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盛顿头像</a:t>
            </a:r>
            <a:endParaRPr lang="en-US" altLang="zh-CN" sz="2400" dirty="0"/>
          </a:p>
        </p:txBody>
      </p:sp>
      <p:pic>
        <p:nvPicPr>
          <p:cNvPr id="6" name="QO_5_BD.38_6#da1b9ff3b.table_image?iti=7&amp;tii=3&amp;vcp=1&amp;pid=2821acc29&amp;color=0,0,0&amp;mp=1&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468628" y="4286732"/>
            <a:ext cx="2274167" cy="95546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O_5_BD.38_7#da1b9ff3b.table_image?iti=7&amp;tii=4&amp;vcp=1&amp;pid=2821acc29&amp;color=0,0,0&amp;mp=1&amp;vtp=1&amp;bbb=1&amp;hb=1"/>
          <p:cNvSpPr/>
          <p:nvPr/>
        </p:nvSpPr>
        <p:spPr>
          <a:xfrm>
            <a:off x="653796" y="5242706"/>
            <a:ext cx="3904488" cy="888974"/>
          </a:xfrm>
          <a:prstGeom prst="rect">
            <a:avLst/>
          </a:prstGeom>
          <a:noFill/>
        </p:spPr>
        <p:txBody>
          <a:bodyPr wrap="none" lIns="0" tIns="0" rIns="0" bIns="0" rtlCol="0" anchor="t"/>
          <a:lstStyle/>
          <a:p>
            <a:pPr algn="ctr" latinLnBrk="1">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图7</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5</a:t>
            </a:r>
            <a:r>
              <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美元纸币上的</a:t>
            </a:r>
            <a:endPar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algn="ctr" latinLnBrk="1">
              <a:lnSpc>
                <a:spcPts val="3800"/>
              </a:lnSpc>
            </a:pPr>
            <a:r>
              <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亚伯拉</a:t>
            </a: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罕</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·林肯头像</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0_1#0a1e83d49?sp=1&amp;vcp=1&amp;pid=2821acc29&amp;color=0,0,0&amp;vtp=1&amp;bt=1&amp;bbb=1"/>
          <p:cNvSpPr/>
          <p:nvPr/>
        </p:nvSpPr>
        <p:spPr>
          <a:xfrm>
            <a:off x="576072" y="1007866"/>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（2）根据材料二，说明华盛顿和林肯出现在美元纸币上的理由。（4</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3" name="QO_5_AN.41_1#0a1e83d49?vcp=1&amp;pid=2821acc29&amp;color=0,0,0&amp;mp=1&amp;vtp=1&amp;bt=1&amp;bbb=1&amp;hb=1"/>
          <p:cNvSpPr/>
          <p:nvPr/>
        </p:nvSpPr>
        <p:spPr>
          <a:xfrm>
            <a:off x="576072" y="1759109"/>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理由：华盛顿领导美国独立战争，（1分）推翻英国殖民统治，赢得国家独立</a:t>
            </a:r>
            <a:r>
              <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1分）林肯在南北战争中领导联邦政府获得胜利，（1分）废除了黑人奴隶制</a:t>
            </a:r>
            <a:r>
              <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err="1"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维护了国家统一</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0_2#0a1e83d49?vcp=1&amp;pid=2821acc29&amp;color=0,0,0&amp;mp=1&amp;vtp=1&amp;bt=1&amp;bbb=1&amp;hb=1"/>
          <p:cNvSpPr/>
          <p:nvPr/>
        </p:nvSpPr>
        <p:spPr>
          <a:xfrm>
            <a:off x="576072" y="2042319"/>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材料三</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当前</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线下扫码支付</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、NFC</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支付等支付方式不断普及</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用户移动支付习惯</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的形成以及移动支付场景覆盖率不断提高</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我国移动支付市场交易规模进入稳步</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增长阶段</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市场格局趋于稳定和成熟</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SimSun" panose="02010600030101010101" pitchFamily="34" charset="-122"/>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2019</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移动支付交易规模占比已</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达</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62.8%，</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成为社会最为主流的支付方式</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algn="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摘编自袁秀挺</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互联网第三方支付市场的发展与规制</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2_1#c2b1cbaf6?vcp=1&amp;pid=2821acc29&amp;color=0,0,0&amp;vtp=1&amp;bt=1&amp;bbb=1"/>
          <p:cNvSpPr/>
          <p:nvPr/>
        </p:nvSpPr>
        <p:spPr>
          <a:xfrm>
            <a:off x="576072" y="1971680"/>
            <a:ext cx="11172825"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（3）根据材料三指出当今移动支付的具体方式以及为此提供支持的技术。（3</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3" name="QO_5_AN.43_1#c2b1cbaf6?vcp=1&amp;pid=2821acc29&amp;color=0,0,0&amp;vtp=1&amp;bbb=1&amp;hb=1"/>
          <p:cNvSpPr/>
          <p:nvPr/>
        </p:nvSpPr>
        <p:spPr>
          <a:xfrm>
            <a:off x="576072" y="249357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具体方法：线下扫码支付、NFC支付等。（2分）支持技术：信息技术</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或计算机</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网络技术</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endParaRPr lang="en-US" altLang="zh-CN" sz="2400" dirty="0"/>
          </a:p>
        </p:txBody>
      </p:sp>
      <p:sp>
        <p:nvSpPr>
          <p:cNvPr id="4" name="QO_5_BD.44_1#c29ffb370?vcp=1&amp;pid=2821acc29&amp;color=0,0,0&amp;vtp=1&amp;bbb=1"/>
          <p:cNvSpPr/>
          <p:nvPr/>
        </p:nvSpPr>
        <p:spPr>
          <a:xfrm>
            <a:off x="576072" y="364927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（4）根据以上材料，说明人类社会使用货币方式的变化。（2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5" name="QO_5_AN.45_1#c29ffb370?vcp=1&amp;pid=2821acc29&amp;color=0,0,0&amp;vtp=1&amp;bbb=1"/>
          <p:cNvSpPr/>
          <p:nvPr/>
        </p:nvSpPr>
        <p:spPr>
          <a:xfrm>
            <a:off x="576072" y="4172136"/>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变化：从使用金属货币、纸币到移动支付（或网络支付）。（2分）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wipe(left)">
                                      <p:cBhvr>
                                        <p:cTn id="18" dur="500"/>
                                        <p:tgtEl>
                                          <p:spTgt spid="5">
                                            <p:bg/>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left)">
                                      <p:cBhvr>
                                        <p:cTn id="21"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46_1#fbf39d320?sp=1&amp;vcp=1&amp;pid=006f11f13&amp;color=0,0,0&amp;vtp=1&amp;bt=1&amp;bbb=1"/>
          <p:cNvSpPr/>
          <p:nvPr/>
        </p:nvSpPr>
        <p:spPr>
          <a:xfrm>
            <a:off x="576072" y="878046"/>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42.（14</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）科技为人类社会发展提供了强大的动力。阅读材料，回答问题。</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材料一</a:t>
            </a:r>
            <a:endParaRPr lang="en-US" altLang="zh-CN" sz="2400" dirty="0"/>
          </a:p>
        </p:txBody>
      </p:sp>
      <p:graphicFrame>
        <p:nvGraphicFramePr>
          <p:cNvPr id="22" name="QO_4_BD.46_2#fbf39d320?colgroup=6,9,17&amp;vcp=1&amp;pid=006f11f13&amp;color=0,0,0&amp;vtp=1&amp;bbb=1&amp;hb=1"/>
          <p:cNvGraphicFramePr>
            <a:graphicFrameLocks noGrp="1"/>
          </p:cNvGraphicFramePr>
          <p:nvPr/>
        </p:nvGraphicFramePr>
        <p:xfrm>
          <a:off x="576072" y="2114010"/>
          <a:ext cx="10936224" cy="4158488"/>
        </p:xfrm>
        <a:graphic>
          <a:graphicData uri="http://schemas.openxmlformats.org/drawingml/2006/table">
            <a:tbl>
              <a:tblPr/>
              <a:tblGrid>
                <a:gridCol w="2212848"/>
                <a:gridCol w="3090672"/>
                <a:gridCol w="5632704"/>
              </a:tblGrid>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史料一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史料二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史料三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282188">
                <a:tc>
                  <a:txBody>
                    <a:bodyPr/>
                    <a:lstStyle/>
                    <a:p>
                      <a:pPr algn="ctr" latinLnBrk="1" hangingPunct="0">
                        <a:lnSpc>
                          <a:spcPts val="28500"/>
                        </a:lnSpc>
                      </a:pPr>
                      <a:r>
                        <a:rPr lang="en-US" altLang="zh-CN" sz="15850" b="1" i="0" kern="0" spc="-99900" smtClean="0">
                          <a:solidFill>
                            <a:srgbClr val="FFFFFF"/>
                          </a:solidFill>
                          <a:latin typeface="Times New Roman" panose="02020603050405020304" pitchFamily="34" charset="0"/>
                          <a:ea typeface="SimSun" panose="02010600030101010101" pitchFamily="34" charset="-122"/>
                          <a:cs typeface="Times New Roman" panose="02020603050405020304" pitchFamily="34" charset="-120"/>
                        </a:rPr>
                        <a:t>_</a:t>
                      </a:r>
                      <a:r>
                        <a:rPr lang="en-US" altLang="zh-CN" sz="900" b="1" i="0" kern="0" spc="0" smtClean="0">
                          <a:solidFill>
                            <a:srgbClr val="FFFFFF"/>
                          </a:solidFill>
                          <a:latin typeface="SimSun" panose="02010600030101010101" pitchFamily="34" charset="-122"/>
                          <a:ea typeface="SimSun" panose="02010600030101010101" pitchFamily="34" charset="-122"/>
                          <a:cs typeface="Times New Roman" panose="02020603050405020304" pitchFamily="34" charset="-120"/>
                        </a:rPr>
                        <a:t>___________________________________</a:t>
                      </a:r>
                      <a:endParaRPr lang="en-US" altLang="zh-CN" sz="900" spc="0" dirty="0">
                        <a:latin typeface="SimSun" panose="02010600030101010101" pitchFamily="34"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舟师识地理</a:t>
                      </a:r>
                      <a:r>
                        <a:rPr lang="en-US" altLang="zh-CN" sz="2400" b="1" i="0" spc="-10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夜</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则观星</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昼</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白日</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则观日</a:t>
                      </a:r>
                      <a:r>
                        <a:rPr lang="en-US" altLang="zh-CN" sz="2400" b="1" i="0" spc="-10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阴晦</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天气阴暗</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观指南针</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marL="0" indent="0" algn="just"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摘编自朱彧</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萍洲可谈</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中国的指南针传入欧洲之后</a:t>
                      </a:r>
                      <a:r>
                        <a:rPr lang="en-US" altLang="zh-CN" sz="2400" b="1" i="0" spc="-10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海船</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敢于</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也有条件驶入大洋深处</a:t>
                      </a:r>
                      <a:r>
                        <a:rPr lang="en-US" altLang="zh-CN" sz="2400" b="1" i="0" spc="-10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15</a:t>
                      </a:r>
                      <a:r>
                        <a:rPr lang="en-US" altLang="zh-CN" sz="2400" b="1" i="0" spc="-10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16</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世纪之交</a:t>
                      </a:r>
                      <a:r>
                        <a:rPr lang="en-US" altLang="zh-CN" sz="2400" b="1" i="0" spc="-10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西欧各国经过一系列航海探</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险活动</a:t>
                      </a:r>
                      <a:r>
                        <a:rPr lang="en-US" altLang="zh-CN" sz="2400" b="1" i="0" spc="-10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开辟了欧洲通往印度和美洲的</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新航路</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marL="0" lvl="0" indent="0" algn="r"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摘编自王斯德主编</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世界通史</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4" name="QO_4_BD.46_3#fbf39d320.table_image?iti=8&amp;tii=5&amp;vcp=1&amp;pid=006f11f1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339596" y="2706274"/>
            <a:ext cx="685800" cy="211226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4_BD.46_4#fbf39d320.table_image?iti=8&amp;tii=6&amp;vcp=1&amp;pid=006f11f13&amp;color=0,0,0&amp;vtp=1&amp;bbb=1&amp;hb=1"/>
          <p:cNvSpPr/>
          <p:nvPr/>
        </p:nvSpPr>
        <p:spPr>
          <a:xfrm>
            <a:off x="653796" y="4945538"/>
            <a:ext cx="2057400" cy="1288288"/>
          </a:xfrm>
          <a:prstGeom prst="rect">
            <a:avLst/>
          </a:prstGeom>
          <a:noFill/>
        </p:spPr>
        <p:txBody>
          <a:bodyPr wrap="none" lIns="0" tIns="0" rIns="0" bIns="0" rtlCol="0" anchor="t"/>
          <a:lstStyle/>
          <a:p>
            <a:pPr algn="ctr" latinLnBrk="1">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图</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a:t>
            </a:r>
            <a:r>
              <a:rPr lang="en-US" altLang="zh-CN" sz="2400" b="1" i="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南宋持</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algn="ctr" latinLnBrk="1">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罗盘陶俑</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7_1#6b4ee0c31?sp=1&amp;vcp=1&amp;pid=fbf39d320&amp;color=0,0,0&amp;vtp=1&amp;bt=1&amp;bbb=1&amp;hb=1"/>
          <p:cNvSpPr/>
          <p:nvPr/>
        </p:nvSpPr>
        <p:spPr>
          <a:xfrm>
            <a:off x="576072" y="781956"/>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（1）历史史料一般分为文献史料、实物史料、口述史料等。</a:t>
            </a:r>
            <a:r>
              <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请分别指出材料一中</a:t>
            </a:r>
            <a:endPar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史料一</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、史料二的类型</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）你由此得到了什么历史信息？（2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根据材料</a:t>
            </a:r>
            <a:endPar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说明中国技术发明对世界的贡献</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3" name="QO_5_AN.49_1#6b4ee0c31?vcp=1&amp;pid=fbf39d320&amp;color=0,0,0&amp;vtp=1&amp;bt=1&amp;bbb=1&amp;hb=1"/>
          <p:cNvSpPr/>
          <p:nvPr/>
        </p:nvSpPr>
        <p:spPr>
          <a:xfrm>
            <a:off x="576072" y="2597309"/>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史料一：实物史料。（1分）史料二：文献史料。（1分）历史信息：</a:t>
            </a:r>
            <a:r>
              <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宋朝人发明</a:t>
            </a:r>
            <a:endPar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err="1"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了罗盘</a:t>
            </a:r>
            <a:r>
              <a:rPr lang="en-US" altLang="zh-CN" sz="2400" b="1" i="0" dirty="0" err="1">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（或指南针</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），（1分）指南针运用于航海。（1分）贡献：</a:t>
            </a:r>
            <a:r>
              <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指南针成为欧</a:t>
            </a:r>
            <a:endPar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err="1"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洲人开辟新航路的条件之一</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6b4ee0c31?vcp=1&amp;pid=fbf39d320&amp;color=0,0,0&amp;vtp=1&amp;bt=1&amp;bbb=1"/>
          <p:cNvSpPr/>
          <p:nvPr/>
        </p:nvSpPr>
        <p:spPr>
          <a:xfrm>
            <a:off x="576072" y="1134523"/>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材料二</a:t>
            </a:r>
            <a:endParaRPr lang="en-US" altLang="zh-CN" sz="2400" dirty="0"/>
          </a:p>
        </p:txBody>
      </p:sp>
      <p:pic>
        <p:nvPicPr>
          <p:cNvPr id="3" name="QO_5_BD.48_2#6b4ee0c31?iti=9&amp;htil=1&amp;vcp=1&amp;pid=fbf39d32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645920" y="1829086"/>
            <a:ext cx="3319272" cy="257860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5_BD.48_3#6b4ee0c31?iti=10&amp;htil=1&amp;vcp=1&amp;pid=fbf39d32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848856" y="1737646"/>
            <a:ext cx="3886200" cy="267004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BD.48_4#6b4ee0c31?iti=9&amp;htil=1&amp;vcp=1&amp;pid=fbf39d320&amp;color=0,0,0&amp;vtp=1&amp;bbb=1&amp;hb=1"/>
          <p:cNvSpPr/>
          <p:nvPr/>
        </p:nvSpPr>
        <p:spPr>
          <a:xfrm>
            <a:off x="662940" y="4534694"/>
            <a:ext cx="5285232" cy="1443736"/>
          </a:xfrm>
          <a:prstGeom prst="rect">
            <a:avLst/>
          </a:prstGeom>
          <a:noFill/>
        </p:spPr>
        <p:txBody>
          <a:bodyPr wrap="none" lIns="0" tIns="0" rIns="0" bIns="0" rtlCol="0" anchor="t"/>
          <a:lstStyle/>
          <a:p>
            <a:pPr algn="ctr"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图</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r>
              <a:rPr lang="en-US" altLang="zh-CN" sz="2400" b="1" i="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主要资本主义国家占世界工业生产</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algn="ct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总值的比重</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6" name="QO_5_BD.48_5#6b4ee0c31?iti=10&amp;htil=1&amp;vcp=1&amp;pid=fbf39d320&amp;color=0,0,0&amp;vtp=1&amp;bbb=1&amp;hb=1"/>
          <p:cNvSpPr/>
          <p:nvPr/>
        </p:nvSpPr>
        <p:spPr>
          <a:xfrm>
            <a:off x="6149340" y="4534694"/>
            <a:ext cx="5285232" cy="1443736"/>
          </a:xfrm>
          <a:prstGeom prst="rect">
            <a:avLst/>
          </a:prstGeom>
          <a:noFill/>
        </p:spPr>
        <p:txBody>
          <a:bodyPr wrap="none" lIns="0" tIns="0" rIns="0" bIns="0" rtlCol="0" anchor="t"/>
          <a:lstStyle/>
          <a:p>
            <a:pPr algn="ctr"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图3</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18世纪中后期到</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20</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世纪初部分发明</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algn="ct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大事记</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0_1#21069ae55?sp=1&amp;vcp=1&amp;pid=fbf39d320&amp;color=0,0,0&amp;vtp=1&amp;bt=1&amp;bbb=1&amp;hb=1"/>
          <p:cNvSpPr/>
          <p:nvPr/>
        </p:nvSpPr>
        <p:spPr>
          <a:xfrm>
            <a:off x="576072" y="755062"/>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（2）根据材料二的图2，分别指出1870年和1913年经济实力最强的国家。（2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从图</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a:t>
            </a:r>
            <a:r>
              <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的发明大事记中各选取一例这两个国家的发明说明这两个国家经济发展的原</a:t>
            </a:r>
            <a:endPar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因</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3" name="QO_5_AN.51_1#21069ae55?vcp=1&amp;pid=fbf39d320&amp;color=0,0,0&amp;vtp=1&amp;bt=1&amp;bbb=1&amp;hb=1"/>
          <p:cNvSpPr/>
          <p:nvPr/>
        </p:nvSpPr>
        <p:spPr>
          <a:xfrm>
            <a:off x="576072" y="2559657"/>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国家：英国；美国。（2分）原因：英国的瓦特改进了蒸汽机（</a:t>
            </a:r>
            <a:r>
              <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或哈格里夫斯发明</a:t>
            </a:r>
            <a:endPar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err="1"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了纺纱机</a:t>
            </a:r>
            <a:r>
              <a:rPr lang="en-US" altLang="zh-CN" sz="2400" b="1" i="0" dirty="0" err="1">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、斯蒂芬森发明了蒸汽机车</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），（1分）开启第一次工业革命，</a:t>
            </a:r>
            <a:r>
              <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使英国成</a:t>
            </a:r>
            <a:endPar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err="1"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为世界上第一个工业国家</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。（1分）美国的爱迪生发明了耐用白炽灯泡（</a:t>
            </a:r>
            <a:r>
              <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或莱特兄</a:t>
            </a:r>
            <a:endPar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err="1"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弟成功研制飞机</a:t>
            </a:r>
            <a:r>
              <a:rPr lang="en-US" altLang="zh-CN" sz="2400" b="1" i="0" dirty="0" err="1">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、美国福特汽车公司用流水线生产汽车</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r>
              <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进行第二次工业</a:t>
            </a:r>
            <a:endPar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err="1"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革命</a:t>
            </a:r>
            <a:r>
              <a:rPr lang="en-US" altLang="zh-CN" sz="2400" b="1" i="0" dirty="0" err="1">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，使美国成为工业化强国</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0_2#21069ae55?vcp=1&amp;pid=fbf39d320&amp;color=0,0,0&amp;mp=1&amp;vtp=1&amp;bt=1&amp;bbb=1&amp;hb=1"/>
          <p:cNvSpPr/>
          <p:nvPr/>
        </p:nvSpPr>
        <p:spPr>
          <a:xfrm>
            <a:off x="683649" y="645319"/>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材料三</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习近平指出</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当前</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新一轮科技革命和产业变革不断推进</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科技同经济</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社会</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生态深入协同发展</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对人类文明演进和全球治理体系发展产生深刻</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影响</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以科技创新推动可持续发展成为破解各国关心的一些重要全球性问题的必</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由之路</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algn="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新华社</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习近平向首届世界科技与发展论坛致贺信</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3" name="QO_5_BD.52_1#175eadf86?vcp=1&amp;pid=fbf39d320&amp;color=0,0,0&amp;vtp=1&amp;bt=1&amp;bbb=1"/>
          <p:cNvSpPr/>
          <p:nvPr/>
        </p:nvSpPr>
        <p:spPr>
          <a:xfrm>
            <a:off x="576072" y="358219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（3）根据材料三，指出新一轮科技革命在哪些方面产生重要影响。（3</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4" name="QO_5_AN.53_1#175eadf86?vcp=1&amp;pid=fbf39d320&amp;color=0,0,0&amp;vtp=1&amp;bbb=1&amp;hb=1"/>
          <p:cNvSpPr/>
          <p:nvPr/>
        </p:nvSpPr>
        <p:spPr>
          <a:xfrm>
            <a:off x="576072" y="410408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方面：推进人类文明演进；推动全球治理体系发展；推动可持续发展</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破解重要</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全球性问题</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。（写出其中三点即可，3分）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54_1#2949c1280?sp=1&amp;vcp=1&amp;pid=006f11f13&amp;color=0,0,0&amp;vtp=1&amp;bt=1&amp;bbb=1&amp;hb=1"/>
          <p:cNvSpPr/>
          <p:nvPr/>
        </p:nvSpPr>
        <p:spPr>
          <a:xfrm>
            <a:off x="576072" y="539986"/>
            <a:ext cx="10954512" cy="1485900"/>
          </a:xfrm>
          <a:prstGeom prst="rect">
            <a:avLst/>
          </a:prstGeom>
          <a:noFill/>
        </p:spPr>
        <p:txBody>
          <a:bodyPr wrap="none" lIns="0" tIns="0" rIns="0" bIns="0" rtlCol="0" anchor="t"/>
          <a:lstStyle/>
          <a:p>
            <a:pPr algn="l" latinLnBrk="1">
              <a:lnSpc>
                <a:spcPts val="39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43.（11</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）20世纪上半期，世界历史风云激荡。同学们对此开展探究学习</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请你</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9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参与</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39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材料</a:t>
            </a:r>
            <a:endParaRPr lang="en-US" altLang="zh-CN" sz="2400" dirty="0"/>
          </a:p>
        </p:txBody>
      </p:sp>
      <p:graphicFrame>
        <p:nvGraphicFramePr>
          <p:cNvPr id="30" name="QO_4_BD.54_2#2949c1280?colgroup=18,16&amp;vcp=1&amp;pid=006f11f13&amp;color=0,0,0&amp;vtp=1&amp;bbb=1&amp;hb=1"/>
          <p:cNvGraphicFramePr>
            <a:graphicFrameLocks noGrp="1"/>
          </p:cNvGraphicFramePr>
          <p:nvPr/>
        </p:nvGraphicFramePr>
        <p:xfrm>
          <a:off x="576072" y="2156951"/>
          <a:ext cx="10927080" cy="4055618"/>
        </p:xfrm>
        <a:graphic>
          <a:graphicData uri="http://schemas.openxmlformats.org/drawingml/2006/table">
            <a:tbl>
              <a:tblPr/>
              <a:tblGrid>
                <a:gridCol w="5678424"/>
                <a:gridCol w="5248656"/>
              </a:tblGrid>
              <a:tr h="508381">
                <a:tc>
                  <a:txBody>
                    <a:bodyPr/>
                    <a:lstStyle/>
                    <a:p>
                      <a:pPr algn="ctr" latinLnBrk="1" hangingPunct="0">
                        <a:lnSpc>
                          <a:spcPts val="38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世界历史事件</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部分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8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中国历史事件</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部分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547237">
                <a:tc>
                  <a:txBody>
                    <a:bodyPr/>
                    <a:lstStyle/>
                    <a:p>
                      <a:pPr algn="l" latinLnBrk="1" hangingPunct="0">
                        <a:lnSpc>
                          <a:spcPts val="39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1917</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俄国十月革命</a:t>
                      </a:r>
                      <a:endParaRPr lang="en-US" altLang="zh-CN" sz="1200" dirty="0"/>
                    </a:p>
                    <a:p>
                      <a:pPr algn="l" latinLnBrk="1" hangingPunct="0">
                        <a:lnSpc>
                          <a:spcPts val="39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1919</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巴黎和会</a:t>
                      </a:r>
                      <a:endParaRPr lang="en-US" altLang="zh-CN" sz="1200" dirty="0"/>
                    </a:p>
                    <a:p>
                      <a:pPr algn="l" latinLnBrk="1" hangingPunct="0">
                        <a:lnSpc>
                          <a:spcPts val="39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1921</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华盛顿会议</a:t>
                      </a:r>
                      <a:endParaRPr lang="en-US" altLang="zh-CN" sz="1200" dirty="0"/>
                    </a:p>
                    <a:p>
                      <a:pPr algn="l" latinLnBrk="1" hangingPunct="0">
                        <a:lnSpc>
                          <a:spcPts val="39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1929—1933</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世界经济大危机</a:t>
                      </a:r>
                      <a:endParaRPr lang="en-US" altLang="zh-CN" sz="1200" dirty="0"/>
                    </a:p>
                    <a:p>
                      <a:pPr algn="l" latinLnBrk="1" hangingPunct="0">
                        <a:lnSpc>
                          <a:spcPts val="39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20</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世纪</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30</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年代</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法西斯侵略扩张</a:t>
                      </a:r>
                      <a:endParaRPr lang="en-US" altLang="zh-CN" sz="1200" dirty="0"/>
                    </a:p>
                    <a:p>
                      <a:pPr algn="l" latinLnBrk="1" hangingPunct="0">
                        <a:lnSpc>
                          <a:spcPts val="39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1939</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第二次世界大战爆发</a:t>
                      </a:r>
                      <a:endParaRPr lang="en-US" altLang="zh-CN" sz="1200" dirty="0"/>
                    </a:p>
                    <a:p>
                      <a:pPr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1945</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世界反法西斯战争结束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9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1919</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五四运动</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李大钊发表</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9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的马克思主义观</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p>
                      <a:pPr marL="0" indent="0" algn="l" latinLnBrk="1" hangingPunct="0">
                        <a:lnSpc>
                          <a:spcPts val="39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1921</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中国共产党成立</a:t>
                      </a:r>
                      <a:endParaRPr lang="en-US" altLang="zh-CN" sz="1200" dirty="0"/>
                    </a:p>
                    <a:p>
                      <a:pPr marL="0" indent="0" algn="l" latinLnBrk="1" hangingPunct="0">
                        <a:lnSpc>
                          <a:spcPts val="39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1931</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九一八事变</a:t>
                      </a:r>
                      <a:endParaRPr lang="en-US" altLang="zh-CN" sz="1200" dirty="0"/>
                    </a:p>
                    <a:p>
                      <a:pPr marL="0" indent="0" algn="l" latinLnBrk="1" hangingPunct="0">
                        <a:lnSpc>
                          <a:spcPts val="39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1937</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七七事变</a:t>
                      </a:r>
                      <a:endParaRPr lang="en-US" altLang="zh-CN" sz="1200" dirty="0"/>
                    </a:p>
                    <a:p>
                      <a:pPr marL="0" indent="0" algn="l" latinLnBrk="1" hangingPunct="0">
                        <a:lnSpc>
                          <a:spcPts val="39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1945</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中国抗日战争胜利</a:t>
                      </a:r>
                      <a:endParaRPr lang="en-US" altLang="zh-CN" sz="1200" dirty="0"/>
                    </a:p>
                    <a:p>
                      <a:pPr marL="0" lvl="0" indent="0" algn="l" latinLnBrk="1" hangingPunct="0">
                        <a:lnSpc>
                          <a:spcPts val="38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1949</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中华人民共和国成立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5_1#bf2090ba1?vcp=1&amp;pid=2949c1280&amp;color=0,0,0&amp;vtp=1&amp;bt=1&amp;bbb=1&amp;hb=1"/>
          <p:cNvSpPr/>
          <p:nvPr/>
        </p:nvSpPr>
        <p:spPr>
          <a:xfrm>
            <a:off x="576072" y="202121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（1）根据以上材料并结合所学知识，</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指出第一次世界大战后形成的国际秩序</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）以及第二次世界大战的性质。（2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1919—1949</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年中国进行的革命被称</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为什么</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3" name="QO_5_AN.56_1#bf2090ba1?vcp=1&amp;pid=2949c1280&amp;color=0,0,0&amp;vtp=1&amp;bbb=1&amp;hb=1"/>
          <p:cNvSpPr/>
          <p:nvPr/>
        </p:nvSpPr>
        <p:spPr>
          <a:xfrm>
            <a:off x="576072" y="372204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国际秩序：凡尔赛—华盛顿体系。（1分）性质：世界反法西斯战争。（2分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革</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命</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：新民主主义革命。（2分）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7_1#732041963?vcp=1&amp;pid=2949c1280&amp;color=0,0,0&amp;vtp=1&amp;bt=1&amp;bbb=1&amp;hb=1"/>
          <p:cNvSpPr/>
          <p:nvPr/>
        </p:nvSpPr>
        <p:spPr>
          <a:xfrm>
            <a:off x="576072" y="64834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（2）从材料中选择世界和中国相互关联的历史事件</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结合所学知识拟定一个观点</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并加以论述</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要求</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观点正确</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史论结合</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逻辑清晰</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有总结提升</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。6</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3" name="QO_5_AN.58_1#732041963?vcp=1&amp;pid=2949c1280&amp;color=0,0,0&amp;vtp=1&amp;bbb=1&amp;hb=1"/>
          <p:cNvSpPr/>
          <p:nvPr/>
        </p:nvSpPr>
        <p:spPr>
          <a:xfrm>
            <a:off x="576072" y="1803078"/>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【示例一】观点：十月革命后马克思主义传入中国。（1分）论述</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马克思主义的</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诞生使无产阶级斗争有了科学理论指导</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1917</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年俄国十月革命是人类历史上第一</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次胜利的社会主义革命</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。之后，马克思主义传入中国，李大钊发表</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我的马克思</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主义观</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》，系统介绍了马克思主义，为1921</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年中国共产党成立奠定了思想基础</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马克思主义成为中国共产党的指导思想</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。（4分）结论：综上所述</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马克思主义是</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指导无产阶级斗争的科学理论</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中国共产党把马克思主义理论和中国革命实践相</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结合</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，最终取得了新民主主义革命的胜利。（1分）【示例二】观点</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中国在巴黎</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和会上的外交失败引发了中国人民的反抗斗争。</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100"/>
              </a:lnSpc>
            </a:pP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58_1#732041963?vcp=1&amp;pid=2949c1280&amp;color=0,0,0&amp;vtp=1&amp;bbb=1&amp;hb=1"/>
          <p:cNvSpPr/>
          <p:nvPr/>
        </p:nvSpPr>
        <p:spPr>
          <a:xfrm>
            <a:off x="576072" y="539986"/>
            <a:ext cx="10954512" cy="5892800"/>
          </a:xfrm>
          <a:prstGeom prst="rect">
            <a:avLst/>
          </a:prstGeom>
          <a:noFill/>
        </p:spPr>
        <p:txBody>
          <a:bodyPr wrap="none" lIns="0" tIns="0" rIns="0" bIns="0" rtlCol="0" anchor="t"/>
          <a:lstStyle/>
          <a:p>
            <a:pPr latinLnBrk="1">
              <a:lnSpc>
                <a:spcPts val="200"/>
              </a:lnSpc>
            </a:pPr>
            <a:endParaRPr lang="en-US" altLang="zh-CN" sz="100" b="1" i="0" spc="-990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2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1分）论述：</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1919</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年召开的巴黎和会</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，无视中国的正当要求</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把德国在山东的全</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2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部特权转让给日本</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中国外交失败的消息传回国内</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引发了举国上下参与的反帝</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2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反封建的五四运动</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中国代表没有在</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《凡尔赛条约》上签字</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中国人民反帝斗争</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2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取得重大胜利</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。（4分）结论</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综上所述</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五四运动是反帝反封建的伟大爱国运动</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2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显示了中国人民反抗外来侵略的精神和民族凝聚力</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。（1分）【示例三】观点</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中</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2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国抗日战争是世界反法西斯战争的重要组成部分</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。（1分）论述：20世纪30</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年代</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2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德</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、意</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日等法西斯国家侵略扩张</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，导致第二次世界大战爆发</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世界反法西斯国</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2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家走向联合</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最终取得反法西斯战争的胜利</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。中国从1931年到</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1945</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年进行的抗日</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2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战争牵制了大部分日本陆军，因此中国战场是世界反法西斯战争的东方主战场。</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2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4分）结论：综上所述</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中国抗日战争在世界反法西斯战争中开始时间最早</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坚</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2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持时间最久</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为世界反法西斯战争胜利作出巨大贡献</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left)">
                                      <p:cBhvr>
                                        <p:cTn id="10" dur="500"/>
                                        <p:tgtEl>
                                          <p:spTgt spid="2">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left)">
                                      <p:cBhvr>
                                        <p:cTn id="13" dur="500"/>
                                        <p:tgtEl>
                                          <p:spTgt spid="2">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left)">
                                      <p:cBhvr>
                                        <p:cTn id="16" dur="500"/>
                                        <p:tgtEl>
                                          <p:spTgt spid="2">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wipe(left)">
                                      <p:cBhvr>
                                        <p:cTn id="19" dur="500"/>
                                        <p:tgtEl>
                                          <p:spTgt spid="2">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wipe(left)">
                                      <p:cBhvr>
                                        <p:cTn id="22" dur="500"/>
                                        <p:tgtEl>
                                          <p:spTgt spid="2">
                                            <p:txEl>
                                              <p:pRg st="5" end="5"/>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wipe(left)">
                                      <p:cBhvr>
                                        <p:cTn id="25" dur="500"/>
                                        <p:tgtEl>
                                          <p:spTgt spid="2">
                                            <p:txEl>
                                              <p:pRg st="6" end="6"/>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7" end="7"/>
                                            </p:txEl>
                                          </p:spTgt>
                                        </p:tgtEl>
                                        <p:attrNameLst>
                                          <p:attrName>style.visibility</p:attrName>
                                        </p:attrNameLst>
                                      </p:cBhvr>
                                      <p:to>
                                        <p:strVal val="visible"/>
                                      </p:to>
                                    </p:set>
                                    <p:animEffect transition="in" filter="wipe(left)">
                                      <p:cBhvr>
                                        <p:cTn id="28" dur="500"/>
                                        <p:tgtEl>
                                          <p:spTgt spid="2">
                                            <p:txEl>
                                              <p:pRg st="7" end="7"/>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animEffect transition="in" filter="wipe(left)">
                                      <p:cBhvr>
                                        <p:cTn id="31" dur="500"/>
                                        <p:tgtEl>
                                          <p:spTgt spid="2">
                                            <p:txEl>
                                              <p:pRg st="8" end="8"/>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9" end="9"/>
                                            </p:txEl>
                                          </p:spTgt>
                                        </p:tgtEl>
                                        <p:attrNameLst>
                                          <p:attrName>style.visibility</p:attrName>
                                        </p:attrNameLst>
                                      </p:cBhvr>
                                      <p:to>
                                        <p:strVal val="visible"/>
                                      </p:to>
                                    </p:set>
                                    <p:animEffect transition="in" filter="wipe(left)">
                                      <p:cBhvr>
                                        <p:cTn id="34" dur="500"/>
                                        <p:tgtEl>
                                          <p:spTgt spid="2">
                                            <p:txEl>
                                              <p:pRg st="9" end="9"/>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
                                            <p:txEl>
                                              <p:pRg st="10" end="10"/>
                                            </p:txEl>
                                          </p:spTgt>
                                        </p:tgtEl>
                                        <p:attrNameLst>
                                          <p:attrName>style.visibility</p:attrName>
                                        </p:attrNameLst>
                                      </p:cBhvr>
                                      <p:to>
                                        <p:strVal val="visible"/>
                                      </p:to>
                                    </p:set>
                                    <p:animEffect transition="in" filter="wipe(left)">
                                      <p:cBhvr>
                                        <p:cTn id="37" dur="500"/>
                                        <p:tgtEl>
                                          <p:spTgt spid="2">
                                            <p:txEl>
                                              <p:pRg st="10" end="10"/>
                                            </p:tx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
                                            <p:txEl>
                                              <p:pRg st="11" end="11"/>
                                            </p:txEl>
                                          </p:spTgt>
                                        </p:tgtEl>
                                        <p:attrNameLst>
                                          <p:attrName>style.visibility</p:attrName>
                                        </p:attrNameLst>
                                      </p:cBhvr>
                                      <p:to>
                                        <p:strVal val="visible"/>
                                      </p:to>
                                    </p:set>
                                    <p:animEffect transition="in" filter="wipe(left)">
                                      <p:cBhvr>
                                        <p:cTn id="40"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e3cd7b586.fixed?vcp=1&amp;pid=ca848c94a&amp;color=0,0,0&amp;vtp=1&amp;bbb=1"/>
          <p:cNvSpPr/>
          <p:nvPr/>
        </p:nvSpPr>
        <p:spPr>
          <a:xfrm>
            <a:off x="0" y="2414016"/>
            <a:ext cx="12097512" cy="969264"/>
          </a:xfrm>
          <a:prstGeom prst="rect">
            <a:avLst/>
          </a:prstGeom>
          <a:noFill/>
        </p:spPr>
        <p:txBody>
          <a:bodyPr wrap="none" lIns="0" tIns="0" rIns="0" bIns="0" rtlCol="0" anchor="ctr"/>
          <a:lstStyle/>
          <a:p>
            <a:pPr algn="ctr" latinLnBrk="1">
              <a:lnSpc>
                <a:spcPts val="6000"/>
              </a:lnSpc>
            </a:pPr>
            <a:r>
              <a:rPr lang="en-US" altLang="zh-CN" sz="4800" b="1" i="0" dirty="0">
                <a:solidFill>
                  <a:srgbClr val="000000"/>
                </a:solidFill>
                <a:latin typeface="SimHei" panose="02010609060101010101" pitchFamily="34" charset="-122"/>
                <a:ea typeface="SimHei" panose="02010609060101010101" pitchFamily="34" charset="-122"/>
                <a:cs typeface="SimHei" panose="02010609060101010101" pitchFamily="34" charset="-120"/>
              </a:rPr>
              <a:t>2025年初中学业水平考试模拟测试卷（五）</a:t>
            </a:r>
            <a:endParaRPr lang="en-US" altLang="zh-CN" sz="4800" dirty="0"/>
          </a:p>
        </p:txBody>
      </p:sp>
      <p:sp>
        <p:nvSpPr>
          <p:cNvPr id="3" name="C_2_BD#e3cd7b586.fixed?vcp=1&amp;pid=ca848c94a&amp;color=0,0,0&amp;vtp=1&amp;bbb=1"/>
          <p:cNvSpPr/>
          <p:nvPr/>
        </p:nvSpPr>
        <p:spPr>
          <a:xfrm>
            <a:off x="0" y="3419856"/>
            <a:ext cx="12097512" cy="859536"/>
          </a:xfrm>
          <a:prstGeom prst="rect">
            <a:avLst/>
          </a:prstGeom>
          <a:noFill/>
        </p:spPr>
        <p:txBody>
          <a:bodyPr wrap="none" lIns="0" tIns="0" rIns="0" bIns="0" rtlCol="0" anchor="ctr"/>
          <a:lstStyle/>
          <a:p>
            <a:pPr algn="ctr" latinLnBrk="1">
              <a:lnSpc>
                <a:spcPts val="5000"/>
              </a:lnSpc>
            </a:pPr>
            <a:r>
              <a:rPr lang="en-US" altLang="zh-CN" sz="40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历史部分</a:t>
            </a:r>
            <a:endParaRPr lang="en-US" altLang="zh-CN" sz="4000" dirty="0"/>
          </a:p>
        </p:txBody>
      </p:sp>
    </p:spTree>
  </p:cSld>
  <p:clrMapOvr>
    <a:masterClrMapping/>
  </p:clrMapOvr>
  <p:transition>
    <p:split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5f875695e?vcp=1&amp;pid=e3cd7b586&amp;color=0,0,0&amp;vtp=1&amp;bt=1&amp;bbb=1&amp;hb=1"/>
          <p:cNvSpPr/>
          <p:nvPr/>
        </p:nvSpPr>
        <p:spPr>
          <a:xfrm>
            <a:off x="576072" y="539496"/>
            <a:ext cx="10954512" cy="1306576"/>
          </a:xfrm>
          <a:prstGeom prst="rect">
            <a:avLst/>
          </a:prstGeom>
          <a:noFill/>
        </p:spPr>
        <p:txBody>
          <a:bodyPr wrap="none" lIns="0" tIns="0" rIns="0" bIns="0" rtlCol="0" anchor="t"/>
          <a:lstStyle/>
          <a:p>
            <a:pPr algn="l" latinLnBrk="1">
              <a:lnSpc>
                <a:spcPts val="4700"/>
              </a:lnSpc>
            </a:pP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三、单项选择题（</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本大题共</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18</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36</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6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6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在每小题给出的</a:t>
            </a:r>
            <a:endParaRPr lang="en-US" altLang="zh-CN" sz="26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6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四个备选项中</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只有一项符合题目要求</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错选</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多选或未选均不得分</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600" dirty="0"/>
          </a:p>
        </p:txBody>
      </p:sp>
      <p:sp>
        <p:nvSpPr>
          <p:cNvPr id="3" name="QC_4_BD.1_1#0cfb69b5d?vcp=1&amp;pid=5f875695e&amp;color=0,0,0&amp;vtp=1&amp;bbb=1&amp;hb=1"/>
          <p:cNvSpPr/>
          <p:nvPr/>
        </p:nvSpPr>
        <p:spPr>
          <a:xfrm>
            <a:off x="576072" y="1789489"/>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23.距今约5</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800—5</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000年的牛河梁遗址位于辽宁朝阳，遗址中有祭坛</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埋葬贵族</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的积石冢等</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这反映出当时出现了</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5" name="QC_4_BD.1_2#0cfb69b5d.choices?vcp=1&amp;pid=5f875695e&amp;color=0,0,0&amp;vtp=1&amp;bbb=1"/>
          <p:cNvSpPr/>
          <p:nvPr/>
        </p:nvSpPr>
        <p:spPr>
          <a:xfrm>
            <a:off x="576072" y="2941374"/>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群居生活</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原始农业</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远古传说</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.社会分化</a:t>
            </a:r>
            <a:endParaRPr lang="en-US" altLang="zh-CN" sz="2400" dirty="0"/>
          </a:p>
        </p:txBody>
      </p:sp>
      <p:sp>
        <p:nvSpPr>
          <p:cNvPr id="6" name="QC_4_BD.3_1#b0d7e68fc?vcp=1&amp;pid=5f875695e&amp;color=0,0,0&amp;vtp=1&amp;bbb=1&amp;hb=1"/>
          <p:cNvSpPr/>
          <p:nvPr/>
        </p:nvSpPr>
        <p:spPr>
          <a:xfrm>
            <a:off x="576072" y="3464233"/>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24.《史记·太史公自序》中写道：“儒者博</a:t>
            </a:r>
            <a:r>
              <a:rPr lang="en-US" altLang="zh-CN" sz="2400" b="1" i="0" dirty="0">
                <a:solidFill>
                  <a:srgbClr val="000000"/>
                </a:solidFill>
                <a:latin typeface="SimSun" panose="02010600030101010101" pitchFamily="34" charset="-122"/>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墨者俭</a:t>
            </a:r>
            <a:r>
              <a:rPr lang="en-US" altLang="zh-CN" sz="2400" b="1" i="0" dirty="0">
                <a:solidFill>
                  <a:srgbClr val="000000"/>
                </a:solidFill>
                <a:latin typeface="SimSun" panose="02010600030101010101" pitchFamily="34" charset="-122"/>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法家严</a:t>
            </a:r>
            <a:r>
              <a:rPr lang="en-US" altLang="zh-CN" sz="2400" b="1" i="0">
                <a:solidFill>
                  <a:srgbClr val="000000"/>
                </a:solidFill>
                <a:latin typeface="SimSun" panose="02010600030101010101" pitchFamily="34" charset="-122"/>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道家使人精</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神专一</a:t>
            </a:r>
            <a:r>
              <a:rPr lang="en-US" altLang="zh-CN" sz="2400" b="1" i="0" dirty="0">
                <a:solidFill>
                  <a:srgbClr val="000000"/>
                </a:solidFill>
                <a:latin typeface="SimSun" panose="02010600030101010101" pitchFamily="34" charset="-122"/>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这评价的是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8" name="QC_4_BD.3_2#b0d7e68fc.choices?vcp=1&amp;pid=5f875695e&amp;color=0,0,0&amp;vtp=1&amp;bbb=1"/>
          <p:cNvSpPr/>
          <p:nvPr/>
        </p:nvSpPr>
        <p:spPr>
          <a:xfrm>
            <a:off x="576072" y="4619933"/>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春秋五霸</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战国七雄</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诸子百家</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.尊崇儒术</a:t>
            </a:r>
            <a:endParaRPr lang="en-US" altLang="zh-CN" sz="2400" dirty="0"/>
          </a:p>
        </p:txBody>
      </p:sp>
      <p:sp>
        <p:nvSpPr>
          <p:cNvPr id="9" name="QC_4_AN.2_1#0cfb69b5d.bracket?vcp=1&amp;pid=5f875695e&amp;color=0,0,0&amp;vpa=1&amp;vtp=1&amp;answeroption=D"/>
          <p:cNvSpPr txBox="1"/>
          <p:nvPr/>
        </p:nvSpPr>
        <p:spPr>
          <a:xfrm>
            <a:off x="8815197" y="2974394"/>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10" name="QC_4_AN.4_1#b0d7e68fc.bracket?vcp=1&amp;pid=5f875695e&amp;color=0,0,0&amp;vpa=2&amp;vtp=1&amp;answeroption=C"/>
          <p:cNvSpPr txBox="1"/>
          <p:nvPr/>
        </p:nvSpPr>
        <p:spPr>
          <a:xfrm>
            <a:off x="6026912" y="4652953"/>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wipe(left)">
                                      <p:cBhvr>
                                        <p:cTn id="1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_1#da223f9d2?sp=1&amp;vcp=1&amp;pid=5f875695e&amp;color=0,0,0&amp;vtp=1&amp;bt=1&amp;bbb=1"/>
          <p:cNvSpPr/>
          <p:nvPr/>
        </p:nvSpPr>
        <p:spPr>
          <a:xfrm>
            <a:off x="576072" y="104966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25.下表反映了6世纪初鲜卑族改用汉姓的情况。</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这一表格可以用于了解</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graphicFrame>
        <p:nvGraphicFramePr>
          <p:cNvPr id="6" name="QC_4_BD.5_2#da223f9d2?colgroup=4,6,4,6,4,6&amp;vcp=1&amp;pid=5f875695e&amp;color=0,0,0&amp;vtp=1&amp;bbb=1"/>
          <p:cNvGraphicFramePr>
            <a:graphicFrameLocks noGrp="1"/>
          </p:cNvGraphicFramePr>
          <p:nvPr/>
        </p:nvGraphicFramePr>
        <p:xfrm>
          <a:off x="576072" y="1655323"/>
          <a:ext cx="10890504" cy="1616964"/>
        </p:xfrm>
        <a:graphic>
          <a:graphicData uri="http://schemas.openxmlformats.org/drawingml/2006/table">
            <a:tbl>
              <a:tblPr/>
              <a:tblGrid>
                <a:gridCol w="1572768"/>
                <a:gridCol w="2039112"/>
                <a:gridCol w="1581912"/>
                <a:gridCol w="2048256"/>
                <a:gridCol w="1591056"/>
                <a:gridCol w="2057400"/>
              </a:tblGrid>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鲜卑姓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改为汉姓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鲜卑姓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改为汉姓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鲜卑姓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改为汉姓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拓跋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步六孤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达奚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拔拔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贺兰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独孤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C_4_BD.5_3#da223f9d2.choices?vcp=1&amp;pid=5f875695e&amp;color=0,0,0&amp;vtp=1&amp;bbb=1"/>
          <p:cNvSpPr/>
          <p:nvPr/>
        </p:nvSpPr>
        <p:spPr>
          <a:xfrm>
            <a:off x="576072" y="3407923"/>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337435" algn="l"/>
                <a:tab pos="5259705" algn="l"/>
                <a:tab pos="851217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商鞅变法</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前秦苻坚改革</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北魏孝文帝改革</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.王安石变法</a:t>
            </a:r>
            <a:endParaRPr lang="en-US" altLang="zh-CN" sz="2400" dirty="0"/>
          </a:p>
        </p:txBody>
      </p:sp>
      <p:sp>
        <p:nvSpPr>
          <p:cNvPr id="3" name="QC_4_BD.7_1#fe5fa3130?vcp=1&amp;pid=5f875695e&amp;color=0,0,0&amp;vtp=1&amp;bbb=1&amp;hb=1"/>
          <p:cNvSpPr/>
          <p:nvPr/>
        </p:nvSpPr>
        <p:spPr>
          <a:xfrm>
            <a:off x="576072" y="3938456"/>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26.《中华文明史》一书指出：“少数在竞争中脱颖而出的下层人士得以参政</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影响</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到文官队伍的整体素质与结构</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这句话是在评论</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8" name="QC_4_BD.7_2#fe5fa3130.choices?vcp=1&amp;pid=5f875695e&amp;color=0,0,0&amp;vtp=1&amp;bbb=1"/>
          <p:cNvSpPr/>
          <p:nvPr/>
        </p:nvSpPr>
        <p:spPr>
          <a:xfrm>
            <a:off x="576072" y="5094156"/>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572385" algn="l"/>
                <a:tab pos="5729605" algn="l"/>
                <a:tab pos="859472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分封制</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中央集权制</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刺史制度</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.科举制</a:t>
            </a:r>
            <a:endParaRPr lang="en-US" altLang="zh-CN" sz="2400" dirty="0"/>
          </a:p>
        </p:txBody>
      </p:sp>
      <p:sp>
        <p:nvSpPr>
          <p:cNvPr id="9" name="QC_4_AN.6_1#da223f9d2.bracket?vcp=1&amp;pid=5f875695e&amp;color=0,0,0&amp;vpa=3&amp;vtp=1&amp;answeroption=C"/>
          <p:cNvSpPr txBox="1"/>
          <p:nvPr/>
        </p:nvSpPr>
        <p:spPr>
          <a:xfrm>
            <a:off x="5709412" y="3440943"/>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10" name="QC_4_AN.8_1#fe5fa3130.bracket?vcp=1&amp;pid=5f875695e&amp;color=0,0,0&amp;vpa=4&amp;vtp=1&amp;answeroption=D"/>
          <p:cNvSpPr txBox="1"/>
          <p:nvPr/>
        </p:nvSpPr>
        <p:spPr>
          <a:xfrm>
            <a:off x="9043797" y="5127176"/>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wipe(left)">
                                      <p:cBhvr>
                                        <p:cTn id="1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9_1#280b8da62?vcp=1&amp;pid=5f875695e&amp;color=0,0,0&amp;mp=1&amp;vtp=1&amp;bt=1&amp;bbb=1&amp;hb=1"/>
          <p:cNvSpPr/>
          <p:nvPr/>
        </p:nvSpPr>
        <p:spPr>
          <a:xfrm>
            <a:off x="576072" y="141923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27.同学们在探究学习中搜集了丝绸之路、市舶司、十三行等的历史资料</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他们探</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究学习的主题是(</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4" name="QC_4_BD.9_2#280b8da62.choices?vcp=1&amp;pid=5f875695e&amp;color=0,0,0&amp;vtp=1&amp;bbb=1"/>
          <p:cNvSpPr/>
          <p:nvPr/>
        </p:nvSpPr>
        <p:spPr>
          <a:xfrm>
            <a:off x="576072" y="257396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4160" algn="l"/>
                <a:tab pos="5570855" algn="l"/>
                <a:tab pos="8362950"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古代对外贸易</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中外交通发展</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行政机构变迁</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.对外开放政策</a:t>
            </a:r>
            <a:endParaRPr lang="en-US" altLang="zh-CN" sz="2400" dirty="0"/>
          </a:p>
        </p:txBody>
      </p:sp>
      <p:sp>
        <p:nvSpPr>
          <p:cNvPr id="5" name="QC_4_BD.11_1#2a719a0bc?vcp=1&amp;pid=5f875695e&amp;color=0,0,0&amp;vtp=1&amp;bbb=1&amp;hb=1"/>
          <p:cNvSpPr/>
          <p:nvPr/>
        </p:nvSpPr>
        <p:spPr>
          <a:xfrm>
            <a:off x="576072" y="3096827"/>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28.北京中轴线在2024年被列入《世界遗产名录》，学者吕舟指出</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北京中轴线不</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是某一个朝代创造出来的遗产</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，实际上是从13世纪一直延续发展到20</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世纪甚至</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21</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世纪初</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，到今天也影响着北京的城市建设和发展。”</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这条中轴线开始形成于</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7" name="QC_4_BD.11_2#2a719a0bc.choices?vcp=1&amp;pid=5f875695e&amp;color=0,0,0&amp;vtp=1&amp;bbb=1"/>
          <p:cNvSpPr/>
          <p:nvPr/>
        </p:nvSpPr>
        <p:spPr>
          <a:xfrm>
            <a:off x="576072" y="4798627"/>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唐朝</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元朝</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明朝</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.清朝</a:t>
            </a:r>
            <a:endParaRPr lang="en-US" altLang="zh-CN" sz="2400" dirty="0"/>
          </a:p>
        </p:txBody>
      </p:sp>
      <p:sp>
        <p:nvSpPr>
          <p:cNvPr id="8" name="QC_4_AN.10_1#280b8da62.bracket?vcp=1&amp;pid=5f875695e&amp;color=0,0,0&amp;mp=1&amp;vpa=5&amp;vtp=1&amp;answeroption=A"/>
          <p:cNvSpPr txBox="1"/>
          <p:nvPr/>
        </p:nvSpPr>
        <p:spPr>
          <a:xfrm>
            <a:off x="449072" y="260698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9" name="QC_4_AN.12_1#2a719a0bc.bracket?vcp=1&amp;pid=5f875695e&amp;color=0,0,0&amp;vpa=6&amp;vtp=1&amp;answeroption=B"/>
          <p:cNvSpPr txBox="1"/>
          <p:nvPr/>
        </p:nvSpPr>
        <p:spPr>
          <a:xfrm>
            <a:off x="3250692" y="483164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left)">
                                      <p:cBhvr>
                                        <p:cTn id="1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3_1#1906a252f?vcp=1&amp;pid=5f875695e&amp;color=0,0,0&amp;mp=1&amp;vtp=1&amp;bt=1&amp;bbb=1&amp;hb=1"/>
          <p:cNvSpPr/>
          <p:nvPr/>
        </p:nvSpPr>
        <p:spPr>
          <a:xfrm>
            <a:off x="576072" y="113856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29.</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矗立在北京天安门广场的人民英雄纪念碑的基座镶嵌着八块巨大的汉白玉浮雕</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其中有助于我们了解太平天国运动的是(</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4" name="QC_4_BD.13_2#1906a252f.choices?vcp=1&amp;pid=5f875695e&amp;color=0,0,0&amp;vtp=1&amp;bbb=1"/>
          <p:cNvSpPr/>
          <p:nvPr/>
        </p:nvSpPr>
        <p:spPr>
          <a:xfrm>
            <a:off x="576072" y="229329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4160" algn="l"/>
                <a:tab pos="5570855" algn="l"/>
                <a:tab pos="8362950"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虎门销烟浮雕</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金田起义浮雕</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武昌起义浮雕</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.南昌起义浮雕</a:t>
            </a:r>
            <a:endParaRPr lang="en-US" altLang="zh-CN" sz="2400" dirty="0"/>
          </a:p>
        </p:txBody>
      </p:sp>
      <p:sp>
        <p:nvSpPr>
          <p:cNvPr id="5" name="QC_4_BD.15_1#e6e5036b7?vcp=1&amp;pid=5f875695e&amp;color=0,0,0&amp;vtp=1&amp;bbb=1&amp;hb=1"/>
          <p:cNvSpPr/>
          <p:nvPr/>
        </p:nvSpPr>
        <p:spPr>
          <a:xfrm>
            <a:off x="576072" y="2816157"/>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30.由于清政府内部的腐败和外国势力的挤压</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洋务运动没有使中国走上富强的道</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路</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，但它为中国近代资本主义的产生和发展提供了必要条件，</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启动了早期近代化</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这说明了(</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7" name="QC_4_BD.15_2#e6e5036b7.choices?vcp=1&amp;pid=5f875695e&amp;color=0,0,0&amp;vtp=1&amp;bbb=1"/>
          <p:cNvSpPr/>
          <p:nvPr/>
        </p:nvSpPr>
        <p:spPr>
          <a:xfrm>
            <a:off x="576072" y="4517957"/>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洋务运动的局限性</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.洋务运动兴起的原因</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洋务运动的积极性</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.洋务运动的影响</a:t>
            </a:r>
            <a:endParaRPr lang="en-US" altLang="zh-CN" sz="2400" dirty="0"/>
          </a:p>
        </p:txBody>
      </p:sp>
      <p:sp>
        <p:nvSpPr>
          <p:cNvPr id="8" name="QC_4_AN.14_1#1906a252f.bracket?vcp=1&amp;pid=5f875695e&amp;color=0,0,0&amp;mp=1&amp;vpa=7&amp;vtp=1&amp;answeroption=B"/>
          <p:cNvSpPr txBox="1"/>
          <p:nvPr/>
        </p:nvSpPr>
        <p:spPr>
          <a:xfrm>
            <a:off x="3253867" y="232631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9" name="QC_4_AN.16_1#e6e5036b7.bracket?vcp=1&amp;pid=5f875695e&amp;color=0,0,0&amp;vpa=8&amp;vtp=1&amp;answeroption=D"/>
          <p:cNvSpPr txBox="1"/>
          <p:nvPr/>
        </p:nvSpPr>
        <p:spPr>
          <a:xfrm>
            <a:off x="6033262" y="514787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left)">
                                      <p:cBhvr>
                                        <p:cTn id="1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7_1#9720d05a1?vcp=1&amp;pid=5f875695e&amp;color=0,0,0&amp;vtp=1&amp;bt=1&amp;bbb=1&amp;hb=1"/>
          <p:cNvSpPr/>
          <p:nvPr/>
        </p:nvSpPr>
        <p:spPr>
          <a:xfrm>
            <a:off x="576072" y="1412879"/>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31.1913年，孙中山和黄兴等发动“二次革命”；1915年，蔡锷</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李烈钧等组织护国</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军北上</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，护国战争爆发。</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这两场斗争都是反对</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4" name="QC_4_BD.17_2#9720d05a1.choices?vcp=1&amp;pid=5f875695e&amp;color=0,0,0&amp;vtp=1&amp;bbb=1"/>
          <p:cNvSpPr/>
          <p:nvPr/>
        </p:nvSpPr>
        <p:spPr>
          <a:xfrm>
            <a:off x="576072" y="256761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724785" algn="l"/>
                <a:tab pos="5424805" algn="l"/>
                <a:tab pos="813752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清王朝</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袁世凯</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吴佩孚</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.西方列强</a:t>
            </a:r>
            <a:endParaRPr lang="en-US" altLang="zh-CN" sz="2400" dirty="0"/>
          </a:p>
        </p:txBody>
      </p:sp>
      <p:sp>
        <p:nvSpPr>
          <p:cNvPr id="5" name="QC_4_BD.19_1#68686e4c2?sp=1&amp;vcp=1&amp;pid=5f875695e&amp;color=0,0,0&amp;vtp=1&amp;bbb=1&amp;hb=1"/>
          <p:cNvSpPr/>
          <p:nvPr/>
        </p:nvSpPr>
        <p:spPr>
          <a:xfrm>
            <a:off x="575945" y="3090545"/>
            <a:ext cx="10954385" cy="1143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32.20世纪二三十年代，毛泽东相继写了《</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中国的红色政权为什么能够存在</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星星之火，</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可以燎原</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》等文章。</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阅读这些文章可以感受</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7" name="QC_4_BD.19_2#68686e4c2.choices?vcp=1&amp;pid=5f875695e&amp;color=0,0,0&amp;vtp=1&amp;bbb=1"/>
          <p:cNvSpPr/>
          <p:nvPr/>
        </p:nvSpPr>
        <p:spPr>
          <a:xfrm>
            <a:off x="576072" y="423347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724785" algn="l"/>
                <a:tab pos="5729605" algn="l"/>
                <a:tab pos="844232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建党精神</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井冈山精神</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长征精神</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.抗战精神</a:t>
            </a:r>
            <a:endParaRPr lang="en-US" altLang="zh-CN" sz="2400" dirty="0"/>
          </a:p>
        </p:txBody>
      </p:sp>
      <p:sp>
        <p:nvSpPr>
          <p:cNvPr id="12" name="QC_4_AN.18_1#9720d05a1.bracket?vcp=1&amp;pid=5f875695e&amp;color=0,0,0&amp;vpa=9&amp;vtp=1&amp;answeroption=B"/>
          <p:cNvSpPr txBox="1"/>
          <p:nvPr/>
        </p:nvSpPr>
        <p:spPr>
          <a:xfrm>
            <a:off x="3174492" y="260063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13" name="QC_4_AN.20_1#68686e4c2.bracket?vcp=1&amp;pid=5f875695e&amp;color=0,0,0&amp;vpa=10&amp;vtp=1&amp;answeroption=B"/>
          <p:cNvSpPr txBox="1"/>
          <p:nvPr/>
        </p:nvSpPr>
        <p:spPr>
          <a:xfrm>
            <a:off x="3174492" y="4237923"/>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left)">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Effect transition="in" filter="wipe(left)">
                                      <p:cBhvr>
                                        <p:cTn id="12"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1_1#02bf70c26?sp=1&amp;vcp=1&amp;pid=5f875695e&amp;color=0,0,0&amp;vtp=1&amp;bbb=1&amp;hb=1"/>
          <p:cNvSpPr/>
          <p:nvPr/>
        </p:nvSpPr>
        <p:spPr>
          <a:xfrm>
            <a:off x="576072" y="1993541"/>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33.下面是1936年12月12日张学良、杨虎城发表的《对时局宣言》</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中的一段摘录</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从这一文献资料中可以了解的历史事件是(</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graphicFrame>
        <p:nvGraphicFramePr>
          <p:cNvPr id="3" name="QC_4_BD.21_2#02bf70c26?colgroup=35&amp;vcp=1&amp;pid=5f875695e&amp;color=0,0,0&amp;vtp=1&amp;bbb=1&amp;hb=1"/>
          <p:cNvGraphicFramePr>
            <a:graphicFrameLocks noGrp="1"/>
          </p:cNvGraphicFramePr>
          <p:nvPr/>
        </p:nvGraphicFramePr>
        <p:xfrm>
          <a:off x="576072" y="3218856"/>
          <a:ext cx="10936224" cy="947674"/>
        </p:xfrm>
        <a:graphic>
          <a:graphicData uri="http://schemas.openxmlformats.org/drawingml/2006/table">
            <a:tbl>
              <a:tblPr/>
              <a:tblGrid>
                <a:gridCol w="10936224"/>
              </a:tblGrid>
              <a:tr h="906145">
                <a:tc>
                  <a:txBody>
                    <a:bodyPr/>
                    <a:lstStyle/>
                    <a:p>
                      <a:pPr marL="0" indent="0" algn="l" latinLnBrk="1" hangingPunct="0">
                        <a:lnSpc>
                          <a:spcPts val="38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大义当前</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不容反顾</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只求于救亡主张贯彻</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有济于国家</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为功为罪</a:t>
                      </a:r>
                      <a:r>
                        <a:rPr lang="en-US" altLang="zh-CN" sz="2400" b="1" i="0" spc="-10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一听国人之处置</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4_BD.21_3#02bf70c26.choices?vcp=1&amp;pid=5f875695e&amp;color=0,0,0&amp;vtp=1&amp;bbb=1"/>
          <p:cNvSpPr/>
          <p:nvPr/>
        </p:nvSpPr>
        <p:spPr>
          <a:xfrm>
            <a:off x="576072" y="4295054"/>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645410" algn="l"/>
                <a:tab pos="5570855" algn="l"/>
                <a:tab pos="8204200"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五四运动</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九一八事变</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西安事变</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.卢沟桥事变</a:t>
            </a:r>
            <a:endParaRPr lang="en-US" altLang="zh-CN" sz="2400" dirty="0"/>
          </a:p>
        </p:txBody>
      </p:sp>
      <p:sp>
        <p:nvSpPr>
          <p:cNvPr id="6" name="QC_4_AN.22_1#02bf70c26.bracket?vcp=1&amp;pid=5f875695e&amp;color=0,0,0&amp;vpa=11&amp;vtp=1&amp;answeroption=C"/>
          <p:cNvSpPr txBox="1"/>
          <p:nvPr/>
        </p:nvSpPr>
        <p:spPr>
          <a:xfrm>
            <a:off x="6020562" y="4328074"/>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5388</Words>
  <Application>WPS 演示</Application>
  <PresentationFormat>自定义</PresentationFormat>
  <Paragraphs>405</Paragraphs>
  <Slides>29</Slides>
  <Notes>27</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29</vt:i4>
      </vt:variant>
    </vt:vector>
  </HeadingPairs>
  <TitlesOfParts>
    <vt:vector size="47" baseType="lpstr">
      <vt:lpstr>Arial</vt:lpstr>
      <vt:lpstr>宋体</vt:lpstr>
      <vt:lpstr>Wingdings</vt:lpstr>
      <vt:lpstr>微软雅黑</vt:lpstr>
      <vt:lpstr>微软雅黑</vt:lpstr>
      <vt:lpstr>SimHei</vt:lpstr>
      <vt:lpstr>SimHei</vt:lpstr>
      <vt:lpstr>Times New Roman</vt:lpstr>
      <vt:lpstr>SimSun</vt:lpstr>
      <vt:lpstr>Times New Roman</vt:lpstr>
      <vt:lpstr>楷体</vt:lpstr>
      <vt:lpstr>SimSun</vt:lpstr>
      <vt:lpstr>华文细黑</vt:lpstr>
      <vt:lpstr>Arial Unicode MS</vt:lpstr>
      <vt:lpstr>等线</vt:lpstr>
      <vt:lpstr>Calibri</vt:lpstr>
      <vt:lpstr>Cambria</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黄登奎</cp:lastModifiedBy>
  <cp:revision>4</cp:revision>
  <dcterms:created xsi:type="dcterms:W3CDTF">2025-04-11T09:07:00Z</dcterms:created>
  <dcterms:modified xsi:type="dcterms:W3CDTF">2025-04-11T09:07:00Z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357954A6563D3181B3DBF8679734BE6D_42</vt:lpwstr>
  </property>
  <property fmtid="{D5CDD505-2E9C-101B-9397-08002B2CF9AE}" pid="3" name="KSOProductBuildVer">
    <vt:lpwstr>2052-12.8.2.15283</vt:lpwstr>
  </property>
</Properties>
</file>