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daode_fazhi#pid=67f34dfb4e3858257340cff6#tid=67f760b618be2f000a99e4c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468112" y="4069080"/>
            <a:ext cx="4681728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道德与法治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fdfc70a63?sp=1&amp;vcp=1&amp;pid=cf7f34f59&amp;color=0,0,0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6.中学生小曾在户外玩耍时，发现一处菜园里有20多株疑似罂粟的植物，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果断报警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警方赶到确认后铲除了罂粟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。由于小曾慧眼识毒，被警方授予“禁毒小卫士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的称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号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下列同学们对小曾的行为的评价正确的有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1_2#fdfc70a63?vcp=1&amp;pid=cf7f34f59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①具备禁毒意识，值得学习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②通过诉讼维权，勇气可嘉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③为了获得荣誉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应该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表彰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④懂得依法办事，必须点赞</a:t>
            </a:r>
            <a:endParaRPr lang="en-US" altLang="zh-CN" sz="2400" dirty="0"/>
          </a:p>
        </p:txBody>
      </p:sp>
      <p:sp>
        <p:nvSpPr>
          <p:cNvPr id="5" name="QC_5_BD.11_3#fdfc70a63.choices?vcp=1&amp;pid=cf7f34f59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12_1#fdfc70a63.bracket?vcp=1&amp;pid=cf7f34f59&amp;color=0,0,0&amp;vpa=6&amp;vtp=1&amp;answeroption=B"/>
          <p:cNvSpPr txBox="1"/>
          <p:nvPr/>
        </p:nvSpPr>
        <p:spPr>
          <a:xfrm>
            <a:off x="325069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9e531df0a?sp=1&amp;vcp=1&amp;pid=cf7f34f59&amp;color=0,0,0&amp;mp=1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7.“AI大模型”是人工智能技术驱动的自然语言处理工具，它能模仿人类思考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回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答人们的问题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。这项技术在提供方便的同时，也带来隐私泄露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未经授权使用用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户面部图像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、学术造假等风险。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这启示我们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3_2#9e531df0a?vcp=1&amp;pid=cf7f34f59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①要维护公民肖像权，远离人工智能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②要辨识信息内容，恪守网络准则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要提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高媒介素养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，合理利用网络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④自由可以划定社会规则的边界</a:t>
            </a:r>
            <a:endParaRPr lang="en-US" altLang="zh-CN" sz="2400" dirty="0"/>
          </a:p>
        </p:txBody>
      </p:sp>
      <p:sp>
        <p:nvSpPr>
          <p:cNvPr id="5" name="QC_5_BD.13_3#9e531df0a.choices?vcp=1&amp;pid=cf7f34f59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14_1#9e531df0a.bracket?vcp=1&amp;pid=cf7f34f59&amp;color=0,0,0&amp;mp=1&amp;vpa=7&amp;vtp=1&amp;answeroption=B"/>
          <p:cNvSpPr txBox="1"/>
          <p:nvPr/>
        </p:nvSpPr>
        <p:spPr>
          <a:xfrm>
            <a:off x="325069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b66b39375?sp=1&amp;vcp=1&amp;pid=cf7f34f59&amp;color=0,0,0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8.70年来，从一届全国人大一次会议到十四届全国人大二次会议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参会的人大代表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同样来自田间地头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、来自工厂车间、来自科研院所、来自边关军营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流逝的是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时间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，不变的是人民。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这表明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5_2#b66b39375?vcp=1&amp;pid=cf7f34f59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①我国是人民当家作主的国家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②人大代表始终同人民群众保持密切联系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人民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群众有政治协商的权利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④全国人民代表大会是我国最高立法机关</a:t>
            </a:r>
            <a:endParaRPr lang="en-US" altLang="zh-CN" sz="2400" dirty="0"/>
          </a:p>
        </p:txBody>
      </p:sp>
      <p:sp>
        <p:nvSpPr>
          <p:cNvPr id="5" name="QC_5_BD.15_3#b66b39375.choices?vcp=1&amp;pid=cf7f34f59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16_1#b66b39375.bracket?vcp=1&amp;pid=cf7f34f59&amp;color=0,0,0&amp;vpa=8&amp;vtp=1&amp;answeroption=A"/>
          <p:cNvSpPr txBox="1"/>
          <p:nvPr/>
        </p:nvSpPr>
        <p:spPr>
          <a:xfrm>
            <a:off x="44907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11e2ed43b?sp=1&amp;vcp=1&amp;pid=cf7f34f59&amp;color=0,0,0&amp;vtp=1&amp;bt=1&amp;bbb=1"/>
          <p:cNvSpPr/>
          <p:nvPr/>
        </p:nvSpPr>
        <p:spPr>
          <a:xfrm>
            <a:off x="576072" y="14687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9.在日常生活中，我们总能看到各种各样的警示语：</a:t>
            </a:r>
            <a:endParaRPr lang="en-US" altLang="zh-CN" sz="2400" dirty="0"/>
          </a:p>
        </p:txBody>
      </p:sp>
      <p:pic>
        <p:nvPicPr>
          <p:cNvPr id="3" name="QC_5_BD.17_3#11e2ed43b?htil=1&amp;vcp=1&amp;pid=cf7f34f5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952" y="2117603"/>
            <a:ext cx="3273552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C_5_BD.17_4#11e2ed43b?htil=1&amp;vcp=1&amp;pid=cf7f34f5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1688" y="2081027"/>
            <a:ext cx="337413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17_5#11e2ed43b?htil=1&amp;vcp=1&amp;pid=cf7f34f5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0144" y="2071883"/>
            <a:ext cx="3383280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17_6#11e2ed43b?vcp=1&amp;pid=cf7f34f59&amp;color=0,0,0&amp;vtp=1&amp;bbb=1"/>
          <p:cNvSpPr/>
          <p:nvPr/>
        </p:nvSpPr>
        <p:spPr>
          <a:xfrm>
            <a:off x="576072" y="358318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以上警示语提醒我们应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5_BD.17_7#11e2ed43b.choices?vcp=1&amp;pid=cf7f34f59&amp;color=0,0,0&amp;vtp=1&amp;bbb=1"/>
          <p:cNvSpPr/>
          <p:nvPr/>
        </p:nvSpPr>
        <p:spPr>
          <a:xfrm>
            <a:off x="576072" y="411371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A.承担责任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不求回报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.正视挫折,增强韧性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.敬畏生命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遵守规则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.崇尚自由,享受生活</a:t>
            </a:r>
            <a:endParaRPr lang="en-US" altLang="zh-CN" sz="2400" dirty="0"/>
          </a:p>
        </p:txBody>
      </p:sp>
      <p:sp>
        <p:nvSpPr>
          <p:cNvPr id="9" name="QC_5_AN.18_1#11e2ed43b.bracket?vcp=1&amp;pid=cf7f34f59&amp;color=0,0,0&amp;vpa=9&amp;vtp=1&amp;answeroption=C"/>
          <p:cNvSpPr txBox="1"/>
          <p:nvPr/>
        </p:nvSpPr>
        <p:spPr>
          <a:xfrm>
            <a:off x="449072" y="474363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d30db4d45?sp=1&amp;vcp=1&amp;pid=cf7f34f59&amp;color=0,0,0&amp;vtp=1&amp;bt=1&amp;bbb=1&amp;hb=1"/>
          <p:cNvSpPr/>
          <p:nvPr/>
        </p:nvSpPr>
        <p:spPr>
          <a:xfrm>
            <a:off x="576072" y="144463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10.“我们生于伟大的祖国，在国家需要时，就要肩负起保家卫国的使命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维护国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家主权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、领土完整，捍卫国家尊严，需要强大的国防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我们要成为国泰民安的守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护者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！”大学生们发出铮铮誓言，怀揣报国梦踏上军旅征途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这些誓言启示我们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9_2#d30db4d45?vcp=1&amp;pid=cf7f34f59&amp;color=0,0,0&amp;vtp=1&amp;bbb=1&amp;hb=1"/>
          <p:cNvSpPr/>
          <p:nvPr/>
        </p:nvSpPr>
        <p:spPr>
          <a:xfrm>
            <a:off x="576072" y="369156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①维护国家安全，坚持国家利益至上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进行职业选择要考虑自己的兴趣爱好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③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厚植爱国情怀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，自觉履行义务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④国土安全涵盖国家安全的全部内容</a:t>
            </a:r>
            <a:endParaRPr lang="en-US" altLang="zh-CN" sz="2400" dirty="0"/>
          </a:p>
        </p:txBody>
      </p:sp>
      <p:sp>
        <p:nvSpPr>
          <p:cNvPr id="5" name="QC_5_BD.19_3#d30db4d45.choices?vcp=1&amp;pid=cf7f34f59&amp;color=0,0,0&amp;vtp=1&amp;bbb=1"/>
          <p:cNvSpPr/>
          <p:nvPr/>
        </p:nvSpPr>
        <p:spPr>
          <a:xfrm>
            <a:off x="576072" y="48472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.②④</a:t>
            </a:r>
            <a:endParaRPr lang="en-US" altLang="zh-CN" sz="2400" dirty="0"/>
          </a:p>
        </p:txBody>
      </p:sp>
      <p:sp>
        <p:nvSpPr>
          <p:cNvPr id="6" name="QC_5_AN.20_1#d30db4d45.bracket?vcp=1&amp;pid=cf7f34f59&amp;color=0,0,0&amp;vpa=10&amp;vtp=1&amp;answeroption=A"/>
          <p:cNvSpPr txBox="1"/>
          <p:nvPr/>
        </p:nvSpPr>
        <p:spPr>
          <a:xfrm>
            <a:off x="449072" y="48802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1_1#40b89c040?sp=1&amp;vcp=1&amp;pid=cf7f34f59&amp;color=0,0,0&amp;vtp=1&amp;bt=1&amp;bbb=1&amp;hb=1"/>
          <p:cNvSpPr/>
          <p:nvPr/>
        </p:nvSpPr>
        <p:spPr>
          <a:xfrm>
            <a:off x="576072" y="11715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11.2024年12月4日是我国第十一个国家宪法日。为此，南宁市某中学开展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学宪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·讲宪法”主题教育手抄报评选活动。同学们提交的下列作品中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可以入选的有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1_2#40b89c040?vcp=1&amp;pid=cf7f34f59&amp;color=0,0,0&amp;vtp=1&amp;bbb=1&amp;hb=1"/>
          <p:cNvSpPr/>
          <p:nvPr/>
        </p:nvSpPr>
        <p:spPr>
          <a:xfrm>
            <a:off x="576072" y="287241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①绘制“宪法的性质”宣传画，配文“宪法是党和人民意志的集中体现”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②制作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国法律法规体系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”思维导图，配文“宪法是一切法律的总和”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③粘贴“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向宪法宣誓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照片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，配文“公职人员行使监督宪法实施的职权”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④列举包含“根据宪法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制定本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”的法律条文，配文“宪法具有最高的法律效力”</a:t>
            </a:r>
            <a:endParaRPr lang="en-US" altLang="zh-CN" sz="2400" dirty="0"/>
          </a:p>
        </p:txBody>
      </p:sp>
      <p:sp>
        <p:nvSpPr>
          <p:cNvPr id="5" name="QC_5_BD.21_3#40b89c040.choices?vcp=1&amp;pid=cf7f34f59&amp;color=0,0,0&amp;vtp=1&amp;bbb=1"/>
          <p:cNvSpPr/>
          <p:nvPr/>
        </p:nvSpPr>
        <p:spPr>
          <a:xfrm>
            <a:off x="576072" y="51203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22_1#40b89c040.bracket?vcp=1&amp;pid=cf7f34f59&amp;color=0,0,0&amp;vpa=11&amp;vtp=1&amp;answeroption=B"/>
          <p:cNvSpPr txBox="1"/>
          <p:nvPr/>
        </p:nvSpPr>
        <p:spPr>
          <a:xfrm>
            <a:off x="3250692" y="51533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a7a2b3eb4?vcp=1&amp;pid=cf7f34f59&amp;color=0,0,0&amp;mp=1&amp;vtp=1&amp;bt=1&amp;bbb=1&amp;hb=1"/>
          <p:cNvSpPr/>
          <p:nvPr/>
        </p:nvSpPr>
        <p:spPr>
          <a:xfrm>
            <a:off x="576072" y="228791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12.古文《陈太丘与友期行》中说：“君与家君期日中。日中不至，则是无信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对子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骂父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，则是无礼。”文中的“信”与“礼”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最能体现的道德品质分别是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3_2#a7a2b3eb4.choices?vcp=1&amp;pid=cf7f34f59&amp;color=0,0,0&amp;vtp=1&amp;bbb=1"/>
          <p:cNvSpPr/>
          <p:nvPr/>
        </p:nvSpPr>
        <p:spPr>
          <a:xfrm>
            <a:off x="576072" y="344264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A.忧国忧民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道济天下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.敏而好学、不耻下问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.静以修身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俭以养德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.诚实守信、以礼待人</a:t>
            </a:r>
            <a:endParaRPr lang="en-US" altLang="zh-CN" sz="2400" dirty="0"/>
          </a:p>
        </p:txBody>
      </p:sp>
      <p:sp>
        <p:nvSpPr>
          <p:cNvPr id="5" name="QC_5_AN.24_1#a7a2b3eb4.bracket?vcp=1&amp;pid=cf7f34f59&amp;color=0,0,0&amp;mp=1&amp;vpa=12&amp;vtp=1&amp;answeroption=D"/>
          <p:cNvSpPr txBox="1"/>
          <p:nvPr/>
        </p:nvSpPr>
        <p:spPr>
          <a:xfrm>
            <a:off x="6033262" y="40725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a109b6f5a?sp=1&amp;vcp=1&amp;pid=cf7f34f59&amp;color=0,0,0&amp;vtp=1&amp;bt=1&amp;bbb=1&amp;hb=1"/>
          <p:cNvSpPr/>
          <p:nvPr/>
        </p:nvSpPr>
        <p:spPr>
          <a:xfrm>
            <a:off x="576072" y="138496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13.某班以“我国国家机关”为主题组织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“模拟新闻发布会”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下列发言正确的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18" name="QC_5_BD.25_2#a109b6f5a?colgroup=2,32&amp;vcp=1&amp;pid=cf7f34f59&amp;color=0,0,0&amp;vtp=1&amp;bbb=1"/>
          <p:cNvGraphicFramePr>
            <a:graphicFrameLocks noGrp="1"/>
          </p:cNvGraphicFramePr>
          <p:nvPr/>
        </p:nvGraphicFramePr>
        <p:xfrm>
          <a:off x="576072" y="2620931"/>
          <a:ext cx="10927080" cy="2155952"/>
        </p:xfrm>
        <a:graphic>
          <a:graphicData uri="http://schemas.openxmlformats.org/drawingml/2006/table">
            <a:tbl>
              <a:tblPr/>
              <a:tblGrid>
                <a:gridCol w="859536"/>
                <a:gridCol w="10067544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政府坚持依法执政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主动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积极向社会公开信息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人民检察院对盗伐林木案提起公诉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依法进行审判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监察委员会依法对所有行使公权力的公职人员进行监督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村委会召开村民会议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共同制定村规民约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进行乡村治理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5_BD.25_3#a109b6f5a.choices?vcp=1&amp;pid=cf7f34f59&amp;color=0,0,0&amp;vtp=1&amp;bbb=1"/>
          <p:cNvSpPr/>
          <p:nvPr/>
        </p:nvSpPr>
        <p:spPr>
          <a:xfrm>
            <a:off x="576072" y="4906931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3" name="QC_5_AN.26_1#a109b6f5a.bracket?vcp=1&amp;pid=cf7f34f59&amp;color=0,0,0&amp;vpa=13&amp;vtp=1&amp;answeroption=D"/>
          <p:cNvSpPr txBox="1"/>
          <p:nvPr/>
        </p:nvSpPr>
        <p:spPr>
          <a:xfrm>
            <a:off x="8815197" y="4939951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7_1#9c00fe97b?sp=1&amp;vcp=1&amp;pid=cf7f34f59&amp;color=0,0,0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14.2024年4月8日，最高人民检察院官网发布消息：经最高人民检察院审查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依法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决定对河北邯郸初中生被害案三名未成年犯罪嫌疑人张某某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李某及马某某核准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追诉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这则消息传递的信息有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7_2#9c00fe97b?vcp=1&amp;pid=cf7f34f59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①年龄不是违法犯罪的“挡箭牌”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②未成年人已不再受法律的特殊保护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我们应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自觉遵纪守法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，远离犯罪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④公平正义是一个美好社会应有的价值</a:t>
            </a:r>
            <a:endParaRPr lang="en-US" altLang="zh-CN" sz="2400" dirty="0"/>
          </a:p>
        </p:txBody>
      </p:sp>
      <p:sp>
        <p:nvSpPr>
          <p:cNvPr id="5" name="QC_5_BD.27_3#9c00fe97b.choices?vcp=1&amp;pid=cf7f34f59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①③④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6" name="QC_5_AN.28_1#9c00fe97b.bracket?vcp=1&amp;pid=cf7f34f59&amp;color=0,0,0&amp;vpa=14&amp;vtp=1&amp;answeroption=C"/>
          <p:cNvSpPr txBox="1"/>
          <p:nvPr/>
        </p:nvSpPr>
        <p:spPr>
          <a:xfrm>
            <a:off x="602691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44d4a9c1b?sp=1&amp;vcp=1&amp;pid=cf7f34f59&amp;color=0,0,0&amp;mp=1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15.2024年4月24日，广西大学生志愿服务西部计划志愿者招募宣讲活动启动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号召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广大青年学子奔赴西部边疆地区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、民族地区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让青春之花绽放在祖国最需要的地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该计划的实施有利于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9_2#44d4a9c1b?vcp=1&amp;pid=cf7f34f59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①为西部地区发展注入活力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②铸牢中华民族共同体意识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增进对和平统一的认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同感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④各民族地区实现同等富裕</a:t>
            </a:r>
            <a:endParaRPr lang="en-US" altLang="zh-CN" sz="2400" dirty="0"/>
          </a:p>
        </p:txBody>
      </p:sp>
      <p:sp>
        <p:nvSpPr>
          <p:cNvPr id="5" name="QC_5_BD.29_3#44d4a9c1b.choices?vcp=1&amp;pid=cf7f34f59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30_1#44d4a9c1b.bracket?vcp=1&amp;pid=cf7f34f59&amp;color=0,0,0&amp;mp=1&amp;vpa=15&amp;vtp=1&amp;answeroption=A"/>
          <p:cNvSpPr txBox="1"/>
          <p:nvPr/>
        </p:nvSpPr>
        <p:spPr>
          <a:xfrm>
            <a:off x="44907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01dd341b1?sp=1&amp;vcp=1&amp;pid=cf7f34f59&amp;color=0,0,0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16.2024年是澳门回归祖国25周年。回归以来，澳门加速融入国家发展大局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成为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社会和谐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、政治稳定、文化多元、经济繁荣的国际知名旅游休闲文化名城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这体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一国两制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31_2#01dd341b1?vcp=1&amp;pid=cf7f34f59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①是我国的根本政治制度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②是中国特色社会主义的一个伟大创举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促进澳门实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现完全自治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④是澳门保持长期繁荣稳定的最佳制度安排</a:t>
            </a:r>
            <a:endParaRPr lang="en-US" altLang="zh-CN" sz="2400" dirty="0"/>
          </a:p>
        </p:txBody>
      </p:sp>
      <p:sp>
        <p:nvSpPr>
          <p:cNvPr id="5" name="QC_5_BD.31_3#01dd341b1.choices?vcp=1&amp;pid=cf7f34f59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.②④</a:t>
            </a:r>
            <a:endParaRPr lang="en-US" altLang="zh-CN" sz="2400" dirty="0"/>
          </a:p>
        </p:txBody>
      </p:sp>
      <p:sp>
        <p:nvSpPr>
          <p:cNvPr id="6" name="QC_5_AN.32_1#01dd341b1.bracket?vcp=1&amp;pid=cf7f34f59&amp;color=0,0,0&amp;vpa=16&amp;vtp=1&amp;answeroption=D"/>
          <p:cNvSpPr txBox="1"/>
          <p:nvPr/>
        </p:nvSpPr>
        <p:spPr>
          <a:xfrm>
            <a:off x="8815197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642788eae?sp=1&amp;vcp=1&amp;pid=cf7f34f59&amp;color=0,0,0&amp;vtp=1&amp;bt=1&amp;bbb=1"/>
          <p:cNvSpPr/>
          <p:nvPr/>
        </p:nvSpPr>
        <p:spPr>
          <a:xfrm>
            <a:off x="576072" y="128920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下列对时事的解读正确的有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22" name="QC_5_BD.33_2#642788eae?colgroup=2,20,11&amp;vcp=1&amp;pid=cf7f34f59&amp;color=0,0,0&amp;vtp=1&amp;bbb=1&amp;hb=1"/>
          <p:cNvGraphicFramePr>
            <a:graphicFrameLocks noGrp="1"/>
          </p:cNvGraphicFramePr>
          <p:nvPr/>
        </p:nvGraphicFramePr>
        <p:xfrm>
          <a:off x="576072" y="1894872"/>
          <a:ext cx="10917936" cy="3582416"/>
        </p:xfrm>
        <a:graphic>
          <a:graphicData uri="http://schemas.openxmlformats.org/drawingml/2006/table">
            <a:tbl>
              <a:tblPr/>
              <a:tblGrid>
                <a:gridCol w="859536"/>
                <a:gridCol w="6455664"/>
                <a:gridCol w="3602736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解读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2024年7月27日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“北京中轴线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中国理想都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城秩序的杰作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”申遗成功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说明中华文化兼收并蓄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1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取长补短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2024年9月29日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中华人民共和国国家勋章和国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家荣誉称号颁授仪式隆重举行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能推动全社会尊崇英雄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2400" b="1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学习英雄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争做英雄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2024年11月5日至10日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第七届中国国际进口博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览会在上海举行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是我国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2024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年举办的首场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国际性博览会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QC_5_BD.35_1#642788eae?colgroup=2,20,11&amp;vcp=1&amp;pid=cf7f34f59&amp;color=0,0,0&amp;mp=1&amp;vtp=1&amp;bt=1&amp;bbb=1&amp;hb=1"/>
          <p:cNvGraphicFramePr>
            <a:graphicFrameLocks noGrp="1"/>
          </p:cNvGraphicFramePr>
          <p:nvPr/>
        </p:nvGraphicFramePr>
        <p:xfrm>
          <a:off x="576072" y="2356009"/>
          <a:ext cx="10917936" cy="2028952"/>
        </p:xfrm>
        <a:graphic>
          <a:graphicData uri="http://schemas.openxmlformats.org/drawingml/2006/table">
            <a:tbl>
              <a:tblPr/>
              <a:tblGrid>
                <a:gridCol w="859536"/>
                <a:gridCol w="6455664"/>
                <a:gridCol w="3602736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时事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解读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996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2024年10月22日至24日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金砖国家领导人第十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六次会晤在俄罗斯喀山举行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金砖合作机制已经成为国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际舞台上一支不可忽视的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重要力量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C_5_BD.35_2#642788eae.choices?vcp=1&amp;pid=cf7f34f59&amp;color=0,0,0&amp;vtp=1&amp;bbb=1"/>
          <p:cNvSpPr/>
          <p:nvPr/>
        </p:nvSpPr>
        <p:spPr>
          <a:xfrm>
            <a:off x="576072" y="451500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2" name="QC_5_BD.35_1#642788eae?colgroup=2,20,11&amp;vcp=1&amp;pid=cf7f34f59&amp;color=0,0,0&amp;mp=1&amp;vtp=1&amp;bt=1&amp;bbb=1"/>
          <p:cNvSpPr txBox="1"/>
          <p:nvPr/>
        </p:nvSpPr>
        <p:spPr>
          <a:xfrm>
            <a:off x="10878455" y="1726597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  <p:sp>
        <p:nvSpPr>
          <p:cNvPr id="4" name="QC_5_AN.34_1#642788eae.bracket?vcp=1&amp;pid=cf7f34f59&amp;color=0,0,0&amp;vpa=17&amp;vtp=1&amp;answeroption=C"/>
          <p:cNvSpPr txBox="1"/>
          <p:nvPr/>
        </p:nvSpPr>
        <p:spPr>
          <a:xfrm>
            <a:off x="6026912" y="454802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f8c61dea3?sp=1&amp;vcp=1&amp;pid=cf7f34f59&amp;color=0,0,0&amp;vtp=1&amp;bt=1&amp;bbb=1&amp;hb=1"/>
          <p:cNvSpPr/>
          <p:nvPr/>
        </p:nvSpPr>
        <p:spPr>
          <a:xfrm>
            <a:off x="576072" y="89726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18.某校九年级（1）班同学围绕有关主题举行演讲比赛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同学们分组准备的相关材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料如下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endParaRPr lang="en-US" altLang="zh-CN" sz="2400" dirty="0"/>
          </a:p>
        </p:txBody>
      </p:sp>
      <p:graphicFrame>
        <p:nvGraphicFramePr>
          <p:cNvPr id="24" name="QC_5_BD.36_2#f8c61dea3?colgroup=35&amp;vcp=1&amp;pid=cf7f34f59&amp;color=0,0,0&amp;vtp=1&amp;bbb=1"/>
          <p:cNvGraphicFramePr>
            <a:graphicFrameLocks noGrp="1"/>
          </p:cNvGraphicFramePr>
          <p:nvPr/>
        </p:nvGraphicFramePr>
        <p:xfrm>
          <a:off x="576072" y="2133224"/>
          <a:ext cx="10936224" cy="1959229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195922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演讲题目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第一组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——主场外交显魅力：中非合作论坛北京峰会上的中国主张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第二组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——互帮互助的使者：中国援助莫桑比克医疗队的工作纪实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第二组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——深化合作新局面：中缅联合打击跨国电信网络诈骗行为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5_BD.36_3#f8c61dea3?vcp=1&amp;pid=cf7f34f59&amp;color=0,0,0&amp;vtp=1&amp;bbb=1"/>
          <p:cNvSpPr/>
          <p:nvPr/>
        </p:nvSpPr>
        <p:spPr>
          <a:xfrm>
            <a:off x="576072" y="4228724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据此推断，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他们演讲的主题最有可能是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6" name="QC_5_BD.36_4#f8c61dea3.choices?vcp=1&amp;pid=cf7f34f59&amp;color=0,0,0&amp;vtp=1&amp;bbb=1"/>
          <p:cNvSpPr/>
          <p:nvPr/>
        </p:nvSpPr>
        <p:spPr>
          <a:xfrm>
            <a:off x="576072" y="47592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A.感知世界变局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规避风险挑战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.展现大国风范，彰显责任担当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.顺应时代主题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培育竞争优势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.倡导单边主义，完善治理体系</a:t>
            </a:r>
            <a:endParaRPr lang="en-US" altLang="zh-CN" sz="2400" dirty="0"/>
          </a:p>
        </p:txBody>
      </p:sp>
      <p:sp>
        <p:nvSpPr>
          <p:cNvPr id="3" name="QC_5_AN.37_1#f8c61dea3.bracket?vcp=1&amp;pid=cf7f34f59&amp;color=0,0,0&amp;vpa=18&amp;vtp=1&amp;answeroption=B"/>
          <p:cNvSpPr txBox="1"/>
          <p:nvPr/>
        </p:nvSpPr>
        <p:spPr>
          <a:xfrm>
            <a:off x="6033262" y="481767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fea5d460?vcp=1&amp;pid=88df00419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二、非选择题（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5_BD.38_1#4423dac66?sp=1&amp;vcp=1&amp;pid=ffea5d460&amp;color=0,0,0&amp;vtp=1&amp;bbb=1&amp;hb=1"/>
          <p:cNvSpPr/>
          <p:nvPr/>
        </p:nvSpPr>
        <p:spPr>
          <a:xfrm>
            <a:off x="576072" y="111708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19.（8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）【向“善”而行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收获成长】某校八年级（3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班同学利用周末开展实践活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。全班经过民主商议，进行了小组分工，制定了活动方案。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活动剪辑</a:t>
            </a:r>
            <a:endParaRPr lang="en-US" altLang="zh-CN" sz="2400" dirty="0"/>
          </a:p>
        </p:txBody>
      </p:sp>
      <p:graphicFrame>
        <p:nvGraphicFramePr>
          <p:cNvPr id="25" name="QO_5_BD.38_2#4423dac66?colgroup=35&amp;vcp=1&amp;pid=ffea5d460&amp;color=0,0,0&amp;vtp=1&amp;bbb=1"/>
          <p:cNvGraphicFramePr>
            <a:graphicFrameLocks noGrp="1"/>
          </p:cNvGraphicFramePr>
          <p:nvPr/>
        </p:nvGraphicFramePr>
        <p:xfrm>
          <a:off x="576072" y="2896299"/>
          <a:ext cx="10936224" cy="1959229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195922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家庭组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做当家小主人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为家人做一件暖心事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校园组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组织校园捐赠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将书籍赠送给福利院的孩子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社区组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为社区设计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宪法在我心中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法治文化墙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公园组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分类清理垃圾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制作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变废为宝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创意作品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O_5_BD.38_3#4423dac66?vcp=1&amp;pid=ffea5d460&amp;color=0,0,0&amp;vtp=1&amp;bbb=1"/>
          <p:cNvSpPr/>
          <p:nvPr/>
        </p:nvSpPr>
        <p:spPr>
          <a:xfrm>
            <a:off x="576072" y="499179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进行活动总结时，同学们纷纷感叹：“这个周末真是收获满满！”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4#4423dac66?vcp=1&amp;pid=ffea5d460&amp;color=0,0,0&amp;mp=1&amp;vtp=1&amp;bt=1&amp;bbb=1"/>
          <p:cNvSpPr/>
          <p:nvPr/>
        </p:nvSpPr>
        <p:spPr>
          <a:xfrm>
            <a:off x="576072" y="12007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结合材料，运用所学知识，说说同学们在这次活动中有哪些收获。</a:t>
            </a:r>
            <a:endParaRPr lang="en-US" altLang="zh-CN" sz="2400" dirty="0"/>
          </a:p>
        </p:txBody>
      </p:sp>
      <p:sp>
        <p:nvSpPr>
          <p:cNvPr id="3" name="QO_5_AN.39_1#4423dac66?vcp=1&amp;pid=ffea5d460&amp;color=0,0,0&amp;vtp=1&amp;bbb=1&amp;hb=1"/>
          <p:cNvSpPr/>
          <p:nvPr/>
        </p:nvSpPr>
        <p:spPr>
          <a:xfrm>
            <a:off x="576072" y="1725227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①增强了民主意识。②树立了集体观念，学会了团结协作。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提高了自我管理能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力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。④增强了劳动意识，提高了社会实践能力和劳动技能。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⑤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增强了家庭责任意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，践行了孝亲敬长的传统美德。⑥培养了社会责任感，养成了亲社会行为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⑦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在关爱他人的同时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，自己也收获了幸福。⑧增强了宪法意识。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⑨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锻炼了沟通与组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织能力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。⑩践行了绿色发展理念，培养了环保意识和习惯。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⑪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培养了创新意识和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能力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。（答出任意四点即可，每点2分，共8分。若有其他答案，符合题意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言之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有理可酌情给分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5c107be3a?sp=1&amp;vcp=1&amp;pid=ffea5d460&amp;color=0,0,0&amp;vtp=1&amp;bt=1&amp;bbb=1&amp;hb=1"/>
          <p:cNvSpPr/>
          <p:nvPr/>
        </p:nvSpPr>
        <p:spPr>
          <a:xfrm>
            <a:off x="576072" y="664369"/>
            <a:ext cx="10954512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20.（9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）公安部会同多部门联合印发的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电信网络诈骗及其关联违法犯罪联合惩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戒办法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》于2024年12月1日起正式施行。某校借此开展“筑牢电信网络诈骗‘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防火墙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’”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的普法宣传活动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法治案例】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夏某在网络上看到高价收购微信账号的广告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便将自己闲置的微信账号卖出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并获利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400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发现这个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商机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夏某招揽唐某等人共同贩卖微信账号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他们使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用各种不当手段获取微信账号贩卖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短期内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夏某获利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余万元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其他人员获利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数万元不等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人民法院审理认为被告人夏某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唐某等人的行为均已构成帮助信息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网络犯罪活动罪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依法判处夏某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唐某等人有期徒刑六个月至一年八个月不等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或适用缓刑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并处罚金人民币五千元至二万元不等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QO_5_BD.40_2#5c107be3a?colgroup=35&amp;vcp=1&amp;pid=ffea5d460&amp;color=0,0,0&amp;mp=1&amp;vtp=1&amp;bt=1&amp;bbb=1&amp;hb=1"/>
          <p:cNvGraphicFramePr>
            <a:graphicFrameLocks noGrp="1"/>
          </p:cNvGraphicFramePr>
          <p:nvPr/>
        </p:nvGraphicFramePr>
        <p:xfrm>
          <a:off x="576072" y="2215610"/>
          <a:ext cx="10936224" cy="2409317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2409317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法律链接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中华人民共和国刑法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第二百八十七条之二规定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明知他人利用信息网络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实施犯罪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为其犯罪提供互联网接入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服务器托管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网络存储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通讯传输等技术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支持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或者提供广告推广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支付结算等帮助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情节严重的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处三年以下有期徒刑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或者拘役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并处或者单处罚金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1_1#c6a830d2e?vcp=1&amp;pid=5c107be3a&amp;color=0,0,0&amp;vtp=1&amp;bt=1&amp;bbb=1&amp;hb=1"/>
          <p:cNvSpPr/>
          <p:nvPr/>
        </p:nvSpPr>
        <p:spPr>
          <a:xfrm>
            <a:off x="576072" y="59627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（1）运用所学知识，回答法治案例中夏某等人的行为属于哪种违法行为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并说明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判断依据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42_1#c6a830d2e?vcp=1&amp;pid=5c107be3a&amp;color=0,0,0&amp;vtp=1&amp;bbb=1&amp;hb=1"/>
          <p:cNvSpPr/>
          <p:nvPr/>
        </p:nvSpPr>
        <p:spPr>
          <a:xfrm>
            <a:off x="576072" y="175100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刑事违法行为（犯罪）。（2分）根据我国刑法规定，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夏某等人的行为情节严重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具有严重社会危害性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，触犯了刑法，受到了刑罚处罚。因此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夏某等人的行为属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于刑事违法行为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（犯罪）。（3分）</a:t>
            </a:r>
            <a:endParaRPr lang="en-US" altLang="zh-CN" sz="2400" dirty="0"/>
          </a:p>
        </p:txBody>
      </p:sp>
      <p:sp>
        <p:nvSpPr>
          <p:cNvPr id="4" name="QO_6_BD.43_1#e293c52d6?vcp=1&amp;pid=5c107be3a&amp;color=0,0,0&amp;vtp=1&amp;bbb=1"/>
          <p:cNvSpPr/>
          <p:nvPr/>
        </p:nvSpPr>
        <p:spPr>
          <a:xfrm>
            <a:off x="576072" y="345280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（2）结合材料，运用所学知识，简述普法宣传活动带给你的启示。（4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5" name="QO_6_AN.44_1#e293c52d6?vcp=1&amp;pid=5c107be3a&amp;color=0,0,0&amp;vtp=1&amp;bbb=1&amp;hb=1"/>
          <p:cNvSpPr/>
          <p:nvPr/>
        </p:nvSpPr>
        <p:spPr>
          <a:xfrm>
            <a:off x="576072" y="3975667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①认真学习法律知识，增强个人信息安全意识。②珍惜美好生活，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认清犯罪危害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远离犯罪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。③杜绝不良行为，自觉抵制利益诱惑。④增强法治观念，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依法自律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做一个自觉守法的人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。（答出任意两点即可，每点2分，共4分。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若有其他答案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符合题意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5_1#360cc8cb2?sp=1&amp;vcp=1&amp;pid=ffea5d460&amp;color=0,0,0&amp;vtp=1&amp;bt=1&amp;bbb=1&amp;hb=1"/>
          <p:cNvSpPr/>
          <p:nvPr/>
        </p:nvSpPr>
        <p:spPr>
          <a:xfrm>
            <a:off x="576072" y="740315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21.（12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）【低空经济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乘势而上】低空经济是指在低空空域内以有人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无人驾驶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航空器的低空飞行活动为牵引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，辐射多领域的综合性经济形态。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数说规模</a:t>
            </a:r>
            <a:endParaRPr lang="en-US" altLang="zh-CN" sz="2400" dirty="0"/>
          </a:p>
        </p:txBody>
      </p:sp>
      <p:pic>
        <p:nvPicPr>
          <p:cNvPr id="3" name="QO_5_BD.45_2#360cc8cb2?iti=1&amp;vcp=1&amp;pid=ffea5d46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1296" y="2522379"/>
            <a:ext cx="5074920" cy="288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45_3#360cc8cb2?iti=1&amp;vcp=1&amp;pid=ffea5d460&amp;color=0,0,0&amp;vtp=1&amp;bbb=1"/>
          <p:cNvSpPr/>
          <p:nvPr/>
        </p:nvSpPr>
        <p:spPr>
          <a:xfrm>
            <a:off x="3261106" y="5538882"/>
            <a:ext cx="5575300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2021—2023年我国低空经济规模及增长率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46c9ce59.fixed?vcp=1&amp;color=0,0,0&amp;vtp=1&amp;bbb=1"/>
          <p:cNvSpPr/>
          <p:nvPr/>
        </p:nvSpPr>
        <p:spPr>
          <a:xfrm>
            <a:off x="0" y="2414016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2025年初中学业水平考试模拟测试卷（五）</a:t>
            </a:r>
            <a:endParaRPr lang="en-US" altLang="zh-CN" sz="4800" dirty="0"/>
          </a:p>
        </p:txBody>
      </p:sp>
      <p:sp>
        <p:nvSpPr>
          <p:cNvPr id="3" name="C_1#046c9ce59.fixed?vcp=1&amp;color=0,0,0&amp;vtp=1&amp;bbb=1"/>
          <p:cNvSpPr/>
          <p:nvPr/>
        </p:nvSpPr>
        <p:spPr>
          <a:xfrm>
            <a:off x="0" y="3419856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道德与法治部分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6_1#d4aa3c032?vcp=1&amp;pid=360cc8cb2&amp;color=0,0,0&amp;vtp=1&amp;bt=1&amp;bbb=1"/>
          <p:cNvSpPr/>
          <p:nvPr/>
        </p:nvSpPr>
        <p:spPr>
          <a:xfrm>
            <a:off x="576072" y="25736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（1）上述图表反映了什么信息？（3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47_1#d4aa3c032?vcp=1&amp;pid=360cc8cb2&amp;color=0,0,0&amp;vtp=1&amp;bbb=1&amp;hb=1"/>
          <p:cNvSpPr/>
          <p:nvPr/>
        </p:nvSpPr>
        <p:spPr>
          <a:xfrm>
            <a:off x="576072" y="309555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2021—2023年我国低空经济规模不断扩大，增长率不断上升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为我国经济增长注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入新的活力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。（3分。若有其他答案，符合题意、言之有理可酌情给分）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55fede72?vcp=1&amp;pid=360cc8cb2&amp;color=0,0,0&amp;vtp=1&amp;bt=1&amp;bbb=1&amp;hb=1"/>
          <p:cNvSpPr/>
          <p:nvPr/>
        </p:nvSpPr>
        <p:spPr>
          <a:xfrm>
            <a:off x="576072" y="1546511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多源赋能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党的二十届三中全会指出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要健全因地制宜发展新质生产力体制机制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作为战略性新兴产业的重要赛道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，2024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我国低空经济在持续探索中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加速起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发展势头锐不可当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未来前景一片光明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32" name="P_6_BD#355fede72?colgroup=2,32&amp;vcp=1&amp;pid=360cc8cb2&amp;color=0,0,0&amp;vtp=1&amp;bbb=1&amp;hb=1"/>
          <p:cNvGraphicFramePr>
            <a:graphicFrameLocks noGrp="1"/>
          </p:cNvGraphicFramePr>
          <p:nvPr/>
        </p:nvGraphicFramePr>
        <p:xfrm>
          <a:off x="576072" y="3328575"/>
          <a:ext cx="10927080" cy="1965452"/>
        </p:xfrm>
        <a:graphic>
          <a:graphicData uri="http://schemas.openxmlformats.org/drawingml/2006/table">
            <a:tbl>
              <a:tblPr/>
              <a:tblGrid>
                <a:gridCol w="877824"/>
                <a:gridCol w="10049256"/>
              </a:tblGrid>
              <a:tr h="196545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翼展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低空经济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首次写入我国政府工作报告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工业和信息化部等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四部门联合印发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通用航空装备创新应用实施方案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（2024—2030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）》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2400" b="1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中国民航局为某民营企业颁发全球首张载人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eVTOL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电动垂直起降飞行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器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的生产许可证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全国已有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45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个城市启动了低空经济的政策规划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P_6_BD#355fede72?colgroup=2,32&amp;vcp=1&amp;pid=360cc8cb2&amp;color=0,0,0&amp;mp=1&amp;vtp=1&amp;bt=1&amp;bbb=1&amp;hb=1"/>
          <p:cNvGraphicFramePr>
            <a:graphicFrameLocks noGrp="1"/>
          </p:cNvGraphicFramePr>
          <p:nvPr/>
        </p:nvGraphicFramePr>
        <p:xfrm>
          <a:off x="576072" y="1506633"/>
          <a:ext cx="10927080" cy="4406392"/>
        </p:xfrm>
        <a:graphic>
          <a:graphicData uri="http://schemas.openxmlformats.org/drawingml/2006/table">
            <a:tbl>
              <a:tblPr/>
              <a:tblGrid>
                <a:gridCol w="877824"/>
                <a:gridCol w="10049256"/>
              </a:tblGrid>
              <a:tr h="196545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空翼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驰风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通用航空业在能源技术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新一代信息技术变革的引领下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正加速向无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人化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绿色化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智能化迭代创新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以无人机为代表的新能源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智能化通航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产业快速发展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教育部发布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低空经济相关本科专业申报材料公示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多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所高校增设低空经济相关专业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低空人才培养体系将更加完善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94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飞翼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拓疆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深圳作为低空经济发展的先锋阵地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已发展形成较为完备的无人机产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业链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链上企业超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覆盖生产制造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技术研发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软件开发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商业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应用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人才培育等环节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多家相关企业积极抓住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航空应急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等专项国债采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购机会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通过中标大额订单不断开拓如景区物资运送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电网管理等新应用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领域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355fede72?colgroup=2,32&amp;vcp=1&amp;pid=360cc8cb2&amp;color=0,0,0&amp;mp=1&amp;vtp=1&amp;bt=1&amp;bbb=1"/>
          <p:cNvSpPr txBox="1"/>
          <p:nvPr/>
        </p:nvSpPr>
        <p:spPr>
          <a:xfrm>
            <a:off x="10887599" y="877221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8_1#29fe87a89?vcp=1&amp;pid=360cc8cb2&amp;color=0,0,0&amp;vtp=1&amp;bt=1&amp;bbb=1"/>
          <p:cNvSpPr/>
          <p:nvPr/>
        </p:nvSpPr>
        <p:spPr>
          <a:xfrm>
            <a:off x="576072" y="1476380"/>
            <a:ext cx="111712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（2）根据材料，分析我国低空经济“未来发展前景一片光明”的底气来源。（6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49_1#29fe87a89?vcp=1&amp;pid=360cc8cb2&amp;color=0,0,0&amp;vtp=1&amp;bbb=1&amp;hb=1"/>
          <p:cNvSpPr/>
          <p:nvPr/>
        </p:nvSpPr>
        <p:spPr>
          <a:xfrm>
            <a:off x="576072" y="1998277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①国家加强宏观调控，为低空经济发展提供有力的组织保障和政策支持。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国家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鼓励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、支持、引导非公有制经济的发展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激发民营企业在低空经济领域参与市场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竞争的活力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。③国家实施科教兴国战略、人才强国战略和创新驱动发展战略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低空经济发展提供有力的技术支持和人才资源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。④企业提高自主创新能力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加强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产学研深度融合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为低空经济的持续发展提供坚实的产业基础和创新支撑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每点2分，共6分。若有其他答案，符合题意、言之有理可酌情给分）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0_1#3ca7a648d?vcp=1&amp;pid=360cc8cb2&amp;color=0,0,0&amp;vtp=1&amp;bt=1&amp;bbb=1&amp;hb=1"/>
          <p:cNvSpPr/>
          <p:nvPr/>
        </p:nvSpPr>
        <p:spPr>
          <a:xfrm>
            <a:off x="576072" y="174562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（3）作为低空经济的关键驱动力，无人机正在重塑我们的生活。立足实际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畅想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未来无人机在生活中的一种应用场景并阐述其应用价值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51_1#3ca7a648d?vcp=1&amp;pid=360cc8cb2&amp;color=0,0,0&amp;vtp=1&amp;bbb=1&amp;hb=1"/>
          <p:cNvSpPr/>
          <p:nvPr/>
        </p:nvSpPr>
        <p:spPr>
          <a:xfrm>
            <a:off x="576072" y="2900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【示例】城市高空清洁。高楼外墙清洁既危险又耗时，传统方式受天气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交通等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限制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。无人机能快速规划清洁路线，提升清洁效率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避免清洁工人高空作业的坠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落风险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，保障人员安全。（应用场景1分，应用价值2分。开放性试题，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符合题意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言之有理即可得分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2_1#234afe2aa?sp=1&amp;vcp=1&amp;pid=ffea5d460&amp;color=0,0,0&amp;vtp=1&amp;bt=1&amp;bbb=1&amp;hb=1"/>
          <p:cNvSpPr/>
          <p:nvPr/>
        </p:nvSpPr>
        <p:spPr>
          <a:xfrm>
            <a:off x="576072" y="171641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22.（10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）【年终盘点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风姿翩然】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聆听贺词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亿多中国人民来说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这是一年一赴的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约定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”——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辞旧迎新的时刻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于万家灯火中以各种方式聆听国家主席习近平发表新年贺词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6_BD.53_1#b66a811b8?vcp=1&amp;pid=234afe2aa&amp;color=0,0,0&amp;vtp=1&amp;bbb=1"/>
          <p:cNvSpPr/>
          <p:nvPr/>
        </p:nvSpPr>
        <p:spPr>
          <a:xfrm>
            <a:off x="576072" y="341724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（1）我们可以通过哪些方式聆听国家主席习近平发表新年贺词？（2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4" name="QO_6_AN.54_1#b66a811b8?vcp=1&amp;pid=234afe2aa&amp;color=0,0,0&amp;vtp=1&amp;bbb=1&amp;hb=1"/>
          <p:cNvSpPr/>
          <p:nvPr/>
        </p:nvSpPr>
        <p:spPr>
          <a:xfrm>
            <a:off x="576072" y="394010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观看电视、收听广播等。（答出任意一点即可，2分。若有其他答案，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符合题意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言之有理可酌情给分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6f218f17?vcp=1&amp;pid=234afe2aa&amp;color=0,0,0&amp;vtp=1&amp;bt=1&amp;bbb=1&amp;hb=1"/>
          <p:cNvSpPr/>
          <p:nvPr/>
        </p:nvSpPr>
        <p:spPr>
          <a:xfrm>
            <a:off x="576072" y="1784255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强国有我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习近平主席二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二五年新年贺词温暖人心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又催人奋进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这份特殊的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年终盘点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让我们看到家国的风姿翩然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某校九年级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班同学从贺词中摘录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了以下内容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endParaRPr lang="en-US" altLang="zh-CN" sz="2400" dirty="0"/>
          </a:p>
        </p:txBody>
      </p:sp>
      <p:graphicFrame>
        <p:nvGraphicFramePr>
          <p:cNvPr id="37" name="P_6_BD#f6f218f17?colgroup=35&amp;vcp=1&amp;pid=234afe2aa&amp;color=0,0,0&amp;vtp=1&amp;bbb=1&amp;hb=1"/>
          <p:cNvGraphicFramePr>
            <a:graphicFrameLocks noGrp="1"/>
          </p:cNvGraphicFramePr>
          <p:nvPr/>
        </p:nvGraphicFramePr>
        <p:xfrm>
          <a:off x="576072" y="3566319"/>
          <a:ext cx="10936224" cy="1489964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148996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这里有积厚成势的韧性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扎实推动高质量发展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我国经济回暖向好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国内生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产总值预计超过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130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万亿元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粮食产量突破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1.4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万亿斤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中国碗装了更多中国粮</a:t>
                      </a:r>
                      <a:r>
                        <a:rPr lang="en-US" altLang="zh-CN" sz="2400" b="1" i="0" spc="-10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2400" b="1" i="0" spc="-10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区域发展协同联动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积厚成势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新型城镇化和乡村振兴相互融合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同频共振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P_6_BD#f6f218f17?colgroup=35&amp;vcp=1&amp;pid=234afe2aa&amp;color=0,0,0&amp;mp=1&amp;vtp=1&amp;bt=1&amp;bbb=1&amp;hb=1"/>
          <p:cNvGraphicFramePr>
            <a:graphicFrameLocks noGrp="1"/>
          </p:cNvGraphicFramePr>
          <p:nvPr/>
        </p:nvGraphicFramePr>
        <p:xfrm>
          <a:off x="576072" y="2267426"/>
          <a:ext cx="10936224" cy="2884805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288480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这里有青春奉献的身影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巴黎奥运赛场上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我国体育健儿奋勇争先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取得境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外参赛最好成绩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面对洪涝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台风等自然灾害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广大党员干部冲锋在前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大家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众志成城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守望相助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◆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这里有温暖的人民情怀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——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基础养老金提高了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房贷利率下调了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直接结算范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围扩大方便了异地就医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消费品以旧换新提高了生活品质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大家的获得感又充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实了许多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6_BD#f6f218f17?colgroup=35&amp;vcp=1&amp;pid=234afe2aa&amp;color=0,0,0&amp;mp=1&amp;vtp=1&amp;bt=1&amp;bbb=1"/>
          <p:cNvSpPr txBox="1"/>
          <p:nvPr/>
        </p:nvSpPr>
        <p:spPr>
          <a:xfrm>
            <a:off x="10896743" y="1638014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 smtClean="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5_1#daea2772f?vcp=1&amp;pid=234afe2aa&amp;color=0,0,0&amp;mp=1&amp;vtp=1&amp;bt=1&amp;bbb=1&amp;hb=1"/>
          <p:cNvSpPr/>
          <p:nvPr/>
        </p:nvSpPr>
        <p:spPr>
          <a:xfrm>
            <a:off x="576072" y="147257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（2）根据上述贺词，运用所学知识，以“看中国发展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绽青春光彩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为主题撰写一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篇短文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：①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围绕主题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观点明确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层次分明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逻辑清晰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学科术语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使用规范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；④80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字左右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。8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56_1#daea2772f?vcp=1&amp;pid=234afe2aa&amp;color=0,0,0&amp;vtp=1&amp;bbb=1&amp;hb=1"/>
          <p:cNvSpPr/>
          <p:nvPr/>
        </p:nvSpPr>
        <p:spPr>
          <a:xfrm>
            <a:off x="576072" y="317340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【示例】2025</a:t>
            </a:r>
            <a:r>
              <a:rPr lang="en-US" altLang="zh-CN" sz="2400" b="1" i="0" dirty="0">
                <a:solidFill>
                  <a:srgbClr val="A0002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年，中国发展硕果累累。经济发展蓬勃稳健，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区域与城乡协同共进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体育健儿赛场争光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，党员干部抗灾有力，民生福祉提升。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青年一代应奋发有为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锤炼本领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，勇担时代重任，为祖国繁荣贡献智慧与力量。（8分。开放性试题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符</a:t>
            </a:r>
            <a:endParaRPr lang="en-US" altLang="zh-CN" sz="2400" b="1" i="0" smtClean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合题意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、言之有理即可得分）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a0c9f5993?vcp=1&amp;pid=959cedd9b&amp;color=0,0,0&amp;vtp=1&amp;bt=1&amp;bbb=1"/>
          <p:cNvSpPr/>
          <p:nvPr/>
        </p:nvSpPr>
        <p:spPr>
          <a:xfrm>
            <a:off x="576072" y="286527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注意事项：1.答题前，考生务必将姓名、准考证号填写在试卷和答题卡上。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.考生作答时，请在答题卡上作答（答题注意事项见答题卡），在本试卷上作答无效。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f7f34f59?vcp=1&amp;pid=88df00419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一、单项选择题（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在每小题列出的</a:t>
            </a:r>
            <a:endParaRPr lang="en-US" altLang="zh-CN" sz="2600" b="1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四个备选项中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只有一项符合题目要求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错选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多选或未选均不得分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C_5_BD.1_1#247f62441?vcp=1&amp;pid=cf7f34f59&amp;color=0,0,0&amp;vtp=1&amp;bbb=1&amp;hb=1"/>
          <p:cNvSpPr/>
          <p:nvPr/>
        </p:nvSpPr>
        <p:spPr>
          <a:xfrm>
            <a:off x="576072" y="178948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1.“孩儿立志出乡关，学不成名誓不还。埋骨何须桑梓地，人生无处不青山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这是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年少时的毛泽东留给父亲的一首诗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下列选项与这首诗蕴含的道理最吻合的是 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5" name="QC_5_BD.1_2#247f62441.choices?vcp=1&amp;pid=cf7f34f59&amp;color=0,0,0&amp;vtp=1&amp;bbb=1"/>
          <p:cNvSpPr/>
          <p:nvPr/>
        </p:nvSpPr>
        <p:spPr>
          <a:xfrm>
            <a:off x="576072" y="2941374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A.人皆有长短优劣，要学会接纳与欣赏自己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.学习是苦乐交织的，要养成自觉、主动的学习态度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.生命是神圣的，要在生命传承关系中更好地认识生命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.志向是人生的航标，要将个人理想和国家命运相结合</a:t>
            </a:r>
            <a:endParaRPr lang="en-US" altLang="zh-CN" sz="2400" dirty="0"/>
          </a:p>
        </p:txBody>
      </p:sp>
      <p:sp>
        <p:nvSpPr>
          <p:cNvPr id="6" name="QC_5_AN.2_1#247f62441.bracket?vcp=1&amp;pid=cf7f34f59&amp;color=0,0,0&amp;vpa=1&amp;vtp=1&amp;answeroption=D"/>
          <p:cNvSpPr txBox="1"/>
          <p:nvPr/>
        </p:nvSpPr>
        <p:spPr>
          <a:xfrm>
            <a:off x="449072" y="47142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_1#0a3b2c133?sp=1&amp;vcp=1&amp;pid=cf7f34f59&amp;color=0,0,0&amp;vtp=1&amp;bt=1&amp;bbb=1&amp;hb=1"/>
          <p:cNvSpPr/>
          <p:nvPr/>
        </p:nvSpPr>
        <p:spPr>
          <a:xfrm>
            <a:off x="576072" y="144463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2.初中生小新喜欢网上交友。一次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他在和网友交谈时透露了自己的住址和联系方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。此后，这名“好友”经常骚扰他，严重影响了他的学习和生活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小新的经历给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我们的启示有(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3_2#0a3b2c133?vcp=1&amp;pid=cf7f34f59&amp;color=0,0,0&amp;vtp=1&amp;bbb=1&amp;hb=1"/>
          <p:cNvSpPr/>
          <p:nvPr/>
        </p:nvSpPr>
        <p:spPr>
          <a:xfrm>
            <a:off x="576072" y="314546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①友谊是一种心灵的相遇，可以超越家庭背景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②建立友谊需要开放自己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敞开心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，主动表达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③网上交友需要理性辨别、慎重选择、遵守法规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在网络虚拟世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界进行交往要有一定的自我保护意识</a:t>
            </a:r>
            <a:endParaRPr lang="en-US" altLang="zh-CN" sz="2400" dirty="0"/>
          </a:p>
        </p:txBody>
      </p:sp>
      <p:sp>
        <p:nvSpPr>
          <p:cNvPr id="5" name="QC_5_BD.3_3#0a3b2c133.choices?vcp=1&amp;pid=cf7f34f59&amp;color=0,0,0&amp;vtp=1&amp;bbb=1"/>
          <p:cNvSpPr/>
          <p:nvPr/>
        </p:nvSpPr>
        <p:spPr>
          <a:xfrm>
            <a:off x="576072" y="48472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4_1#0a3b2c133.bracket?vcp=1&amp;pid=cf7f34f59&amp;color=0,0,0&amp;vpa=2&amp;vtp=1&amp;answeroption=D"/>
          <p:cNvSpPr txBox="1"/>
          <p:nvPr/>
        </p:nvSpPr>
        <p:spPr>
          <a:xfrm>
            <a:off x="8815197" y="48802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c5230d84f?sp=1&amp;vcp=1&amp;pid=cf7f34f59&amp;color=0,0,0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3.小陈多次参加全国、省市田径比赛，在比赛中一次次突破自我，屡获佳绩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荣誉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的背后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，是她成百上千个日日夜夜的“奔跑”，更包含了太多不为人知的“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跌倒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这启示我们要(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5_2#c5230d84f?vcp=1&amp;pid=cf7f34f59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①战胜挫折，迎难而上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②磨砺意志，增强韧性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③特立独行，我行我素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充盈生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，拒绝冷漠</a:t>
            </a:r>
            <a:endParaRPr lang="en-US" altLang="zh-CN" sz="2400" dirty="0"/>
          </a:p>
        </p:txBody>
      </p:sp>
      <p:sp>
        <p:nvSpPr>
          <p:cNvPr id="5" name="QC_5_BD.5_3#c5230d84f.choices?vcp=1&amp;pid=cf7f34f59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①④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6_1#c5230d84f.bracket?vcp=1&amp;pid=cf7f34f59&amp;color=0,0,0&amp;vpa=3&amp;vtp=1&amp;answeroption=A"/>
          <p:cNvSpPr txBox="1"/>
          <p:nvPr/>
        </p:nvSpPr>
        <p:spPr>
          <a:xfrm>
            <a:off x="44907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b5ab41863?sp=1&amp;vcp=1&amp;pid=cf7f34f59&amp;color=0,0,0&amp;vtp=1&amp;bt=1&amp;bbb=1"/>
          <p:cNvSpPr/>
          <p:nvPr/>
        </p:nvSpPr>
        <p:spPr>
          <a:xfrm>
            <a:off x="576072" y="11550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4.心理课上，几名同学交流了各自心中的烦恼，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以下相应建议合理的有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9" name="QC_5_BD.7_2#b5ab41863?colgroup=19,15&amp;vcp=1&amp;pid=cf7f34f59&amp;color=0,0,0&amp;vtp=1&amp;bbb=1&amp;hb=1"/>
          <p:cNvGraphicFramePr>
            <a:graphicFrameLocks noGrp="1"/>
          </p:cNvGraphicFramePr>
          <p:nvPr/>
        </p:nvGraphicFramePr>
        <p:xfrm>
          <a:off x="576072" y="1760760"/>
          <a:ext cx="10927080" cy="3170428"/>
        </p:xfrm>
        <a:graphic>
          <a:graphicData uri="http://schemas.openxmlformats.org/drawingml/2006/table">
            <a:tbl>
              <a:tblPr/>
              <a:tblGrid>
                <a:gridCol w="6117336"/>
                <a:gridCol w="4809744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烦恼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建议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“性格内向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胆小害羞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不敢参与班干竞选”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①勇敢地迎接挑战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展示自己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“今天被老师批评了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他也太严格了”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②对老师敬而远之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保持距离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“我和男生正常讨论学习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被起哄说关系不</a:t>
                      </a:r>
                      <a:endParaRPr lang="en-US" altLang="zh-CN" sz="24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一般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③内心坦荡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言谈得当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举止得体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988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“我一回到家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爸妈就唠叨我的学习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真烦”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④培养批判性思维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拒绝沟通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5_BD.7_3#b5ab41863.choices?vcp=1&amp;pid=cf7f34f59&amp;color=0,0,0&amp;vtp=1&amp;bbb=1"/>
          <p:cNvSpPr/>
          <p:nvPr/>
        </p:nvSpPr>
        <p:spPr>
          <a:xfrm>
            <a:off x="576072" y="50627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①②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②③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.②④</a:t>
            </a:r>
            <a:endParaRPr lang="en-US" altLang="zh-CN" sz="2400" dirty="0"/>
          </a:p>
        </p:txBody>
      </p:sp>
      <p:sp>
        <p:nvSpPr>
          <p:cNvPr id="3" name="QC_5_AN.8_1#b5ab41863.bracket?vcp=1&amp;pid=cf7f34f59&amp;color=0,0,0&amp;vpa=4&amp;vtp=1&amp;answeroption=B"/>
          <p:cNvSpPr txBox="1"/>
          <p:nvPr/>
        </p:nvSpPr>
        <p:spPr>
          <a:xfrm>
            <a:off x="3250692" y="509578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2f20b0420?vcp=1&amp;pid=cf7f34f59&amp;color=0,0,0&amp;mp=1&amp;vtp=1&amp;bt=1&amp;bbb=1&amp;hb=1"/>
          <p:cNvSpPr/>
          <p:nvPr/>
        </p:nvSpPr>
        <p:spPr>
          <a:xfrm>
            <a:off x="576072" y="228791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5.走出家门、拥抱绿意成为不少人的放松方式。鸟语花香、翠蔓扶风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绿草茵茵等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自然元素能让人心情舒畅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这说明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9_2#2f20b0420.choices?vcp=1&amp;pid=cf7f34f59&amp;color=0,0,0&amp;vtp=1&amp;bbb=1"/>
          <p:cNvSpPr/>
          <p:nvPr/>
        </p:nvSpPr>
        <p:spPr>
          <a:xfrm>
            <a:off x="576072" y="344264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人与人之间的情绪会相互感染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.我们能用热情和行动影响环境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美好事物能激发正面情绪感受</a:t>
            </a:r>
            <a:r>
              <a:rPr lang="en-US" altLang="zh-CN" sz="2400" b="1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.情感会影响人们的判断和选择</a:t>
            </a:r>
            <a:endParaRPr lang="en-US" altLang="zh-CN" sz="2400" dirty="0"/>
          </a:p>
        </p:txBody>
      </p:sp>
      <p:sp>
        <p:nvSpPr>
          <p:cNvPr id="5" name="QC_5_AN.10_1#2f20b0420.bracket?vcp=1&amp;pid=cf7f34f59&amp;color=0,0,0&amp;mp=1&amp;vpa=5&amp;vtp=1&amp;answeroption=C"/>
          <p:cNvSpPr txBox="1"/>
          <p:nvPr/>
        </p:nvSpPr>
        <p:spPr>
          <a:xfrm>
            <a:off x="449072" y="40725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 smtClean="0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6379</Words>
  <Application>WPS 演示</Application>
  <PresentationFormat>自定义</PresentationFormat>
  <Paragraphs>425</Paragraphs>
  <Slides>39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5" baseType="lpstr">
      <vt:lpstr>Arial</vt:lpstr>
      <vt:lpstr>宋体</vt:lpstr>
      <vt:lpstr>Wingdings</vt:lpstr>
      <vt:lpstr>微软雅黑</vt:lpstr>
      <vt:lpstr>微软雅黑</vt:lpstr>
      <vt:lpstr>黑体</vt:lpstr>
      <vt:lpstr>黑体</vt:lpstr>
      <vt:lpstr>Times New Roman</vt:lpstr>
      <vt:lpstr>Times New Roman</vt:lpstr>
      <vt:lpstr>楷体</vt:lpstr>
      <vt:lpstr>宋体</vt:lpstr>
      <vt:lpstr>华文细黑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_HSP</cp:lastModifiedBy>
  <cp:revision>3</cp:revision>
  <dcterms:created xsi:type="dcterms:W3CDTF">2025-04-10T06:54:00Z</dcterms:created>
  <dcterms:modified xsi:type="dcterms:W3CDTF">2025-04-11T02:30:35Z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9FBFC0C38A134183A1334662DD75DB7D_12</vt:lpwstr>
  </property>
  <property fmtid="{D5CDD505-2E9C-101B-9397-08002B2CF9AE}" pid="3" name="KSOProductBuildVer">
    <vt:lpwstr>2052-12.1.0.20305</vt:lpwstr>
  </property>
</Properties>
</file>