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90" r:id="rId30"/>
    <p:sldId id="282" r:id="rId31"/>
    <p:sldId id="283" r:id="rId32"/>
    <p:sldId id="284" r:id="rId33"/>
    <p:sldId id="285" r:id="rId34"/>
    <p:sldId id="286" r:id="rId35"/>
    <p:sldId id="287" r:id="rId36"/>
    <p:sldId id="288" r:id="rId37"/>
    <p:sldId id="289" r:id="rId38"/>
  </p:sldIdLst>
  <p:sldSz cx="12096750" cy="6840220"/>
  <p:notesSz cx="6840220" cy="1209675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451" autoAdjust="0"/>
    <p:restoredTop sz="94610"/>
  </p:normalViewPr>
  <p:slideViewPr>
    <p:cSldViewPr snapToGrid="0" snapToObjects="1">
      <p:cViewPr varScale="1">
        <p:scale>
          <a:sx n="110" d="100"/>
          <a:sy n="110" d="100"/>
        </p:scale>
        <p:origin x="120" y="2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notesMaster" Target="notesMasters/notesMaster1.xml"/><Relationship Id="rId39" Type="http://schemas.openxmlformats.org/officeDocument/2006/relationships/presProps" Target="presProps.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daode_fazhi#pid=67f34dfb4e3858257340cff6#tid=67f760b618be2f000a99e4c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
        <p:nvSpPr>
          <p:cNvPr id="3" name="MasterShapeName"/>
          <p:cNvSpPr/>
          <p:nvPr/>
        </p:nvSpPr>
        <p:spPr>
          <a:xfrm>
            <a:off x="5468112" y="4069080"/>
            <a:ext cx="4681728" cy="832104"/>
          </a:xfrm>
          <a:prstGeom prst="rect">
            <a:avLst/>
          </a:prstGeom>
          <a:noFill/>
        </p:spPr>
        <p:txBody>
          <a:bodyPr wrap="square" lIns="0" tIns="0" rIns="0" bIns="0" rtlCol="0" anchor="ctr"/>
          <a:lstStyle/>
          <a:p>
            <a:pPr algn="r">
              <a:lnSpc>
                <a:spcPct val="100000"/>
              </a:lnSpc>
            </a:pPr>
            <a:r>
              <a:rPr lang="en-US" sz="48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道德与法治  A版</a:t>
            </a:r>
            <a:endParaRPr lang="en-US" sz="48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097512" cy="6839712"/>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image" Target="../media/image7.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image" Target="../media/image8.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a87d36fc2?sp=1&amp;vcp=1&amp;pid=4c87ea4ba&amp;color=0,0,0&amp;mp=1&amp;vtp=1&amp;bt=1&amp;bbb=1&amp;hb=1"/>
          <p:cNvSpPr/>
          <p:nvPr/>
        </p:nvSpPr>
        <p:spPr>
          <a:xfrm>
            <a:off x="576072" y="1717680"/>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7.2024年，我国粮食产量首次站上1.4万亿斤的“新台阶</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”，背后是每个农民和新农</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人合力端牢中国饭碗</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；一项项“卡脖子”技术被攻克</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，背后是每个科研尖兵攀登高</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峰</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、孜孜以求的结果</a:t>
            </a:r>
            <a:r>
              <a:rPr lang="en-US" altLang="zh-CN" sz="2400" b="1" i="0" dirty="0">
                <a:solidFill>
                  <a:srgbClr val="000000"/>
                </a:solidFill>
                <a:latin typeface="宋体" panose="02010600030101010101" pitchFamily="2" charset="-122"/>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无数“每个”绘就了奔跑的中国的壮美画卷</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。这说明 (</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C_5_BD.13_2#a87d36fc2?vcp=1&amp;pid=4c87ea4ba&amp;color=0,0,0&amp;vtp=1&amp;bbb=1&amp;hb=1"/>
          <p:cNvSpPr/>
          <p:nvPr/>
        </p:nvSpPr>
        <p:spPr>
          <a:xfrm>
            <a:off x="576072" y="3418518"/>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①劳动创造价值，实干成就梦想</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②劳动是公民最基本、最重要的权利</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③平凡铸</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就伟大</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，英雄来自人民</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④劳动精神是鼓舞人民前进的物质支撑</a:t>
            </a:r>
            <a:endParaRPr lang="en-US" altLang="zh-CN" sz="2400" dirty="0"/>
          </a:p>
        </p:txBody>
      </p:sp>
      <p:sp>
        <p:nvSpPr>
          <p:cNvPr id="5" name="QC_5_BD.13_3#a87d36fc2.choices?vcp=1&amp;pid=4c87ea4ba&amp;color=0,0,0&amp;vtp=1&amp;bbb=1"/>
          <p:cNvSpPr/>
          <p:nvPr/>
        </p:nvSpPr>
        <p:spPr>
          <a:xfrm>
            <a:off x="576072" y="4574218"/>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0985" algn="l"/>
                <a:tab pos="5577205" algn="l"/>
                <a:tab pos="8366125"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.①②</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B.①③</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C.②④</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.③④</a:t>
            </a:r>
            <a:endParaRPr lang="en-US" altLang="zh-CN" sz="2400" dirty="0"/>
          </a:p>
        </p:txBody>
      </p:sp>
      <p:sp>
        <p:nvSpPr>
          <p:cNvPr id="6" name="QC_5_AN.14_1#a87d36fc2.bracket?vcp=1&amp;pid=4c87ea4ba&amp;color=0,0,0&amp;mp=1&amp;vpa=7&amp;vtp=1&amp;answeroption=B"/>
          <p:cNvSpPr txBox="1"/>
          <p:nvPr/>
        </p:nvSpPr>
        <p:spPr>
          <a:xfrm>
            <a:off x="3250692" y="4607238"/>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_1#69dba823e?sp=1&amp;vcp=1&amp;pid=4c87ea4ba&amp;color=0,0,0&amp;vtp=1&amp;bt=1&amp;bbb=1&amp;hb=1"/>
          <p:cNvSpPr/>
          <p:nvPr/>
        </p:nvSpPr>
        <p:spPr>
          <a:xfrm>
            <a:off x="576072" y="539986"/>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8.《中华人民共和国民法典》被称为“社会生活的百科全书</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”，其中蕴含着丰富的道</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德思想</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下列理解正确的有(</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C_5_BD.15_2#69dba823e?vcp=1&amp;pid=4c87ea4ba&amp;color=0,0,0&amp;vtp=1&amp;bbb=1&amp;hb=1"/>
          <p:cNvSpPr/>
          <p:nvPr/>
        </p:nvSpPr>
        <p:spPr>
          <a:xfrm>
            <a:off x="576072" y="1694723"/>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①拾得遗失物，应当返还权利人——拾金不昧</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②子女可以随父姓</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，也可以随母</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姓</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——尊老爱幼</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③受损害方可请求违约方承担违约责任——诚实守信</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④损害社</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会公共利益的</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，应当承担民事责任——崇尚自由</a:t>
            </a:r>
            <a:endParaRPr lang="en-US" altLang="zh-CN" sz="2400" dirty="0"/>
          </a:p>
        </p:txBody>
      </p:sp>
      <p:sp>
        <p:nvSpPr>
          <p:cNvPr id="5" name="QC_5_BD.15_3#69dba823e.choices?vcp=1&amp;pid=4c87ea4ba&amp;color=0,0,0&amp;vtp=1&amp;bbb=1"/>
          <p:cNvSpPr/>
          <p:nvPr/>
        </p:nvSpPr>
        <p:spPr>
          <a:xfrm>
            <a:off x="576072" y="3396524"/>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0985" algn="l"/>
                <a:tab pos="5577205" algn="l"/>
                <a:tab pos="8366125"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.①②</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B.①③</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C.②④</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.③④</a:t>
            </a:r>
            <a:endParaRPr lang="en-US" altLang="zh-CN" sz="2400" dirty="0"/>
          </a:p>
        </p:txBody>
      </p:sp>
      <p:sp>
        <p:nvSpPr>
          <p:cNvPr id="6" name="QC_5_BD.17_1#3a045d52a?vcp=1&amp;pid=4c87ea4ba&amp;color=0,0,0&amp;vtp=1&amp;bbb=1&amp;hb=1"/>
          <p:cNvSpPr/>
          <p:nvPr/>
        </p:nvSpPr>
        <p:spPr>
          <a:xfrm>
            <a:off x="576072" y="3919383"/>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9.2024年12月19日，余某某拐卖儿童案在贵州省高级人民法院重审二审开庭</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。贵州</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省高级人民法院当庭作出裁定</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，驳回余某某上诉，维持一审死刑判决</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。本裁定为</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终审裁定</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，余某某不能再次上诉。</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余某某拐卖儿童的行为是(</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8" name="QC_5_BD.17_2#3a045d52a.choices?vcp=1&amp;pid=4c87ea4ba&amp;color=0,0,0&amp;vtp=1&amp;bbb=1"/>
          <p:cNvSpPr/>
          <p:nvPr/>
        </p:nvSpPr>
        <p:spPr>
          <a:xfrm>
            <a:off x="576072" y="5621183"/>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4160" algn="l"/>
                <a:tab pos="5570855" algn="l"/>
                <a:tab pos="8362950"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.一般违法行为</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B.民事违法行为</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C.行政违法行为</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.刑事违法行为</a:t>
            </a:r>
            <a:endParaRPr lang="en-US" altLang="zh-CN" sz="2400" dirty="0"/>
          </a:p>
        </p:txBody>
      </p:sp>
      <p:sp>
        <p:nvSpPr>
          <p:cNvPr id="9" name="QC_5_AN.16_1#69dba823e.bracket?vcp=1&amp;pid=4c87ea4ba&amp;color=0,0,0&amp;vpa=8&amp;vtp=1&amp;answeroption=B"/>
          <p:cNvSpPr txBox="1"/>
          <p:nvPr/>
        </p:nvSpPr>
        <p:spPr>
          <a:xfrm>
            <a:off x="3250692" y="3429544"/>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10" name="QC_5_AN.18_1#3a045d52a.bracket?vcp=1&amp;pid=4c87ea4ba&amp;color=0,0,0&amp;vpa=9&amp;vtp=1&amp;answeroption=D"/>
          <p:cNvSpPr txBox="1"/>
          <p:nvPr/>
        </p:nvSpPr>
        <p:spPr>
          <a:xfrm>
            <a:off x="8812022" y="5654203"/>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wipe(left)">
                                      <p:cBhvr>
                                        <p:cTn id="12"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0"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466a4b9be?sp=1&amp;vcp=1&amp;pid=4c87ea4ba&amp;color=0,0,0&amp;vtp=1&amp;bt=1&amp;bbb=1&amp;hb=1"/>
          <p:cNvSpPr/>
          <p:nvPr/>
        </p:nvSpPr>
        <p:spPr>
          <a:xfrm>
            <a:off x="576072" y="1444630"/>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10.2024年12月1日至7日是我国第七个“宪法宣传周”，广西各地各部门围绕</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“大力弘</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扬宪法精神</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，推动进一步全面深化改革”的主题，开展了宪法宣誓、宪法晨读</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、联</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合普法等形式多样的活动</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开展这些活动(</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C_5_BD.19_2#466a4b9be?vcp=1&amp;pid=4c87ea4ba&amp;color=0,0,0&amp;vtp=1&amp;bbb=1&amp;hb=1"/>
          <p:cNvSpPr/>
          <p:nvPr/>
        </p:nvSpPr>
        <p:spPr>
          <a:xfrm>
            <a:off x="576072" y="3145468"/>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①营造了法治氛围，让法治精神深入人心</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②普及宪法常识</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，增强了全社会宪法意</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识</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③提升了宪法地位，推动宪法完善和发展</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④提高了公民科学素养</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，适应了社</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会的发展</a:t>
            </a:r>
            <a:endParaRPr lang="en-US" altLang="zh-CN" sz="2400" dirty="0"/>
          </a:p>
        </p:txBody>
      </p:sp>
      <p:sp>
        <p:nvSpPr>
          <p:cNvPr id="5" name="QC_5_BD.19_3#466a4b9be.choices?vcp=1&amp;pid=4c87ea4ba&amp;color=0,0,0&amp;vtp=1&amp;bbb=1"/>
          <p:cNvSpPr/>
          <p:nvPr/>
        </p:nvSpPr>
        <p:spPr>
          <a:xfrm>
            <a:off x="576072" y="4847268"/>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0985" algn="l"/>
                <a:tab pos="5577205" algn="l"/>
                <a:tab pos="8366125"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.①②</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B.①④</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C.②③</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.③④</a:t>
            </a:r>
            <a:endParaRPr lang="en-US" altLang="zh-CN" sz="2400" dirty="0"/>
          </a:p>
        </p:txBody>
      </p:sp>
      <p:sp>
        <p:nvSpPr>
          <p:cNvPr id="6" name="QC_5_AN.20_1#466a4b9be.bracket?vcp=1&amp;pid=4c87ea4ba&amp;color=0,0,0&amp;vpa=10&amp;vtp=1&amp;answeroption=A"/>
          <p:cNvSpPr txBox="1"/>
          <p:nvPr/>
        </p:nvSpPr>
        <p:spPr>
          <a:xfrm>
            <a:off x="449072" y="4880288"/>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1_1#a1344aab4?vcp=1&amp;pid=4c87ea4ba&amp;color=0,0,0&amp;vtp=1&amp;bt=1&amp;bbb=1&amp;hb=1"/>
          <p:cNvSpPr/>
          <p:nvPr/>
        </p:nvSpPr>
        <p:spPr>
          <a:xfrm>
            <a:off x="576072" y="1453520"/>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11.近来，亲朋好友露营围坐、谈天说地成为休闲新风尚</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。同时也出现了煞风景的</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现象</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：烧烤炭渣损伤草皮、烟头等垃圾乱扔</a:t>
            </a:r>
            <a:r>
              <a:rPr lang="en-US" altLang="zh-CN" sz="2400" b="1" i="0" dirty="0">
                <a:solidFill>
                  <a:srgbClr val="000000"/>
                </a:solidFill>
                <a:latin typeface="宋体" panose="02010600030101010101" pitchFamily="2" charset="-122"/>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对此，</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同学们发表了不同的看法，</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其中你认为合理的是(</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C_5_BD.21_2#a1344aab4.choices?vcp=1&amp;pid=4c87ea4ba&amp;color=0,0,0&amp;vtp=1&amp;bbb=1"/>
          <p:cNvSpPr/>
          <p:nvPr/>
        </p:nvSpPr>
        <p:spPr>
          <a:xfrm>
            <a:off x="576072" y="3154358"/>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A.先履行保护环境的义务，后行使露营休闲的权利</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.露营休闲的权利和保护环境的义务是完全对等的</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.如果放弃露营休闲的权利，可以不履行保护环境的义务</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.享有露营休闲权利的同时，必须履行保护环境的义务</a:t>
            </a:r>
            <a:endParaRPr lang="en-US" altLang="zh-CN" sz="2400" dirty="0"/>
          </a:p>
        </p:txBody>
      </p:sp>
      <p:sp>
        <p:nvSpPr>
          <p:cNvPr id="5" name="QC_5_AN.22_1#a1344aab4.bracket?vcp=1&amp;pid=4c87ea4ba&amp;color=0,0,0&amp;vpa=11&amp;vtp=1&amp;answeroption=D"/>
          <p:cNvSpPr txBox="1"/>
          <p:nvPr/>
        </p:nvSpPr>
        <p:spPr>
          <a:xfrm>
            <a:off x="449072" y="4927278"/>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3_1#67d223daa?sp=1&amp;vcp=1&amp;pid=4c87ea4ba&amp;color=0,0,0&amp;vtp=1&amp;bt=1&amp;bbb=1&amp;hb=1"/>
          <p:cNvSpPr/>
          <p:nvPr/>
        </p:nvSpPr>
        <p:spPr>
          <a:xfrm>
            <a:off x="576072" y="1444630"/>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12.2024年是内蒙古自治区成立70周年。</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内蒙古自治区是我国首个省级民族自治区，</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为各少数民族地区实行民族区域自治提供了成功的范例</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。关于民族区域自治</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列说法正确的有(</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C_5_BD.23_2#67d223daa?vcp=1&amp;pid=4c87ea4ba&amp;color=0,0,0&amp;vtp=1&amp;bbb=1&amp;hb=1"/>
          <p:cNvSpPr/>
          <p:nvPr/>
        </p:nvSpPr>
        <p:spPr>
          <a:xfrm>
            <a:off x="576072" y="3145468"/>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①民族自治地方依法享有高度自治权</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民族自治机关必须服从中央的统一领导</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民族区域自治制度是我国的根本政治制度</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④民族自治地方的自治机关是人民代</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表大会和人民政府</a:t>
            </a:r>
            <a:endParaRPr lang="en-US" altLang="zh-CN" sz="2400" dirty="0"/>
          </a:p>
        </p:txBody>
      </p:sp>
      <p:sp>
        <p:nvSpPr>
          <p:cNvPr id="5" name="QC_5_BD.23_3#67d223daa.choices?vcp=1&amp;pid=4c87ea4ba&amp;color=0,0,0&amp;vtp=1&amp;bbb=1"/>
          <p:cNvSpPr/>
          <p:nvPr/>
        </p:nvSpPr>
        <p:spPr>
          <a:xfrm>
            <a:off x="576072" y="4847268"/>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0985" algn="l"/>
                <a:tab pos="5577205" algn="l"/>
                <a:tab pos="8366125"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.①③</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B.①④</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C.②③</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.②④</a:t>
            </a:r>
            <a:endParaRPr lang="en-US" altLang="zh-CN" sz="2400" dirty="0"/>
          </a:p>
        </p:txBody>
      </p:sp>
      <p:sp>
        <p:nvSpPr>
          <p:cNvPr id="6" name="QC_5_AN.24_1#67d223daa.bracket?vcp=1&amp;pid=4c87ea4ba&amp;color=0,0,0&amp;vpa=12&amp;vtp=1&amp;answeroption=D"/>
          <p:cNvSpPr txBox="1"/>
          <p:nvPr/>
        </p:nvSpPr>
        <p:spPr>
          <a:xfrm>
            <a:off x="8815197" y="4880288"/>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5_1#113e29168?sp=1&amp;vcp=1&amp;pid=4c87ea4ba&amp;color=0,0,0&amp;vtp=1&amp;bt=1&amp;bbb=1&amp;hb=1"/>
          <p:cNvSpPr/>
          <p:nvPr/>
        </p:nvSpPr>
        <p:spPr>
          <a:xfrm>
            <a:off x="576072" y="1171580"/>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13.2024年3月11日，十四届全国人大二次会议表决通过新修订的</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《中华人民共和国</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国务院组织法</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》，该法载入“</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坚持以习近平新时代中国特色社会主义思想为指导”</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坚持党的全面领导”等重要内容，并由国家主席公布后施行。对此</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，下列解读正</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确的有(</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C_5_BD.25_2#113e29168?vcp=1&amp;pid=4c87ea4ba&amp;color=0,0,0&amp;vtp=1&amp;bbb=1&amp;hb=1"/>
          <p:cNvSpPr/>
          <p:nvPr/>
        </p:nvSpPr>
        <p:spPr>
          <a:xfrm>
            <a:off x="576072" y="3418518"/>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①国家主席依法行使公布法律、发布命令的职权</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国务院作为最高国家行政机关，</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享有最高国家权力</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③该法的修订凸显了中国特色社会主义最本质的特征</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④全国</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人民代表大会修订国务院组织法</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，行使了决定权</a:t>
            </a:r>
            <a:endParaRPr lang="en-US" altLang="zh-CN" sz="2400" dirty="0"/>
          </a:p>
        </p:txBody>
      </p:sp>
      <p:sp>
        <p:nvSpPr>
          <p:cNvPr id="5" name="QC_5_BD.25_3#113e29168.choices?vcp=1&amp;pid=4c87ea4ba&amp;color=0,0,0&amp;vtp=1&amp;bbb=1"/>
          <p:cNvSpPr/>
          <p:nvPr/>
        </p:nvSpPr>
        <p:spPr>
          <a:xfrm>
            <a:off x="576072" y="5120318"/>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0985" algn="l"/>
                <a:tab pos="5577205" algn="l"/>
                <a:tab pos="8366125"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.①③</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B.①④</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C.②③</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.②④</a:t>
            </a:r>
            <a:endParaRPr lang="en-US" altLang="zh-CN" sz="2400" dirty="0"/>
          </a:p>
        </p:txBody>
      </p:sp>
      <p:sp>
        <p:nvSpPr>
          <p:cNvPr id="6" name="QC_5_AN.26_1#113e29168.bracket?vcp=1&amp;pid=4c87ea4ba&amp;color=0,0,0&amp;vpa=13&amp;vtp=1&amp;answeroption=A"/>
          <p:cNvSpPr txBox="1"/>
          <p:nvPr/>
        </p:nvSpPr>
        <p:spPr>
          <a:xfrm>
            <a:off x="449072" y="5153338"/>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7_1#028e55b5f?sp=1&amp;vcp=1&amp;pid=4c87ea4ba&amp;color=0,0,0&amp;vtp=1&amp;bt=1&amp;bbb=1&amp;hb=1"/>
          <p:cNvSpPr/>
          <p:nvPr/>
        </p:nvSpPr>
        <p:spPr>
          <a:xfrm>
            <a:off x="576072" y="1707547"/>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14.全过程人民民主，是全方位、全链条、全覆盖的民主。某社区创新“</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居民说事”</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制度</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，畅通民意诉求渠道，下图是“居民说事”制度的主要流程</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。该流程体现了 (</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pic>
        <p:nvPicPr>
          <p:cNvPr id="3" name="QC_5_BD.27_2#028e55b5f?vcp=1&amp;pid=4c87ea4b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94360" y="2943511"/>
            <a:ext cx="10908792" cy="95097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27_3#028e55b5f.choices?vcp=1&amp;pid=4c87ea4ba&amp;color=0,0,0&amp;vtp=1&amp;bbb=1"/>
          <p:cNvSpPr/>
          <p:nvPr/>
        </p:nvSpPr>
        <p:spPr>
          <a:xfrm>
            <a:off x="576072" y="4023011"/>
            <a:ext cx="10954512" cy="1117600"/>
          </a:xfrm>
          <a:prstGeom prst="rect">
            <a:avLst/>
          </a:prstGeom>
          <a:noFill/>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.人民代表大会制度是我国的根本制度</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.居民说事是参与民主生活的最佳渠道</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C.人民参与民主生活的权利不断地扩大</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.居民的意愿和要求可以得到充分表达</a:t>
            </a:r>
            <a:endParaRPr lang="en-US" altLang="zh-CN" sz="2400" dirty="0"/>
          </a:p>
        </p:txBody>
      </p:sp>
      <p:sp>
        <p:nvSpPr>
          <p:cNvPr id="6" name="QC_5_AN.28_1#028e55b5f.bracket?vcp=1&amp;pid=4c87ea4ba&amp;color=0,0,0&amp;vpa=14&amp;vtp=1&amp;answeroption=D"/>
          <p:cNvSpPr txBox="1"/>
          <p:nvPr/>
        </p:nvSpPr>
        <p:spPr>
          <a:xfrm>
            <a:off x="6033262" y="4652931"/>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997a99961?sp=1&amp;vcp=1&amp;pid=4c87ea4ba&amp;color=0,0,0&amp;vtp=1&amp;bt=1&amp;bbb=1&amp;hb=1"/>
          <p:cNvSpPr/>
          <p:nvPr/>
        </p:nvSpPr>
        <p:spPr>
          <a:xfrm>
            <a:off x="576072" y="1444630"/>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15.老年人根据季节和气候变化，选择适合的地方进行旅居，常被喻为“候鸟式</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”养</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老</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。南宁集自然、气候、医疗、交通等诸多优势于一身，在《</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2024中国候鸟式养</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老冬季栖息地适宜度指数</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》中位居第二，为养老人群营造了理想的宜居环境</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。“候</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鸟式</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养老方式的出现(</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C_5_BD.29_2#997a99961?vcp=1&amp;pid=4c87ea4ba&amp;color=0,0,0&amp;vtp=1&amp;bbb=1&amp;hb=1"/>
          <p:cNvSpPr/>
          <p:nvPr/>
        </p:nvSpPr>
        <p:spPr>
          <a:xfrm>
            <a:off x="576072" y="3691568"/>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①说明老龄化会带来巨大的环境负担</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②有助于改善老年人的养老生活品质</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③能</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合理调控人口数量</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、提高人口素质</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④为南宁市的经济社会发展提供新机遇</a:t>
            </a:r>
            <a:endParaRPr lang="en-US" altLang="zh-CN" sz="2400" dirty="0"/>
          </a:p>
        </p:txBody>
      </p:sp>
      <p:sp>
        <p:nvSpPr>
          <p:cNvPr id="5" name="QC_5_BD.29_3#997a99961.choices?vcp=1&amp;pid=4c87ea4ba&amp;color=0,0,0&amp;vtp=1&amp;bbb=1"/>
          <p:cNvSpPr/>
          <p:nvPr/>
        </p:nvSpPr>
        <p:spPr>
          <a:xfrm>
            <a:off x="576072" y="4847268"/>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0985" algn="l"/>
                <a:tab pos="5577205" algn="l"/>
                <a:tab pos="8366125"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.①②</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B.①③</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C.②④</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.③④</a:t>
            </a:r>
            <a:endParaRPr lang="en-US" altLang="zh-CN" sz="2400" dirty="0"/>
          </a:p>
        </p:txBody>
      </p:sp>
      <p:sp>
        <p:nvSpPr>
          <p:cNvPr id="6" name="QC_5_AN.30_1#997a99961.bracket?vcp=1&amp;pid=4c87ea4ba&amp;color=0,0,0&amp;vpa=15&amp;vtp=1&amp;answeroption=C"/>
          <p:cNvSpPr txBox="1"/>
          <p:nvPr/>
        </p:nvSpPr>
        <p:spPr>
          <a:xfrm>
            <a:off x="6026912" y="4880288"/>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1_1#3f5f7890f?vcp=1&amp;pid=4c87ea4ba&amp;color=0,0,0&amp;mp=1&amp;vtp=1&amp;bt=1&amp;bbb=1&amp;hb=1"/>
          <p:cNvSpPr/>
          <p:nvPr/>
        </p:nvSpPr>
        <p:spPr>
          <a:xfrm>
            <a:off x="576072" y="2014860"/>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16.中华民族自古就有着“天下一家”的宽广胸怀，五千多年来一直传承着和平</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、和</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睦</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、和谐的理念，主张以道德秩序构造一个群己合一的世界。由此可见</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，我们要</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实现的中国式现代化应该是(</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C_5_BD.31_2#3f5f7890f.choices?vcp=1&amp;pid=4c87ea4ba&amp;color=0,0,0&amp;vtp=1&amp;bbb=1"/>
          <p:cNvSpPr/>
          <p:nvPr/>
        </p:nvSpPr>
        <p:spPr>
          <a:xfrm>
            <a:off x="576072" y="3715698"/>
            <a:ext cx="10954512" cy="1117600"/>
          </a:xfrm>
          <a:prstGeom prst="rect">
            <a:avLst/>
          </a:prstGeom>
          <a:noFill/>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.人口规模巨大的现代化</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.生态问题彻底解决的现代化</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C.走和平发展道路的现代化</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.全体人民同步富裕的现代化</a:t>
            </a:r>
            <a:endParaRPr lang="en-US" altLang="zh-CN" sz="2400" dirty="0"/>
          </a:p>
        </p:txBody>
      </p:sp>
      <p:sp>
        <p:nvSpPr>
          <p:cNvPr id="5" name="QC_5_AN.32_1#3f5f7890f.bracket?vcp=1&amp;pid=4c87ea4ba&amp;color=0,0,0&amp;mp=1&amp;vpa=16&amp;vtp=1&amp;answeroption=C"/>
          <p:cNvSpPr txBox="1"/>
          <p:nvPr/>
        </p:nvSpPr>
        <p:spPr>
          <a:xfrm>
            <a:off x="449072" y="4345618"/>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3_1#5be8edcf1?vcp=1&amp;pid=4c87ea4ba&amp;color=0,0,0&amp;vtp=1&amp;bt=1&amp;bbb=1&amp;hb=1"/>
          <p:cNvSpPr/>
          <p:nvPr/>
        </p:nvSpPr>
        <p:spPr>
          <a:xfrm>
            <a:off x="576072" y="1180470"/>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17.2024年11月18日</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，国家主席习近平在出席二十国集团领导人第十九次峰会时指</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出</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，当今世界百年变局加速演进，人类发展面临的机遇和挑战前所未有</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。作为世</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界主要大国领导人</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，我们应该不畏浮云遮望眼，秉持命运共同体意识</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，扛起历史</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责任</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，展现历史主动，推动历史进步。</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这充分佐证了中国(</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C_5_BD.33_2#5be8edcf1.choices?vcp=1&amp;pid=4c87ea4ba&amp;color=0,0,0&amp;vtp=1&amp;bbb=1"/>
          <p:cNvSpPr/>
          <p:nvPr/>
        </p:nvSpPr>
        <p:spPr>
          <a:xfrm>
            <a:off x="576072" y="3427408"/>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A.顺应世界多极化的发展趋势，主动参与国际竞争</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.积极开展特色大国外交，推动凝聚全球合作共识</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.分享发展机遇，展现大国风范，主导国际社会</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.坚持走和平发展的道路，展现负责任的强国形象</a:t>
            </a:r>
            <a:endParaRPr lang="en-US" altLang="zh-CN" sz="2400" dirty="0"/>
          </a:p>
        </p:txBody>
      </p:sp>
      <p:sp>
        <p:nvSpPr>
          <p:cNvPr id="5" name="QC_5_AN.34_1#5be8edcf1.bracket?vcp=1&amp;pid=4c87ea4ba&amp;color=0,0,0&amp;vpa=17&amp;vtp=1&amp;answeroption=B"/>
          <p:cNvSpPr txBox="1"/>
          <p:nvPr/>
        </p:nvSpPr>
        <p:spPr>
          <a:xfrm>
            <a:off x="449072" y="4057328"/>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5_1#ca42a4ea0?vcp=1&amp;pid=4c87ea4ba&amp;color=0,0,0&amp;vtp=1&amp;bt=1&amp;bbb=1&amp;hb=1"/>
          <p:cNvSpPr/>
          <p:nvPr/>
        </p:nvSpPr>
        <p:spPr>
          <a:xfrm>
            <a:off x="576072" y="2014860"/>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18.2024年7月，人力资源和社会保障部等3部门发布一批新职业</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。生成式人工智能</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系统应用员</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、用户增长运营师等19个新职业和直播招聘师等28个新工种“入编</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”国</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家职业分类大典</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，驶入规范发展的“快车道”。面对多彩的职业，</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我们要(</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C_5_BD.35_2#ca42a4ea0.choices?vcp=1&amp;pid=4c87ea4ba&amp;color=0,0,0&amp;vtp=1&amp;bbb=1"/>
          <p:cNvSpPr/>
          <p:nvPr/>
        </p:nvSpPr>
        <p:spPr>
          <a:xfrm>
            <a:off x="576072" y="3715698"/>
            <a:ext cx="10954512" cy="1117600"/>
          </a:xfrm>
          <a:prstGeom prst="rect">
            <a:avLst/>
          </a:prstGeom>
          <a:noFill/>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A.完全依据兴趣</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，选择心中理想职业</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.听从父母安排，选择新兴冷门职业</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.提高自身素质</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，适应国家发展需要</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.研究未来产业，放弃传统职业方向</a:t>
            </a:r>
            <a:endParaRPr lang="en-US" altLang="zh-CN" sz="2400" dirty="0"/>
          </a:p>
        </p:txBody>
      </p:sp>
      <p:sp>
        <p:nvSpPr>
          <p:cNvPr id="5" name="QC_5_AN.36_1#ca42a4ea0.bracket?vcp=1&amp;pid=4c87ea4ba&amp;color=0,0,0&amp;vpa=18&amp;vtp=1&amp;answeroption=C"/>
          <p:cNvSpPr txBox="1"/>
          <p:nvPr/>
        </p:nvSpPr>
        <p:spPr>
          <a:xfrm>
            <a:off x="449072" y="4345618"/>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7b5d6e5bc?vcp=1&amp;pid=af31f6892&amp;color=0,0,0&amp;vtp=1&amp;bt=1&amp;bbb=1"/>
          <p:cNvSpPr/>
          <p:nvPr/>
        </p:nvSpPr>
        <p:spPr>
          <a:xfrm>
            <a:off x="576072" y="539496"/>
            <a:ext cx="10954512" cy="721360"/>
          </a:xfrm>
          <a:prstGeom prst="rect">
            <a:avLst/>
          </a:prstGeom>
          <a:noFill/>
        </p:spPr>
        <p:txBody>
          <a:bodyPr wrap="none" lIns="0" tIns="0" rIns="0" bIns="0" rtlCol="0" anchor="t"/>
          <a:lstStyle/>
          <a:p>
            <a:pPr algn="l" latinLnBrk="1">
              <a:lnSpc>
                <a:spcPts val="4600"/>
              </a:lnSpc>
            </a:pP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二、非选择题（</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本大题共</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4</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39</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600" dirty="0"/>
          </a:p>
        </p:txBody>
      </p:sp>
      <p:sp>
        <p:nvSpPr>
          <p:cNvPr id="3" name="QO_5_BD.37_1#3713ceacb?sp=1&amp;vcp=1&amp;pid=7b5d6e5bc&amp;color=0,0,0&amp;vtp=1&amp;bbb=1&amp;hb=1"/>
          <p:cNvSpPr/>
          <p:nvPr/>
        </p:nvSpPr>
        <p:spPr>
          <a:xfrm>
            <a:off x="576072" y="1117088"/>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19.（6</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）【传递情感正能量，让生命更有意义】某校举办“以信衷心</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”主题实践活</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动</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，同学们积极参与。以下是某同学写给航天英雄的一封信。</a:t>
            </a:r>
            <a:endParaRPr lang="en-US" altLang="zh-CN" sz="2400" dirty="0"/>
          </a:p>
        </p:txBody>
      </p:sp>
      <p:graphicFrame>
        <p:nvGraphicFramePr>
          <p:cNvPr id="22" name="QO_5_BD.37_2#3713ceacb?colgroup=35&amp;vcp=1&amp;pid=7b5d6e5bc&amp;color=0,0,0&amp;vtp=1&amp;bbb=1&amp;hb=1"/>
          <p:cNvGraphicFramePr>
            <a:graphicFrameLocks noGrp="1"/>
          </p:cNvGraphicFramePr>
          <p:nvPr/>
        </p:nvGraphicFramePr>
        <p:xfrm>
          <a:off x="576072" y="2350199"/>
          <a:ext cx="10936224" cy="2897505"/>
        </p:xfrm>
        <a:graphic>
          <a:graphicData uri="http://schemas.openxmlformats.org/drawingml/2006/table">
            <a:tbl>
              <a:tblPr/>
              <a:tblGrid>
                <a:gridCol w="10936224"/>
              </a:tblGrid>
              <a:tr h="2897505">
                <a:tc>
                  <a:txBody>
                    <a:bodyPr/>
                    <a:lstStyle/>
                    <a:p>
                      <a:pPr marL="0" indent="0" algn="l" latinLnBrk="1" hangingPunct="0">
                        <a:lnSpc>
                          <a:spcPts val="38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敬爱的航天英雄们</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dirty="0"/>
                    </a:p>
                    <a:p>
                      <a:pPr marL="0" indent="0" algn="l" latinLnBrk="1" hangingPunct="0">
                        <a:lnSpc>
                          <a:spcPts val="3800"/>
                        </a:lnSpc>
                      </a:pPr>
                      <a:r>
                        <a:rPr lang="en-US" altLang="zh-CN" sz="2400" b="1" i="0" u="none">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你们太棒了</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为圆航天梦</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你们历经艰辛</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勇攀高峰</a:t>
                      </a:r>
                      <a:r>
                        <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在浩瀚宇宙书写辉</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煌</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目睹你们的壮举</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我深刻理解了何为担当</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何为坚持</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那一刻</a:t>
                      </a:r>
                      <a:r>
                        <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国歌响彻云</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霄</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红旗飘扬太空</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我心潮澎湃</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满是敬仰</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我要以你们为榜样</a:t>
                      </a:r>
                      <a:r>
                        <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笃信奋斗的力</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量</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追梦路上不停歇</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誓为祖国的明天添砖加瓦</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p>
                      <a:pPr marL="0" lvl="0" indent="0" algn="r" latinLnBrk="1" hangingPunct="0">
                        <a:lnSpc>
                          <a:spcPts val="36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2025</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28</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7_3#3713ceacb?vcp=1&amp;pid=7b5d6e5bc&amp;color=0,0,0&amp;mp=1&amp;vtp=1&amp;bt=1&amp;bbb=1&amp;hb=1"/>
          <p:cNvSpPr/>
          <p:nvPr/>
        </p:nvSpPr>
        <p:spPr>
          <a:xfrm>
            <a:off x="576072" y="1198250"/>
            <a:ext cx="10954512" cy="1676400"/>
          </a:xfrm>
          <a:prstGeom prst="rect">
            <a:avLst/>
          </a:prstGeom>
          <a:noFill/>
        </p:spPr>
        <p:txBody>
          <a:bodyPr wrap="none" lIns="0" tIns="0" rIns="0" bIns="0" rtlCol="0" anchor="t"/>
          <a:lstStyle/>
          <a:p>
            <a:pPr algn="l" latinLnBrk="1">
              <a:lnSpc>
                <a:spcPts val="4400"/>
              </a:lnSpc>
            </a:pPr>
            <a:r>
              <a:rPr lang="en-US" altLang="zh-CN" sz="2400" b="1"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spc="-5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你身边一定也有给你温暖和力量的人，比如父母、老师、同学等。</a:t>
            </a:r>
            <a:r>
              <a:rPr lang="en-US" altLang="zh-CN" sz="2400" b="1" i="0" spc="-5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运用所学，</a:t>
            </a:r>
            <a:endParaRPr lang="en-US" altLang="zh-CN" sz="2400" b="1" i="0" spc="-5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pc="-5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给他</a:t>
            </a:r>
            <a:r>
              <a:rPr lang="en-US" altLang="zh-CN" sz="2400" b="1" i="0" spc="-5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（她）写一封信，表达你的真挚情感和他（她）给予你的力量。（</a:t>
            </a:r>
            <a:r>
              <a:rPr lang="en-US" altLang="zh-CN" sz="2400" b="1"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要求</a:t>
            </a:r>
            <a:r>
              <a:rPr lang="en-US" altLang="zh-CN" sz="2400" b="1" i="0" spc="-5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观点</a:t>
            </a:r>
            <a:endParaRPr lang="en-US" altLang="zh-CN" sz="2400" b="1"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明确</a:t>
            </a:r>
            <a:r>
              <a:rPr lang="en-US" altLang="zh-CN" sz="2400" b="1" i="0" spc="-5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逻辑清晰</a:t>
            </a:r>
            <a:r>
              <a:rPr lang="en-US" altLang="zh-CN" sz="2400" b="1" i="0" spc="-5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不少于</a:t>
            </a:r>
            <a:r>
              <a:rPr lang="en-US" altLang="zh-CN" sz="2400" b="1" i="0" spc="-5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80</a:t>
            </a:r>
            <a:r>
              <a:rPr lang="en-US" altLang="zh-CN" sz="2400" b="1"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字</a:t>
            </a:r>
            <a:r>
              <a:rPr lang="en-US" altLang="zh-CN" sz="2400" b="1" i="0" spc="-5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不要出现校名和姓名</a:t>
            </a:r>
            <a:r>
              <a:rPr lang="en-US" altLang="zh-CN" sz="2400" b="1" i="0" spc="-5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不得复制上述书信中的内容</a:t>
            </a:r>
            <a:r>
              <a:rPr lang="en-US" altLang="zh-CN" sz="2400" b="1" i="0" spc="-5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spc="-50" dirty="0"/>
          </a:p>
        </p:txBody>
      </p:sp>
      <p:sp>
        <p:nvSpPr>
          <p:cNvPr id="3" name="QO_5_AN.38_1#3713ceacb?vcp=1&amp;pid=7b5d6e5bc&amp;color=0,0,0&amp;vtp=1&amp;bbb=1&amp;hb=1"/>
          <p:cNvSpPr/>
          <p:nvPr/>
        </p:nvSpPr>
        <p:spPr>
          <a:xfrm>
            <a:off x="576072" y="2899088"/>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【示例】亲爱的妈妈：见字如面！您就像冬日暖阳，温暖着我的岁岁年年</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。小时</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候我学走路摔倒</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，您温柔鼓励；长大后我为成绩焦虑，您耐心安慰</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。您的爱藏在</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三餐四季里</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，更刻在我的心间。有您做后盾，我才敢大步向前。未来</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，我也想成</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为您的支柱和骄傲</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。往后的日子里，愿您万事胜意，平安喜乐！（6分</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。书信对象</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明确</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，情感真挚，不少于80字，可酌情给分）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9_1#2036c190f?sp=1&amp;vcp=1&amp;pid=7b5d6e5bc&amp;color=0,0,0&amp;vtp=1&amp;bt=1&amp;bbb=1&amp;hb=1"/>
          <p:cNvSpPr/>
          <p:nvPr/>
        </p:nvSpPr>
        <p:spPr>
          <a:xfrm>
            <a:off x="576072" y="617860"/>
            <a:ext cx="10954512" cy="3911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20.（7</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）【志愿服务</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温暖同行】2024年3月1日，《志愿服务蓝皮书</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：中国志愿</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服务发展报告</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（2022—2023）》发布。某校九年级（1</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）班的同学根据书中的内容</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整合了以下信息</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，请你共同阅读。</a:t>
            </a:r>
            <a:endParaRPr lang="en-US" altLang="zh-CN" sz="2400" dirty="0"/>
          </a:p>
          <a:p>
            <a:pPr latinLnBrk="1">
              <a:lnSpc>
                <a:spcPts val="4400"/>
              </a:lnSpc>
            </a:pPr>
            <a:r>
              <a:rPr lang="en-US" altLang="zh-CN" sz="2400" b="1"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全国注册志愿者人数从</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2012</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年的</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292</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万一路猛增到</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2023</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年的</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2.32</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亿</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全国志愿</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服务团体数从</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万个增长到</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135</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万个</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志愿服务项目数从</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万个增长至</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127</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万个</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志愿者参与志愿服务的类别主要有环保实践</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社区服务</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秩序维护等</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2023</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年累</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计志愿服务时长达</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16.14</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亿小时</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人均志愿服务时长为</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7.44</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小时</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3" name="QO_6_BD.40_1#f74d7a034?vcp=1&amp;pid=2036c190f&amp;color=0,0,0&amp;vtp=1&amp;bbb=1"/>
          <p:cNvSpPr/>
          <p:nvPr/>
        </p:nvSpPr>
        <p:spPr>
          <a:xfrm>
            <a:off x="576072" y="4528498"/>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（1）从上述数据中，你能获得什么结论?（2</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O_6_AN.41_1#f74d7a034?vcp=1&amp;pid=2036c190f&amp;color=0,0,0&amp;vtp=1&amp;bbb=1&amp;hb=1"/>
          <p:cNvSpPr/>
          <p:nvPr/>
        </p:nvSpPr>
        <p:spPr>
          <a:xfrm>
            <a:off x="576072" y="5038657"/>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我国志愿服务事业发展迅速，志愿者人数、团体数</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、项目数和服务时长都有显著</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增长</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，体现了社会公众对志愿服务的积极参与和高度认可。（2分）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42_1#1e885bd29?vcp=1&amp;pid=2036c190f&amp;color=0,0,0&amp;vtp=1&amp;bt=1&amp;bbb=1"/>
          <p:cNvSpPr/>
          <p:nvPr/>
        </p:nvSpPr>
        <p:spPr>
          <a:xfrm>
            <a:off x="576072" y="147638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（2）你会选择参加哪一类志愿服务项目？谈谈你的理由。（5</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3" name="QO_6_AN.43_1#1e885bd29?vcp=1&amp;pid=2036c190f&amp;color=0,0,0&amp;vtp=1&amp;bbb=1&amp;hb=1"/>
          <p:cNvSpPr/>
          <p:nvPr/>
        </p:nvSpPr>
        <p:spPr>
          <a:xfrm>
            <a:off x="576072" y="1998277"/>
            <a:ext cx="10954512" cy="33528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【示例一】选择环保实践类（1分）。理由：当前我国环境虽总体有所改善</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，但仍</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然不容乐观</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，参与环保实践类志愿服务有利于保护环境</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，同时也能提升自己的实</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践动手能力</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。（4分）【示例二】选择社区服务类（1分）。理由</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：社区服务是亲</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社会行为</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，也是关爱他人的体现，在社区服务中可以体现我们的人生价值</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，增强</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沟通能力</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，促进全面发展。（4分）【示例三】选择秩序维护类（1分）。</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理由：</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社会的正常运行需要秩序</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，参与秩序维护有利于社会稳定、人民安居乐业。（4分）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4_1#5c71ee39d?sp=1&amp;vcp=1&amp;pid=7b5d6e5bc&amp;color=0,0,0&amp;vtp=1&amp;bt=1&amp;bbb=1&amp;hb=1"/>
          <p:cNvSpPr/>
          <p:nvPr/>
        </p:nvSpPr>
        <p:spPr>
          <a:xfrm>
            <a:off x="576072" y="1213009"/>
            <a:ext cx="10954512" cy="4470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21.（14</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）【筑牢网络法治之基</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护卫未成年人成长】2024年11月21日</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，共青团中</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央发布了</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《第6次中国未成年人互联网使用情况调查报告（简版</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）》（以下简称</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报告》）。对此，同学们开展了主题探究活动，请你参与。</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材料一</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报告</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显示</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，2023</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年我国未成年网民规模已上升至</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1.96</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亿</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a:p>
            <a:pPr latinLnBrk="1">
              <a:lnSpc>
                <a:spcPts val="4400"/>
              </a:lnSpc>
            </a:pPr>
            <a:r>
              <a:rPr lang="en-US" altLang="zh-CN" sz="2400" b="1"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我国非常重视对未成年人的网络保护</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全国人大及其常委会等部门先后制定</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出台网络领域的相关法律法规</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见下图</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政府相关部门持续开展</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净网</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清朗</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系列专项行动</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打击整治网络违法犯罪活动</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人民法院依法惩治侵犯未成年人个</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人信息</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实施网络诈骗等犯罪活动</a:t>
            </a:r>
            <a:r>
              <a:rPr lang="en-US" altLang="zh-CN" sz="2400" b="1" i="0" dirty="0">
                <a:solidFill>
                  <a:srgbClr val="000000"/>
                </a:solidFill>
                <a:latin typeface="宋体" panose="02010600030101010101" pitchFamily="2" charset="-122"/>
                <a:ea typeface="宋体" panose="02010600030101010101" pitchFamily="2" charset="-122"/>
                <a:cs typeface="Times New Roman" panose="02020603050405020304" pitchFamily="34" charset="-120"/>
              </a:rPr>
              <a:t>……</a:t>
            </a:r>
            <a:endParaRPr lang="en-US" altLang="zh-CN" sz="2400" dirty="0">
              <a:latin typeface="宋体" panose="02010600030101010101" pitchFamily="2" charset="-122"/>
            </a:endParaRPr>
          </a:p>
        </p:txBody>
      </p:sp>
    </p:spTree>
  </p:cSld>
  <p:clrMapOvr>
    <a:masterClrMapping/>
  </p:clrMapOvr>
  <p:transition>
    <p:split dir="in"/>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44_2#5c71ee39d?iti=2&amp;vcp=1&amp;pid=7b5d6e5bc&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95528" y="1719712"/>
            <a:ext cx="10506456" cy="213055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O_5_BD.44_3#5c71ee39d?iti=2&amp;vcp=1&amp;pid=7b5d6e5bc&amp;color=0,0,0&amp;mp=1&amp;vtp=1&amp;bbb=1"/>
          <p:cNvSpPr/>
          <p:nvPr/>
        </p:nvSpPr>
        <p:spPr>
          <a:xfrm>
            <a:off x="3716719" y="3977263"/>
            <a:ext cx="4664075" cy="486029"/>
          </a:xfrm>
          <a:prstGeom prst="rect">
            <a:avLst/>
          </a:prstGeom>
          <a:noFill/>
        </p:spPr>
        <p:txBody>
          <a:bodyPr wrap="none" lIns="0" tIns="0" rIns="0" bIns="0" rtlCol="0" anchor="t"/>
          <a:lstStyle/>
          <a:p>
            <a:pPr algn="ctr" latinLnBrk="1">
              <a:lnSpc>
                <a:spcPts val="43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未成年人网络保护的相关法律法规</a:t>
            </a:r>
            <a:endParaRPr lang="en-US" altLang="zh-CN" sz="2400" dirty="0"/>
          </a:p>
        </p:txBody>
      </p:sp>
    </p:spTree>
  </p:cSld>
  <p:clrMapOvr>
    <a:masterClrMapping/>
  </p:clrMapOvr>
  <p:transition>
    <p:split dir="in"/>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QO_5_BD.44_5#5c71ee39d?colgroup=2,11,9,9&amp;vcp=1&amp;pid=7b5d6e5bc&amp;color=0,0,0&amp;mp=1&amp;vtp=1&amp;bbb=1&amp;hb=1"/>
          <p:cNvGraphicFramePr>
            <a:graphicFrameLocks noGrp="1"/>
          </p:cNvGraphicFramePr>
          <p:nvPr/>
        </p:nvGraphicFramePr>
        <p:xfrm>
          <a:off x="576072" y="1756061"/>
          <a:ext cx="10908792" cy="3295523"/>
        </p:xfrm>
        <a:graphic>
          <a:graphicData uri="http://schemas.openxmlformats.org/drawingml/2006/table">
            <a:tbl>
              <a:tblPr/>
              <a:tblGrid>
                <a:gridCol w="1033272"/>
                <a:gridCol w="3703320"/>
                <a:gridCol w="3099816"/>
                <a:gridCol w="3072384"/>
              </a:tblGrid>
              <a:tr h="906145">
                <a:tc>
                  <a:txBody>
                    <a:bodyPr/>
                    <a:lstStyle/>
                    <a:p>
                      <a:pPr marL="0" indent="0" algn="ctr" latinLnBrk="1" hangingPunct="0">
                        <a:lnSpc>
                          <a:spcPts val="38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调查</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41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内容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网络使用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网络社交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网络文化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222881">
                <a:tc>
                  <a:txBody>
                    <a:bodyPr/>
                    <a:lstStyle/>
                    <a:p>
                      <a:pPr marL="0" indent="0" algn="ctr" latinLnBrk="1" hangingPunct="0">
                        <a:lnSpc>
                          <a:spcPts val="38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情况</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41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概述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一成的未成年网民表</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示自己每周都玩体积较</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玩法简单的小游戏</a:t>
                      </a:r>
                      <a:r>
                        <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latinLnBrk="1" hangingPunct="0">
                        <a:lnSpc>
                          <a:spcPts val="38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近一半的未成年网民表示</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36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自己偶尔会玩</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58.6</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的未成年</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网民会经常在网上聊</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13.6</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的未成年</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网民表示自己有</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10</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36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以上网友</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超三成未成年网</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民会在网上发布笔记</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或短视频</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发弹幕</a:t>
                      </a:r>
                      <a:r>
                        <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latinLnBrk="1" hangingPunct="0">
                        <a:lnSpc>
                          <a:spcPts val="38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玩网络流行梗和表情</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36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包</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O_5_BD.44_4#5c71ee39d?vcp=1&amp;pid=7b5d6e5bc&amp;color=0,0,0&amp;mp=1&amp;vtp=1&amp;bbb=1"/>
          <p:cNvSpPr/>
          <p:nvPr/>
        </p:nvSpPr>
        <p:spPr>
          <a:xfrm>
            <a:off x="576072" y="1088757"/>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材料二</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6</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次中国未成年人互联网使用情况调查报告</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简版</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内容节选</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Tree>
  </p:cSld>
  <p:clrMapOvr>
    <a:masterClrMapping/>
  </p:clrMapOvr>
  <p:transition>
    <p:split dir="in"/>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45_1#9d37d24f4?vcp=1&amp;pid=5c71ee39d&amp;color=0,0,0&amp;mp=1&amp;vtp=1&amp;bt=1&amp;bbb=1"/>
          <p:cNvSpPr/>
          <p:nvPr/>
        </p:nvSpPr>
        <p:spPr>
          <a:xfrm>
            <a:off x="576072" y="86932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（1）根据上述材料，说说国家重视未成年人网络保护的原因。（4</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3" name="QO_6_AN.46_1#9d37d24f4?vcp=1&amp;pid=5c71ee39d&amp;color=0,0,0&amp;vtp=1&amp;bbb=1&amp;hb=1"/>
          <p:cNvSpPr/>
          <p:nvPr/>
        </p:nvSpPr>
        <p:spPr>
          <a:xfrm>
            <a:off x="576072" y="1391217"/>
            <a:ext cx="10954512" cy="1117600"/>
          </a:xfrm>
          <a:prstGeom prst="rect">
            <a:avLst/>
          </a:prstGeom>
          <a:noFill/>
        </p:spPr>
        <p:txBody>
          <a:bodyPr wrap="none" lIns="0" tIns="0" rIns="0" bIns="0" rtlCol="0" anchor="t"/>
          <a:lstStyle/>
          <a:p>
            <a:pPr algn="l" latinLnBrk="1">
              <a:lnSpc>
                <a:spcPts val="4400"/>
              </a:lnSpc>
            </a:pPr>
            <a:r>
              <a:rPr lang="en-US" altLang="zh-CN" sz="2400" b="1" i="0" spc="-5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①未成年人身心发育尚不成熟，容易受到不法侵害。</a:t>
            </a:r>
            <a:r>
              <a:rPr lang="en-US" altLang="zh-CN" sz="2400" b="1" i="0" spc="-5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②保护未成年人是人类社会的</a:t>
            </a:r>
            <a:endParaRPr lang="en-US" altLang="zh-CN" sz="2400" b="1" i="0" spc="-5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spc="-5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应有之义</a:t>
            </a:r>
            <a:r>
              <a:rPr lang="en-US" altLang="zh-CN" sz="2400" b="1" i="0" spc="-5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。③网络中存在虚假、不良信息。（答出任意两点即可，每点2分，共4分）</a:t>
            </a:r>
            <a:endParaRPr lang="en-US" altLang="zh-CN" sz="2400" spc="-50" dirty="0"/>
          </a:p>
        </p:txBody>
      </p:sp>
      <p:sp>
        <p:nvSpPr>
          <p:cNvPr id="4" name="QO_6_BD.47_1#99314c03f?vcp=1&amp;pid=5c71ee39d&amp;color=0,0,0&amp;vtp=1&amp;bbb=1&amp;hb=1"/>
          <p:cNvSpPr/>
          <p:nvPr/>
        </p:nvSpPr>
        <p:spPr>
          <a:xfrm>
            <a:off x="576072" y="2546917"/>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（2）结合材料一，运用所学知识</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，分析各个国家机关为筑牢网络法治之基发挥了</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怎样的作用</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。（6</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5" name="QO_6_AN.48_1#99314c03f?vcp=1&amp;pid=5c71ee39d&amp;color=0,0,0&amp;vtp=1&amp;bbb=1&amp;hb=1"/>
          <p:cNvSpPr/>
          <p:nvPr/>
        </p:nvSpPr>
        <p:spPr>
          <a:xfrm>
            <a:off x="576072" y="3702617"/>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①全国人大及其常委会制定网络领域法律法规，为网络法治提供法律依据。</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②政</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府相关部门开展专项行动</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，打击违法犯罪，履行监管职能，维护了网络秩序</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。③</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人民法院依法惩治犯罪</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，通过司法审判保障未成年人网络权益</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，守护网络法治底</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线</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。（每点2分，共6分）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wipe(left)">
                                      <p:cBhvr>
                                        <p:cTn id="18" dur="500"/>
                                        <p:tgtEl>
                                          <p:spTgt spid="5">
                                            <p:bg/>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wipe(left)">
                                      <p:cBhvr>
                                        <p:cTn id="21" dur="500"/>
                                        <p:tgtEl>
                                          <p:spTgt spid="5">
                                            <p:txEl>
                                              <p:pRg st="0" end="0"/>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wipe(left)">
                                      <p:cBhvr>
                                        <p:cTn id="24" dur="500"/>
                                        <p:tgtEl>
                                          <p:spTgt spid="5">
                                            <p:txEl>
                                              <p:pRg st="1" end="1"/>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wipe(left)">
                                      <p:cBhvr>
                                        <p:cTn id="27" dur="500"/>
                                        <p:tgtEl>
                                          <p:spTgt spid="5">
                                            <p:txEl>
                                              <p:pRg st="2" end="2"/>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5">
                                            <p:txEl>
                                              <p:pRg st="3" end="3"/>
                                            </p:txEl>
                                          </p:spTgt>
                                        </p:tgtEl>
                                        <p:attrNameLst>
                                          <p:attrName>style.visibility</p:attrName>
                                        </p:attrNameLst>
                                      </p:cBhvr>
                                      <p:to>
                                        <p:strVal val="visible"/>
                                      </p:to>
                                    </p:set>
                                    <p:animEffect transition="in" filter="wipe(left)">
                                      <p:cBhvr>
                                        <p:cTn id="30"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49_1#f7663e6c8?vcp=1&amp;pid=5c71ee39d&amp;color=0,0,0&amp;mp=1&amp;vtp=1&amp;bt=1&amp;bbb=1"/>
          <p:cNvSpPr/>
          <p:nvPr/>
        </p:nvSpPr>
        <p:spPr>
          <a:xfrm>
            <a:off x="576072" y="2025020"/>
            <a:ext cx="10954512" cy="533400"/>
          </a:xfrm>
          <a:prstGeom prst="rect">
            <a:avLst/>
          </a:prstGeom>
          <a:noFill/>
        </p:spPr>
        <p:txBody>
          <a:bodyPr wrap="none" lIns="0" tIns="0" rIns="0" bIns="0" rtlCol="0" anchor="t"/>
          <a:lstStyle/>
          <a:p>
            <a:pPr algn="l" latinLnBrk="1">
              <a:lnSpc>
                <a:spcPts val="4200"/>
              </a:lnSpc>
            </a:pPr>
            <a:r>
              <a:rPr lang="en-US" altLang="zh-CN" sz="2400" b="1" i="0" spc="-5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（3）针对材料二中《报告》反映的问题，向未成年网民提两条合理化建议。（4</a:t>
            </a:r>
            <a:r>
              <a:rPr lang="en-US" altLang="zh-CN" sz="2400" b="1"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spc="-5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spc="-50" dirty="0"/>
          </a:p>
        </p:txBody>
      </p:sp>
      <p:sp>
        <p:nvSpPr>
          <p:cNvPr id="3" name="QO_6_AN.50_1#f7663e6c8?vcp=1&amp;pid=5c71ee39d&amp;color=0,0,0&amp;vtp=1&amp;bbb=1&amp;hb=1"/>
          <p:cNvSpPr/>
          <p:nvPr/>
        </p:nvSpPr>
        <p:spPr>
          <a:xfrm>
            <a:off x="576072" y="2546917"/>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【示例】①培养多元兴趣爱好，如阅读、运动等，减少对手机游戏</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、短视频的依</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赖</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。②提高警惕，慎重对待网友提出的见面要求。③保护隐私</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，不随意在网上透</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露个人信息</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。（答出任意两点即可，每点2分，共4分。开放性试题，</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从网络使用、</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网络社交</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、网络文化中任选两个角度，符合题意、言之有理也可得分）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_BD#1b923e077.fixed?vcp=1&amp;color=0,0,0&amp;vtp=1&amp;bbb=1"/>
          <p:cNvSpPr/>
          <p:nvPr/>
        </p:nvSpPr>
        <p:spPr>
          <a:xfrm>
            <a:off x="0" y="2414016"/>
            <a:ext cx="12097512" cy="969264"/>
          </a:xfrm>
          <a:prstGeom prst="rect">
            <a:avLst/>
          </a:prstGeom>
          <a:noFill/>
        </p:spPr>
        <p:txBody>
          <a:bodyPr wrap="none" lIns="0" tIns="0" rIns="0" bIns="0" rtlCol="0" anchor="ctr"/>
          <a:lstStyle/>
          <a:p>
            <a:pPr algn="ctr" latinLnBrk="1">
              <a:lnSpc>
                <a:spcPts val="6000"/>
              </a:lnSpc>
            </a:pPr>
            <a:r>
              <a:rPr lang="en-US" altLang="zh-CN" sz="4800" b="1" i="0" dirty="0">
                <a:solidFill>
                  <a:srgbClr val="000000"/>
                </a:solidFill>
                <a:latin typeface="黑体" panose="02010609060101010101" pitchFamily="34" charset="-122"/>
                <a:ea typeface="黑体" panose="02010609060101010101" pitchFamily="34" charset="-122"/>
                <a:cs typeface="黑体" panose="02010609060101010101" pitchFamily="34" charset="-120"/>
              </a:rPr>
              <a:t>2025年初中学业水平考试模拟测试卷（三）</a:t>
            </a:r>
            <a:endParaRPr lang="en-US" altLang="zh-CN" sz="4800" dirty="0"/>
          </a:p>
        </p:txBody>
      </p:sp>
      <p:sp>
        <p:nvSpPr>
          <p:cNvPr id="3" name="C_1#1b923e077.fixed?vcp=1&amp;color=0,0,0&amp;vtp=1&amp;bbb=1"/>
          <p:cNvSpPr/>
          <p:nvPr/>
        </p:nvSpPr>
        <p:spPr>
          <a:xfrm>
            <a:off x="0" y="3419856"/>
            <a:ext cx="12097512" cy="859536"/>
          </a:xfrm>
          <a:prstGeom prst="rect">
            <a:avLst/>
          </a:prstGeom>
          <a:noFill/>
        </p:spPr>
        <p:txBody>
          <a:bodyPr wrap="none" lIns="0" tIns="0" rIns="0" bIns="0" rtlCol="0" anchor="ctr"/>
          <a:lstStyle/>
          <a:p>
            <a:pPr algn="ctr" latinLnBrk="1">
              <a:lnSpc>
                <a:spcPts val="5000"/>
              </a:lnSpc>
            </a:pPr>
            <a:r>
              <a:rPr lang="en-US" altLang="zh-CN" sz="40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道德与法治部分</a:t>
            </a:r>
            <a:endParaRPr lang="en-US" altLang="zh-CN" sz="4000" dirty="0"/>
          </a:p>
        </p:txBody>
      </p:sp>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1_1#c92f15168?sp=1&amp;vcp=1&amp;pid=7b5d6e5bc&amp;color=0,0,0&amp;vtp=1&amp;bt=1&amp;bbb=1&amp;hb=1"/>
          <p:cNvSpPr/>
          <p:nvPr/>
        </p:nvSpPr>
        <p:spPr>
          <a:xfrm>
            <a:off x="576072" y="1213009"/>
            <a:ext cx="10954512" cy="4470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22.（12</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）某中学“强国有我”学生社团以“推进中华文化传承发展</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”为主题开展实</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践学习</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，请你共同参与。</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中华文化</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绽放华彩】</a:t>
            </a:r>
            <a:endParaRPr lang="en-US" altLang="zh-CN" sz="2400" dirty="0"/>
          </a:p>
          <a:p>
            <a:pPr latinLnBrk="1">
              <a:lnSpc>
                <a:spcPts val="4400"/>
              </a:lnSpc>
            </a:pPr>
            <a:r>
              <a:rPr lang="en-US" altLang="zh-CN" sz="2400" b="1" i="0">
                <a:solidFill>
                  <a:srgbClr val="000000"/>
                </a:solidFill>
                <a:latin typeface="宋体" panose="02010600030101010101" pitchFamily="2" charset="-122"/>
                <a:ea typeface="宋体" panose="02010600030101010101" pitchFamily="2"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2024</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12</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4</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春节</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中国人庆祝传统新年的社会实践</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成功列入联合国</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教科文组织人类非物质文化遗产代表作名录</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一年来</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我国文化遗产保护工作取</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得显著成效</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春节</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北京中轴线等重大文化项目相继申遗成功</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彰显中华文明的</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独特魅力</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中国倡议设立的</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文明对话国际日</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获得国际社会广泛认同</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全球文明</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倡议在世界范围内赢得越来越多支持</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为推动人类文明交流互鉴贡献了中国智慧</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Tree>
  </p:cSld>
  <p:clrMapOvr>
    <a:masterClrMapping/>
  </p:clrMapOvr>
  <p:transition>
    <p:split dir="in"/>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52_1#32e388639?vcp=1&amp;pid=c92f15168&amp;color=0,0,0&amp;mp=1&amp;vtp=1&amp;bt=1&amp;bbb=1"/>
          <p:cNvSpPr/>
          <p:nvPr/>
        </p:nvSpPr>
        <p:spPr>
          <a:xfrm>
            <a:off x="576072" y="257366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（1）根据上述材料，说说中华文化滔滔向前、绽放华彩的优势所在。（4</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3" name="QO_6_AN.53_1#32e388639?vcp=1&amp;pid=c92f15168&amp;color=0,0,0&amp;vtp=1&amp;bbb=1&amp;hb=1"/>
          <p:cNvSpPr/>
          <p:nvPr/>
        </p:nvSpPr>
        <p:spPr>
          <a:xfrm>
            <a:off x="576072" y="3095557"/>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①中华文化源远流长，博大精深。②中华文化的国际影响力不断增强</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，得到国际</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社会的广泛认同</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。（每点2分，共4分）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182bc29fc?vcp=1&amp;pid=c92f15168&amp;color=0,0,0&amp;vtp=1&amp;bt=1&amp;bbb=1&amp;hb=1"/>
          <p:cNvSpPr/>
          <p:nvPr/>
        </p:nvSpPr>
        <p:spPr>
          <a:xfrm>
            <a:off x="576072" y="758603"/>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【千年岩画</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当代回响】</a:t>
            </a:r>
            <a:endParaRPr lang="en-US" altLang="zh-CN" sz="2400" dirty="0"/>
          </a:p>
          <a:p>
            <a:pPr latinLnBrk="1">
              <a:lnSpc>
                <a:spcPts val="4400"/>
              </a:lnSpc>
            </a:pPr>
            <a:r>
              <a:rPr lang="en-US" altLang="zh-CN" sz="2400" b="1"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崇左市宁明县左江花山岩画文化景观是中国第一处岩画类世界文化遗产</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是广西第一处世界文化遗产</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。2024</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12</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26</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花山岩画景区被确定为国家</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5A</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级</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旅游景区</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graphicFrame>
        <p:nvGraphicFramePr>
          <p:cNvPr id="32" name="P_6_BD#182bc29fc?colgroup=35&amp;vcp=1&amp;pid=c92f15168&amp;color=0,0,0&amp;vtp=1&amp;bbb=1&amp;hb=1"/>
          <p:cNvGraphicFramePr>
            <a:graphicFrameLocks noGrp="1"/>
          </p:cNvGraphicFramePr>
          <p:nvPr/>
        </p:nvGraphicFramePr>
        <p:xfrm>
          <a:off x="576072" y="3089307"/>
          <a:ext cx="10936224" cy="2979928"/>
        </p:xfrm>
        <a:graphic>
          <a:graphicData uri="http://schemas.openxmlformats.org/drawingml/2006/table">
            <a:tbl>
              <a:tblPr/>
              <a:tblGrid>
                <a:gridCol w="10936224"/>
              </a:tblGrid>
              <a:tr h="1489964">
                <a:tc>
                  <a:txBody>
                    <a:bodyPr/>
                    <a:lstStyle/>
                    <a:p>
                      <a:pPr marL="0" indent="0" algn="l" latinLnBrk="1" hangingPunct="0">
                        <a:lnSpc>
                          <a:spcPts val="3800"/>
                        </a:lnSpc>
                      </a:pP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中国共产党宁明县第十四届委员会第七次全体会议提出</a:t>
                      </a:r>
                      <a:r>
                        <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深化宣传思想文化</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领域改革</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全面建设文化旅游强县</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必须完善意识形态工作责任制</a:t>
                      </a:r>
                      <a:r>
                        <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优化文化服</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36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务和文化产品供给机制</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推进文旅体深度融合发展</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489964">
                <a:tc>
                  <a:txBody>
                    <a:bodyPr/>
                    <a:lstStyle/>
                    <a:p>
                      <a:pPr marL="0" indent="0" algn="l" latinLnBrk="1" hangingPunct="0">
                        <a:lnSpc>
                          <a:spcPts val="3800"/>
                        </a:lnSpc>
                      </a:pP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处于明江半岛的宁明县耀达村</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是前往观赏岩画的必经之地</a:t>
                      </a:r>
                      <a:r>
                        <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也是唯一与岩</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画景观紧密衔接的自然村落</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为了保护山体稳定和岩画景观</a:t>
                      </a:r>
                      <a:r>
                        <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耀达村部分屯的村</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36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民协商一致</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不修公路</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桥</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乘船出行</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P_6_BD#182bc29fc?colgroup=35&amp;vcp=1&amp;pid=c92f15168&amp;color=0,0,0&amp;mp=1&amp;vtp=1&amp;bt=1&amp;bbb=1&amp;hb=1"/>
          <p:cNvGraphicFramePr>
            <a:graphicFrameLocks noGrp="1"/>
          </p:cNvGraphicFramePr>
          <p:nvPr/>
        </p:nvGraphicFramePr>
        <p:xfrm>
          <a:off x="576072" y="1081818"/>
          <a:ext cx="10936224" cy="1965452"/>
        </p:xfrm>
        <a:graphic>
          <a:graphicData uri="http://schemas.openxmlformats.org/drawingml/2006/table">
            <a:tbl>
              <a:tblPr/>
              <a:tblGrid>
                <a:gridCol w="10936224"/>
              </a:tblGrid>
              <a:tr h="1965452">
                <a:tc>
                  <a:txBody>
                    <a:bodyPr/>
                    <a:lstStyle/>
                    <a:p>
                      <a:pPr marL="0" indent="0" algn="l" latinLnBrk="1" hangingPunct="0">
                        <a:lnSpc>
                          <a:spcPts val="3800"/>
                        </a:lnSpc>
                      </a:pP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景区优化智慧旅游线上平台</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不断完善</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一键游广西</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平台信息录入</a:t>
                      </a:r>
                      <a:r>
                        <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涵盖</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38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吃</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住</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行</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游</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购</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娱</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等全方位服务信息</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增设了特色民族表演和文创区</a:t>
                      </a:r>
                      <a:r>
                        <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marL="0" indent="0" algn="l" latinLnBrk="1" hangingPunct="0">
                        <a:lnSpc>
                          <a:spcPts val="38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推出了书签</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抱枕等多款富有地方特色的纪念品</a:t>
                      </a:r>
                      <a:r>
                        <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致力于为游客打造更好的旅游</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36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体验</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O_6_BD.54_1#c3b0b45b7?vcp=1&amp;pid=c92f15168&amp;color=0,0,0&amp;vtp=1&amp;bbb=1"/>
          <p:cNvSpPr/>
          <p:nvPr/>
        </p:nvSpPr>
        <p:spPr>
          <a:xfrm>
            <a:off x="576072" y="3177318"/>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（2）运用所学知识，分析宁明县何以能实施文旅融合发展。（6</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O_6_AN.55_1#c3b0b45b7?vcp=1&amp;pid=c92f15168&amp;color=0,0,0&amp;vtp=1&amp;bbb=1&amp;hb=1"/>
          <p:cNvSpPr/>
          <p:nvPr/>
        </p:nvSpPr>
        <p:spPr>
          <a:xfrm>
            <a:off x="576072" y="3707851"/>
            <a:ext cx="10954512" cy="27940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①坚持党的领导，为宁明县的文旅融合发展提供方向指引。②</a:t>
            </a:r>
            <a:r>
              <a:rPr lang="en-US" altLang="zh-CN" sz="2400" b="1" i="0" dirty="0" err="1">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宁明县人民放弃修</a:t>
            </a:r>
            <a:endPar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dirty="0" err="1">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路建桥，为宁明县文旅发展凝聚中国力量</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。③</a:t>
            </a:r>
            <a:r>
              <a:rPr lang="en-US" altLang="zh-CN" sz="2400" b="1" i="0" dirty="0" err="1">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景区优化智慧旅游系统，贯彻创新</a:t>
            </a:r>
            <a:endPar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dirty="0" err="1">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发展理念，为游客提供了更优质的服务</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。④</a:t>
            </a:r>
            <a:r>
              <a:rPr lang="en-US" altLang="zh-CN" sz="2400" b="1" i="0" dirty="0" err="1">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宁明县坚持推动民族文化的发展，打</a:t>
            </a:r>
            <a:endPar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dirty="0" err="1">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造了当地的文旅特色，满足了游客的精神文化需求</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。（答出任意三点即可，每点2</a:t>
            </a:r>
            <a:endPar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分，共6分）</a:t>
            </a:r>
            <a:endParaRPr lang="en-US" altLang="zh-CN" sz="2400" dirty="0"/>
          </a:p>
        </p:txBody>
      </p:sp>
      <p:sp>
        <p:nvSpPr>
          <p:cNvPr id="2" name="P_6_BD#182bc29fc?colgroup=35&amp;vcp=1&amp;pid=c92f15168&amp;color=0,0,0&amp;mp=1&amp;vtp=1&amp;bt=1&amp;bbb=1"/>
          <p:cNvSpPr txBox="1"/>
          <p:nvPr/>
        </p:nvSpPr>
        <p:spPr>
          <a:xfrm>
            <a:off x="10896743" y="539496"/>
            <a:ext cx="615553" cy="503215"/>
          </a:xfrm>
          <a:prstGeom prst="rect">
            <a:avLst/>
          </a:prstGeom>
          <a:noFill/>
        </p:spPr>
        <p:txBody>
          <a:bodyPr vert="horz" wrap="none" lIns="0" tIns="0" rIns="0" bIns="0" rtlCol="0">
            <a:spAutoFit/>
          </a:bodyPr>
          <a:lstStyle/>
          <a:p>
            <a:pPr algn="r">
              <a:lnSpc>
                <a:spcPts val="4400"/>
              </a:lnSpc>
            </a:pPr>
            <a:r>
              <a:rPr lang="zh-CN" altLang="en-US" sz="2400">
                <a:latin typeface="Times New Roman" panose="02020603050405020304" pitchFamily="34" charset="0"/>
              </a:rPr>
              <a:t>续表</a:t>
            </a:r>
            <a:endParaRPr lang="zh-CN" altLang="en-US" sz="2400">
              <a:latin typeface="Times New Roman" panose="02020603050405020304" pitchFamily="34" charset="0"/>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27ecb7007?vcp=1&amp;pid=c92f15168&amp;color=0,0,0&amp;vtp=1&amp;bt=1&amp;bbb=1"/>
          <p:cNvSpPr/>
          <p:nvPr/>
        </p:nvSpPr>
        <p:spPr>
          <a:xfrm>
            <a:off x="576072" y="199454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【文旅发展</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我来宣传】</a:t>
            </a:r>
            <a:endParaRPr lang="en-US" altLang="zh-CN" sz="2400" dirty="0"/>
          </a:p>
        </p:txBody>
      </p:sp>
      <p:sp>
        <p:nvSpPr>
          <p:cNvPr id="3" name="QO_6_BD.56_1#76fd0466c?vcp=1&amp;pid=c92f15168&amp;color=0,0,0&amp;vtp=1&amp;bbb=1&amp;hb=1"/>
          <p:cNvSpPr/>
          <p:nvPr/>
        </p:nvSpPr>
        <p:spPr>
          <a:xfrm>
            <a:off x="576072" y="2518977"/>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（3）请你选择一处南宁的地标，并撰写文旅宣传语。（</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要求</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：20</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字以内</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不能出</a:t>
            </a:r>
            <a:endPar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现真实的人名</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校名</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a:t>
            </a:r>
            <a:r>
              <a:rPr lang="en-US" altLang="zh-CN" sz="24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O_6_AN.57_1#76fd0466c?vcp=1&amp;pid=c92f15168&amp;color=0,0,0&amp;vtp=1&amp;bbb=1&amp;hb=1"/>
          <p:cNvSpPr/>
          <p:nvPr/>
        </p:nvSpPr>
        <p:spPr>
          <a:xfrm>
            <a:off x="576072" y="3674677"/>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【示例】地标：青秀山。宣传标语：青秀山绿意盎然，</a:t>
            </a: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等你来探秘自然之美！</a:t>
            </a:r>
            <a:endPar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400" b="1" i="0" dirty="0">
                <a:solidFill>
                  <a:srgbClr val="A00021"/>
                </a:solidFill>
                <a:latin typeface="Times New Roman" panose="02020603050405020304" pitchFamily="34" charset="0"/>
                <a:ea typeface="宋体" panose="02010600030101010101" pitchFamily="2" charset="-122"/>
                <a:cs typeface="Times New Roman" panose="02020603050405020304" pitchFamily="34" charset="-120"/>
              </a:rPr>
              <a:t>地标1分，宣传语1分。若有其他答案，符合题意、言之有理也可得分）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3_BD#c0c9cc90e?vcp=1&amp;pid=926b5694b&amp;color=0,0,0&amp;vtp=1&amp;bt=1&amp;bbb=1"/>
          <p:cNvSpPr/>
          <p:nvPr/>
        </p:nvSpPr>
        <p:spPr>
          <a:xfrm>
            <a:off x="576072" y="2865279"/>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注意事项：1.答题前，考生务必将姓名、准考证号填写在试卷和答题卡上。</a:t>
            </a:r>
            <a:endParaRPr lang="en-US" altLang="zh-CN" sz="2400" dirty="0"/>
          </a:p>
          <a:p>
            <a:pPr latinLnBrk="1">
              <a:lnSpc>
                <a:spcPts val="4400"/>
              </a:lnSpc>
            </a:pPr>
            <a:r>
              <a:rPr lang="en-US" altLang="zh-CN" sz="2400" b="1" i="0" spc="-10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a:t>
            </a:r>
            <a:r>
              <a:rPr lang="en-US" altLang="zh-CN" sz="2400" b="1" i="0" spc="-10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.考生作答时，请在答题卡上作答（答题注意事项见答题卡），在本试卷上作答无效。</a:t>
            </a:r>
            <a:endParaRPr lang="en-US" altLang="zh-CN" sz="2400" spc="-100" dirty="0"/>
          </a:p>
        </p:txBody>
      </p:sp>
    </p:spTree>
  </p:cSld>
  <p:clrMapOvr>
    <a:masterClrMapping/>
  </p:clrMapOvr>
  <p:transition>
    <p:split dir="in"/>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4c87ea4ba?vcp=1&amp;pid=af31f6892&amp;color=0,0,0&amp;vtp=1&amp;bt=1&amp;bbb=1&amp;hb=1"/>
          <p:cNvSpPr/>
          <p:nvPr/>
        </p:nvSpPr>
        <p:spPr>
          <a:xfrm>
            <a:off x="576072" y="539496"/>
            <a:ext cx="10954512" cy="1306576"/>
          </a:xfrm>
          <a:prstGeom prst="rect">
            <a:avLst/>
          </a:prstGeom>
          <a:noFill/>
        </p:spPr>
        <p:txBody>
          <a:bodyPr wrap="none" lIns="0" tIns="0" rIns="0" bIns="0" rtlCol="0" anchor="t"/>
          <a:lstStyle/>
          <a:p>
            <a:pPr algn="l" latinLnBrk="1">
              <a:lnSpc>
                <a:spcPts val="4700"/>
              </a:lnSpc>
            </a:pP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一、单项选择题（</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本大题共</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18</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每小题</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36</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6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6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在每小题列出的</a:t>
            </a:r>
            <a:endParaRPr lang="en-US" altLang="zh-CN" sz="26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6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四个备选项中</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只有一项符合题目要求</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错选</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r>
              <a:rPr lang="en-US" altLang="zh-CN" sz="26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多选或未选均不得分</a:t>
            </a:r>
            <a:r>
              <a:rPr lang="en-US" altLang="zh-CN" sz="26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600" dirty="0"/>
          </a:p>
        </p:txBody>
      </p:sp>
      <p:sp>
        <p:nvSpPr>
          <p:cNvPr id="3" name="QC_5_BD.1_1#aab56c492?sp=1&amp;vcp=1&amp;pid=4c87ea4ba&amp;color=0,0,0&amp;vtp=1&amp;bbb=1&amp;hb=1"/>
          <p:cNvSpPr/>
          <p:nvPr/>
        </p:nvSpPr>
        <p:spPr>
          <a:xfrm>
            <a:off x="576072" y="1789489"/>
            <a:ext cx="10954512"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1.《中国儿童青少年阅读现状与需求调研报告》显示</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，四分之三的孩子报告自己比</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较喜欢和非常喜欢阅读</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，这一比例比家长认为的高12.2</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%；孩子报告自己阅读的首</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要原因是</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“自我提升”,家长报告孩子阅读的首要原因是“学习需求”。</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通过调查结果,</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可以推断出青少年(</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5" name="QC_5_BD.1_2#aab56c492?vcp=1&amp;pid=4c87ea4ba&amp;color=0,0,0&amp;vtp=1&amp;bbb=1&amp;hb=1"/>
          <p:cNvSpPr/>
          <p:nvPr/>
        </p:nvSpPr>
        <p:spPr>
          <a:xfrm>
            <a:off x="576072" y="4033574"/>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①应养护精神,使书香浸润丰盈人生</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②要爱护身体,养成健康的生活习惯</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③需要主</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动与家长沟通</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,加深了解</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④必须在实践中学习,做到行己有耻</a:t>
            </a:r>
            <a:endParaRPr lang="en-US" altLang="zh-CN" sz="2400" dirty="0"/>
          </a:p>
        </p:txBody>
      </p:sp>
      <p:sp>
        <p:nvSpPr>
          <p:cNvPr id="6" name="QC_5_BD.1_3#aab56c492.choices?vcp=1&amp;pid=4c87ea4ba&amp;color=0,0,0&amp;vtp=1&amp;bbb=1"/>
          <p:cNvSpPr/>
          <p:nvPr/>
        </p:nvSpPr>
        <p:spPr>
          <a:xfrm>
            <a:off x="576072" y="5189274"/>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0985" algn="l"/>
                <a:tab pos="5577205" algn="l"/>
                <a:tab pos="8366125"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.①②</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B.①③</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C.②④</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.③④</a:t>
            </a:r>
            <a:endParaRPr lang="en-US" altLang="zh-CN" sz="2400" dirty="0"/>
          </a:p>
        </p:txBody>
      </p:sp>
      <p:sp>
        <p:nvSpPr>
          <p:cNvPr id="7" name="QC_5_AN.2_1#aab56c492.bracket?vcp=1&amp;pid=4c87ea4ba&amp;color=0,0,0&amp;vpa=1&amp;vtp=1&amp;answeroption=B"/>
          <p:cNvSpPr txBox="1"/>
          <p:nvPr/>
        </p:nvSpPr>
        <p:spPr>
          <a:xfrm>
            <a:off x="3250692" y="5222294"/>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_1#081d63c92?vcp=1&amp;pid=4c87ea4ba&amp;color=0,0,0&amp;vtp=1&amp;bt=1&amp;bbb=1"/>
          <p:cNvSpPr/>
          <p:nvPr/>
        </p:nvSpPr>
        <p:spPr>
          <a:xfrm>
            <a:off x="576072" y="833760"/>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2.友谊是人生永恒的话题,伴随着我们的成长。</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下列古语反映友谊的是(</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C_5_BD.3_2#081d63c92.choices?vcp=1&amp;pid=4c87ea4ba&amp;color=0,0,0&amp;vtp=1&amp;bbb=1"/>
          <p:cNvSpPr/>
          <p:nvPr/>
        </p:nvSpPr>
        <p:spPr>
          <a:xfrm>
            <a:off x="576072" y="1358197"/>
            <a:ext cx="10954512" cy="1117600"/>
          </a:xfrm>
          <a:prstGeom prst="rect">
            <a:avLst/>
          </a:prstGeom>
          <a:noFill/>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A.海内存知己</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，天涯若比邻</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.己所不欲,勿施于人</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.举头望明月</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，低头思故乡</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.千里之行,始于足下</a:t>
            </a:r>
            <a:endParaRPr lang="en-US" altLang="zh-CN" sz="2400" dirty="0"/>
          </a:p>
        </p:txBody>
      </p:sp>
      <p:sp>
        <p:nvSpPr>
          <p:cNvPr id="5" name="QC_5_BD.5_1#3e3c95494?sp=1&amp;vcp=1&amp;pid=4c87ea4ba&amp;color=0,0,0&amp;vtp=1&amp;bbb=1&amp;hb=1"/>
          <p:cNvSpPr/>
          <p:nvPr/>
        </p:nvSpPr>
        <p:spPr>
          <a:xfrm>
            <a:off x="576072" y="2513897"/>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3.青春，是人生画卷中最华美的篇章。如果要写青春，就不能只写青春，要写</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“尔</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我翩翩俱少年</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，飞扬意气生云烟”的自信潇洒；要写“愿得此身长报国</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，何须生入</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玉门关</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”的赤子丹心。</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这说明(</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7" name="QC_5_BD.5_2#3e3c95494?vcp=1&amp;pid=4c87ea4ba&amp;color=0,0,0&amp;vtp=1&amp;bbb=1&amp;hb=1"/>
          <p:cNvSpPr/>
          <p:nvPr/>
        </p:nvSpPr>
        <p:spPr>
          <a:xfrm>
            <a:off x="576072" y="4215697"/>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①青春有格，要改正缺点</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②青春飞扬，要树立自信</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③青春美好，</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要勇担责任</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algn="l" latinLnBrk="1">
              <a:lnSpc>
                <a:spcPts val="4400"/>
              </a:lnSpc>
            </a:pPr>
            <a:r>
              <a:rPr lang="en-US" altLang="zh-CN" sz="2400" b="1">
                <a:solidFill>
                  <a:srgbClr val="000000"/>
                </a:solidFill>
                <a:latin typeface="Times New Roman" panose="02020603050405020304" pitchFamily="34" charset="0"/>
                <a:ea typeface="宋体" panose="02010600030101010101" pitchFamily="2" charset="-122"/>
                <a:cs typeface="Times New Roman" panose="02020603050405020304" pitchFamily="34" charset="-120"/>
                <a:sym typeface="+mn-ea"/>
              </a:rPr>
              <a:t>④</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青春短暂</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，要远离烦恼</a:t>
            </a:r>
            <a:endParaRPr lang="en-US" altLang="zh-CN" sz="2400" dirty="0"/>
          </a:p>
        </p:txBody>
      </p:sp>
      <p:sp>
        <p:nvSpPr>
          <p:cNvPr id="8" name="QC_5_BD.5_3#3e3c95494.choices?vcp=1&amp;pid=4c87ea4ba&amp;color=0,0,0&amp;vtp=1&amp;bbb=1"/>
          <p:cNvSpPr/>
          <p:nvPr/>
        </p:nvSpPr>
        <p:spPr>
          <a:xfrm>
            <a:off x="576072" y="5371397"/>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0985" algn="l"/>
                <a:tab pos="5577205" algn="l"/>
                <a:tab pos="8366125"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.①②</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B.①④</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C.②③</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.③④</a:t>
            </a:r>
            <a:endParaRPr lang="en-US" altLang="zh-CN" sz="2400" dirty="0"/>
          </a:p>
        </p:txBody>
      </p:sp>
      <p:sp>
        <p:nvSpPr>
          <p:cNvPr id="9" name="QC_5_AN.4_1#081d63c92.bracket?vcp=1&amp;pid=4c87ea4ba&amp;color=0,0,0&amp;vpa=2&amp;vtp=1&amp;answeroption=A"/>
          <p:cNvSpPr txBox="1"/>
          <p:nvPr/>
        </p:nvSpPr>
        <p:spPr>
          <a:xfrm>
            <a:off x="449072" y="1416617"/>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
        <p:nvSpPr>
          <p:cNvPr id="10" name="QC_5_AN.6_1#3e3c95494.bracket?vcp=1&amp;pid=4c87ea4ba&amp;color=0,0,0&amp;vpa=3&amp;vtp=1&amp;answeroption=C"/>
          <p:cNvSpPr txBox="1"/>
          <p:nvPr/>
        </p:nvSpPr>
        <p:spPr>
          <a:xfrm>
            <a:off x="6026912" y="5404417"/>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wipe(left)">
                                      <p:cBhvr>
                                        <p:cTn id="12"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0"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2a1cc8602?vcp=1&amp;pid=4c87ea4ba&amp;color=0,0,0&amp;vtp=1&amp;bt=1&amp;bbb=1&amp;hb=1"/>
          <p:cNvSpPr/>
          <p:nvPr/>
        </p:nvSpPr>
        <p:spPr>
          <a:xfrm>
            <a:off x="576072" y="2287910"/>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4.一项研究显示，即使不做任何运动，每天到公园待上20分钟，</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也能让人状态更好，</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这就是最近备受推崇的</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“公园20分钟效应”。由此，</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我们应(</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C_5_BD.7_2#2a1cc8602.choices?vcp=1&amp;pid=4c87ea4ba&amp;color=0,0,0&amp;vtp=1&amp;bbb=1"/>
          <p:cNvSpPr/>
          <p:nvPr/>
        </p:nvSpPr>
        <p:spPr>
          <a:xfrm>
            <a:off x="576072" y="3442648"/>
            <a:ext cx="10954512" cy="1117600"/>
          </a:xfrm>
          <a:prstGeom prst="rect">
            <a:avLst/>
          </a:prstGeom>
          <a:noFill/>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A.用行动影响环境</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，感受生活的美好</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.学会调节情绪，保持积极的心态</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83555" algn="l"/>
              </a:tabLst>
              <a:defRPr/>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.关注身心状况</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，避免任何疾病发生</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.拒绝负面情绪，善做情绪的主人</a:t>
            </a:r>
            <a:endParaRPr lang="en-US" altLang="zh-CN" sz="2400" dirty="0"/>
          </a:p>
        </p:txBody>
      </p:sp>
      <p:sp>
        <p:nvSpPr>
          <p:cNvPr id="5" name="QC_5_AN.8_1#2a1cc8602.bracket?vcp=1&amp;pid=4c87ea4ba&amp;color=0,0,0&amp;vpa=4&amp;vtp=1&amp;answeroption=B"/>
          <p:cNvSpPr txBox="1"/>
          <p:nvPr/>
        </p:nvSpPr>
        <p:spPr>
          <a:xfrm>
            <a:off x="6033262" y="3501068"/>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c6ed1120e?sp=1&amp;vcp=1&amp;pid=4c87ea4ba&amp;color=0,0,0&amp;mp=1&amp;vtp=1&amp;bt=1&amp;bbb=1"/>
          <p:cNvSpPr/>
          <p:nvPr/>
        </p:nvSpPr>
        <p:spPr>
          <a:xfrm>
            <a:off x="576072" y="1636173"/>
            <a:ext cx="10954512" cy="533400"/>
          </a:xfrm>
          <a:prstGeom prst="rect">
            <a:avLst/>
          </a:prstGeom>
          <a:noFill/>
        </p:spPr>
        <p:txBody>
          <a:bodyPr wrap="none" lIns="0" tIns="0" rIns="0" bIns="0" rtlCol="0" anchor="t"/>
          <a:lstStyle/>
          <a:p>
            <a:pPr algn="l"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5.道德是人际和谐的基础，右边漫画《6和9》</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启示我们要(</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pic>
        <p:nvPicPr>
          <p:cNvPr id="4" name="QC_5_BD.9_2#c6ed1120e?iti=1&amp;htil=1&amp;vcp=1&amp;pid=4c87ea4ba&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246011" y="2241836"/>
            <a:ext cx="3182112" cy="221284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9_3#c6ed1120e?iti=1&amp;htil=1&amp;vcp=1&amp;pid=4c87ea4ba&amp;color=0,0,0&amp;mp=1&amp;vtp=1&amp;bbb=1"/>
          <p:cNvSpPr/>
          <p:nvPr/>
        </p:nvSpPr>
        <p:spPr>
          <a:xfrm>
            <a:off x="8497342" y="4543584"/>
            <a:ext cx="679450" cy="895096"/>
          </a:xfrm>
          <a:prstGeom prst="rect">
            <a:avLst/>
          </a:prstGeom>
          <a:noFill/>
        </p:spPr>
        <p:txBody>
          <a:bodyPr wrap="none" lIns="0" tIns="0" rIns="0" bIns="0" rtlCol="0" anchor="t"/>
          <a:lstStyle/>
          <a:p>
            <a:pPr algn="ctr" latinLnBrk="1">
              <a:lnSpc>
                <a:spcPts val="42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6和9</a:t>
            </a:r>
            <a:endParaRPr lang="en-US" altLang="zh-CN" sz="2400" dirty="0"/>
          </a:p>
        </p:txBody>
      </p:sp>
      <p:sp>
        <p:nvSpPr>
          <p:cNvPr id="6" name="QC_5_BD.9_4#c6ed1120e.choices?htil=1&amp;vcp=1&amp;pid=4c87ea4ba&amp;color=0,0,0&amp;vtp=1&amp;bbb=1"/>
          <p:cNvSpPr/>
          <p:nvPr/>
        </p:nvSpPr>
        <p:spPr>
          <a:xfrm>
            <a:off x="576072" y="2160610"/>
            <a:ext cx="7635240" cy="22352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A.学会换位思考，设身处地为他人着想</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.欣赏他人，给予他人积极正面的评价</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.平等待人，不因年龄等轻视、歧视他人</a:t>
            </a:r>
            <a:endParaRPr lang="en-US" altLang="zh-CN" sz="2400" dirty="0"/>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.真诚待人，勇于承认自己的过错</a:t>
            </a:r>
            <a:endParaRPr lang="en-US" altLang="zh-CN" sz="2400" dirty="0"/>
          </a:p>
        </p:txBody>
      </p:sp>
      <p:sp>
        <p:nvSpPr>
          <p:cNvPr id="7" name="QC_5_AN.10_1#c6ed1120e.bracket?vcp=1&amp;pid=4c87ea4ba&amp;color=0,0,0&amp;mp=1&amp;vpa=5&amp;vtp=1&amp;answeroption=A"/>
          <p:cNvSpPr txBox="1"/>
          <p:nvPr/>
        </p:nvSpPr>
        <p:spPr>
          <a:xfrm>
            <a:off x="449072" y="2219030"/>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4e948ceba?sp=1&amp;vcp=1&amp;pid=4c87ea4ba&amp;color=0,0,0&amp;vtp=1&amp;bt=1&amp;bbb=1&amp;hb=1"/>
          <p:cNvSpPr/>
          <p:nvPr/>
        </p:nvSpPr>
        <p:spPr>
          <a:xfrm>
            <a:off x="576072" y="1717680"/>
            <a:ext cx="10954512" cy="16764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6.在广西靖西152.5公里的边境线上，有一支护边员队伍，他们克服山势陡峭</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、自</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然环境恶劣等困难</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，用坚实的脚步丈量每一寸边境土地</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，为边境的安全稳定保驾</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护航</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。对此，同学们纷纷表达自己的观点，</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其中正确的有(</a:t>
            </a:r>
            <a:r>
              <a:rPr lang="en-US" altLang="zh-CN" sz="24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t>
            </a:r>
            <a:endParaRPr lang="en-US" altLang="zh-CN" sz="2400" dirty="0"/>
          </a:p>
        </p:txBody>
      </p:sp>
      <p:sp>
        <p:nvSpPr>
          <p:cNvPr id="4" name="QC_5_BD.11_2#4e948ceba?vcp=1&amp;pid=4c87ea4ba&amp;color=0,0,0&amp;vtp=1&amp;bbb=1&amp;hb=1"/>
          <p:cNvSpPr/>
          <p:nvPr/>
        </p:nvSpPr>
        <p:spPr>
          <a:xfrm>
            <a:off x="576072" y="3418518"/>
            <a:ext cx="10954512" cy="1117600"/>
          </a:xfrm>
          <a:prstGeom prst="rect">
            <a:avLst/>
          </a:prstGeom>
          <a:noFill/>
        </p:spPr>
        <p:txBody>
          <a:bodyPr wrap="none" lIns="0" tIns="0" rIns="0" bIns="0" rtlCol="0" anchor="t"/>
          <a:lstStyle/>
          <a:p>
            <a:pPr algn="l" latinLnBrk="1">
              <a:lnSpc>
                <a:spcPts val="4400"/>
              </a:lnSpc>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①李丽：“护边工作威胁生命安全。”</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②苗军：“边境巡逻维护国家利益。”</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③刘</a:t>
            </a:r>
            <a:endPar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endParaRPr>
          </a:p>
          <a:p>
            <a:pPr latinLnBrk="1">
              <a:lnSpc>
                <a:spcPts val="4400"/>
              </a:lnSpc>
            </a:pP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浩</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：“宣传意义大于实际效果。”</a:t>
            </a:r>
            <a:r>
              <a:rPr lang="en-US" altLang="zh-CN" sz="24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④冯玲：“护边人员闪耀敬业光辉。”</a:t>
            </a:r>
            <a:endParaRPr lang="en-US" altLang="zh-CN" sz="2400" dirty="0"/>
          </a:p>
        </p:txBody>
      </p:sp>
      <p:sp>
        <p:nvSpPr>
          <p:cNvPr id="5" name="QC_5_BD.11_3#4e948ceba.choices?vcp=1&amp;pid=4c87ea4ba&amp;color=0,0,0&amp;vtp=1&amp;bbb=1"/>
          <p:cNvSpPr/>
          <p:nvPr/>
        </p:nvSpPr>
        <p:spPr>
          <a:xfrm>
            <a:off x="576072" y="4574218"/>
            <a:ext cx="10954512" cy="533400"/>
          </a:xfrm>
          <a:prstGeom prst="rect">
            <a:avLst/>
          </a:prstGeom>
          <a:noFill/>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800985" algn="l"/>
                <a:tab pos="5577205" algn="l"/>
                <a:tab pos="8366125" algn="l"/>
              </a:tabLst>
              <a:defRPr/>
            </a:pP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A</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.①②</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B.①③</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C.②④</a:t>
            </a:r>
            <a:r>
              <a:rPr lang="en-US" altLang="zh-CN" sz="2400" b="1"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D</a:t>
            </a:r>
            <a:r>
              <a:rPr lang="en-US" altLang="zh-CN" sz="24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.③④</a:t>
            </a:r>
            <a:endParaRPr lang="en-US" altLang="zh-CN" sz="2400" dirty="0"/>
          </a:p>
        </p:txBody>
      </p:sp>
      <p:sp>
        <p:nvSpPr>
          <p:cNvPr id="6" name="QC_5_AN.12_1#4e948ceba.bracket?vcp=1&amp;pid=4c87ea4ba&amp;color=0,0,0&amp;vpa=6&amp;vtp=1&amp;answeroption=C"/>
          <p:cNvSpPr txBox="1"/>
          <p:nvPr/>
        </p:nvSpPr>
        <p:spPr>
          <a:xfrm>
            <a:off x="6026912" y="4607238"/>
            <a:ext cx="474489" cy="569387"/>
          </a:xfrm>
          <a:prstGeom prst="rect">
            <a:avLst/>
          </a:prstGeom>
          <a:noFill/>
        </p:spPr>
        <p:txBody>
          <a:bodyPr vert="horz" wrap="none" lIns="0" tIns="0" rIns="0" bIns="0" rtlCol="0">
            <a:spAutoFit/>
          </a:bodyPr>
          <a:lstStyle/>
          <a:p>
            <a:r>
              <a:rPr lang="zh-CN" altLang="en-US" sz="3700" b="1">
                <a:solidFill>
                  <a:srgbClr val="A00021"/>
                </a:solidFill>
                <a:latin typeface="华文细黑" panose="02010600040101010101" pitchFamily="2" charset="-122"/>
              </a:rPr>
              <a:t>√</a:t>
            </a:r>
            <a:endParaRPr lang="zh-CN" altLang="en-US" sz="3700" b="1">
              <a:solidFill>
                <a:srgbClr val="A00021"/>
              </a:solidFill>
              <a:latin typeface="华文细黑" panose="02010600040101010101" pitchFamily="2"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6402</Words>
  <Application>WPS 演示</Application>
  <PresentationFormat>自定义</PresentationFormat>
  <Paragraphs>355</Paragraphs>
  <Slides>35</Slides>
  <Notes>34</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35</vt:i4>
      </vt:variant>
    </vt:vector>
  </HeadingPairs>
  <TitlesOfParts>
    <vt:vector size="51" baseType="lpstr">
      <vt:lpstr>Arial</vt:lpstr>
      <vt:lpstr>宋体</vt:lpstr>
      <vt:lpstr>Wingdings</vt:lpstr>
      <vt:lpstr>微软雅黑</vt:lpstr>
      <vt:lpstr>微软雅黑</vt:lpstr>
      <vt:lpstr>黑体</vt:lpstr>
      <vt:lpstr>黑体</vt:lpstr>
      <vt:lpstr>Times New Roman</vt:lpstr>
      <vt:lpstr>Times New Roman</vt:lpstr>
      <vt:lpstr>楷体</vt:lpstr>
      <vt:lpstr>宋体</vt:lpstr>
      <vt:lpstr>华文细黑</vt:lpstr>
      <vt:lpstr>Arial Unicode MS</vt:lpstr>
      <vt:lpstr>等线</vt:lpstr>
      <vt:lpstr>Calibri</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_HSP</cp:lastModifiedBy>
  <cp:revision>4</cp:revision>
  <dcterms:created xsi:type="dcterms:W3CDTF">2025-04-10T06:50:00Z</dcterms:created>
  <dcterms:modified xsi:type="dcterms:W3CDTF">2025-04-11T02:26:02Z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A0076B6883FB4629AA0A854A67C0A1D0_12</vt:lpwstr>
  </property>
  <property fmtid="{D5CDD505-2E9C-101B-9397-08002B2CF9AE}" pid="3" name="KSOProductBuildVer">
    <vt:lpwstr>2052-12.1.0.20305</vt:lpwstr>
  </property>
</Properties>
</file>