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6" d="100"/>
          <a:sy n="86" d="100"/>
        </p:scale>
        <p:origin x="557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133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7f34bae3b01d9be91802158#tid=67f758115932700009ac04a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4.jpeg"/><Relationship Id="rId1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5.pn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3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4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2.png"/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6.png"/><Relationship Id="rId1" Type="http://schemas.openxmlformats.org/officeDocument/2006/relationships/image" Target="../media/image6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7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9.png"/><Relationship Id="rId1" Type="http://schemas.openxmlformats.org/officeDocument/2006/relationships/image" Target="../media/image68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0_1#7c193d84c?sp=1&amp;vcp=1&amp;pid=5e82c1951&amp;color=0,0,0&amp;vtp=1&amp;bt=1&amp;bbb=1&amp;hb=1"/>
          <p:cNvSpPr/>
          <p:nvPr/>
        </p:nvSpPr>
        <p:spPr>
          <a:xfrm>
            <a:off x="576072" y="172657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10.如图3所示，智能快递车正在运送包裹，用户可通过人脸识别取货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。下列分析中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正确的是(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en-US" altLang="zh-CN" sz="2400" dirty="0"/>
          </a:p>
        </p:txBody>
      </p:sp>
      <p:pic>
        <p:nvPicPr>
          <p:cNvPr id="4" name="QC_4_BD.20_2#7c193d84c?htil=3&amp;vcp=1&amp;pid=5e82c195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0578" y="2962534"/>
            <a:ext cx="1938528" cy="188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20_3#7c193d84c.choices?htil=3&amp;vcp=1&amp;pid=5e82c1951&amp;color=0,0,0&amp;vtp=1&amp;bbb=1"/>
          <p:cNvSpPr/>
          <p:nvPr/>
        </p:nvSpPr>
        <p:spPr>
          <a:xfrm>
            <a:off x="576072" y="2881308"/>
            <a:ext cx="8878824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A.用户看见快递车，是因为光在它表面发生了折射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.地面出现快递车的影子，是光的直线传播形成的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.智能快递车上的摄像头利用了光的反射原理工作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.人脸识别时，人通过摄像头成倒立、等大的虚像</a:t>
            </a:r>
            <a:endParaRPr lang="en-US" altLang="zh-CN" sz="2400" dirty="0"/>
          </a:p>
        </p:txBody>
      </p:sp>
      <p:sp>
        <p:nvSpPr>
          <p:cNvPr id="6" name="QC_4_AN.21_1#7c193d84c.bracket?vcp=1&amp;pid=5e82c1951&amp;color=0,0,0&amp;vpa=10&amp;vtp=1&amp;answeroption=B"/>
          <p:cNvSpPr txBox="1"/>
          <p:nvPr/>
        </p:nvSpPr>
        <p:spPr>
          <a:xfrm>
            <a:off x="449072" y="351122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366d5f87?vcp=1&amp;pid=ccde81445&amp;color=0,0,0&amp;vtp=1&amp;bt=1&amp;bbb=1&amp;hb=1"/>
          <p:cNvSpPr/>
          <p:nvPr/>
        </p:nvSpPr>
        <p:spPr>
          <a:xfrm>
            <a:off x="576072" y="539496"/>
            <a:ext cx="10954512" cy="190093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二、多项选择题（本大题共2小题，每小题4分，共8分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。在每小题列出的四</a:t>
            </a:r>
            <a:endParaRPr lang="en-US" altLang="zh-CN" sz="26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个选项中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，有多个选项符合题目要求，全部选对得4分，选对但不全得2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分，</a:t>
            </a:r>
            <a:endParaRPr lang="en-US" altLang="zh-CN" sz="26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有选错得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0分）</a:t>
            </a:r>
            <a:endParaRPr lang="en-US" altLang="zh-CN" sz="2600" dirty="0"/>
          </a:p>
        </p:txBody>
      </p:sp>
      <p:sp>
        <p:nvSpPr>
          <p:cNvPr id="3" name="QC_4_BD.22_1#cb68eaa48?vcp=1&amp;pid=d366d5f87&amp;color=0,0,0&amp;vtp=1&amp;bbb=1"/>
          <p:cNvSpPr/>
          <p:nvPr/>
        </p:nvSpPr>
        <p:spPr>
          <a:xfrm>
            <a:off x="576072" y="237368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11.水是地球上最宝贵的资源。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下列说法中正确的是(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en-US" altLang="zh-CN" sz="2400" dirty="0"/>
          </a:p>
        </p:txBody>
      </p:sp>
      <p:sp>
        <p:nvSpPr>
          <p:cNvPr id="5" name="QC_4_BD.22_2#cb68eaa48.choices?vcp=1&amp;pid=d366d5f87&amp;color=0,0,0&amp;vtp=1&amp;bbb=1"/>
          <p:cNvSpPr/>
          <p:nvPr/>
        </p:nvSpPr>
        <p:spPr>
          <a:xfrm>
            <a:off x="576072" y="2905433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A.海水吸热汽化为水蒸气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.高空水蒸气遇冷凝华为小水滴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.冬天，水蒸气液化成微小冰晶形成雪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.高空中小水滴遇强冷凝固成小冰珠，形成冰雹</a:t>
            </a:r>
            <a:endParaRPr lang="en-US" altLang="zh-CN" sz="2400" dirty="0"/>
          </a:p>
        </p:txBody>
      </p:sp>
      <p:sp>
        <p:nvSpPr>
          <p:cNvPr id="6" name="QC_4_AN.23_1#cb68eaa48.bracket?vcp=1&amp;pid=d366d5f87&amp;color=0,0,0&amp;vpa=11&amp;vtp=1&amp;bbb=1&amp;answeroption=AD"/>
          <p:cNvSpPr txBox="1"/>
          <p:nvPr/>
        </p:nvSpPr>
        <p:spPr>
          <a:xfrm>
            <a:off x="449072" y="296385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7" name="QC_4_AN.23_2#cb68eaa48.bracket?vcp=1&amp;pid=d366d5f87&amp;color=0,0,0&amp;vpa=11&amp;vtp=1&amp;bbb=1&amp;answeroption=AD"/>
          <p:cNvSpPr txBox="1"/>
          <p:nvPr/>
        </p:nvSpPr>
        <p:spPr>
          <a:xfrm>
            <a:off x="449072" y="4678353"/>
            <a:ext cx="822325" cy="56388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4_1#aad4d2419?sp=1&amp;vcp=1&amp;pid=d366d5f87&amp;color=0,0,0&amp;vtp=1&amp;bt=1&amp;bbb=1"/>
          <p:cNvSpPr/>
          <p:nvPr/>
        </p:nvSpPr>
        <p:spPr>
          <a:xfrm>
            <a:off x="576072" y="200470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12.草莓在两液体中的浮沉情况如图4所示。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下列判断中正确的是(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en-US" altLang="zh-CN" sz="2400" dirty="0"/>
          </a:p>
        </p:txBody>
      </p:sp>
      <p:pic>
        <p:nvPicPr>
          <p:cNvPr id="4" name="QC_4_BD.24_2#aad4d2419?htil=4&amp;vcp=1&amp;pid=d366d5f8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06113" y="2610363"/>
            <a:ext cx="2368296" cy="210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24_3#aad4d2419.choices?htil=4&amp;vcp=1&amp;pid=d366d5f87&amp;color=0,0,0&amp;vtp=1&amp;bbb=1"/>
          <p:cNvSpPr/>
          <p:nvPr/>
        </p:nvSpPr>
        <p:spPr>
          <a:xfrm>
            <a:off x="576072" y="2529137"/>
            <a:ext cx="8449056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A.草莓在甲中受到的浮力等于受到的重力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.将乙中液体倒出一小部分后，草莓漂浮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.草莓在甲中所受浮力比在乙中所受浮力大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.草莓在甲、乙两液体中所受浮力相等</a:t>
            </a:r>
            <a:endParaRPr lang="en-US" altLang="zh-CN" sz="2400" dirty="0"/>
          </a:p>
        </p:txBody>
      </p:sp>
      <p:sp>
        <p:nvSpPr>
          <p:cNvPr id="6" name="QC_4_AN.25_1#aad4d2419.bracket?vcp=1&amp;pid=d366d5f87&amp;color=0,0,0&amp;vpa=12&amp;vtp=1&amp;bbb=1&amp;answeroption=AC"/>
          <p:cNvSpPr txBox="1"/>
          <p:nvPr/>
        </p:nvSpPr>
        <p:spPr>
          <a:xfrm>
            <a:off x="449072" y="258755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7" name="QC_4_AN.25_2#aad4d2419.bracket?vcp=1&amp;pid=d366d5f87&amp;color=0,0,0&amp;vpa=12&amp;vtp=1&amp;bbb=1&amp;answeroption=AC"/>
          <p:cNvSpPr txBox="1"/>
          <p:nvPr/>
        </p:nvSpPr>
        <p:spPr>
          <a:xfrm>
            <a:off x="449072" y="3730557"/>
            <a:ext cx="822325" cy="56388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e533a7b4?vcp=1&amp;pid=ccde81445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三、填空题（本大题共6小题，每空1分，共12分）</a:t>
            </a:r>
            <a:endParaRPr lang="en-US" altLang="zh-CN" sz="2600" dirty="0"/>
          </a:p>
        </p:txBody>
      </p:sp>
      <p:sp>
        <p:nvSpPr>
          <p:cNvPr id="3" name="QB_4_BD.26_1#3a083f980?vcp=1&amp;pid=fe533a7b4&amp;color=0,0,0&amp;vtp=1&amp;bbb=1&amp;hb=1"/>
          <p:cNvSpPr/>
          <p:nvPr/>
        </p:nvSpPr>
        <p:spPr>
          <a:xfrm>
            <a:off x="576072" y="111708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13.在人类文明发展史上，许多科学家做出了伟大的贡献，例如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：科学家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提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出宇宙间的物体都存在万有引力，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最先精确测量出大气压的大小。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14.编钟是中国古代大型打击乐器，用不同的力敲击同一个钟的相同位置，发出声</a:t>
            </a:r>
            <a:endParaRPr lang="en-US" altLang="zh-CN" sz="2400" b="1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音的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不同；钟发出的声音通过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传播到演奏者耳中。</a:t>
            </a:r>
            <a:endParaRPr lang="en-US" altLang="zh-CN" sz="2400" dirty="0"/>
          </a:p>
        </p:txBody>
      </p:sp>
      <p:sp>
        <p:nvSpPr>
          <p:cNvPr id="4" name="QB_4_AN.27_1#3a083f980.blank?vcp=1&amp;pid=fe533a7b4&amp;color=0,0,0&amp;vpa=13&amp;vtp=1&amp;bbb=1"/>
          <p:cNvSpPr/>
          <p:nvPr/>
        </p:nvSpPr>
        <p:spPr>
          <a:xfrm>
            <a:off x="10165365" y="1089148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牛顿</a:t>
            </a:r>
            <a:endParaRPr lang="en-US" altLang="zh-CN" sz="2400" dirty="0"/>
          </a:p>
        </p:txBody>
      </p:sp>
      <p:sp>
        <p:nvSpPr>
          <p:cNvPr id="5" name="QB_4_AN.28_1#3a083f980.blank?vcp=1&amp;pid=fe533a7b4&amp;color=0,0,0&amp;vpa=14&amp;vtp=1&amp;bbb=1"/>
          <p:cNvSpPr/>
          <p:nvPr/>
        </p:nvSpPr>
        <p:spPr>
          <a:xfrm>
            <a:off x="5188554" y="1647948"/>
            <a:ext cx="14462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托里拆利</a:t>
            </a:r>
            <a:endParaRPr lang="en-US" altLang="zh-CN" sz="2400" dirty="0"/>
          </a:p>
        </p:txBody>
      </p:sp>
      <p:sp>
        <p:nvSpPr>
          <p:cNvPr id="7" name="QB_4_AN.30_1#3a083f980.blank?vcp=1&amp;pid=fe533a7b4&amp;color=0,0,0&amp;vpa=15&amp;vtp=1&amp;bbb=1"/>
          <p:cNvSpPr/>
          <p:nvPr/>
        </p:nvSpPr>
        <p:spPr>
          <a:xfrm>
            <a:off x="1205515" y="2765548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响度</a:t>
            </a:r>
            <a:endParaRPr lang="en-US" altLang="zh-CN" sz="2400" dirty="0"/>
          </a:p>
        </p:txBody>
      </p:sp>
      <p:sp>
        <p:nvSpPr>
          <p:cNvPr id="8" name="QB_4_AN.31_1#3a083f980.blank?vcp=1&amp;pid=fe533a7b4&amp;color=0,0,0&amp;vpa=16&amp;vtp=1&amp;bbb=1"/>
          <p:cNvSpPr/>
          <p:nvPr/>
        </p:nvSpPr>
        <p:spPr>
          <a:xfrm>
            <a:off x="5490179" y="2765548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空气</a:t>
            </a:r>
            <a:endParaRPr lang="en-US" altLang="zh-CN" sz="2400" dirty="0"/>
          </a:p>
        </p:txBody>
      </p:sp>
      <p:sp>
        <p:nvSpPr>
          <p:cNvPr id="9" name="QB_4_BD.32_1#5afa933d6?vcp=1&amp;pid=fe533a7b4&amp;color=0,0,0&amp;vtp=1&amp;bbb=1&amp;hb=1"/>
          <p:cNvSpPr/>
          <p:nvPr/>
        </p:nvSpPr>
        <p:spPr>
          <a:xfrm>
            <a:off x="576072" y="3361173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15.芯片体积小，元件密集。当芯片中有电流通过时，由于芯片元件有电阻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，不可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避免地会产生热量，这种现象称为电流的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效应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；为了不影响芯片的性能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常让散热部件与芯片紧密结合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，来降低芯片的温度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，这是通过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的方式改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变芯片内能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0" name="QB_4_AN.33_1#5afa933d6.blank?vcp=1&amp;pid=fe533a7b4&amp;color=0,0,0&amp;vpa=17&amp;vtp=1"/>
          <p:cNvSpPr/>
          <p:nvPr/>
        </p:nvSpPr>
        <p:spPr>
          <a:xfrm>
            <a:off x="6107715" y="3892033"/>
            <a:ext cx="5270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热</a:t>
            </a:r>
            <a:endParaRPr lang="en-US" altLang="zh-CN" sz="2400" dirty="0"/>
          </a:p>
        </p:txBody>
      </p:sp>
      <p:sp>
        <p:nvSpPr>
          <p:cNvPr id="11" name="QB_4_AN.34_1#5afa933d6.blank?vcp=1&amp;pid=fe533a7b4&amp;color=0,0,0&amp;vpa=18&amp;vtp=1&amp;bbb=1"/>
          <p:cNvSpPr/>
          <p:nvPr/>
        </p:nvSpPr>
        <p:spPr>
          <a:xfrm>
            <a:off x="8865204" y="4450833"/>
            <a:ext cx="1139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热传递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  <p:bldP spid="10" grpId="0" animBg="1" build="p"/>
      <p:bldP spid="11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5_1#377442740?sp=1&amp;vcp=1&amp;pid=fe533a7b4&amp;color=0,0,0&amp;vtp=1&amp;bt=1&amp;bbb=1&amp;hb=1"/>
          <p:cNvSpPr/>
          <p:nvPr/>
        </p:nvSpPr>
        <p:spPr>
          <a:xfrm>
            <a:off x="576072" y="124907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16.我国古代记录传统手工技术的著作《天工开物》里记载了一种捣谷用的舂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，如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图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5所示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，舂属于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填“省力”“等臂”或“费力”）杠杆。如果想省力些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，可将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脚踩点适当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填“远离”或“靠近”）支点。</a:t>
            </a:r>
            <a:endParaRPr lang="en-US" altLang="zh-CN" sz="2400" dirty="0"/>
          </a:p>
        </p:txBody>
      </p:sp>
      <p:sp>
        <p:nvSpPr>
          <p:cNvPr id="3" name="QB_4_AN.36_1#377442740.blank?vcp=1&amp;pid=fe533a7b4&amp;color=0,0,0&amp;vpa=19&amp;vtp=1&amp;bbb=1"/>
          <p:cNvSpPr/>
          <p:nvPr/>
        </p:nvSpPr>
        <p:spPr>
          <a:xfrm>
            <a:off x="2889854" y="1779937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费力</a:t>
            </a:r>
            <a:endParaRPr lang="en-US" altLang="zh-CN" sz="2400" dirty="0"/>
          </a:p>
        </p:txBody>
      </p:sp>
      <p:sp>
        <p:nvSpPr>
          <p:cNvPr id="4" name="QB_4_AN.38_1#377442740.blank?vcp=1&amp;pid=fe533a7b4&amp;color=0,0,0&amp;vpa=20&amp;vtp=1&amp;bbb=1"/>
          <p:cNvSpPr/>
          <p:nvPr/>
        </p:nvSpPr>
        <p:spPr>
          <a:xfrm>
            <a:off x="2124679" y="2338737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远离</a:t>
            </a:r>
            <a:endParaRPr lang="en-US" altLang="zh-CN" sz="2400" dirty="0"/>
          </a:p>
        </p:txBody>
      </p:sp>
      <p:pic>
        <p:nvPicPr>
          <p:cNvPr id="5" name="QB_4_BD.37_1#377442740?vcp=1&amp;pid=fe533a7b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43525" y="3295015"/>
            <a:ext cx="1524635" cy="214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39_1#0da639bc1?sp=1&amp;vcp=1&amp;pid=fe533a7b4&amp;color=0,0,0&amp;vtp=1&amp;bt=1&amp;bbb=1&amp;hb=1"/>
              <p:cNvSpPr/>
              <p:nvPr/>
            </p:nvSpPr>
            <p:spPr>
              <a:xfrm>
                <a:off x="576072" y="1309275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17.用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𝐚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纳米材料做成的A板与用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𝐛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纳米材料做成的B板相互摩擦后，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A板因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endParaRPr lang="en-US" altLang="zh-CN" sz="24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填“得到”或“失去”）电子而带上了负电荷。将A、B板接入如图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6所示的电路后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闭合开关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，电路中有电流通过，则此时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A、B板整体在电路中相当于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endParaRPr lang="en-US" altLang="zh-CN" sz="24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填电路元件）。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4_BD.39_1#0da639bc1?sp=1&amp;vcp=1&amp;pid=fe533a7b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309275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24" r="2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40_1#0da639bc1.blank?vcp=1&amp;pid=fe533a7b4&amp;color=0,0,0&amp;vpa=21&amp;vtp=1&amp;bbb=1"/>
          <p:cNvSpPr/>
          <p:nvPr/>
        </p:nvSpPr>
        <p:spPr>
          <a:xfrm>
            <a:off x="10243154" y="1281335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得到</a:t>
            </a:r>
            <a:endParaRPr lang="en-US" altLang="zh-CN" sz="2400" dirty="0"/>
          </a:p>
        </p:txBody>
      </p:sp>
      <p:sp>
        <p:nvSpPr>
          <p:cNvPr id="4" name="QB_4_AN.42_1#0da639bc1.blank?vcp=1&amp;pid=fe533a7b4&amp;color=0,0,0&amp;vpa=22&amp;vtp=1&amp;bbb=1"/>
          <p:cNvSpPr/>
          <p:nvPr/>
        </p:nvSpPr>
        <p:spPr>
          <a:xfrm>
            <a:off x="9595454" y="2398935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电源</a:t>
            </a:r>
            <a:endParaRPr lang="en-US" altLang="zh-CN" sz="2400" dirty="0"/>
          </a:p>
        </p:txBody>
      </p:sp>
      <p:pic>
        <p:nvPicPr>
          <p:cNvPr id="5" name="QB_4_BD.41_1#0da639bc1?vcp=1&amp;pid=fe533a7b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07992" y="3639979"/>
            <a:ext cx="3072384" cy="192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43_1#1da147301?sp=1&amp;vcp=1&amp;pid=fe533a7b4&amp;color=0,0,0&amp;vtp=1&amp;bt=1&amp;bbb=1&amp;hb=1"/>
              <p:cNvSpPr/>
              <p:nvPr/>
            </p:nvSpPr>
            <p:spPr>
              <a:xfrm>
                <a:off x="576072" y="1303433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18.如图7所示，两个质量相同的均质圆柱甲、乙静止在水平地面上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，其底面积之比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: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，其高度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甲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乙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之比为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: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，甲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、乙两物体的密度之比为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；将乙沿水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平方向切去厚度为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𝚫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𝒉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的部分，并放到甲上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，叠加后甲对地面的压强与乙剩余部分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对地面的压强相等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，则未切割时，甲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、乙对地面的压强之比为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43_1#1da147301?sp=1&amp;vcp=1&amp;pid=fe533a7b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303433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18" r="-635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44_1#1da147301.blank?vcp=1&amp;pid=fe533a7b4&amp;color=0,0,0&amp;vpa=23&amp;vtp=1&amp;bbb=1"/>
              <p:cNvSpPr/>
              <p:nvPr/>
            </p:nvSpPr>
            <p:spPr>
              <a:xfrm>
                <a:off x="9035731" y="1941878"/>
                <a:ext cx="652463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: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44_1#1da147301.blank?vcp=1&amp;pid=fe533a7b4&amp;color=0,0,0&amp;vpa=2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5731" y="1941878"/>
                <a:ext cx="652463" cy="381000"/>
              </a:xfrm>
              <a:prstGeom prst="rect">
                <a:avLst/>
              </a:prstGeom>
              <a:blipFill rotWithShape="1">
                <a:blip r:embed="rId2"/>
                <a:stretch>
                  <a:fillRect l="-48" t="-13" r="97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46_1#1da147301.blank?vcp=1&amp;pid=fe533a7b4&amp;color=0,0,0&amp;vpa=24&amp;vtp=1&amp;bbb=1"/>
              <p:cNvSpPr/>
              <p:nvPr/>
            </p:nvSpPr>
            <p:spPr>
              <a:xfrm>
                <a:off x="8910447" y="3056684"/>
                <a:ext cx="652463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: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46_1#1da147301.blank?vcp=1&amp;pid=fe533a7b4&amp;color=0,0,0&amp;vpa=2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0447" y="3056684"/>
                <a:ext cx="652463" cy="381000"/>
              </a:xfrm>
              <a:prstGeom prst="rect">
                <a:avLst/>
              </a:prstGeom>
              <a:blipFill rotWithShape="1">
                <a:blip r:embed="rId3"/>
                <a:stretch>
                  <a:fillRect l="-19" t="-113" r="68" b="1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4_BD.45_1#1da147301?vcp=1&amp;pid=fe533a7b4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63440" y="3644265"/>
            <a:ext cx="3089275" cy="2103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c031b00a?vcp=1&amp;pid=ccde81445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四、作图题（本大题共1小题，共6分）</a:t>
            </a:r>
            <a:endParaRPr lang="en-US" altLang="zh-CN" sz="2600" dirty="0"/>
          </a:p>
        </p:txBody>
      </p:sp>
      <p:sp>
        <p:nvSpPr>
          <p:cNvPr id="3" name="QO_5_BD.47_1#eefdb2033?sp=1&amp;vcp=1&amp;pid=8b2965a1c&amp;color=0,0,0&amp;vtp=1&amp;bbb=1&amp;hb=1"/>
          <p:cNvSpPr/>
          <p:nvPr/>
        </p:nvSpPr>
        <p:spPr>
          <a:xfrm>
            <a:off x="576072" y="111708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19.（1）（2分）图8甲所示的避险车道被称为公路上的“救命道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”，一旦冲入避险车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道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，失控车辆就会因陡坡、碎石摩擦而快速停下，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保护了驾乘人员和车辆的安全。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请你在简化后的图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8乙中画出失控车辆冲入避险车道减速滑行时的受力示意图。</a:t>
            </a:r>
            <a:endParaRPr lang="en-US" altLang="zh-CN" sz="2400" dirty="0"/>
          </a:p>
        </p:txBody>
      </p:sp>
      <p:pic>
        <p:nvPicPr>
          <p:cNvPr id="4" name="QO_5_BD.47_2#eefdb2033?htil=5&amp;vcp=1&amp;pid=8b2965a1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095" y="3549895"/>
            <a:ext cx="5431536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AN.48_1#eefdb2033?htil=5&amp;vcp=1&amp;pid=8b2965a1c&amp;color=0,0,0&amp;vtp=1&amp;bbb=1&amp;hb=1"/>
          <p:cNvSpPr/>
          <p:nvPr/>
        </p:nvSpPr>
        <p:spPr>
          <a:xfrm>
            <a:off x="6899910" y="2814955"/>
            <a:ext cx="4630420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如答图4所示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（正确画出车辆受力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示意图得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2分）</a:t>
            </a:r>
            <a:endParaRPr lang="en-US" altLang="zh-CN" sz="2400" dirty="0"/>
          </a:p>
        </p:txBody>
      </p:sp>
      <p:pic>
        <p:nvPicPr>
          <p:cNvPr id="6" name="QO_5_AN.48_2#eefdb2033?htil=5&amp;vcp=1&amp;pid=8b2965a1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812"/>
          <a:stretch>
            <a:fillRect/>
          </a:stretch>
        </p:blipFill>
        <p:spPr>
          <a:xfrm>
            <a:off x="7980680" y="3954145"/>
            <a:ext cx="1989455" cy="1677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O_5_AN.47_3#fcf2ffb23?iti=3&amp;vcp=1&amp;pid=96faf4cef&amp;color=0,0,0&amp;mp=1&amp;vtp=1&amp;bbb=1"/>
          <p:cNvSpPr/>
          <p:nvPr/>
        </p:nvSpPr>
        <p:spPr>
          <a:xfrm>
            <a:off x="8651082" y="5365655"/>
            <a:ext cx="8334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 latinLnBrk="1">
              <a:lnSpc>
                <a:spcPts val="4200"/>
              </a:lnSpc>
            </a:pPr>
            <a:r>
              <a:rPr lang="en-US" altLang="zh-CN" sz="20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答图4</a:t>
            </a:r>
            <a:endParaRPr lang="en-US" altLang="zh-CN" sz="2000" b="1" i="0" dirty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uiExpand="1" build="p"/>
      <p:bldP spid="7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9_1#021ac4d64?sp=1&amp;vcp=1&amp;pid=8b2965a1c&amp;color=0,0,0&amp;vtp=1&amp;bt=1&amp;bbb=1&amp;hb=1"/>
              <p:cNvSpPr/>
              <p:nvPr/>
            </p:nvSpPr>
            <p:spPr>
              <a:xfrm>
                <a:off x="576072" y="812705"/>
                <a:ext cx="10954512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（2）（2分）如图9甲所示是博物馆内“刘充国印”的展台，上方是凸透镜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，透过它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能看到放大的印章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；下方是平面镜，通过它能看到印章底部的字。图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9乙是其示意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图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为凸透镜的焦点，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为凸透镜的光心，光线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𝐚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平行于凸透镜的主光轴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图中虚线）。请你在图9乙中完成下列作图：①光线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𝐚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经过凸透镜折射后的光线；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②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光线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𝐛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经过平面镜反射后的光线。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49_1#021ac4d64?sp=1&amp;vcp=1&amp;pid=8b2965a1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812705"/>
                <a:ext cx="10954512" cy="2794000"/>
              </a:xfrm>
              <a:prstGeom prst="rect">
                <a:avLst/>
              </a:prstGeom>
              <a:blipFill rotWithShape="1">
                <a:blip r:embed="rId1"/>
                <a:stretch>
                  <a:fillRect l="-1" t="-19" r="-1482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49_2#021ac4d64?htil=6&amp;vcp=1&amp;pid=8b2965a1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945" y="3759835"/>
            <a:ext cx="4713605" cy="2383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AN.50_1#021ac4d64?htil=6&amp;vcp=1&amp;pid=8b2965a1c&amp;color=0,0,0&amp;vtp=1&amp;bbb=1"/>
          <p:cNvSpPr/>
          <p:nvPr/>
        </p:nvSpPr>
        <p:spPr>
          <a:xfrm>
            <a:off x="6044184" y="3559969"/>
            <a:ext cx="54772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如答图5所示（正确画出两条光线各得1分）</a:t>
            </a:r>
            <a:endParaRPr lang="en-US" altLang="zh-CN" sz="2400" spc="-50" dirty="0"/>
          </a:p>
        </p:txBody>
      </p:sp>
      <p:pic>
        <p:nvPicPr>
          <p:cNvPr id="5" name="QO_5_AN.50_2#021ac4d64?htil=6&amp;vcp=1&amp;pid=8b2965a1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5592"/>
          <a:stretch>
            <a:fillRect/>
          </a:stretch>
        </p:blipFill>
        <p:spPr>
          <a:xfrm>
            <a:off x="7755255" y="4298315"/>
            <a:ext cx="1744345" cy="164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O_5_AN.47_3#fcf2ffb23?iti=3&amp;vcp=1&amp;pid=96faf4cef&amp;color=0,0,0&amp;mp=1&amp;vtp=1&amp;bbb=1"/>
          <p:cNvSpPr/>
          <p:nvPr/>
        </p:nvSpPr>
        <p:spPr>
          <a:xfrm>
            <a:off x="8297387" y="5740305"/>
            <a:ext cx="8334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 algn="ctr" latinLnBrk="1">
              <a:lnSpc>
                <a:spcPts val="4200"/>
              </a:lnSpc>
            </a:pPr>
            <a:r>
              <a:rPr lang="en-US" altLang="zh-CN" sz="20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答图5</a:t>
            </a:r>
            <a:endParaRPr lang="en-US" altLang="zh-CN" sz="2000" b="1" i="0" dirty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7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1_1#829a94b99?sp=1&amp;vcp=1&amp;pid=8b2965a1c&amp;color=0,0,0&amp;vtp=1&amp;bt=1&amp;bbb=1"/>
          <p:cNvSpPr/>
          <p:nvPr/>
        </p:nvSpPr>
        <p:spPr>
          <a:xfrm>
            <a:off x="576072" y="60569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（3）（2分）请你在图10中标出通电螺线管的电源正、负极和磁感线的方向。</a:t>
            </a:r>
            <a:endParaRPr lang="en-US" altLang="zh-CN" sz="2400" dirty="0"/>
          </a:p>
        </p:txBody>
      </p:sp>
      <p:pic>
        <p:nvPicPr>
          <p:cNvPr id="3" name="QO_5_BD.51_2#829a94b99?vcp=1&amp;pid=8b2965a1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2970" y="1139190"/>
            <a:ext cx="2440940" cy="2153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AN.52_1#829a94b99?vcp=1&amp;pid=8b2965a1c&amp;color=0,0,0&amp;vtp=1&amp;bbb=1"/>
          <p:cNvSpPr/>
          <p:nvPr/>
        </p:nvSpPr>
        <p:spPr>
          <a:xfrm>
            <a:off x="576072" y="31900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如答图6所示（正确标出通电螺线管的电源正、负极和磁感线的方向各得1分）</a:t>
            </a:r>
            <a:endParaRPr lang="en-US" altLang="zh-CN" sz="2400" dirty="0"/>
          </a:p>
        </p:txBody>
      </p:sp>
      <p:pic>
        <p:nvPicPr>
          <p:cNvPr id="5" name="QO_5_AN.52_2#829a94b99?iti=1&amp;vcp=1&amp;pid=8b2965a1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1895" y="3928777"/>
            <a:ext cx="2249424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O_5_AN.52_3#829a94b99?iti=1&amp;vcp=1&amp;pid=8b2965a1c&amp;color=0,0,0&amp;vtp=1&amp;bbb=1"/>
          <p:cNvSpPr/>
          <p:nvPr/>
        </p:nvSpPr>
        <p:spPr>
          <a:xfrm>
            <a:off x="5709888" y="5634641"/>
            <a:ext cx="8334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0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答图6</a:t>
            </a:r>
            <a:endParaRPr lang="en-US" altLang="zh-CN" sz="2000" b="1" i="0" dirty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d7c95815?vcp=1&amp;pid=ccde81445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五、实验探究题（本大题共4小题，共25分）</a:t>
            </a:r>
            <a:endParaRPr lang="en-US" altLang="zh-CN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53_1#ec01ee093?sp=1&amp;vcp=1&amp;pid=0d7c95815&amp;color=0,0,0&amp;vtp=1&amp;bbb=1&amp;hb=1"/>
              <p:cNvSpPr/>
              <p:nvPr/>
            </p:nvSpPr>
            <p:spPr>
              <a:xfrm>
                <a:off x="576072" y="1117088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20.（5分）频闪拍摄是研究物体运动的方式之一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。某科创小组用频闪拍摄的方法来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测量小车运动的平均速度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。他们用相机每隔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𝐬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曝光一次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，拍摄了小车在斜面上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下滑的频闪照片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（如图11所示）。请你根据照片信息回答下列问题。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4_BD.53_1#ec01ee093?sp=1&amp;vcp=1&amp;pid=0d7c9581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17088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7" r="-635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4_BD.53_2#ec01ee093?vcp=1&amp;pid=0d7c9581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05910" y="2896235"/>
            <a:ext cx="4304665" cy="1782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BD.54_1#3096a6b3b?vcp=1&amp;pid=ec01ee093&amp;color=0,0,0&amp;vtp=1&amp;bbb=1&amp;hb=1"/>
              <p:cNvSpPr/>
              <p:nvPr/>
            </p:nvSpPr>
            <p:spPr>
              <a:xfrm>
                <a:off x="576072" y="4636199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）本实验中刻度尺是测量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的工具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；小车从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点的路程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𝒔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𝑨𝑪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endParaRPr lang="en-US" altLang="zh-CN" sz="24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B_5_BD.54_1#3096a6b3b?vcp=1&amp;pid=ec01ee09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636199"/>
                <a:ext cx="10954512" cy="1117600"/>
              </a:xfrm>
              <a:prstGeom prst="rect">
                <a:avLst/>
              </a:prstGeom>
              <a:blipFill rotWithShape="1">
                <a:blip r:embed="rId3"/>
                <a:stretch>
                  <a:fillRect l="-1" t="-6" r="2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5_AN.55_1#3096a6b3b.blank?vcp=1&amp;pid=ec01ee093&amp;color=0,0,0&amp;vpa=25&amp;vtp=1&amp;bbb=1"/>
          <p:cNvSpPr/>
          <p:nvPr/>
        </p:nvSpPr>
        <p:spPr>
          <a:xfrm>
            <a:off x="4421790" y="4608259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长度</a:t>
            </a:r>
            <a:endParaRPr lang="en-US" altLang="zh-CN" sz="2400" dirty="0"/>
          </a:p>
        </p:txBody>
      </p:sp>
      <p:sp>
        <p:nvSpPr>
          <p:cNvPr id="7" name="QB_5_AN.56_1#3096a6b3b.blank?vcp=1&amp;pid=ec01ee093&amp;color=0,0,0&amp;vpa=26&amp;vtp=1&amp;bbb=1"/>
          <p:cNvSpPr/>
          <p:nvPr/>
        </p:nvSpPr>
        <p:spPr>
          <a:xfrm>
            <a:off x="10437273" y="4608259"/>
            <a:ext cx="754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40.0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57_1#fc52a1e86?vcp=1&amp;pid=ec01ee093&amp;color=0,0,0&amp;mp=1&amp;vtp=1&amp;bt=1&amp;bbb=1&amp;hb=1"/>
              <p:cNvSpPr/>
              <p:nvPr/>
            </p:nvSpPr>
            <p:spPr>
              <a:xfrm>
                <a:off x="576072" y="2616359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</a:t>
                </a:r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）根据照片信息可判断小车正在做</a:t>
                </a:r>
                <a:r>
                  <a:rPr lang="en-US" altLang="zh-CN" sz="2400" i="0" spc="-5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填“匀速”或“变速”）直线运动</a:t>
                </a:r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；进一</a:t>
                </a:r>
                <a:endParaRPr lang="en-US" altLang="zh-CN" sz="2400" b="1" i="0" spc="-5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步分析得出结论</a:t>
                </a:r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：小车在</a:t>
                </a: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点的动能</a:t>
                </a:r>
                <a:r>
                  <a:rPr lang="en-US" altLang="zh-CN" sz="2400" i="0" spc="-5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填“大于”“小于”或“等于”）</a:t>
                </a: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𝑫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点的动能。</a:t>
                </a:r>
                <a:endParaRPr lang="en-US" altLang="zh-CN" sz="2400" b="1" i="0" spc="-5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（3）小车在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段的平均速度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𝒗</m:t>
                        </m:r>
                      </m:e>
                      <m:sub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𝑨𝑪</m:t>
                        </m:r>
                      </m:sub>
                    </m:sSub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𝐬</m:t>
                    </m:r>
                  </m:oMath>
                </a14:m>
                <a:r>
                  <a:rPr lang="en-US" altLang="zh-CN" sz="100" b="1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spc="-50" dirty="0"/>
              </a:p>
            </p:txBody>
          </p:sp>
        </mc:Choice>
        <mc:Fallback>
          <p:sp>
            <p:nvSpPr>
              <p:cNvPr id="2" name="QB_5_BD.57_1#fc52a1e86?vcp=1&amp;pid=ec01ee093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616359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9" r="-2566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58_1#fc52a1e86.blank?vcp=1&amp;pid=ec01ee093&amp;color=0,0,0&amp;mp=1&amp;vpa=27&amp;vtp=1&amp;bbb=1"/>
          <p:cNvSpPr/>
          <p:nvPr/>
        </p:nvSpPr>
        <p:spPr>
          <a:xfrm>
            <a:off x="5536215" y="2588419"/>
            <a:ext cx="8143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变速</a:t>
            </a:r>
            <a:endParaRPr lang="en-US" altLang="zh-CN" sz="2400" spc="-50" dirty="0"/>
          </a:p>
        </p:txBody>
      </p:sp>
      <p:sp>
        <p:nvSpPr>
          <p:cNvPr id="4" name="QB_5_AN.59_1#fc52a1e86.blank?vcp=1&amp;pid=ec01ee093&amp;color=0,0,0&amp;mp=1&amp;vpa=28&amp;vtp=1&amp;bbb=1"/>
          <p:cNvSpPr/>
          <p:nvPr/>
        </p:nvSpPr>
        <p:spPr>
          <a:xfrm>
            <a:off x="5267929" y="3147219"/>
            <a:ext cx="8143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小于</a:t>
            </a:r>
            <a:endParaRPr lang="en-US" altLang="zh-CN" sz="2400" spc="-50" dirty="0"/>
          </a:p>
        </p:txBody>
      </p:sp>
      <p:sp>
        <p:nvSpPr>
          <p:cNvPr id="6" name="QB_5_AN.61_1#fc52a1e86.blank?vcp=1&amp;pid=ec01ee093&amp;color=0,0,0&amp;vpa=29&amp;vtp=1&amp;bbb=1"/>
          <p:cNvSpPr/>
          <p:nvPr/>
        </p:nvSpPr>
        <p:spPr>
          <a:xfrm>
            <a:off x="5263611" y="3706019"/>
            <a:ext cx="754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40.0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2_1#9ba144d29?vcp=1&amp;pid=0d7c95815&amp;color=0,0,0&amp;vtp=1&amp;bt=1&amp;bbb=1"/>
          <p:cNvSpPr/>
          <p:nvPr/>
        </p:nvSpPr>
        <p:spPr>
          <a:xfrm>
            <a:off x="576072" y="123866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21.（6分）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63_1#3133679eb?sp=1&amp;vcp=1&amp;pid=9ba144d29&amp;color=0,0,0&amp;vtp=1&amp;bbb=1&amp;hb=1"/>
              <p:cNvSpPr/>
              <p:nvPr/>
            </p:nvSpPr>
            <p:spPr>
              <a:xfrm>
                <a:off x="576072" y="1760560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（1）小明用如图12所示的实验装置探究光反射时的规律，纸板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B上呈现反射光线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𝑶𝑭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，若将一束光沿着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𝑭𝑶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方向入射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，则反射光将沿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方向射出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；当纸板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B向后翻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折时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，纸板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B上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填“能”或“不能”）观察到反射光线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𝑶𝑭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5_BD.63_1#3133679eb?sp=1&amp;vcp=1&amp;pid=9ba144d2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760560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20" r="2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N.64_1#3133679eb.blank?vcp=1&amp;pid=9ba144d29&amp;color=0,0,0&amp;vpa=30&amp;vtp=1&amp;bbb=1"/>
              <p:cNvSpPr/>
              <p:nvPr/>
            </p:nvSpPr>
            <p:spPr>
              <a:xfrm>
                <a:off x="7259447" y="2407166"/>
                <a:ext cx="579438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𝑶𝑬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5_AN.64_1#3133679eb.blank?vcp=1&amp;pid=9ba144d29&amp;color=0,0,0&amp;vpa=3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9447" y="2407166"/>
                <a:ext cx="579438" cy="381000"/>
              </a:xfrm>
              <a:prstGeom prst="rect">
                <a:avLst/>
              </a:prstGeom>
              <a:blipFill rotWithShape="1">
                <a:blip r:embed="rId2"/>
                <a:stretch>
                  <a:fillRect l="-22" t="-135" r="77" b="1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5_AN.66_1#3133679eb.blank?vcp=1&amp;pid=9ba144d29&amp;color=0,0,0&amp;vpa=31&amp;vtp=1&amp;bbb=1"/>
          <p:cNvSpPr/>
          <p:nvPr/>
        </p:nvSpPr>
        <p:spPr>
          <a:xfrm>
            <a:off x="2634266" y="2850220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不能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pic>
        <p:nvPicPr>
          <p:cNvPr id="6" name="QB_5_BD.65_1#3133679eb?vcp=1&amp;pid=9ba144d2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43984" y="3543586"/>
            <a:ext cx="3209544" cy="198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7_1#be535708e?sp=1&amp;vcp=1&amp;pid=9ba144d29&amp;color=0,0,0&amp;vtp=1&amp;bt=1&amp;bbb=1&amp;hb=1"/>
          <p:cNvSpPr/>
          <p:nvPr/>
        </p:nvSpPr>
        <p:spPr>
          <a:xfrm>
            <a:off x="576072" y="1079913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（2）如图13所示，科技小组把装水的纸杯放在烛焰上加热，将水烧开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。纸杯不会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被点燃的原因是开水的温度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纸的着火点；要想知道水烧开时温度的变化情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况，还需要补充的器材是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5_AN.68_1#be535708e.blank?vcp=1&amp;pid=9ba144d29&amp;color=0,0,0&amp;vpa=32&amp;vtp=1&amp;bbb=1"/>
          <p:cNvSpPr/>
          <p:nvPr/>
        </p:nvSpPr>
        <p:spPr>
          <a:xfrm>
            <a:off x="4269390" y="1610773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低于</a:t>
            </a:r>
            <a:endParaRPr lang="en-US" altLang="zh-CN" sz="2400" dirty="0"/>
          </a:p>
        </p:txBody>
      </p:sp>
      <p:sp>
        <p:nvSpPr>
          <p:cNvPr id="4" name="QB_5_AN.70_1#be535708e.blank?vcp=1&amp;pid=9ba144d29&amp;color=0,0,0&amp;vpa=33&amp;vtp=1&amp;bbb=1"/>
          <p:cNvSpPr/>
          <p:nvPr/>
        </p:nvSpPr>
        <p:spPr>
          <a:xfrm>
            <a:off x="3963004" y="2169573"/>
            <a:ext cx="1139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温度计</a:t>
            </a:r>
            <a:endParaRPr lang="en-US" altLang="zh-CN" sz="2400" dirty="0"/>
          </a:p>
        </p:txBody>
      </p:sp>
      <p:pic>
        <p:nvPicPr>
          <p:cNvPr id="5" name="QB_5_BD.69_1#be535708e?vcp=1&amp;pid=9ba144d2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3520" y="3308985"/>
            <a:ext cx="1260475" cy="2451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71_1#aa718f4a2?sp=1&amp;vcp=1&amp;pid=9ba144d29&amp;color=0,0,0&amp;vtp=1&amp;bt=1&amp;bbb=1&amp;hb=1"/>
              <p:cNvSpPr/>
              <p:nvPr/>
            </p:nvSpPr>
            <p:spPr>
              <a:xfrm>
                <a:off x="576072" y="1369219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（3）如图14所示，小芳将导体棒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𝒂𝒃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放在磁场里，接通电源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，让电流通过导体棒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𝒂𝒃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，导体棒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𝒂𝒃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向左运动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，说明通电导线在磁场中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填“会”或“不会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”）受到力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的作用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；为了使实验顺利进行,装置中的导体棒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𝒂𝒃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应选用轻质的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填“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铁棒”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或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“铝棒”）。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5_BD.71_1#aa718f4a2?sp=1&amp;vcp=1&amp;pid=9ba144d2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369219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7" r="2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72_1#aa718f4a2.blank?vcp=1&amp;pid=9ba144d29&amp;color=0,0,0&amp;vpa=34&amp;vtp=1"/>
          <p:cNvSpPr/>
          <p:nvPr/>
        </p:nvSpPr>
        <p:spPr>
          <a:xfrm>
            <a:off x="7163404" y="1900079"/>
            <a:ext cx="5270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会</a:t>
            </a:r>
            <a:endParaRPr lang="en-US" altLang="zh-CN" sz="2400" dirty="0"/>
          </a:p>
        </p:txBody>
      </p:sp>
      <p:sp>
        <p:nvSpPr>
          <p:cNvPr id="4" name="QB_5_AN.74_1#aa718f4a2.blank?vcp=1&amp;pid=9ba144d29&amp;color=0,0,0&amp;vpa=35&amp;vtp=1&amp;bbb=1"/>
          <p:cNvSpPr/>
          <p:nvPr/>
        </p:nvSpPr>
        <p:spPr>
          <a:xfrm>
            <a:off x="9009665" y="2458879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铝棒</a:t>
            </a:r>
            <a:endParaRPr lang="en-US" altLang="zh-CN" sz="2400" dirty="0"/>
          </a:p>
        </p:txBody>
      </p:sp>
      <p:pic>
        <p:nvPicPr>
          <p:cNvPr id="5" name="QB_5_BD.73_1#aa718f4a2?vcp=1&amp;pid=9ba144d2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26864" y="3697383"/>
            <a:ext cx="2834640" cy="177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75_1#5572041cf?sp=1&amp;vcp=1&amp;pid=0d7c95815&amp;color=0,0,0&amp;vtp=1&amp;bt=1&amp;bbb=1"/>
              <p:cNvSpPr/>
              <p:nvPr/>
            </p:nvSpPr>
            <p:spPr>
              <a:xfrm>
                <a:off x="576072" y="1012349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22.（7分）【实验名称】探究液体内部压强的影响因素。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实验器材】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形管压强计、烧杯、盐水。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猜想与假设】液体内部的压强大小可能与液体深度、液体的密度、方向有关。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进行实验与收集证据】如图15所示。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75_1#5572041cf?sp=1&amp;vcp=1&amp;pid=0d7c9581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012349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7" r="2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0825" y="3340735"/>
            <a:ext cx="6514465" cy="2708910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76_1#2ad3205c8?vcp=1&amp;pid=5572041cf&amp;color=0,0,0&amp;vtp=1&amp;bt=1&amp;bbb=1&amp;hb=1"/>
              <p:cNvSpPr/>
              <p:nvPr/>
            </p:nvSpPr>
            <p:spPr>
              <a:xfrm>
                <a:off x="576072" y="1764670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（1）连接完毕的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形管压强计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填“属于”或“不属于”）连通器。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实验前，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用手轻按橡皮膜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，发现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形管内液面几乎不动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，说明装置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填“漏气”或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“不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漏气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”）。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5_BD.76_1#2ad3205c8?vcp=1&amp;pid=5572041c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764670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r="-18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77_1#2ad3205c8.blank?vcp=1&amp;pid=5572041cf&amp;color=0,0,0&amp;vpa=36&amp;vtp=1&amp;bbb=1"/>
          <p:cNvSpPr/>
          <p:nvPr/>
        </p:nvSpPr>
        <p:spPr>
          <a:xfrm>
            <a:off x="4632929" y="1736730"/>
            <a:ext cx="1139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不属于</a:t>
            </a:r>
            <a:endParaRPr lang="en-US" altLang="zh-CN" sz="2400" dirty="0"/>
          </a:p>
        </p:txBody>
      </p:sp>
      <p:sp>
        <p:nvSpPr>
          <p:cNvPr id="4" name="QB_5_AN.78_1#2ad3205c8.blank?vcp=1&amp;pid=5572041cf&amp;color=0,0,0&amp;vpa=37&amp;vtp=1&amp;bbb=1"/>
          <p:cNvSpPr/>
          <p:nvPr/>
        </p:nvSpPr>
        <p:spPr>
          <a:xfrm>
            <a:off x="8157179" y="2295530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漏气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BD.79_1#bcb1956a7?vcp=1&amp;pid=5572041cf&amp;color=0,0,0&amp;vtp=1&amp;bbb=1"/>
              <p:cNvSpPr/>
              <p:nvPr/>
            </p:nvSpPr>
            <p:spPr>
              <a:xfrm>
                <a:off x="576072" y="3468048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（2）调整后，通过观察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形管内液面的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来反映液体压强的大小。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（3）为探究液体压强与液体密度的关系，应选择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两图进行对比；比较</a:t>
                </a:r>
                <a:endParaRPr lang="en-US" altLang="zh-CN" sz="2400" b="1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两图可初步判断三峡大坝为何修建成上窄下宽的形状。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B_5_BD.79_1#bcb1956a7?vcp=1&amp;pid=5572041c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468048"/>
                <a:ext cx="10954512" cy="1676400"/>
              </a:xfrm>
              <a:prstGeom prst="rect">
                <a:avLst/>
              </a:prstGeom>
              <a:blipFill rotWithShape="1">
                <a:blip r:embed="rId2"/>
                <a:stretch>
                  <a:fillRect l="-1" t="-19" r="2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5_AN.80_1#bcb1956a7.blank?vcp=1&amp;pid=5572041cf&amp;color=0,0,0&amp;vpa=38&amp;vtp=1&amp;bbb=1"/>
          <p:cNvSpPr/>
          <p:nvPr/>
        </p:nvSpPr>
        <p:spPr>
          <a:xfrm>
            <a:off x="5858479" y="3440108"/>
            <a:ext cx="1139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高度差</a:t>
            </a:r>
            <a:endParaRPr lang="en-US" altLang="zh-CN" sz="2400" dirty="0"/>
          </a:p>
        </p:txBody>
      </p:sp>
      <p:sp>
        <p:nvSpPr>
          <p:cNvPr id="8" name="QB_5_AN.82_1#bcb1956a7.blank?vcp=1&amp;pid=5572041cf&amp;color=0,0,0&amp;vpa=39&amp;vtp=1&amp;bbb=1"/>
          <p:cNvSpPr/>
          <p:nvPr/>
        </p:nvSpPr>
        <p:spPr>
          <a:xfrm>
            <a:off x="7179279" y="3998908"/>
            <a:ext cx="1139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丙、丁</a:t>
            </a:r>
            <a:endParaRPr lang="en-US" altLang="zh-CN" sz="2400" dirty="0"/>
          </a:p>
        </p:txBody>
      </p:sp>
      <p:sp>
        <p:nvSpPr>
          <p:cNvPr id="9" name="QB_5_AN.83_1#bcb1956a7.blank?vcp=1&amp;pid=5572041cf&amp;color=0,0,0&amp;vpa=40&amp;vtp=1&amp;bbb=1"/>
          <p:cNvSpPr/>
          <p:nvPr/>
        </p:nvSpPr>
        <p:spPr>
          <a:xfrm>
            <a:off x="592741" y="4557708"/>
            <a:ext cx="1139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乙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、丙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8" grpId="0" animBg="1" build="p"/>
      <p:bldP spid="9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e1aa453db?vcp=1&amp;pid=5572041cf&amp;color=0,0,0&amp;vtp=1&amp;bt=1&amp;bbb=1"/>
          <p:cNvSpPr/>
          <p:nvPr/>
        </p:nvSpPr>
        <p:spPr>
          <a:xfrm>
            <a:off x="576072" y="91862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【实验拓展】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84_1#fccef4eb1?sp=1&amp;vcp=1&amp;pid=5572041cf&amp;color=0,0,0&amp;vtp=1&amp;bbb=1&amp;hb=1"/>
              <p:cNvSpPr/>
              <p:nvPr/>
            </p:nvSpPr>
            <p:spPr>
              <a:xfrm>
                <a:off x="576072" y="1443060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（4）如图16所示，小明将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𝐔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形管的左端通过橡皮管与玻璃管侧壁管口相连通，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1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形管内左右两液面分别用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𝐚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𝐛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表示，用电吹风向管口吹风，则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形管内液面较高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的是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填“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𝐚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”或“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𝐛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”）；该实验说明了气体流速越大的位置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，压强越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endParaRPr lang="en-US" altLang="zh-CN" sz="24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填“大”或“小”）。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5_BD.84_1#fccef4eb1?sp=1&amp;vcp=1&amp;pid=5572041c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443060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15" r="2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N.85_1#fccef4eb1.blank?vcp=1&amp;pid=5572041cf&amp;color=0,0,0&amp;vpa=41&amp;vtp=1&amp;bbb=1"/>
              <p:cNvSpPr/>
              <p:nvPr/>
            </p:nvSpPr>
            <p:spPr>
              <a:xfrm>
                <a:off x="1263460" y="2640201"/>
                <a:ext cx="323850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𝐚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5_AN.85_1#fccef4eb1.blank?vcp=1&amp;pid=5572041cf&amp;color=0,0,0&amp;vpa=4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3460" y="2640201"/>
                <a:ext cx="323850" cy="381000"/>
              </a:xfrm>
              <a:prstGeom prst="rect">
                <a:avLst/>
              </a:prstGeom>
              <a:blipFill rotWithShape="1">
                <a:blip r:embed="rId2"/>
                <a:stretch>
                  <a:fillRect l="-137" t="-133" r="137" b="1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5_AN.87_1#fccef4eb1.blank?vcp=1&amp;pid=5572041cf&amp;color=0,0,0&amp;vpa=42&amp;vtp=1"/>
          <p:cNvSpPr/>
          <p:nvPr/>
        </p:nvSpPr>
        <p:spPr>
          <a:xfrm>
            <a:off x="9978040" y="2532720"/>
            <a:ext cx="5270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小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pic>
        <p:nvPicPr>
          <p:cNvPr id="6" name="QB_5_BD.86_1#fccef4eb1?vcp=1&amp;pid=5572041c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3520" y="3772186"/>
            <a:ext cx="1481328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88_1#3353ef4fb?sp=1&amp;vcp=1&amp;pid=0d7c95815&amp;color=0,0,0&amp;vtp=1&amp;bt=1&amp;bbb=1&amp;hb=1"/>
              <p:cNvSpPr/>
              <p:nvPr/>
            </p:nvSpPr>
            <p:spPr>
              <a:xfrm>
                <a:off x="576072" y="995839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23.（7分）【实验名称】研究电流的影响因素。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实验器材】实验器材及电路如图17所示。温差电源中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，铜与铋的两个接触面分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别放在冰水混合物和沸水中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𝑩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两端存在电压，其电压大小由温度差决定。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88_1#3353ef4fb?sp=1&amp;vcp=1&amp;pid=0d7c9581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995839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9" r="2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88_2#3353ef4fb?vcp=1&amp;pid=0d7c9581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432" y="2777903"/>
            <a:ext cx="5184648" cy="305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88_3#3353ef4fb?vcp=1&amp;pid=0d7c95815&amp;color=0,0,0&amp;vtp=1&amp;bt=1&amp;bbb=1"/>
          <p:cNvSpPr/>
          <p:nvPr/>
        </p:nvSpPr>
        <p:spPr>
          <a:xfrm>
            <a:off x="576072" y="81778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【进行实验】</a:t>
            </a:r>
            <a:endParaRPr lang="en-US" altLang="zh-CN" sz="2400" dirty="0"/>
          </a:p>
        </p:txBody>
      </p:sp>
      <p:sp>
        <p:nvSpPr>
          <p:cNvPr id="3" name="QO_4_BD.88_4#3353ef4fb?sp=1&amp;vcp=1&amp;pid=0d7c95815&amp;color=0,0,0&amp;vtp=1&amp;bbb=1"/>
          <p:cNvSpPr/>
          <p:nvPr/>
        </p:nvSpPr>
        <p:spPr>
          <a:xfrm>
            <a:off x="576072" y="134222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（1）将粗细均匀的铁丝两端插入水银中，接通电路。</a:t>
            </a:r>
            <a:endParaRPr lang="en-US" altLang="zh-CN" sz="2400" dirty="0"/>
          </a:p>
        </p:txBody>
      </p:sp>
      <p:sp>
        <p:nvSpPr>
          <p:cNvPr id="4" name="QO_4_BD.88_5#3353ef4fb?sp=1&amp;vcp=1&amp;pid=0d7c95815&amp;color=0,0,0&amp;vtp=1&amp;bbb=1&amp;hb=1"/>
          <p:cNvSpPr/>
          <p:nvPr/>
        </p:nvSpPr>
        <p:spPr>
          <a:xfrm>
            <a:off x="576072" y="1865081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（2）当电路中有电流通过时，小磁针会发生偏转，转动金属丝上端手柄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，扭转金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属丝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，使小磁针回到原位置，记录手柄转过角度。</a:t>
            </a:r>
            <a:endParaRPr lang="en-US" altLang="zh-CN" sz="2400" dirty="0"/>
          </a:p>
        </p:txBody>
      </p:sp>
      <p:sp>
        <p:nvSpPr>
          <p:cNvPr id="5" name="QO_4_BD.88_6#3353ef4fb?sp=1&amp;vcp=1&amp;pid=0d7c95815&amp;color=0,0,0&amp;vtp=1&amp;bbb=1&amp;hb=1"/>
          <p:cNvSpPr/>
          <p:nvPr/>
        </p:nvSpPr>
        <p:spPr>
          <a:xfrm>
            <a:off x="576072" y="3020781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（3）用粗细相同、长度不同的铁丝多次重复上述实验，部分数据如表所示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。已知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手柄转过角度与电流大小成正比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，粗细相同的铁丝电阻阻值与其长度成正比。</a:t>
            </a:r>
            <a:endParaRPr lang="en-US" altLang="zh-CN" sz="2400" dirty="0"/>
          </a:p>
        </p:txBody>
      </p:sp>
      <p:graphicFrame>
        <p:nvGraphicFramePr>
          <p:cNvPr id="31" name="QO_4_BD.88_7#3353ef4fb?colgroup=13,4,4,4,4&amp;vcp=1&amp;pid=0d7c95815&amp;color=0,0,0&amp;vtp=1&amp;bbb=1"/>
          <p:cNvGraphicFramePr>
            <a:graphicFrameLocks noGrp="1"/>
          </p:cNvGraphicFramePr>
          <p:nvPr/>
        </p:nvGraphicFramePr>
        <p:xfrm>
          <a:off x="576072" y="4257707"/>
          <a:ext cx="10899648" cy="1616964"/>
        </p:xfrm>
        <a:graphic>
          <a:graphicData uri="http://schemas.openxmlformats.org/drawingml/2006/table">
            <a:tbl>
              <a:tblPr/>
              <a:tblGrid>
                <a:gridCol w="4389120"/>
                <a:gridCol w="1627632"/>
                <a:gridCol w="1627632"/>
                <a:gridCol w="1627632"/>
                <a:gridCol w="1627632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实验序号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铁丝长度/英寸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手柄转过角度/度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225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180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150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43fe16bb3.fixed?vcp=1&amp;color=0,0,0&amp;vtp=1&amp;bbb=1"/>
          <p:cNvSpPr/>
          <p:nvPr/>
        </p:nvSpPr>
        <p:spPr>
          <a:xfrm>
            <a:off x="0" y="1874520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2025年初中学业水平考试模拟测试卷（二）</a:t>
            </a:r>
            <a:endParaRPr lang="en-US" altLang="zh-CN" sz="4800" dirty="0"/>
          </a:p>
        </p:txBody>
      </p:sp>
      <p:sp>
        <p:nvSpPr>
          <p:cNvPr id="3" name="C_1#43fe16bb3.fixed?vcp=1&amp;color=0,0,0&amp;vtp=1&amp;bbb=1"/>
          <p:cNvSpPr/>
          <p:nvPr/>
        </p:nvSpPr>
        <p:spPr>
          <a:xfrm>
            <a:off x="0" y="2880360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物</a:t>
            </a:r>
            <a:r>
              <a:rPr lang="en-US" altLang="zh-CN" sz="4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理</a:t>
            </a:r>
            <a:endParaRPr lang="en-US" altLang="zh-CN" sz="4000" dirty="0"/>
          </a:p>
        </p:txBody>
      </p:sp>
      <p:sp>
        <p:nvSpPr>
          <p:cNvPr id="4" name="C_1#43fe16bb3.fixed?vcp=1&amp;color=0,0,0&amp;vtp=1&amp;bbb=1"/>
          <p:cNvSpPr/>
          <p:nvPr/>
        </p:nvSpPr>
        <p:spPr>
          <a:xfrm>
            <a:off x="0" y="3776472"/>
            <a:ext cx="12097512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（满分：100分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考试时间：90分钟）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#3353ef4fb?vcp=1&amp;pid=0d7c95815&amp;color=0,0,0&amp;vtp=1&amp;bt=1&amp;bbb=1"/>
          <p:cNvSpPr/>
          <p:nvPr/>
        </p:nvSpPr>
        <p:spPr>
          <a:xfrm>
            <a:off x="576072" y="171389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【结论】</a:t>
            </a:r>
            <a:endParaRPr lang="en-US" altLang="zh-CN" sz="2400" dirty="0"/>
          </a:p>
        </p:txBody>
      </p:sp>
      <p:sp>
        <p:nvSpPr>
          <p:cNvPr id="3" name="QB_5_BD.89_1#77586b69f?vcp=1&amp;pid=3353ef4fb&amp;color=0,0,0&amp;vtp=1&amp;bbb=1&amp;hb=1"/>
          <p:cNvSpPr/>
          <p:nvPr/>
        </p:nvSpPr>
        <p:spPr>
          <a:xfrm>
            <a:off x="576072" y="2238334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（4）由实验数据可知，在其他条件相同的情况下，导体长度变长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，导体的电阻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填“变大”或“变小”）。</a:t>
            </a:r>
            <a:endParaRPr lang="en-US" altLang="zh-CN" sz="2400" dirty="0"/>
          </a:p>
        </p:txBody>
      </p:sp>
      <p:sp>
        <p:nvSpPr>
          <p:cNvPr id="4" name="QB_5_AN.90_1#77586b69f.blank?vcp=1&amp;pid=3353ef4fb&amp;color=0,0,0&amp;vpa=43&amp;vtp=1&amp;bbb=1"/>
          <p:cNvSpPr/>
          <p:nvPr/>
        </p:nvSpPr>
        <p:spPr>
          <a:xfrm>
            <a:off x="592741" y="2769194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变大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91_1#124fc2344?vcp=1&amp;pid=3353ef4fb&amp;color=0,0,0&amp;vtp=1&amp;bbb=1&amp;hb=1"/>
              <p:cNvSpPr/>
              <p:nvPr/>
            </p:nvSpPr>
            <p:spPr>
              <a:xfrm>
                <a:off x="576072" y="3394034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（5）得出正确的电流与电阻关系，除铁丝外，还需要考虑电路中的水银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、铜丝等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导体的电阻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。结合数据可知，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′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的阻值大约相当于本实验中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铁丝的阻值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5_BD.91_1#124fc2344?vcp=1&amp;pid=3353ef4f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394034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53" r="2" b="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5_BD.91_2#124fc2344.choices?vcp=1&amp;pid=3353ef4fb&amp;color=0,0,0&amp;vtp=1&amp;bbb=1"/>
          <p:cNvSpPr/>
          <p:nvPr/>
        </p:nvSpPr>
        <p:spPr>
          <a:xfrm>
            <a:off x="576072" y="45039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86685" algn="l"/>
                <a:tab pos="5501005" algn="l"/>
                <a:tab pos="832802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A.5英寸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B.10英寸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C.15英寸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D.20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英寸</a:t>
            </a:r>
            <a:endParaRPr lang="en-US" altLang="zh-CN" sz="2400" dirty="0"/>
          </a:p>
        </p:txBody>
      </p:sp>
      <p:sp>
        <p:nvSpPr>
          <p:cNvPr id="8" name="QC_5_AN.92_1#124fc2344.blank?vcp=1&amp;pid=3353ef4fb&amp;color=0,0,0&amp;vpa=44&amp;vtp=1&amp;answeroption=B"/>
          <p:cNvSpPr txBox="1"/>
          <p:nvPr/>
        </p:nvSpPr>
        <p:spPr>
          <a:xfrm>
            <a:off x="3136392" y="453698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8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3fc62f68d?vcp=1&amp;pid=3353ef4fb&amp;color=0,0,0&amp;vtp=1&amp;bt=1&amp;bbb=1"/>
          <p:cNvSpPr/>
          <p:nvPr/>
        </p:nvSpPr>
        <p:spPr>
          <a:xfrm>
            <a:off x="576072" y="144717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【交流与评估】</a:t>
            </a:r>
            <a:endParaRPr lang="en-US" altLang="zh-CN" sz="2400" dirty="0"/>
          </a:p>
        </p:txBody>
      </p:sp>
      <p:sp>
        <p:nvSpPr>
          <p:cNvPr id="3" name="QB_5_BD.93_1#ece7f4577?vcp=1&amp;pid=3353ef4fb&amp;color=0,0,0&amp;vtp=1&amp;bbb=1&amp;hb=1"/>
          <p:cNvSpPr/>
          <p:nvPr/>
        </p:nvSpPr>
        <p:spPr>
          <a:xfrm>
            <a:off x="576072" y="197160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（6）接通电路时，小磁针发生偏转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，其工作原理是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。在实验中始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终保持温差电源的温度差不变的目的是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，实验中将电流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的大小转换为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5_AN.94_1#ece7f4577.blank?vcp=1&amp;pid=3353ef4fb&amp;color=0,0,0&amp;vpa=45&amp;vtp=1&amp;bbb=1"/>
          <p:cNvSpPr/>
          <p:nvPr/>
        </p:nvSpPr>
        <p:spPr>
          <a:xfrm>
            <a:off x="7472965" y="1943667"/>
            <a:ext cx="20589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电流的磁效应</a:t>
            </a:r>
            <a:endParaRPr lang="en-US" altLang="zh-CN" sz="2400" dirty="0"/>
          </a:p>
        </p:txBody>
      </p:sp>
      <p:sp>
        <p:nvSpPr>
          <p:cNvPr id="5" name="QB_5_AN.95_1#ece7f4577.blank?vcp=1&amp;pid=3353ef4fb&amp;color=0,0,0&amp;vpa=46&amp;vtp=1&amp;bbb=1"/>
          <p:cNvSpPr/>
          <p:nvPr/>
        </p:nvSpPr>
        <p:spPr>
          <a:xfrm>
            <a:off x="5788629" y="2502467"/>
            <a:ext cx="32845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控制电路两端电压一定</a:t>
            </a:r>
            <a:endParaRPr lang="en-US" altLang="zh-CN" sz="2400" dirty="0"/>
          </a:p>
        </p:txBody>
      </p:sp>
      <p:sp>
        <p:nvSpPr>
          <p:cNvPr id="6" name="QB_5_AN.96_1#ece7f4577.blank?vcp=1&amp;pid=3353ef4fb&amp;color=0,0,0&amp;vpa=47&amp;vtp=1&amp;bbb=1"/>
          <p:cNvSpPr/>
          <p:nvPr/>
        </p:nvSpPr>
        <p:spPr>
          <a:xfrm>
            <a:off x="2418366" y="3061267"/>
            <a:ext cx="236537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手柄转过的角度</a:t>
            </a:r>
            <a:endParaRPr lang="en-US" altLang="zh-CN" sz="2400" dirty="0"/>
          </a:p>
        </p:txBody>
      </p:sp>
      <p:sp>
        <p:nvSpPr>
          <p:cNvPr id="7" name="QB_5_BD.97_1#f3c9fbb2a?vcp=1&amp;pid=3353ef4fb&amp;color=0,0,0&amp;vtp=1&amp;bbb=1&amp;hb=1"/>
          <p:cNvSpPr/>
          <p:nvPr/>
        </p:nvSpPr>
        <p:spPr>
          <a:xfrm>
            <a:off x="576072" y="367340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（7）用粗细相同的金丝、铅丝代替铁丝重复上述实验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，目的是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同时发现当手柄转过角度相同时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，金丝的长度比铅丝长，据此推测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，若金丝和铅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丝的长度与粗细都相同，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填“金丝”或“铅丝”）的阻值更大。</a:t>
            </a:r>
            <a:endParaRPr lang="en-US" altLang="zh-CN" sz="2400" dirty="0"/>
          </a:p>
        </p:txBody>
      </p:sp>
      <p:sp>
        <p:nvSpPr>
          <p:cNvPr id="8" name="QB_5_AN.98_1#f3c9fbb2a.blank?vcp=1&amp;pid=3353ef4fb&amp;color=0,0,0&amp;vpa=48&amp;vtp=1&amp;bbb=1"/>
          <p:cNvSpPr/>
          <p:nvPr/>
        </p:nvSpPr>
        <p:spPr>
          <a:xfrm>
            <a:off x="9004904" y="3645467"/>
            <a:ext cx="20589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寻找普遍规律</a:t>
            </a:r>
            <a:endParaRPr lang="en-US" altLang="zh-CN" sz="2400" dirty="0"/>
          </a:p>
        </p:txBody>
      </p:sp>
      <p:sp>
        <p:nvSpPr>
          <p:cNvPr id="9" name="QB_5_AN.99_1#f3c9fbb2a.blank?vcp=1&amp;pid=3353ef4fb&amp;color=0,0,0&amp;vpa=49&amp;vtp=1&amp;bbb=1"/>
          <p:cNvSpPr/>
          <p:nvPr/>
        </p:nvSpPr>
        <p:spPr>
          <a:xfrm>
            <a:off x="3963004" y="4763067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铅丝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8" grpId="0" animBg="1" build="p"/>
      <p:bldP spid="9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c50013157?vcp=1&amp;pid=ccde81445&amp;color=0,0,0&amp;vtp=1&amp;bt=1&amp;bbb=1&amp;hb=1"/>
          <p:cNvSpPr/>
          <p:nvPr/>
        </p:nvSpPr>
        <p:spPr>
          <a:xfrm>
            <a:off x="528447" y="339471"/>
            <a:ext cx="10954512" cy="190093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indent="0" algn="l" fontAlgn="auto" latinLnBrk="1">
              <a:lnSpc>
                <a:spcPts val="45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六、综合应用题（本大题共2小题，共19分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。解答时要求在答题卡相应的答</a:t>
            </a:r>
            <a:endParaRPr lang="en-US" altLang="zh-CN" sz="26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indent="0" fontAlgn="auto" latinLnBrk="1">
              <a:lnSpc>
                <a:spcPts val="45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题区域内写出必要的文字说明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、计算公式和重要的演算步骤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。只写出最后答</a:t>
            </a:r>
            <a:endParaRPr lang="en-US" altLang="zh-CN" sz="26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indent="0" fontAlgn="auto" latinLnBrk="1">
              <a:lnSpc>
                <a:spcPts val="45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，未写出主要演算过程的，不得分）</a:t>
            </a:r>
            <a:endParaRPr lang="en-US" altLang="zh-CN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100_1#9675b0c1c?sp=1&amp;vcp=1&amp;pid=c50013157&amp;color=0,0,0&amp;vtp=1&amp;bbb=1&amp;hb=1"/>
              <p:cNvSpPr/>
              <p:nvPr/>
            </p:nvSpPr>
            <p:spPr>
              <a:xfrm>
                <a:off x="528447" y="1954589"/>
                <a:ext cx="10954512" cy="4470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24.（9分）小闽为学校的陶器烧制炉加装一个自制的可控制温度的装置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，其简化的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工作电路图如图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18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所示。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是炉内加热电阻，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阻值为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是变阻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器，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是电磁铁线圈电阻。温差电源的热点探头放在炉内，冷点探头放在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恒温箱中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。烧制炉接入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𝟐𝟐𝟎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的电路中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，闭合开关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𝐒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𝐒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，衔铁与触点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𝑨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接触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，烧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制炉处于加热状态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；当电磁铁线圈中的电流达到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时，衔铁被吸下与触点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𝑩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1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接触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，烧制炉进入保温状态，保温功率为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𝟐𝟎𝟎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𝐖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。测试时，第一次调节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的阻值为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，当烧制炉刚进入保温状态时，测得炉内温度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𝒕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𝟒𝟎𝟎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；第二次调节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的阻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值为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，当烧制炉刚进入保温状态时，测得炉内温度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𝒕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𝟎𝟎𝟎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4_BD.100_1#9675b0c1c?sp=1&amp;vcp=1&amp;pid=c5001315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447" y="1954589"/>
                <a:ext cx="10954512" cy="4470400"/>
              </a:xfrm>
              <a:prstGeom prst="rect">
                <a:avLst/>
              </a:prstGeom>
              <a:blipFill rotWithShape="1">
                <a:blip r:embed="rId1"/>
                <a:stretch>
                  <a:fillRect l="-1" t="-1" r="-635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00_2#9675b0c1c?vcp=1&amp;pid=c50013157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5384" y="1093983"/>
            <a:ext cx="3666744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101_1#7385166a9?vcp=1&amp;pid=9675b0c1c&amp;color=0,0,0&amp;vtp=1&amp;bbb=1"/>
              <p:cNvSpPr/>
              <p:nvPr/>
            </p:nvSpPr>
            <p:spPr>
              <a:xfrm>
                <a:off x="576072" y="3964183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（1）当烧制炉处于加热状态时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，通过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的电流为多少？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BD.101_1#7385166a9?vcp=1&amp;pid=9675b0c1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964183"/>
                <a:ext cx="10954512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1" t="-96" r="2" b="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102_1#7385166a9?vcp=1&amp;pid=9675b0c1c&amp;color=0,0,0&amp;vtp=1&amp;bbb=1&amp;hb=1"/>
              <p:cNvSpPr/>
              <p:nvPr/>
            </p:nvSpPr>
            <p:spPr>
              <a:xfrm>
                <a:off x="576072" y="4494716"/>
                <a:ext cx="10954512" cy="1193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当烧制炉处于加热状态时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，加热电路中只有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工作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，通过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的电流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𝑰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𝑼</m:t>
                        </m:r>
                      </m:num>
                      <m:den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𝟏</m:t>
                            </m:r>
                          </m:sub>
                        </m:sSub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𝟐𝟐𝟎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𝟒𝟒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𝛀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AN.102_1#7385166a9?vcp=1&amp;pid=9675b0c1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494716"/>
                <a:ext cx="10954512" cy="1193800"/>
              </a:xfrm>
              <a:prstGeom prst="rect">
                <a:avLst/>
              </a:prstGeom>
              <a:blipFill rotWithShape="1">
                <a:blip r:embed="rId3"/>
                <a:stretch>
                  <a:fillRect l="-1" t="-16" r="2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03_1#e29623cdc?vcp=1&amp;pid=9675b0c1c&amp;color=0,0,0&amp;mp=1&amp;vtp=1&amp;bt=1&amp;bbb=1"/>
              <p:cNvSpPr/>
              <p:nvPr/>
            </p:nvSpPr>
            <p:spPr>
              <a:xfrm>
                <a:off x="571119" y="406821"/>
                <a:ext cx="10954512" cy="59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（2）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当烧制炉处于保温状态时，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的阻值为多少？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103_1#e29623cdc?vcp=1&amp;pid=9675b0c1c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119" y="406821"/>
                <a:ext cx="10954512" cy="596900"/>
              </a:xfrm>
              <a:prstGeom prst="rect">
                <a:avLst/>
              </a:prstGeom>
              <a:blipFill rotWithShape="1">
                <a:blip r:embed="rId1"/>
                <a:stretch>
                  <a:fillRect l="-2" t="-71" r="3" b="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04_1#e29623cdc?vcp=1&amp;pid=9675b0c1c&amp;color=0,0,0&amp;vtp=1&amp;bbb=1&amp;hb=1"/>
              <p:cNvSpPr/>
              <p:nvPr/>
            </p:nvSpPr>
            <p:spPr>
              <a:xfrm>
                <a:off x="571119" y="936156"/>
                <a:ext cx="10954512" cy="170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当烧制炉处于保温状态时，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串联，根据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𝑼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可知，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𝑼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𝑷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(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𝟐𝟐𝟎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𝟐𝟎𝟎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𝐖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𝟐𝟒𝟐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分），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𝟐𝟒𝟐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𝟏𝟗𝟖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1" i="0">
                  <a:solidFill>
                    <a:srgbClr val="A0002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104_1#e29623cdc?vcp=1&amp;pid=9675b0c1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119" y="936156"/>
                <a:ext cx="10954512" cy="1701800"/>
              </a:xfrm>
              <a:prstGeom prst="rect">
                <a:avLst/>
              </a:prstGeom>
              <a:blipFill rotWithShape="1">
                <a:blip r:embed="rId2"/>
                <a:stretch>
                  <a:fillRect l="-2" t="-10" r="3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105_1#d3b0566ee?vcp=1&amp;pid=9675b0c1c&amp;color=0,0,0&amp;vtp=1&amp;bbb=1&amp;hb=1"/>
              <p:cNvSpPr/>
              <p:nvPr/>
            </p:nvSpPr>
            <p:spPr>
              <a:xfrm>
                <a:off x="571119" y="2683730"/>
                <a:ext cx="10954512" cy="1066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（3）已知温差电源提供的电压与两探头间的温度差成正比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。为便于设置烧制炉的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保温温度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𝒕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，请你写出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关系的表达式。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BD.105_1#d3b0566ee?vcp=1&amp;pid=9675b0c1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119" y="2683730"/>
                <a:ext cx="10954512" cy="1066800"/>
              </a:xfrm>
              <a:prstGeom prst="rect">
                <a:avLst/>
              </a:prstGeom>
              <a:blipFill rotWithShape="1">
                <a:blip r:embed="rId3"/>
                <a:stretch>
                  <a:fillRect l="-2" t="-21" r="3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106_1#d3b0566ee?vcp=1&amp;pid=9675b0c1c&amp;color=0,0,0&amp;vtp=1&amp;bbb=1&amp;hb=1"/>
              <p:cNvSpPr/>
              <p:nvPr/>
            </p:nvSpPr>
            <p:spPr>
              <a:xfrm>
                <a:off x="571119" y="3801330"/>
                <a:ext cx="10954512" cy="2667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温差电源提供的电压与两探头间的温度差成正比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𝑼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温差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𝒌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𝒕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𝑼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温差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𝑰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𝒌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𝒕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𝑰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𝒕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𝑰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第一次测试时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′=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𝒕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𝒌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𝒕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𝒕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𝑰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′+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）；第二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次测试时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″=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𝒕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𝒌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𝒕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𝒕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𝑰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″+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（1分），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解得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b="1" i="0">
                  <a:solidFill>
                    <a:srgbClr val="A0002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𝒌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𝟓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/℃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AN.106_1#d3b0566ee?vcp=1&amp;pid=9675b0c1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119" y="3801330"/>
                <a:ext cx="10954512" cy="2667000"/>
              </a:xfrm>
              <a:prstGeom prst="rect">
                <a:avLst/>
              </a:prstGeom>
              <a:blipFill rotWithShape="1">
                <a:blip r:embed="rId4"/>
                <a:stretch>
                  <a:fillRect l="-2" t="-8" r="3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07_1#f2d6c43fc?htil=7&amp;vcp=1&amp;pid=c50013157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24343" y="970221"/>
            <a:ext cx="3355848" cy="300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4_BD.107_2#f2d6c43fc?htil=7&amp;sp=1&amp;vcp=1&amp;pid=c50013157&amp;color=0,0,0&amp;vtp=1&amp;bt=1&amp;bbb=1&amp;hb=1&amp;hs=1"/>
          <p:cNvSpPr/>
          <p:nvPr/>
        </p:nvSpPr>
        <p:spPr>
          <a:xfrm>
            <a:off x="576072" y="915357"/>
            <a:ext cx="7461504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25.（10分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）四川省遂宁市大英县的卓筒井是手工制盐的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活化石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,被誉为“世界近代石油钻井之父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”。从井中提取盐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卤水是制盐过程中的关键环节。某科创小组制作了一个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模型来模拟提取过程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，如图19所示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，图中的竹制汲卤筒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顶端开口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，底部装有硬质单向阀门；竹条具有韧性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，可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以对汲卤筒产生压力或拉力。汲卤筒在盐卤水中下降时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107_2#f2d6c43fc?htil=7&amp;sp=1&amp;vcp=1&amp;pid=c50013157&amp;color=0,0,0&amp;vtp=1&amp;bt=1&amp;bbb=1&amp;hb=1&amp;hs=1"/>
              <p:cNvSpPr/>
              <p:nvPr/>
            </p:nvSpPr>
            <p:spPr>
              <a:xfrm>
                <a:off x="576072" y="4254495"/>
                <a:ext cx="10951947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单向阀门绕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点转动打开，盐卤水进入筒中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;当汲卤筒上升时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，单向阀门绕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点转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动关闭。已知汲卤筒的高为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，质量为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，密度为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，盐卤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水的密度为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。不计汲卤筒底和阀门厚度及质量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4_BD.107_2#f2d6c43fc?htil=7&amp;sp=1&amp;vcp=1&amp;pid=c50013157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254495"/>
                <a:ext cx="10951947" cy="1676400"/>
              </a:xfrm>
              <a:prstGeom prst="rect">
                <a:avLst/>
              </a:prstGeom>
              <a:blipFill rotWithShape="1">
                <a:blip r:embed="rId2"/>
                <a:stretch>
                  <a:fillRect l="-1" t="-38" r="2" b="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08_1#719a2896c?vcp=1&amp;pid=f2d6c43fc&amp;color=0,0,0&amp;vtp=1&amp;bt=1&amp;bbb=1"/>
          <p:cNvSpPr/>
          <p:nvPr/>
        </p:nvSpPr>
        <p:spPr>
          <a:xfrm>
            <a:off x="576072" y="166265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（1）汲卤筒实心部分的体积为多少？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09_1#719a2896c?vcp=1&amp;pid=f2d6c43fc&amp;color=0,0,0&amp;vtp=1&amp;bbb=1&amp;hb=1"/>
              <p:cNvSpPr/>
              <p:nvPr/>
            </p:nvSpPr>
            <p:spPr>
              <a:xfrm>
                <a:off x="576072" y="2138775"/>
                <a:ext cx="10954512" cy="1206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𝝆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𝑽</m:t>
                        </m:r>
                      </m:den>
                    </m:f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可得，汲卤筒实心部分的体积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𝑽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𝐤𝐠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𝟔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𝟑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𝐤𝐠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/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𝟑</m:t>
                            </m:r>
                          </m:sup>
                        </m:sSup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1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109_1#719a2896c?vcp=1&amp;pid=f2d6c43f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138775"/>
                <a:ext cx="10954512" cy="1206500"/>
              </a:xfrm>
              <a:prstGeom prst="rect">
                <a:avLst/>
              </a:prstGeom>
              <a:blipFill rotWithShape="1">
                <a:blip r:embed="rId1"/>
                <a:stretch>
                  <a:fillRect l="-1" t="-8" r="2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5_BD.110_1#225466489?vcp=1&amp;pid=f2d6c43fc&amp;color=0,0,0&amp;vtp=1&amp;bbb=1"/>
          <p:cNvSpPr/>
          <p:nvPr/>
        </p:nvSpPr>
        <p:spPr>
          <a:xfrm>
            <a:off x="576072" y="337834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（2）汲卤筒浸没在盐卤水中时受到的浮力大小为多少？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111_1#225466489?vcp=1&amp;pid=f2d6c43fc&amp;color=0,0,0&amp;vtp=1&amp;bbb=1"/>
              <p:cNvSpPr/>
              <p:nvPr/>
            </p:nvSpPr>
            <p:spPr>
              <a:xfrm>
                <a:off x="576072" y="3855434"/>
                <a:ext cx="10954512" cy="12192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根据阿基米德原理可得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，汲卤筒浸没在盐卤水中时受到的浮力大小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𝑭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浮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盐卤水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𝑽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排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盐卤水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𝒈𝑽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AN.111_1#225466489?vcp=1&amp;pid=f2d6c43f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855434"/>
                <a:ext cx="10954512" cy="1219200"/>
              </a:xfrm>
              <a:prstGeom prst="rect">
                <a:avLst/>
              </a:prstGeom>
              <a:blipFill rotWithShape="1">
                <a:blip r:embed="rId2"/>
                <a:stretch>
                  <a:fillRect l="-1" t="-29" r="-577" b="-12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12_1#7956aaa04?vcp=1&amp;pid=f2d6c43fc&amp;color=0,0,0&amp;vtp=1&amp;bt=1&amp;bbb=1"/>
          <p:cNvSpPr/>
          <p:nvPr/>
        </p:nvSpPr>
        <p:spPr>
          <a:xfrm>
            <a:off x="576072" y="2000255"/>
            <a:ext cx="113268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（3）汲卤筒浸没在盐卤水中静止时，竹条对它所施加力的大小为多少？方向如何？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13_1#7956aaa04?vcp=1&amp;pid=f2d6c43fc&amp;color=0,0,0&amp;vtp=1&amp;bbb=1&amp;hb=1"/>
              <p:cNvSpPr/>
              <p:nvPr/>
            </p:nvSpPr>
            <p:spPr>
              <a:xfrm>
                <a:off x="576072" y="2522152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汲卤筒受到的重力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𝒎𝒈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，小于浮力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，汲卤筒浸没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在盐卤水中静止时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，处于平衡状态，受到平衡力作用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，此时竹条对它所施加力为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压力，故有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𝑭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浮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𝑭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压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），所以竹条对它所施加力的大小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𝑭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压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𝑭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浮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，方向与重力方向相同，为竖直向下（1分）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113_1#7956aaa04?vcp=1&amp;pid=f2d6c43f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522152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25" r="2" b="-6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14_1#35f66aa5f?vcp=1&amp;pid=f2d6c43fc&amp;color=0,0,0&amp;vtp=1&amp;bt=1&amp;bbb=1&amp;hb=1"/>
              <p:cNvSpPr/>
              <p:nvPr/>
            </p:nvSpPr>
            <p:spPr>
              <a:xfrm>
                <a:off x="460663" y="318045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（4）取出装满盐卤水的汲卤筒后，在竖直状态下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，要将阀门刚好顶开至少需用多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大的力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？（筒的取水口与单向阀门均看作面积为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的圆形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；盐卤水对阀门压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力的作用点等效在阀门圆心处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114_1#35f66aa5f?vcp=1&amp;pid=f2d6c43f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663" y="318045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3" t="-33" r="4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15_1#35f66aa5f?vcp=1&amp;pid=f2d6c43fc&amp;color=0,0,0&amp;vtp=1&amp;bbb=1&amp;hb=1"/>
              <p:cNvSpPr/>
              <p:nvPr/>
            </p:nvSpPr>
            <p:spPr>
              <a:xfrm>
                <a:off x="460663" y="2031582"/>
                <a:ext cx="10954512" cy="4457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装满盐卤水时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，盐卤水对阀门的压强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盐卤水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𝒈𝒉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𝟒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𝐏𝐚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），根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据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𝑭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可得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，盐卤水对阀门的压力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′=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𝒑𝑺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𝟒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𝐏𝐚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𝟒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）。单向阀门相当于一个杠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杆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，根据杠杆的平衡条件可知，当顶开阀门的力作用在与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点关于圆心对称的点上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，此时动力臂最大，阻力与阻力臂的乘积不变，动力最小，有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″×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′×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1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1分），所以将阀门刚好顶开至少需要的力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″=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𝑭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′×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𝒓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𝒓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𝟔𝟔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𝐍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115_1#35f66aa5f?vcp=1&amp;pid=f2d6c43f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663" y="2031582"/>
                <a:ext cx="10954512" cy="4457700"/>
              </a:xfrm>
              <a:prstGeom prst="rect">
                <a:avLst/>
              </a:prstGeom>
              <a:blipFill rotWithShape="1">
                <a:blip r:embed="rId2"/>
                <a:stretch>
                  <a:fillRect l="-3" t="-5" r="-599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3_BD#423402b0e?vcp=1&amp;pid=ccde81445&amp;color=0,0,0&amp;vtp=1&amp;bt=1&amp;bbb=1"/>
              <p:cNvSpPr/>
              <p:nvPr/>
            </p:nvSpPr>
            <p:spPr>
              <a:xfrm>
                <a:off x="576072" y="2303939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注意事项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：1.答题前，考生务必将姓名、准考证号填写在试卷和答题卡上。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pc="-10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</a:t>
                </a:r>
                <a:r>
                  <a:rPr lang="en-US" altLang="zh-CN" sz="2400" b="1" i="0" spc="-1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.考生作答时，请在答题卡上作答（答题注意事项见答题卡），在本试卷上作答无效。</a:t>
                </a:r>
                <a:endParaRPr lang="en-US" altLang="zh-CN" sz="2400" spc="-1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3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.本试卷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P_3_BD#423402b0e?vcp=1&amp;pid=ccde8144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303939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7" r="-1580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e82c1951?vcp=1&amp;pid=ccde81445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一、单项选择题（本大题共10小题，每小题3分，共30分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。在给出的四个备</a:t>
            </a:r>
            <a:endParaRPr lang="en-US" altLang="zh-CN" sz="26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选项中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，只有一个选项符合题目要求）</a:t>
            </a:r>
            <a:endParaRPr lang="en-US" altLang="zh-CN" sz="2600" dirty="0"/>
          </a:p>
        </p:txBody>
      </p:sp>
      <p:sp>
        <p:nvSpPr>
          <p:cNvPr id="3" name="QC_4_BD.1_1#6815c06ab?vcp=1&amp;pid=5e82c1951&amp;color=0,0,0&amp;vtp=1&amp;bbb=1"/>
          <p:cNvSpPr/>
          <p:nvPr/>
        </p:nvSpPr>
        <p:spPr>
          <a:xfrm>
            <a:off x="576072" y="178948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1.在我国古代的四大发明中，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主要应用了磁性材料特性的是(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en-US" altLang="zh-CN" sz="2400" dirty="0"/>
          </a:p>
        </p:txBody>
      </p:sp>
      <p:sp>
        <p:nvSpPr>
          <p:cNvPr id="5" name="QC_4_BD.1_2#6815c06ab.choices?vcp=1&amp;pid=5e82c1951&amp;color=0,0,0&amp;vtp=1&amp;bbb=1"/>
          <p:cNvSpPr/>
          <p:nvPr/>
        </p:nvSpPr>
        <p:spPr>
          <a:xfrm>
            <a:off x="576072" y="23212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77185" algn="l"/>
                <a:tab pos="5424805" algn="l"/>
                <a:tab pos="82899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.指南针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B.火药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C.印刷术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.造纸术</a:t>
            </a:r>
            <a:endParaRPr lang="en-US" altLang="zh-CN" sz="2400" dirty="0"/>
          </a:p>
        </p:txBody>
      </p:sp>
      <p:pic>
        <p:nvPicPr>
          <p:cNvPr id="6" name="QC_4_BD.3_1#c99b279f0?htil=1&amp;vcp=1&amp;pid=5e82c1951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90767" y="2898956"/>
            <a:ext cx="2002536" cy="170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C_4_BD.3_2#c99b279f0?htil=1&amp;sp=1&amp;vcp=1&amp;pid=5e82c1951&amp;color=0,0,0&amp;vtp=1&amp;bbb=1&amp;hb=1&amp;hs=1"/>
          <p:cNvSpPr/>
          <p:nvPr/>
        </p:nvSpPr>
        <p:spPr>
          <a:xfrm>
            <a:off x="576072" y="2844092"/>
            <a:ext cx="8823960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2.赵州桥是世界上现存最早、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保存最完整的古代单孔敞肩石拱桥。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如图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1所示，在平静的水面，桥与其倒影相映成趣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。以下的像与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倒影”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的形成原理相同的是(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en-US" altLang="zh-CN" sz="2400" dirty="0"/>
          </a:p>
        </p:txBody>
      </p:sp>
      <p:sp>
        <p:nvSpPr>
          <p:cNvPr id="9" name="QC_4_BD.3_3#c99b279f0.choices?htil=1&amp;vcp=1&amp;pid=5e82c1951&amp;color=0,0,0&amp;vtp=1&amp;bbb=1&amp;hs=1"/>
          <p:cNvSpPr/>
          <p:nvPr/>
        </p:nvSpPr>
        <p:spPr>
          <a:xfrm>
            <a:off x="576072" y="4545892"/>
            <a:ext cx="882396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034540" algn="l"/>
                <a:tab pos="4348480" algn="l"/>
                <a:tab pos="668782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.小孔成像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B.放大镜成像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C.照相机成像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.平面镜成像</a:t>
            </a:r>
            <a:endParaRPr lang="en-US" altLang="zh-CN" sz="2400" dirty="0"/>
          </a:p>
        </p:txBody>
      </p:sp>
      <p:sp>
        <p:nvSpPr>
          <p:cNvPr id="10" name="QC_4_BD.5_1#61f6117ad?vcp=1&amp;pid=5e82c1951&amp;color=0,0,0&amp;vtp=1&amp;bbb=1&amp;hs=1"/>
          <p:cNvSpPr/>
          <p:nvPr/>
        </p:nvSpPr>
        <p:spPr>
          <a:xfrm>
            <a:off x="576072" y="50687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下列利用电流热效应工作的用电器是(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en-US" altLang="zh-CN" sz="2400" dirty="0"/>
          </a:p>
        </p:txBody>
      </p:sp>
      <p:sp>
        <p:nvSpPr>
          <p:cNvPr id="12" name="QC_4_BD.5_2#61f6117ad.choices?vcp=1&amp;pid=5e82c1951&amp;color=0,0,0&amp;vtp=1&amp;bbb=1"/>
          <p:cNvSpPr/>
          <p:nvPr/>
        </p:nvSpPr>
        <p:spPr>
          <a:xfrm>
            <a:off x="576072" y="55916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953385" algn="l"/>
                <a:tab pos="5882005" algn="l"/>
                <a:tab pos="85185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.电视机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B.电风扇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C.电脑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.电炉</a:t>
            </a:r>
            <a:endParaRPr lang="en-US" altLang="zh-CN" sz="2400" dirty="0"/>
          </a:p>
        </p:txBody>
      </p:sp>
      <p:sp>
        <p:nvSpPr>
          <p:cNvPr id="13" name="QC_4_AN.2_1#6815c06ab.bracket?vcp=1&amp;pid=5e82c1951&amp;color=0,0,0&amp;vpa=1&amp;vtp=1&amp;answeroption=A"/>
          <p:cNvSpPr txBox="1"/>
          <p:nvPr/>
        </p:nvSpPr>
        <p:spPr>
          <a:xfrm>
            <a:off x="449072" y="235425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4" name="QC_4_AN.4_1#c99b279f0.bracket?vcp=1&amp;pid=5e82c1951&amp;color=0,0,0&amp;vpa=2&amp;vtp=1&amp;answeroption=D"/>
          <p:cNvSpPr txBox="1"/>
          <p:nvPr/>
        </p:nvSpPr>
        <p:spPr>
          <a:xfrm>
            <a:off x="7136892" y="457891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5" name="QC_4_AN.6_1#61f6117ad.bracket?vcp=1&amp;pid=5e82c1951&amp;color=0,0,0&amp;vpa=3&amp;vtp=1&amp;answeroption=D"/>
          <p:cNvSpPr txBox="1"/>
          <p:nvPr/>
        </p:nvSpPr>
        <p:spPr>
          <a:xfrm>
            <a:off x="8967597" y="562463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  <p:bldP spid="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206921022?vcp=1&amp;pid=5e82c1951&amp;color=0,0,0&amp;vtp=1&amp;bt=1&amp;bbb=1&amp;hb=1"/>
          <p:cNvSpPr/>
          <p:nvPr/>
        </p:nvSpPr>
        <p:spPr>
          <a:xfrm>
            <a:off x="576072" y="145352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4.北京时间2024年4月21日7时45分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，我国在西昌卫星发射中心使用长征二号丁运载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火箭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，成功将遥感四十二号02星发射升空，卫星顺利进入预定轨道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，发射任务获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得圆满成功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。关于发射过程，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下列描述中正确的是(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en-US" altLang="zh-CN" sz="2400" dirty="0"/>
          </a:p>
        </p:txBody>
      </p:sp>
      <p:sp>
        <p:nvSpPr>
          <p:cNvPr id="4" name="QC_4_BD.7_2#206921022.choices?vcp=1&amp;pid=5e82c1951&amp;color=0,0,0&amp;vtp=1&amp;bbb=1"/>
          <p:cNvSpPr/>
          <p:nvPr/>
        </p:nvSpPr>
        <p:spPr>
          <a:xfrm>
            <a:off x="576072" y="315435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A.火箭上升过程中，02星的质量变小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.火箭上升过程中，02星相对于地面是运动的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.火箭升空的原理与喷气式飞机升空原理相同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.火箭加速升空过程中机械能不变</a:t>
            </a:r>
            <a:endParaRPr lang="en-US" altLang="zh-CN" sz="2400" dirty="0"/>
          </a:p>
        </p:txBody>
      </p:sp>
      <p:sp>
        <p:nvSpPr>
          <p:cNvPr id="5" name="QC_4_AN.8_1#206921022.bracket?vcp=1&amp;pid=5e82c1951&amp;color=0,0,0&amp;vpa=4&amp;vtp=1&amp;answeroption=B"/>
          <p:cNvSpPr txBox="1"/>
          <p:nvPr/>
        </p:nvSpPr>
        <p:spPr>
          <a:xfrm>
            <a:off x="449072" y="378427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16e65e12b?vcp=1&amp;pid=5e82c1951&amp;color=0,0,0&amp;vtp=1&amp;bt=1&amp;bbb=1&amp;hb=1"/>
          <p:cNvSpPr/>
          <p:nvPr/>
        </p:nvSpPr>
        <p:spPr>
          <a:xfrm>
            <a:off x="576072" y="80328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5.从百米浅海到万米深海，中国自主研制的潜水器有了质的飞跃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。潜水器下潜到图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中标注的对应深度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承受海水压强最大的是(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en-US" altLang="zh-CN" sz="2400" dirty="0"/>
          </a:p>
        </p:txBody>
      </p:sp>
      <p:pic>
        <p:nvPicPr>
          <p:cNvPr id="4" name="QC_4_BD.9_2#16e65e12b.choice_image?htil=1&amp;vcp=1&amp;pid=5e82c195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072" y="2039244"/>
            <a:ext cx="2432304" cy="214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9_3#16e65e12b?htil=1&amp;vcp=1&amp;pid=5e82c1951&amp;color=0,0,0&amp;vtp=1&amp;bbb=1"/>
          <p:cNvSpPr/>
          <p:nvPr/>
        </p:nvSpPr>
        <p:spPr>
          <a:xfrm>
            <a:off x="576072" y="4288668"/>
            <a:ext cx="27340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A.7103救生艇</a:t>
            </a:r>
            <a:endParaRPr lang="en-US" altLang="zh-CN" sz="2400" dirty="0"/>
          </a:p>
        </p:txBody>
      </p:sp>
      <p:pic>
        <p:nvPicPr>
          <p:cNvPr id="6" name="QC_4_BD.9_4#16e65e12b.choice_image?htil=1&amp;vcp=1&amp;pid=5e82c195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10128" y="2039244"/>
            <a:ext cx="2660904" cy="214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C_4_BD.9_5#16e65e12b?htil=1&amp;vcp=1&amp;pid=5e82c1951&amp;color=0,0,0&amp;vtp=1&amp;bbb=1"/>
          <p:cNvSpPr/>
          <p:nvPr/>
        </p:nvSpPr>
        <p:spPr>
          <a:xfrm>
            <a:off x="3310128" y="4288668"/>
            <a:ext cx="27340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B.蛟龙号</a:t>
            </a:r>
            <a:endParaRPr lang="en-US" altLang="zh-CN" sz="2400" dirty="0"/>
          </a:p>
        </p:txBody>
      </p:sp>
      <p:pic>
        <p:nvPicPr>
          <p:cNvPr id="8" name="QC_4_BD.9_6#16e65e12b.choice_image?htil=1&amp;vcp=1&amp;pid=5e82c195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44184" y="2039244"/>
            <a:ext cx="2633472" cy="214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C_4_BD.9_7#16e65e12b?htil=1&amp;vcp=1&amp;pid=5e82c1951&amp;color=0,0,0&amp;vtp=1&amp;bbb=1"/>
          <p:cNvSpPr/>
          <p:nvPr/>
        </p:nvSpPr>
        <p:spPr>
          <a:xfrm>
            <a:off x="6044184" y="4288668"/>
            <a:ext cx="27340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C.深海勇士号</a:t>
            </a:r>
            <a:endParaRPr lang="en-US" altLang="zh-CN" sz="2400" dirty="0"/>
          </a:p>
        </p:txBody>
      </p:sp>
      <p:pic>
        <p:nvPicPr>
          <p:cNvPr id="10" name="QC_4_BD.9_8#16e65e12b.choice_image?htil=1&amp;vcp=1&amp;pid=5e82c195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87384" y="2039244"/>
            <a:ext cx="2029968" cy="214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QC_4_BD.9_9#16e65e12b?htil=1&amp;vcp=1&amp;pid=5e82c1951&amp;color=0,0,0&amp;vtp=1&amp;bbb=1"/>
          <p:cNvSpPr/>
          <p:nvPr/>
        </p:nvSpPr>
        <p:spPr>
          <a:xfrm>
            <a:off x="8787384" y="4288668"/>
            <a:ext cx="27340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D.奋斗者号</a:t>
            </a:r>
            <a:endParaRPr lang="en-US" altLang="zh-CN" sz="2400" dirty="0"/>
          </a:p>
        </p:txBody>
      </p:sp>
      <p:sp>
        <p:nvSpPr>
          <p:cNvPr id="12" name="QC_4_BD.11_1#9d09c7d66?vcp=1&amp;pid=5e82c1951&amp;color=0,0,0&amp;vtp=1&amp;bbb=1"/>
          <p:cNvSpPr/>
          <p:nvPr/>
        </p:nvSpPr>
        <p:spPr>
          <a:xfrm>
            <a:off x="576072" y="490340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6.城市中修建人工湖和湿地公园可以调节气温，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这主要是利用水的(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en-US" altLang="zh-CN" sz="2400" dirty="0"/>
          </a:p>
        </p:txBody>
      </p:sp>
      <p:sp>
        <p:nvSpPr>
          <p:cNvPr id="14" name="QC_4_BD.11_2#9d09c7d66.choices?vcp=1&amp;pid=5e82c1951&amp;color=0,0,0&amp;vtp=1&amp;bbb=1"/>
          <p:cNvSpPr/>
          <p:nvPr/>
        </p:nvSpPr>
        <p:spPr>
          <a:xfrm>
            <a:off x="576072" y="544962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.密度较大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B.沸点较高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C.比热容大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.流动性好</a:t>
            </a:r>
            <a:endParaRPr lang="en-US" altLang="zh-CN" sz="2400" dirty="0"/>
          </a:p>
        </p:txBody>
      </p:sp>
      <p:sp>
        <p:nvSpPr>
          <p:cNvPr id="15" name="QC_4_AN.10_1#16e65e12b.bracket?vcp=1&amp;pid=5e82c1951&amp;color=0,0,0&amp;vpa=5&amp;vtp=1&amp;answeroption=D"/>
          <p:cNvSpPr txBox="1"/>
          <p:nvPr/>
        </p:nvSpPr>
        <p:spPr>
          <a:xfrm>
            <a:off x="8660384" y="432168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6" name="QC_4_AN.12_1#9d09c7d66.bracket?vcp=1&amp;pid=5e82c1951&amp;color=0,0,0&amp;vpa=6&amp;vtp=1&amp;answeroption=C"/>
          <p:cNvSpPr txBox="1"/>
          <p:nvPr/>
        </p:nvSpPr>
        <p:spPr>
          <a:xfrm>
            <a:off x="6026912" y="548264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ab7df415e?vcp=1&amp;pid=5e82c1951&amp;color=0,0,0&amp;vtp=1&amp;bt=1&amp;bbb=1&amp;hb=1"/>
          <p:cNvSpPr/>
          <p:nvPr/>
        </p:nvSpPr>
        <p:spPr>
          <a:xfrm>
            <a:off x="576072" y="946182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7.“绿巨人”列车采用能量回收制动方式：列车到站前停止供电，继续向前运行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，内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部线圈随车轮转动时切割磁感线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，把机械能转化为电能进行回收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。下列选项中与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其工作原理相同的是(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  <a:sym typeface="+mn-ea"/>
            </a:endParaRPr>
          </a:p>
          <a:p>
            <a:pPr algn="l" latinLnBrk="1">
              <a:lnSpc>
                <a:spcPts val="4400"/>
              </a:lnSpc>
            </a:pPr>
            <a:endParaRPr lang="en-US" altLang="zh-CN" sz="2400" dirty="0"/>
          </a:p>
          <a:p>
            <a:pPr algn="l" latinLnBrk="1">
              <a:lnSpc>
                <a:spcPts val="4400"/>
              </a:lnSpc>
            </a:pPr>
            <a:endParaRPr lang="en-US" altLang="zh-CN" sz="2400" dirty="0"/>
          </a:p>
          <a:p>
            <a:pPr algn="l" latinLnBrk="1">
              <a:lnSpc>
                <a:spcPts val="4400"/>
              </a:lnSpc>
            </a:pPr>
            <a:endParaRPr lang="en-US" altLang="zh-CN" sz="2400" dirty="0"/>
          </a:p>
          <a:p>
            <a:pPr algn="l" latinLnBrk="1">
              <a:lnSpc>
                <a:spcPts val="4400"/>
              </a:lnSpc>
            </a:pPr>
            <a:endParaRPr lang="en-US" altLang="zh-CN" sz="2400" dirty="0"/>
          </a:p>
          <a:p>
            <a:pPr algn="l" latinLnBrk="1">
              <a:lnSpc>
                <a:spcPts val="4400"/>
              </a:lnSpc>
            </a:pPr>
            <a:endParaRPr lang="en-US" altLang="zh-CN" sz="2400" dirty="0"/>
          </a:p>
          <a:p>
            <a:pPr algn="l" latinLnBrk="1">
              <a:lnSpc>
                <a:spcPts val="4400"/>
              </a:lnSpc>
            </a:pPr>
            <a:endParaRPr lang="en-US" altLang="zh-CN" sz="2400" dirty="0"/>
          </a:p>
          <a:p>
            <a:pPr algn="l" latinLnBrk="1">
              <a:lnSpc>
                <a:spcPts val="4400"/>
              </a:lnSpc>
            </a:pPr>
            <a:endParaRPr lang="en-US" altLang="zh-CN" sz="2400" dirty="0"/>
          </a:p>
          <a:p>
            <a:pPr algn="l" latinLnBrk="1">
              <a:lnSpc>
                <a:spcPts val="4400"/>
              </a:lnSpc>
            </a:pPr>
            <a:endParaRPr lang="en-US" altLang="zh-CN" sz="2400" dirty="0"/>
          </a:p>
          <a:p>
            <a:pPr algn="l" latinLnBrk="1">
              <a:lnSpc>
                <a:spcPts val="4400"/>
              </a:lnSpc>
            </a:pPr>
            <a:endParaRPr lang="en-US" altLang="zh-CN" sz="2400" dirty="0"/>
          </a:p>
          <a:p>
            <a:pPr algn="l" latinLnBrk="1">
              <a:lnSpc>
                <a:spcPts val="4400"/>
              </a:lnSpc>
            </a:pPr>
            <a:endParaRPr lang="en-US" altLang="zh-CN" sz="2400" dirty="0"/>
          </a:p>
        </p:txBody>
      </p:sp>
      <p:sp>
        <p:nvSpPr>
          <p:cNvPr id="4" name="QC_4_BD.13_2#ab7df415e.choices?vcp=1&amp;pid=5e82c1951&amp;color=0,0,0&amp;vtp=1&amp;bbb=1"/>
          <p:cNvSpPr/>
          <p:nvPr/>
        </p:nvSpPr>
        <p:spPr>
          <a:xfrm>
            <a:off x="576073" y="2601246"/>
            <a:ext cx="10948276" cy="328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12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6850" b="1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  <a:p>
            <a:pPr latinLnBrk="1">
              <a:lnSpc>
                <a:spcPts val="135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</a:t>
            </a:r>
            <a:r>
              <a:rPr lang="en-US" altLang="zh-CN" sz="7500" b="1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5" name="QC_4_BD.13_2#ab7df415e.choice_image?vcp=1&amp;pid=5e82c1951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5540" y="2602389"/>
            <a:ext cx="1746504" cy="156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4_BD.13_2#ab7df415e.choice_image?vcp=1&amp;pid=5e82c1951&amp;color=0,0,0&amp;tib=255,255,255&amp;iip=2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60856" y="2294287"/>
            <a:ext cx="1984248" cy="170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15_1#ab7df415e.choices?vcp=1&amp;pid=5e82c1951&amp;color=0,0,0&amp;mp=1&amp;vtp=1&amp;bt=1&amp;bbb=1"/>
          <p:cNvSpPr/>
          <p:nvPr/>
        </p:nvSpPr>
        <p:spPr>
          <a:xfrm>
            <a:off x="4494181" y="2828322"/>
            <a:ext cx="10948276" cy="271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9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</a:t>
            </a:r>
            <a:r>
              <a:rPr lang="en-US" altLang="zh-CN" sz="5100" b="1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  <a:p>
            <a:pPr latinLnBrk="1">
              <a:lnSpc>
                <a:spcPts val="12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</a:t>
            </a:r>
            <a:r>
              <a:rPr lang="en-US" altLang="zh-CN" sz="6750" b="1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7" name="QC_4_BD.15_1#ab7df415e.choice_image?vcp=1&amp;pid=5e82c1951&amp;color=0,0,0&amp;mp=1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7392" y="4466368"/>
            <a:ext cx="2276856" cy="116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4_BD.15_1#ab7df415e.choice_image?vcp=1&amp;pid=5e82c1951&amp;color=0,0,0&amp;mp=1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5647" y="4004596"/>
            <a:ext cx="2505456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C_4_AN.14_1#ab7df415e.bracket?vcp=1&amp;pid=5e82c1951&amp;color=0,0,0&amp;vpa=7&amp;vtp=1&amp;answeroption=D"/>
          <p:cNvSpPr txBox="1"/>
          <p:nvPr/>
        </p:nvSpPr>
        <p:spPr>
          <a:xfrm>
            <a:off x="4367181" y="505844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6_1#4fcc48893?vcp=1&amp;pid=5e82c1951&amp;color=0,0,0&amp;vtp=1&amp;bt=1&amp;bbb=1"/>
          <p:cNvSpPr/>
          <p:nvPr/>
        </p:nvSpPr>
        <p:spPr>
          <a:xfrm>
            <a:off x="576072" y="57214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8.关于足球比赛时的情景，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下列说法中正确的是(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en-US" altLang="zh-CN" sz="2400" dirty="0"/>
          </a:p>
        </p:txBody>
      </p:sp>
      <p:sp>
        <p:nvSpPr>
          <p:cNvPr id="4" name="QC_4_BD.16_2#4fcc48893.choices?vcp=1&amp;pid=5e82c1951&amp;color=0,0,0&amp;vtp=1&amp;bbb=1"/>
          <p:cNvSpPr/>
          <p:nvPr/>
        </p:nvSpPr>
        <p:spPr>
          <a:xfrm>
            <a:off x="576072" y="1096577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A.踢球时脚疼说明物体间力的作用是相互的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.足球在空中运动到最高点时的动能等于零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.足球在空中运动到最高点时受平衡力作用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.踢出去的足球继续运动是受到惯性的作用</a:t>
            </a:r>
            <a:endParaRPr lang="en-US" altLang="zh-CN" sz="2400" dirty="0"/>
          </a:p>
        </p:txBody>
      </p:sp>
      <p:pic>
        <p:nvPicPr>
          <p:cNvPr id="5" name="QC_4_BD.18_1#f84e19f26?htil=2&amp;vcp=1&amp;pid=5e82c195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60155" y="3399341"/>
            <a:ext cx="2249424" cy="221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18_2#f84e19f26?htil=2&amp;sp=1&amp;vcp=1&amp;pid=5e82c1951&amp;color=0,0,0&amp;vtp=1&amp;bbb=1&amp;hb=1"/>
              <p:cNvSpPr/>
              <p:nvPr/>
            </p:nvSpPr>
            <p:spPr>
              <a:xfrm>
                <a:off x="576072" y="3344477"/>
                <a:ext cx="857707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9.如图2所示，闭合开关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𝐒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，滑动变阻器滑片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移动过程中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，灯突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然熄灭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，电压表和电流表均无示数。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若电路中仅有一处故障，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则故障不可能是(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  <a:sym typeface="+mn-ea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BD.18_2#f84e19f26?htil=2&amp;sp=1&amp;vcp=1&amp;pid=5e82c195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344477"/>
                <a:ext cx="8577072" cy="1676400"/>
              </a:xfrm>
              <a:prstGeom prst="rect">
                <a:avLst/>
              </a:prstGeom>
              <a:blipFill rotWithShape="1">
                <a:blip r:embed="rId2"/>
                <a:stretch>
                  <a:fillRect l="-1" t="-34" r="3" b="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BD.18_3#f84e19f26.choices?htil=2&amp;vcp=1&amp;pid=5e82c1951&amp;color=0,0,0&amp;vtp=1&amp;bbb=1"/>
              <p:cNvSpPr/>
              <p:nvPr/>
            </p:nvSpPr>
            <p:spPr>
              <a:xfrm>
                <a:off x="576072" y="5046277"/>
                <a:ext cx="857707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4396105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.电流表接线松开</a:t>
                </a:r>
                <a:r>
                  <a:rPr lang="en-US" altLang="zh-CN" sz="2400" b="1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.小灯泡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𝐋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断路</a:t>
                </a:r>
                <a:endParaRPr lang="en-US" altLang="zh-CN" sz="2400" dirty="0"/>
              </a:p>
              <a:p>
                <a:pPr marL="0" marR="0" lvl="0" indent="0" defTabSz="91440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4396105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.滑动变阻器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断路</a:t>
                </a:r>
                <a:r>
                  <a:rPr lang="en-US" altLang="zh-CN" sz="2400" b="1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.开关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接触不良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8" name="QC_4_BD.18_3#f84e19f26.choices?htil=2&amp;vcp=1&amp;pid=5e82c195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046277"/>
                <a:ext cx="8577072" cy="1117600"/>
              </a:xfrm>
              <a:prstGeom prst="rect">
                <a:avLst/>
              </a:prstGeom>
              <a:blipFill rotWithShape="1">
                <a:blip r:embed="rId3"/>
                <a:stretch>
                  <a:fillRect l="-1" t="-51" r="3" b="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QC_4_AN.17_1#4fcc48893.bracket?vcp=1&amp;pid=5e82c1951&amp;color=0,0,0&amp;vpa=8&amp;vtp=1&amp;answeroption=A"/>
          <p:cNvSpPr txBox="1"/>
          <p:nvPr/>
        </p:nvSpPr>
        <p:spPr>
          <a:xfrm>
            <a:off x="449072" y="115499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0" name="QC_4_AN.19_1#f84e19f26.bracket?vcp=1&amp;pid=5e82c1951&amp;color=0,0,0&amp;vpa=9&amp;vtp=1&amp;answeroption=B"/>
          <p:cNvSpPr txBox="1"/>
          <p:nvPr/>
        </p:nvSpPr>
        <p:spPr>
          <a:xfrm>
            <a:off x="4845812" y="510469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7194</Words>
  <Application>WPS 演示</Application>
  <PresentationFormat>自定义</PresentationFormat>
  <Paragraphs>451</Paragraphs>
  <Slides>39</Slides>
  <Notes>39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55" baseType="lpstr">
      <vt:lpstr>Arial</vt:lpstr>
      <vt:lpstr>宋体</vt:lpstr>
      <vt:lpstr>Wingdings</vt:lpstr>
      <vt:lpstr>微软雅黑</vt:lpstr>
      <vt:lpstr>微软雅黑</vt:lpstr>
      <vt:lpstr>黑体</vt:lpstr>
      <vt:lpstr>黑体</vt:lpstr>
      <vt:lpstr>Times New Roman</vt:lpstr>
      <vt:lpstr>Times New Roman</vt:lpstr>
      <vt:lpstr>宋体</vt:lpstr>
      <vt:lpstr>Cambria Math</vt:lpstr>
      <vt:lpstr>华文细黑</vt:lpstr>
      <vt:lpstr>Arial Unicode MS</vt:lpstr>
      <vt:lpstr>等线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杨阳</cp:lastModifiedBy>
  <cp:revision>7</cp:revision>
  <dcterms:created xsi:type="dcterms:W3CDTF">2025-04-10T06:37:00Z</dcterms:created>
  <dcterms:modified xsi:type="dcterms:W3CDTF">2025-04-11T08:26:04Z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6CE6DC6C12564E6E8150020018DB0A5F_12</vt:lpwstr>
  </property>
  <property fmtid="{D5CDD505-2E9C-101B-9397-08002B2CF9AE}" pid="3" name="KSOProductBuildVer">
    <vt:lpwstr>2052-12.1.0.20305</vt:lpwstr>
  </property>
</Properties>
</file>