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Lst>
  <p:sldSz cx="12096750" cy="6840220"/>
  <p:notesSz cx="6840220" cy="1209675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74" d="100"/>
          <a:sy n="74" d="100"/>
        </p:scale>
        <p:origin x="576"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6" Type="http://schemas.openxmlformats.org/officeDocument/2006/relationships/tableStyles" Target="tableStyles.xml"/><Relationship Id="rId55" Type="http://schemas.openxmlformats.org/officeDocument/2006/relationships/viewProps" Target="viewProps.xml"/><Relationship Id="rId54" Type="http://schemas.openxmlformats.org/officeDocument/2006/relationships/presProps" Target="presProps.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7f34a3b0bee9fc1ba320446#tid=67f75c8f5932700009ac04cb#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
        <p:nvSpPr>
          <p:cNvPr id="3" name="MasterShapeName"/>
          <p:cNvSpPr/>
          <p:nvPr/>
        </p:nvSpPr>
        <p:spPr>
          <a:xfrm>
            <a:off x="6556248" y="4069080"/>
            <a:ext cx="3602736" cy="832104"/>
          </a:xfrm>
          <a:prstGeom prst="rect">
            <a:avLst/>
          </a:prstGeom>
          <a:noFill/>
        </p:spPr>
        <p:txBody>
          <a:bodyPr wrap="square" lIns="0" tIns="0" rIns="0" bIns="0" rtlCol="0" anchor="ctr"/>
          <a:lstStyle/>
          <a:p>
            <a:pPr algn="r">
              <a:lnSpc>
                <a:spcPct val="100000"/>
              </a:lnSpc>
            </a:pPr>
            <a:r>
              <a:rPr lang="en-US" sz="48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语文  A版</a:t>
            </a:r>
            <a:endParaRPr lang="en-US" sz="480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image" Target="../media/image7.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7.xml"/><Relationship Id="rId1" Type="http://schemas.openxmlformats.org/officeDocument/2006/relationships/image" Target="../media/image9.jpe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6fbe9123e?vcp=1&amp;pid=182bef1ee&amp;color=0,0,0&amp;vtp=1&amp;bt=1&amp;bbb=1"/>
          <p:cNvSpPr/>
          <p:nvPr/>
        </p:nvSpPr>
        <p:spPr>
          <a:xfrm>
            <a:off x="576072" y="174943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【活动三】聚焦“和”活动</a:t>
            </a:r>
            <a:endParaRPr lang="en-US" altLang="zh-CN" sz="2400" dirty="0"/>
          </a:p>
        </p:txBody>
      </p:sp>
      <p:sp>
        <p:nvSpPr>
          <p:cNvPr id="3" name="QO_4_BD.20_1#10cb4af1c?sp=1&amp;vcp=1&amp;pid=182bef1ee&amp;color=0,0,0&amp;vtp=1&amp;bbb=1&amp;hb=1"/>
          <p:cNvSpPr/>
          <p:nvPr/>
        </p:nvSpPr>
        <p:spPr>
          <a:xfrm>
            <a:off x="576072" y="2273867"/>
            <a:ext cx="10954512" cy="27940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6.为了让同学们更好地了解“和”的意义，光明中学九年级（1）班决定于2025年</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月</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4</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日上午9点，在本班教室开展一次关于“以和为贵”的综合性学习活动</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班委会决</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定邀请学校政教处的李老师来参加本次活动</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，并请他作一场以“和”</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为主题的演讲</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下面是班委会拟的邀请函</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，其在格式和内容上各有两处错误</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请你提出相应的修</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改建议</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。（4分）</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QO_4_BD.20_2#10cb4af1c?colgroup=35&amp;vcp=1&amp;pid=182bef1ee&amp;color=0,0,0&amp;mp=1&amp;vtp=1&amp;bt=1&amp;bbb=1&amp;hb=1"/>
          <p:cNvGraphicFramePr>
            <a:graphicFrameLocks noGrp="1"/>
          </p:cNvGraphicFramePr>
          <p:nvPr/>
        </p:nvGraphicFramePr>
        <p:xfrm>
          <a:off x="576072" y="828707"/>
          <a:ext cx="10936224" cy="3398393"/>
        </p:xfrm>
        <a:graphic>
          <a:graphicData uri="http://schemas.openxmlformats.org/drawingml/2006/table">
            <a:tbl>
              <a:tblPr/>
              <a:tblGrid>
                <a:gridCol w="10936224"/>
              </a:tblGrid>
              <a:tr h="3398393">
                <a:tc>
                  <a:txBody>
                    <a:bodyPr/>
                    <a:lstStyle/>
                    <a:p>
                      <a:pPr marL="0" indent="0" algn="l" latinLnBrk="1" hangingPunct="0">
                        <a:lnSpc>
                          <a:spcPts val="38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邀请函</a:t>
                      </a:r>
                      <a:endParaRPr lang="en-US" altLang="zh-CN" sz="1200" dirty="0"/>
                    </a:p>
                    <a:p>
                      <a:pPr marL="0" indent="0" algn="l" latinLnBrk="1" hangingPunct="0">
                        <a:lnSpc>
                          <a:spcPts val="3800"/>
                        </a:lnSpc>
                      </a:pPr>
                      <a:r>
                        <a:rPr lang="en-US" altLang="zh-CN" sz="2400" b="1" i="0" u="none" smtClean="0">
                          <a:solidFill>
                            <a:srgbClr val="000000"/>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李老师</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dirty="0"/>
                    </a:p>
                    <a:p>
                      <a:pPr marL="0" indent="0" algn="l" latinLnBrk="1" hangingPunct="0">
                        <a:lnSpc>
                          <a:spcPts val="3800"/>
                        </a:lnSpc>
                      </a:pPr>
                      <a:r>
                        <a:rPr lang="en-US" altLang="zh-CN" sz="2400" b="1" i="0" u="none" smtClean="0">
                          <a:solidFill>
                            <a:srgbClr val="000000"/>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您好</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我班准备开展关于“以和为贵”的综合性学习活动</a:t>
                      </a:r>
                      <a:r>
                        <a:rPr lang="en-US" altLang="zh-CN" sz="2400" b="1" i="0" spc="-10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想邀请您来参加本</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marL="0" indent="0" algn="l"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次活动</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并请您作一场以“和”为主题的演讲</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希望您3月4日抽空前来参加</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spc="-100" dirty="0"/>
                    </a:p>
                    <a:p>
                      <a:pPr marL="0" indent="0" algn="r"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2025</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年3月1日</a:t>
                      </a:r>
                      <a:endParaRPr lang="en-US" altLang="zh-CN" sz="1200" dirty="0"/>
                    </a:p>
                    <a:p>
                      <a:pPr marL="0" lvl="0" indent="0" algn="r" latinLnBrk="1" hangingPunct="0">
                        <a:lnSpc>
                          <a:spcPts val="36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光明中学九年级</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（1）班班委会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QB_5_BD.21_1#e4e081ed5?vcp=1&amp;pid=10cb4af1c&amp;color=0,0,0&amp;vtp=1&amp;bbb=1"/>
          <p:cNvSpPr/>
          <p:nvPr/>
        </p:nvSpPr>
        <p:spPr>
          <a:xfrm>
            <a:off x="576072" y="4365911"/>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格式上的修改建议</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________________________________________________</a:t>
            </a:r>
            <a:endPar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endParaRPr>
          </a:p>
          <a:p>
            <a:pPr lvl="0" latinLnBrk="1">
              <a:lnSpc>
                <a:spcPts val="4400"/>
              </a:lnSpc>
            </a:pPr>
            <a:r>
              <a:rPr lang="en-US" altLang="zh-CN" sz="2400" b="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（2）内容上的修改建议</a:t>
            </a:r>
            <a:r>
              <a:rPr lang="en-US" altLang="zh-CN" sz="2400" b="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________________________________________________</a:t>
            </a:r>
            <a:endParaRPr lang="en-US" altLang="zh-CN" sz="2400">
              <a:solidFill>
                <a:srgbClr val="000000"/>
              </a:solidFill>
              <a:latin typeface="SimSun" panose="02010600030101010101" pitchFamily="34" charset="-122"/>
              <a:ea typeface="SimSun" panose="02010600030101010101" pitchFamily="34" charset="-122"/>
              <a:cs typeface="SimSun" panose="02010600030101010101" pitchFamily="34" charset="-120"/>
            </a:endParaRPr>
          </a:p>
          <a:p>
            <a:pPr lvl="0" latinLnBrk="1">
              <a:lnSpc>
                <a:spcPts val="4400"/>
              </a:lnSpc>
            </a:pPr>
            <a:r>
              <a:rPr lang="en-US" altLang="zh-CN" sz="240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__________________</a:t>
            </a:r>
            <a:endParaRPr lang="en-US" altLang="zh-CN" sz="2400" dirty="0"/>
          </a:p>
        </p:txBody>
      </p:sp>
      <p:sp>
        <p:nvSpPr>
          <p:cNvPr id="4" name="QB_5_AN.22_1#e4e081ed5.blank?vcp=1&amp;pid=10cb4af1c&amp;color=0,0,0&amp;vpa=11&amp;vtp=1&amp;bbb=1"/>
          <p:cNvSpPr/>
          <p:nvPr/>
        </p:nvSpPr>
        <p:spPr>
          <a:xfrm>
            <a:off x="4090004" y="4337971"/>
            <a:ext cx="7267575"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①称呼要顶格写；②落款处，单位在上，时间在下。</a:t>
            </a:r>
            <a:endParaRPr lang="en-US" altLang="zh-CN" sz="2400" dirty="0"/>
          </a:p>
        </p:txBody>
      </p:sp>
      <p:sp>
        <p:nvSpPr>
          <p:cNvPr id="6" name="QB_5_AN.24_1#e4e081ed5.blank?vcp=1&amp;pid=10cb4af1c&amp;color=0,0,0&amp;vpa=12&amp;vtp=1&amp;bbb=1&amp;hb=1"/>
          <p:cNvSpPr/>
          <p:nvPr/>
        </p:nvSpPr>
        <p:spPr>
          <a:xfrm>
            <a:off x="576073" y="4896771"/>
            <a:ext cx="10948277" cy="1097280"/>
          </a:xfrm>
          <a:prstGeom prst="rect">
            <a:avLst/>
          </a:prstGeom>
          <a:noFill/>
        </p:spPr>
        <p:txBody>
          <a:bodyPr wrap="square" lIns="0" tIns="0" rIns="0" bIns="0" rtlCol="0" anchor="t"/>
          <a:lstStyle/>
          <a:p>
            <a:pPr latinLnBrk="1">
              <a:lnSpc>
                <a:spcPct val="150000"/>
              </a:lnSpc>
            </a:pPr>
            <a:r>
              <a:rPr lang="en-US" altLang="zh-CN" sz="2400" b="1" i="0" smtClean="0">
                <a:solidFill>
                  <a:srgbClr val="A00021"/>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①</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添加明确的地址“九年级（1）班教室”；</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②</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添加明确的时间</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“上午9点”。</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25_1#246aa4abb?vcp=1&amp;pid=182bef1ee&amp;color=0,0,0&amp;vtp=1&amp;bt=1&amp;bbb=1&amp;hb=1"/>
          <p:cNvSpPr/>
          <p:nvPr/>
        </p:nvSpPr>
        <p:spPr>
          <a:xfrm>
            <a:off x="576072" y="650880"/>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7.同学们听完李老师作的以“和”为主题的演讲，</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认识到在当今多元文化并存的时代</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和而不同”与“同而不和”两种理念并存，并围绕“哪种理念更有利于文化发展</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这</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一论题展开了激烈的讨论</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。请你就此发表看法，写一段80</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字以内的议论性文字</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要求</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：观点明确，有理有据。（4分）</a:t>
            </a:r>
            <a:endParaRPr lang="en-US" altLang="zh-CN" sz="2400" dirty="0"/>
          </a:p>
        </p:txBody>
      </p:sp>
      <p:sp>
        <p:nvSpPr>
          <p:cNvPr id="3" name="QO_4_AN.26_1#246aa4abb?vcp=1&amp;pid=182bef1ee&amp;color=0,0,0&amp;vtp=1&amp;bbb=1&amp;hb=1"/>
          <p:cNvSpPr/>
          <p:nvPr/>
        </p:nvSpPr>
        <p:spPr>
          <a:xfrm>
            <a:off x="576072" y="2897818"/>
            <a:ext cx="10954512" cy="33528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示例一：“和而不同”促进文化发展与创新。（1分）它尊重文化差异</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鼓励各种文</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化交流借鉴</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，共同发展；（1分）不同文化碰撞能激发新思想</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为创新提供素材</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（1分）在多元文化并存的时代，我们应倡导“和而不同”。（1分</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示例二</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：“同而</a:t>
            </a:r>
            <a:endPar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不和”利于推动文化竞争和进步。（1分</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它可使文化以统一的模式和风格快速传</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播</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，扩大影响力；（1分）让不同文化主体不断提升实力</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改进产品和服务</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a:t>
            </a:r>
            <a:endPar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分）但我们要避免文化过于单一。（1分）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left)">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ipe(left)">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wipe(left)">
                                      <p:cBhvr>
                                        <p:cTn id="25" dur="500"/>
                                        <p:tgtEl>
                                          <p:spTgt spid="3">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wipe(left)">
                                      <p:cBhvr>
                                        <p:cTn id="30" dur="500"/>
                                        <p:tgtEl>
                                          <p:spTgt spid="3">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wipe(left)">
                                      <p:cBhvr>
                                        <p:cTn id="3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142cad5a2?vcp=1&amp;pid=c714643b7&amp;color=0,0,0&amp;vtp=1&amp;bt=1&amp;bbb=1"/>
          <p:cNvSpPr/>
          <p:nvPr/>
        </p:nvSpPr>
        <p:spPr>
          <a:xfrm>
            <a:off x="576072" y="539496"/>
            <a:ext cx="10954512" cy="721360"/>
          </a:xfrm>
          <a:prstGeom prst="rect">
            <a:avLst/>
          </a:prstGeom>
          <a:noFill/>
        </p:spPr>
        <p:txBody>
          <a:bodyPr wrap="none" lIns="0" tIns="0" rIns="0" bIns="0" rtlCol="0" anchor="t"/>
          <a:lstStyle/>
          <a:p>
            <a:pPr algn="l" latinLnBrk="1">
              <a:lnSpc>
                <a:spcPts val="4600"/>
              </a:lnSpc>
            </a:pPr>
            <a:r>
              <a:rPr lang="en-US" altLang="zh-CN" sz="26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二、阅读（48分）</a:t>
            </a:r>
            <a:endParaRPr lang="en-US" altLang="zh-CN" sz="2600" dirty="0"/>
          </a:p>
        </p:txBody>
      </p:sp>
      <p:sp>
        <p:nvSpPr>
          <p:cNvPr id="3" name="C_4_BD#75d060587?vcp=1&amp;pid=142cad5a2&amp;color=0,0,0&amp;vtp=1&amp;bbb=1"/>
          <p:cNvSpPr/>
          <p:nvPr/>
        </p:nvSpPr>
        <p:spPr>
          <a:xfrm>
            <a:off x="576072" y="1117088"/>
            <a:ext cx="10954512" cy="703072"/>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（一）整本书阅读（7分）</a:t>
            </a:r>
            <a:endParaRPr lang="en-US" altLang="zh-CN" sz="2400" dirty="0"/>
          </a:p>
        </p:txBody>
      </p:sp>
      <p:sp>
        <p:nvSpPr>
          <p:cNvPr id="4" name="QO_5_BD.27_1#5f79c589c?sp=1&amp;vcp=1&amp;pid=75d060587&amp;color=0,0,0&amp;vtp=1&amp;bbb=1&amp;hb=1"/>
          <p:cNvSpPr/>
          <p:nvPr/>
        </p:nvSpPr>
        <p:spPr>
          <a:xfrm>
            <a:off x="576072" y="1603058"/>
            <a:ext cx="10954512" cy="4343400"/>
          </a:xfrm>
          <a:prstGeom prst="rect">
            <a:avLst/>
          </a:prstGeom>
          <a:noFill/>
        </p:spPr>
        <p:txBody>
          <a:bodyPr wrap="none" lIns="0" tIns="0" rIns="0" bIns="0" rtlCol="0" anchor="t"/>
          <a:lstStyle/>
          <a:p>
            <a:pPr algn="l" latinLnBrk="1">
              <a:lnSpc>
                <a:spcPts val="38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8.班级开展关于《钢铁是怎样炼成的》的整本书阅读学习活动</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请你参与并完成以</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下任务</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a:p>
            <a:pPr latinLnBrk="1">
              <a:lnSpc>
                <a:spcPts val="3800"/>
              </a:lnSpc>
            </a:pPr>
            <a:r>
              <a:rPr lang="en-US" altLang="zh-CN" sz="2400" b="1" i="0" smtClean="0">
                <a:solidFill>
                  <a:srgbClr val="000000"/>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摘录】（他）把手枪放在膝上，狠狠地骂了起来：“老弟</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这是冒牌的英雄</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主义</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！干掉自己，任何一个笨蛋，任何时候都可以做到</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这是摆脱困境的最怯懦</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最容易的一种办法</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，生活不下去，就一死了之，</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你有没有试试去战胜这种生活呢</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为了挣脱这个铁环</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，你已经竭尽全力了吗？你是不是已经忘了</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在沃伦斯基新城</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附近</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，一天发起十七次冲锋，不是终于排除万难攻克了那座城市吗</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把手枪收起</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来吧</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，这件事永远也不要告诉任何人，即使生活到了难以忍受的地步</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也要善于</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生活</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，并使生活有益而充实。”</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8_1#beb4c5f89?vcp=1&amp;pid=5f79c589c&amp;color=0,0,0&amp;vtp=1&amp;bt=1&amp;bbb=1&amp;hb=1"/>
          <p:cNvSpPr/>
          <p:nvPr/>
        </p:nvSpPr>
        <p:spPr>
          <a:xfrm>
            <a:off x="576072" y="2067719"/>
            <a:ext cx="10954512" cy="27940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（1）读书笔记：</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选段以内心独白的方式刻画出</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①</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___________________________</a:t>
            </a:r>
            <a:endPar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他”的姓名）在疾病缠身、丧失了战斗能力的严峻时刻，由内心动摇</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绝望到</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②</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____________________________________________________________</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的蜕变过</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程</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可见他是一位可敬的</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③</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主义战士</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。这让我悟到了“和</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不仅包括人与</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自然的和谐</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、人与人之间的和谐，还包括自我身心的和谐。（3分）</a:t>
            </a:r>
            <a:endParaRPr lang="en-US" altLang="zh-CN" sz="2400" dirty="0"/>
          </a:p>
        </p:txBody>
      </p:sp>
      <p:sp>
        <p:nvSpPr>
          <p:cNvPr id="3" name="QB_6_AN.29_1#beb4c5f89.blank?vcp=1&amp;pid=5f79c589c&amp;color=0,0,0&amp;vpa=13&amp;vtp=1&amp;bbb=1"/>
          <p:cNvSpPr/>
          <p:nvPr/>
        </p:nvSpPr>
        <p:spPr>
          <a:xfrm>
            <a:off x="7191979" y="2039779"/>
            <a:ext cx="3998913"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保尔（或：保尔 </a:t>
            </a:r>
            <a:r>
              <a:rPr lang="en-US" altLang="zh-CN" sz="2400" b="1" i="0" dirty="0">
                <a:solidFill>
                  <a:srgbClr val="A00021"/>
                </a:solidFill>
                <a:latin typeface="Arial" panose="020B0604020202020204" pitchFamily="34" charset="0"/>
                <a:ea typeface="SimSun" panose="02010600030101010101" pitchFamily="34" charset="-122"/>
                <a:cs typeface="Arial" panose="020B0604020202020204" pitchFamily="34" charset="0"/>
              </a:rPr>
              <a:t>• </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柯察金）</a:t>
            </a:r>
            <a:endParaRPr lang="en-US" altLang="zh-CN" sz="2400" dirty="0"/>
          </a:p>
        </p:txBody>
      </p:sp>
      <p:sp>
        <p:nvSpPr>
          <p:cNvPr id="4" name="QB_6_AN.30_1#beb4c5f89.blank?vcp=1&amp;pid=5f79c589c&amp;color=0,0,0&amp;vpa=14&amp;vtp=1&amp;bbb=1"/>
          <p:cNvSpPr/>
          <p:nvPr/>
        </p:nvSpPr>
        <p:spPr>
          <a:xfrm>
            <a:off x="873728" y="3157379"/>
            <a:ext cx="9105900"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战胜自我（或：与自己和解；坚定信念；战胜懦弱；摆脱困境）</a:t>
            </a:r>
            <a:endParaRPr lang="en-US" altLang="zh-CN" sz="2400" dirty="0"/>
          </a:p>
        </p:txBody>
      </p:sp>
      <p:sp>
        <p:nvSpPr>
          <p:cNvPr id="5" name="QB_6_AN.31_1#beb4c5f89.blank?vcp=1&amp;pid=5f79c589c&amp;color=0,0,0&amp;vpa=15&amp;vtp=1&amp;bbb=1"/>
          <p:cNvSpPr/>
          <p:nvPr/>
        </p:nvSpPr>
        <p:spPr>
          <a:xfrm>
            <a:off x="4269390" y="3716179"/>
            <a:ext cx="1139825"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共产</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wipe(left)">
                                      <p:cBhvr>
                                        <p:cTn id="23" dur="500"/>
                                        <p:tgtEl>
                                          <p:spTgt spid="5">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wipe(left)">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32_1#fd45f2d33?vcp=1&amp;pid=5f79c589c&amp;color=0,0,0&amp;vtp=1&amp;bt=1&amp;bbb=1&amp;hb=1"/>
          <p:cNvSpPr/>
          <p:nvPr/>
        </p:nvSpPr>
        <p:spPr>
          <a:xfrm>
            <a:off x="576072" y="1198250"/>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（2）小组长读完《钢铁是怎样炼成的》一书后</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发现其中的人物总是在彼此的交</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往中相互影响</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、互助成长。请你在阅读交流时，结合小说主人公的经历</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就此举</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出一例</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，和小组长交流见解。（4分）</a:t>
            </a:r>
            <a:endParaRPr lang="en-US" altLang="zh-CN" sz="2400" dirty="0"/>
          </a:p>
        </p:txBody>
      </p:sp>
      <p:sp>
        <p:nvSpPr>
          <p:cNvPr id="3" name="QO_6_AN.33_1#fd45f2d33?vcp=1&amp;pid=5f79c589c&amp;color=0,0,0&amp;vtp=1&amp;bbb=1&amp;hb=1"/>
          <p:cNvSpPr/>
          <p:nvPr/>
        </p:nvSpPr>
        <p:spPr>
          <a:xfrm>
            <a:off x="576072" y="2899088"/>
            <a:ext cx="10954512" cy="27940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示例一：保尔加入了布琼尼的骑兵部队，和几千名战士一起战斗。（2分</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受到布</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琼尼和战士们的影响</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，保尔后来也成为一名坚强勇敢的战士，</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英勇地投入战斗</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即使负伤也坚持作战</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。（2分）示例二：朱赫来是布尔什维克的地下工作者</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对革</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命事业有着无比坚定的信念</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。（2分）保尔受到他的影响</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逐渐成长为一名意志坚</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定</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、勇敢顽强的革命者。（2分）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f58994091?vcp=1&amp;pid=142cad5a2&amp;color=0,0,0&amp;vtp=1&amp;bt=1&amp;bbb=1"/>
          <p:cNvSpPr/>
          <p:nvPr/>
        </p:nvSpPr>
        <p:spPr>
          <a:xfrm>
            <a:off x="576072" y="539496"/>
            <a:ext cx="10954512" cy="703072"/>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（二）现代文阅读Ⅰ（本题共3小题，9分）</a:t>
            </a:r>
            <a:endParaRPr lang="en-US" altLang="zh-CN" sz="2400" dirty="0"/>
          </a:p>
        </p:txBody>
      </p:sp>
      <p:sp>
        <p:nvSpPr>
          <p:cNvPr id="3" name="P_5_BD#1e174d544?vcp=1&amp;pid=f58994091&amp;color=0,0,0&amp;vtp=1&amp;bbb=1"/>
          <p:cNvSpPr/>
          <p:nvPr/>
        </p:nvSpPr>
        <p:spPr>
          <a:xfrm>
            <a:off x="576072" y="1063933"/>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阅读下面的文字，完成9～11题。</a:t>
            </a:r>
            <a:endParaRPr lang="en-US" altLang="zh-CN" sz="2400" dirty="0"/>
          </a:p>
        </p:txBody>
      </p:sp>
      <p:sp>
        <p:nvSpPr>
          <p:cNvPr id="4" name="QM_5_BD.34_1#7f391ed14?vcp=1&amp;pid=f58994091&amp;color=0,0,0&amp;vtp=1&amp;bbb=1&amp;hb=1"/>
          <p:cNvSpPr/>
          <p:nvPr/>
        </p:nvSpPr>
        <p:spPr>
          <a:xfrm>
            <a:off x="576072" y="1586792"/>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【材料一】</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春节在中华民族的文明史上有着重要的地位</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传统意义上的春节以年终岁首</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为时间基础</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，在民俗中被称为大年，其核心内容是除旧迎新，</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围绕着除夕与新年</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形成了丰富多彩的节俗</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4_2#7f391ed14?vcp=1&amp;pid=f58994091&amp;color=0,0,0&amp;mp=1&amp;vtp=1&amp;bt=1&amp;bbb=1&amp;hb=1"/>
          <p:cNvSpPr/>
          <p:nvPr/>
        </p:nvSpPr>
        <p:spPr>
          <a:xfrm>
            <a:off x="576072" y="2042319"/>
            <a:ext cx="10954512" cy="27940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春节，在古代称为岁首、正旦、元日、元旦等</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其产生与古代历年概念的形</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成有着直接关系</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。从本质意义上说，它源于上古先民的时间感受与时间意识</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古</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人重视与时间相关的天文</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、物候及人事活动等。年的时间周期概念或许在夏、</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商</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周三代以前就已经为人们所掌握</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dirty="0"/>
          </a:p>
          <a:p>
            <a:pPr algn="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摘编自萧放《春节》）</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4_3#7f391ed14?vcp=1&amp;pid=f58994091&amp;color=0,0,0&amp;vtp=1&amp;bt=1&amp;bbb=1&amp;hb=1"/>
          <p:cNvSpPr/>
          <p:nvPr/>
        </p:nvSpPr>
        <p:spPr>
          <a:xfrm>
            <a:off x="576072" y="1767999"/>
            <a:ext cx="10954512" cy="33528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【材料二】</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12</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月4日，中国申报的“春节——中国人庆祝传统新年的社会实践</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在联合国教</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科文组织保护非物质文化遗产政府间委员会第十九届常会上通过评审</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列入联合</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国教科文组织人类非物质文化遗产代表作名录</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。至此，我国共有</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44</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个项目列入联</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合国教科文组织非物质文化遗产名录</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、名册，总数居世界第一。</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春节申遗成功</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彰显中国传统文化及其蕴含的中华文明理念的世界感召力进一步增强</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4_4#7f391ed14?vcp=1&amp;pid=f58994091&amp;color=0,0,0&amp;mp=1&amp;vtp=1&amp;bt=1&amp;bbb=1&amp;hb=1"/>
          <p:cNvSpPr/>
          <p:nvPr/>
        </p:nvSpPr>
        <p:spPr>
          <a:xfrm>
            <a:off x="576072" y="1767999"/>
            <a:ext cx="10954512" cy="33528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春节寄托着中华民族独特的精神情感基因，是内涵最为深厚、</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内容最为丰富</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参与人数最多</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、影响最为广泛的中国传统节日。春节维系和强化着个人</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家庭和</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国家的情感纽带</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，传承着和平、和睦、和谐等中华文明理念，</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也承载着家庭和睦</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社会包容</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、人与自然和谐共生等全人类的共同价值</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对中华文明的绵延赓续发挥</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了重要作用</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dirty="0"/>
          </a:p>
          <a:p>
            <a:pPr algn="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摘编自2024年12月5日《人民日报》）</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4_5#7f391ed14?vcp=1&amp;pid=f58994091&amp;color=0,0,0&amp;vtp=1&amp;bt=1&amp;bbb=1&amp;hb=1"/>
          <p:cNvSpPr/>
          <p:nvPr/>
        </p:nvSpPr>
        <p:spPr>
          <a:xfrm>
            <a:off x="576072" y="1213009"/>
            <a:ext cx="10954512" cy="4470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【材料三】</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值得注意的是这次申遗项目的副标题</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中国人庆祝传统新年的社会实践</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实践”是其中的关键词。在项目介绍词中也有表述：“春节前后</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人们开展一系列</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社会实践</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，辞旧迎新，祈福纳祥，欢庆家庭团圆，促进社区和睦</a:t>
            </a:r>
            <a:r>
              <a:rPr lang="en-US" altLang="zh-CN" sz="2400" b="1" i="0">
                <a:solidFill>
                  <a:srgbClr val="000000"/>
                </a:solidFill>
                <a:latin typeface="SimSun" panose="02010600030101010101" pitchFamily="34" charset="-122"/>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该遗产项目</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为中国民众提供了认同感和持续感</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春节并不只是单纯标在历法上的一个特殊日期</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它是千百年来千千万万中国</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人在实践中塑造出来的文化综合体</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。人们通过种种仪式、习俗、文化创作</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为它</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赋予了独特的魅力</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，展现着独特的生活哲学与心理结构。</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4_6#7f391ed14?vcp=1&amp;pid=f58994091&amp;color=0,0,0&amp;mp=1&amp;vtp=1&amp;bt=1&amp;bbb=1&amp;hb=1"/>
          <p:cNvSpPr/>
          <p:nvPr/>
        </p:nvSpPr>
        <p:spPr>
          <a:xfrm>
            <a:off x="576072" y="1767999"/>
            <a:ext cx="10954512" cy="33528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比如年集、春联、贴福、守岁、舞狮、年夜饭、拜年问候等</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都是在历史进</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程里产生</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、增添、演化而来的春节习俗。地域不同</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人们过春节的形式也会有区</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别</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，如北方吃饺子、南方做年糕，北方“滚”元宵、南方“包”汤圆等，这些都是</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实</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践</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”。春节，是真正扎根于中国人的生活之中</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会贴合生活的纹理发生种种嬗变的</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中华文化符号</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dirty="0"/>
          </a:p>
          <a:p>
            <a:pPr algn="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摘编自澎湃新闻等）</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M_5_BD.34_7#7f391ed14?htil=2&amp;vcp=1&amp;pid=f58994091&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394192" y="1084993"/>
            <a:ext cx="3108960" cy="237744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M_5_BD.34_8#7f391ed14?htil=2&amp;vcp=1&amp;pid=f58994091&amp;color=0,0,0&amp;vtp=1&amp;bt=1&amp;bbb=1&amp;hb=1&amp;hs=1"/>
          <p:cNvSpPr/>
          <p:nvPr/>
        </p:nvSpPr>
        <p:spPr>
          <a:xfrm>
            <a:off x="576072" y="938689"/>
            <a:ext cx="7708392" cy="27940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【材料四】</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2024</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年11月29日，距离央视春晚直播还有60天</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中央</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广播电视总台</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《2025年春节联欢晚会》发布主标识“</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乙巳</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 </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图案</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，同时公布蛇年春晚将以“巳巳如意，生生不息</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为主</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题</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，与全球华人相约除夕、</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欢度农历新年</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dirty="0"/>
          </a:p>
        </p:txBody>
      </p:sp>
      <p:sp>
        <p:nvSpPr>
          <p:cNvPr id="4" name="QM_5_BD.34_8#7f391ed14?htil=2&amp;vcp=1&amp;pid=f58994091&amp;color=0,0,0&amp;vtp=1&amp;bt=1&amp;bbb=1&amp;hb=1&amp;hs=1"/>
          <p:cNvSpPr/>
          <p:nvPr/>
        </p:nvSpPr>
        <p:spPr>
          <a:xfrm>
            <a:off x="576072" y="3694589"/>
            <a:ext cx="10951947" cy="2235200"/>
          </a:xfrm>
          <a:prstGeom prst="rect">
            <a:avLst/>
          </a:prstGeom>
          <a:noFill/>
        </p:spPr>
        <p:txBody>
          <a:bodyPr wrap="none" lIns="0" tIns="0" rIns="0" bIns="0" rtlCol="0" anchor="t"/>
          <a:lstStyle/>
          <a:p>
            <a:pPr latinLnBrk="1">
              <a:lnSpc>
                <a:spcPts val="4400"/>
              </a:lnSpc>
            </a:pP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“巳巳如意，生生不息”承古拓今，饱含深意。巳</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象征阳气巳出</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阴气巳藏</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万物见</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，成文章。两个“巳</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字对称摆放</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，则恰似中国传统的如意纹样。</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双巳合璧</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事事如意</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，这是乙巳蛇年与如意之间吉祥曼妙的创意链接</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饱含喜庆美满的家国</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祝福</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更彰显着中华民族精神根脉生生不息的时代力量</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4_9#7f391ed14?vcp=1&amp;pid=f58994091&amp;color=0,0,0&amp;mp=1&amp;vtp=1&amp;bt=1&amp;bbb=1&amp;hb=1"/>
          <p:cNvSpPr/>
          <p:nvPr/>
        </p:nvSpPr>
        <p:spPr>
          <a:xfrm>
            <a:off x="576072" y="857917"/>
            <a:ext cx="10954512" cy="27940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2025蛇年春晚吉祥物“巳升升”则从中华传统文化中寻找设计灵感</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整体造型</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参考甲骨文的</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“巳”字，憨态可掬又富有古意。结合2025年春节联欢晚会“</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巳巳如意</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生生不息</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”的主题，“巳升升”呈现出扑面而来的如意气息</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其头部轮廓与脸颊上的</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螺旋形状来源于陕西扶风法门寺唐代地宫出土的银质鎏金如意</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从头部的蝙蝠装</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饰到尾巴点缀的寿字盘长结</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，整体设计寓意着“福从头起，尾随如意”。</a:t>
            </a:r>
            <a:endParaRPr lang="en-US" altLang="zh-CN" sz="2400" dirty="0"/>
          </a:p>
        </p:txBody>
      </p:sp>
      <p:pic>
        <p:nvPicPr>
          <p:cNvPr id="3" name="QM_5_BD.34_10#7f391ed14?vcp=1&amp;pid=f5899409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120640" y="3732181"/>
            <a:ext cx="1856232" cy="157276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M_5_BD.34_11#7f391ed14?vcp=1&amp;pid=f58994091&amp;color=0,0,0&amp;vtp=1&amp;bbb=1"/>
          <p:cNvSpPr/>
          <p:nvPr/>
        </p:nvSpPr>
        <p:spPr>
          <a:xfrm>
            <a:off x="576072" y="5433981"/>
            <a:ext cx="10954512" cy="895096"/>
          </a:xfrm>
          <a:prstGeom prst="rect">
            <a:avLst/>
          </a:prstGeom>
          <a:noFill/>
        </p:spPr>
        <p:txBody>
          <a:bodyPr wrap="none" lIns="0" tIns="0" rIns="0" bIns="0" rtlCol="0" anchor="t"/>
          <a:lstStyle/>
          <a:p>
            <a:pPr algn="r" latinLnBrk="1">
              <a:lnSpc>
                <a:spcPts val="4200"/>
              </a:lnSpc>
            </a:pP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（摘编自央视新闻等）</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5_1#9c22947fd?vcp=1&amp;pid=7f391ed14&amp;color=0,0,0&amp;mp=1&amp;vtp=1&amp;bt=1&amp;bbb=1"/>
          <p:cNvSpPr/>
          <p:nvPr/>
        </p:nvSpPr>
        <p:spPr>
          <a:xfrm>
            <a:off x="576072" y="118174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9.下列对材料相关内容的理解和分析，</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不正确的一项是</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2分）</a:t>
            </a:r>
            <a:endParaRPr lang="en-US" altLang="zh-CN" sz="2400" dirty="0"/>
          </a:p>
        </p:txBody>
      </p:sp>
      <p:sp>
        <p:nvSpPr>
          <p:cNvPr id="4" name="QC_6_BD.35_2#9c22947fd.choices?vcp=1&amp;pid=7f391ed14&amp;color=0,0,0&amp;vtp=1&amp;bbb=1&amp;hb=1"/>
          <p:cNvSpPr/>
          <p:nvPr/>
        </p:nvSpPr>
        <p:spPr>
          <a:xfrm>
            <a:off x="576072" y="1706177"/>
            <a:ext cx="10954512" cy="3911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A.传统意义上的春节以年终岁首为时间基础，其核心内容是除旧迎新。</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.春节申遗成功之前，我国共有</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44</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个项目列入联合国教科文组织非物质文化遗产</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名录</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、名册。</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.北方吃饺子、南方做年糕，北方“滚”元宵、南方“包”汤圆，地域不同</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过春节</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的形式也会有区别</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D.2025</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蛇年春晚吉祥物“巳升升”的设计灵感来自中华传统文化，</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造型参考甲骨文</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憨态可掬</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5" name="QC_6_AN.36_1#9c22947fd.bracket?vcp=1&amp;pid=7f391ed14&amp;color=0,0,0&amp;mp=1&amp;vpa=16&amp;vtp=1&amp;answeroption=B"/>
          <p:cNvSpPr txBox="1"/>
          <p:nvPr/>
        </p:nvSpPr>
        <p:spPr>
          <a:xfrm>
            <a:off x="449072" y="2336097"/>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37_1#2930454bf?vcp=1&amp;pid=7f391ed14&amp;color=0,0,0&amp;vtp=1&amp;bt=1&amp;bbb=1"/>
          <p:cNvSpPr/>
          <p:nvPr/>
        </p:nvSpPr>
        <p:spPr>
          <a:xfrm>
            <a:off x="576072" y="147638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10.结合材料二和材料三，谈谈春节是如何体现“和”的理念的。（4分）</a:t>
            </a:r>
            <a:endParaRPr lang="en-US" altLang="zh-CN" sz="2400" dirty="0"/>
          </a:p>
        </p:txBody>
      </p:sp>
      <p:sp>
        <p:nvSpPr>
          <p:cNvPr id="3" name="QO_6_AN.38_1#2930454bf?vcp=1&amp;pid=7f391ed14&amp;color=0,0,0&amp;vtp=1&amp;bbb=1&amp;hb=1"/>
          <p:cNvSpPr/>
          <p:nvPr/>
        </p:nvSpPr>
        <p:spPr>
          <a:xfrm>
            <a:off x="576072" y="1998277"/>
            <a:ext cx="10954512" cy="33528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①春节的习俗和活动体现了家庭和睦。例如，</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家人团聚吃年夜饭的时刻</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，象征着</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家庭的和谐与团圆</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。（1分）②春节的庆祝活动促进了社会的和谐。</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例如</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，舞狮</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拜年问候等活动增进邻里之间的感情，促进了社区的和睦。（1分）</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③</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春节的内涵</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体现了人与自然的和谐共生</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。例如，春节的习俗与自然的节律相结合</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体现了人</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们对自然的敬畏和尊重</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④</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春节的申遗成功体现中华文明理念的传承</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，其</a:t>
            </a:r>
            <a:endPar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中“和平、和睦、和谐”等理念正是“以和为贵”的核心体现。（1分）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left)">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ipe(left)">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wipe(left)">
                                      <p:cBhvr>
                                        <p:cTn id="25" dur="500"/>
                                        <p:tgtEl>
                                          <p:spTgt spid="3">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wipe(left)">
                                      <p:cBhvr>
                                        <p:cTn id="30" dur="500"/>
                                        <p:tgtEl>
                                          <p:spTgt spid="3">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wipe(left)">
                                      <p:cBhvr>
                                        <p:cTn id="3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39_1#4bbcfe1fc?vcp=1&amp;pid=7f391ed14&amp;color=0,0,0&amp;vtp=1&amp;bt=1&amp;bbb=1&amp;hb=1"/>
          <p:cNvSpPr/>
          <p:nvPr/>
        </p:nvSpPr>
        <p:spPr>
          <a:xfrm>
            <a:off x="576072" y="1472570"/>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11.春节的成功申遗，标志着春节文化已成为人类共同的经典文化遗产</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但现今年</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味似乎越来越淡</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，请结合文本内容</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说一说我们应该如何更好地传承春节这一传</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统节日</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。（3分）</a:t>
            </a:r>
            <a:endParaRPr lang="en-US" altLang="zh-CN" sz="2400" dirty="0"/>
          </a:p>
        </p:txBody>
      </p:sp>
      <p:sp>
        <p:nvSpPr>
          <p:cNvPr id="3" name="QO_6_AN.40_1#4bbcfe1fc?vcp=1&amp;pid=7f391ed14&amp;color=0,0,0&amp;vtp=1&amp;bbb=1&amp;hb=1"/>
          <p:cNvSpPr/>
          <p:nvPr/>
        </p:nvSpPr>
        <p:spPr>
          <a:xfrm>
            <a:off x="575945" y="3173095"/>
            <a:ext cx="10948670" cy="22352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①加强对与春节有关的非物质文化遗产的保护和传承。（1分）</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②</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重视传统习俗</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了解习俗背后的意义，亲身参与，增强对春节的认同感和归属感。（1</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分</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）③</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举办</a:t>
            </a:r>
            <a:endPar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文化活动，如春节联欢晚会，营造浓厚的节日氛围</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在活动中感受和传承春节文</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化</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left)">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d4fafa2ef?vcp=1&amp;pid=142cad5a2&amp;color=0,0,0&amp;vtp=1&amp;bt=1&amp;bbb=1"/>
          <p:cNvSpPr/>
          <p:nvPr/>
        </p:nvSpPr>
        <p:spPr>
          <a:xfrm>
            <a:off x="576072" y="539496"/>
            <a:ext cx="10954512" cy="703072"/>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（三）现代文阅读Ⅱ（本题共4小题，12分）</a:t>
            </a:r>
            <a:endParaRPr lang="en-US" altLang="zh-CN" sz="2400" dirty="0"/>
          </a:p>
        </p:txBody>
      </p:sp>
      <p:sp>
        <p:nvSpPr>
          <p:cNvPr id="3" name="P_5_BD#979164a1b?vcp=1&amp;pid=d4fafa2ef&amp;color=0,0,0&amp;vtp=1&amp;bbb=1"/>
          <p:cNvSpPr/>
          <p:nvPr/>
        </p:nvSpPr>
        <p:spPr>
          <a:xfrm>
            <a:off x="576072" y="1063933"/>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阅读下面的文字，完成12～15小题。</a:t>
            </a:r>
            <a:endParaRPr lang="en-US" altLang="zh-CN" sz="2400" dirty="0"/>
          </a:p>
        </p:txBody>
      </p:sp>
      <p:sp>
        <p:nvSpPr>
          <p:cNvPr id="4" name="QM_5_BD.41_1#429b8f863?vcp=1&amp;pid=d4fafa2ef&amp;color=0,0,0&amp;vtp=1&amp;bbb=1&amp;hb=1"/>
          <p:cNvSpPr/>
          <p:nvPr/>
        </p:nvSpPr>
        <p:spPr>
          <a:xfrm>
            <a:off x="576072" y="1586792"/>
            <a:ext cx="10954512" cy="3352800"/>
          </a:xfrm>
          <a:prstGeom prst="rect">
            <a:avLst/>
          </a:prstGeom>
          <a:noFill/>
        </p:spPr>
        <p:txBody>
          <a:bodyPr wrap="none" lIns="0" tIns="0" rIns="0" bIns="0" rtlCol="0" anchor="t"/>
          <a:lstStyle/>
          <a:p>
            <a:pPr algn="ctr" latinLnBrk="1">
              <a:lnSpc>
                <a:spcPts val="4400"/>
              </a:lnSpc>
            </a:pP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鱼鳞瓦房顶上看北斗七星</a:t>
            </a:r>
            <a:endParaRPr lang="en-US" altLang="zh-CN" sz="2400" dirty="0"/>
          </a:p>
          <a:p>
            <a:pPr algn="ct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肖复兴</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①</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老院的房顶上，铺着鱼鳞瓦。坐在上面，有点儿硌屁股。</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②</a:t>
            </a:r>
            <a:r>
              <a:rPr lang="en-US" altLang="zh-CN" sz="2400" b="1" i="0" spc="-5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可能是童年没有什么可玩的，爬房顶成了一件乐事</a:t>
            </a:r>
            <a:r>
              <a:rPr lang="en-US" altLang="zh-CN" sz="2400" b="1" i="0" spc="-5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开始跟着院子里的大哥</a:t>
            </a:r>
            <a:endPar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哥大姐姐一起爬</a:t>
            </a:r>
            <a:r>
              <a:rPr lang="en-US" altLang="zh-CN" sz="2400" b="1" i="0" spc="-5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，后来，我一个人也常常会像小猫一样爬上房顶</a:t>
            </a:r>
            <a:r>
              <a:rPr lang="en-US" altLang="zh-CN" sz="2400" b="1" i="0" spc="-5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尤其是夏天的晚</a:t>
            </a:r>
            <a:endPar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上</a:t>
            </a:r>
            <a:r>
              <a:rPr lang="en-US" altLang="zh-CN" sz="2400" b="1" i="0" spc="-5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，吃完晚饭，做完作业，我总会悄悄地溜出屋，一个人上房，坐在鱼鳞瓦上。</a:t>
            </a:r>
            <a:endParaRPr lang="en-US" altLang="zh-CN" sz="2400" spc="-50" dirty="0"/>
          </a:p>
        </p:txBody>
      </p:sp>
    </p:spTree>
  </p:cSld>
  <p:clrMapOvr>
    <a:masterClrMapping/>
  </p:clrMapOvr>
  <p:transition>
    <p:split dir="in"/>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1_2#429b8f863?vcp=1&amp;pid=d4fafa2ef&amp;color=0,0,0&amp;vtp=1&amp;bt=1&amp;bbb=1&amp;hb=1"/>
          <p:cNvSpPr/>
          <p:nvPr/>
        </p:nvSpPr>
        <p:spPr>
          <a:xfrm>
            <a:off x="576072" y="1219359"/>
            <a:ext cx="10954512" cy="4470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③不知道为什么我总爱爬到房顶上去。那里有什么东西吸引着我</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除了瓦片</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之间长出的狗尾草和落上的鸟屎</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，或者飘落的几片树叶，没什么东西。不过</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站</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在上面</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，好像自己一下子长高了好多，家门前的那棵大槐树，和我一般高了</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再</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往前面看</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，西边的月亮门，月亮门里的葡萄架，都在我的脚下了。</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再往远处看</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胡同口的前门楼子</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，都变得那么矮、那么小。</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④</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风大一点儿的时候，槐树的树叶被摇得哗啦啦响</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我会从裤兜里掏出手</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绢</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——那时候，每天上学，老师都检查你带没带手绢——迎着风</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看着手绢抖动</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着</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、鼓胀着，像一面招展的小旗子。</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1_3#429b8f863?vcp=1&amp;pid=d4fafa2ef&amp;color=0,0,0&amp;vtp=1&amp;bt=1&amp;bbb=1&amp;hb=1"/>
          <p:cNvSpPr/>
          <p:nvPr/>
        </p:nvSpPr>
        <p:spPr>
          <a:xfrm>
            <a:off x="576072" y="670719"/>
            <a:ext cx="10954512" cy="55880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⑤有时候，我也会特意带一张白纸来，叠成一架纸飞机，顺着风</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向房后另</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一座大院里投出去</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。那座大院里，住着我的一位同学。他坐我的座位后面</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有一</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次</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，上课铃声响了，我才想起了忘记带手绢，有些着急</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他从后面递给我一条手</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绢</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，悄悄地说他有两条。这样，躲过了老师的检查，我还给他手绢，谢了他</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手</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绢用红丝线绣上了他的名字</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。幸好，老师只是扫了一眼，要是仔细一看</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看见了</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他的名字</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，就麻烦了。</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⑥</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坐在房顶上，没有其他人，白天能看到的房子呀，树呀，花草呀</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积存的</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污水呀</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，堆在院子乱七八糟的杂物呀</a:t>
            </a:r>
            <a:r>
              <a:rPr lang="en-US" altLang="zh-CN" sz="2400" b="1" i="0" dirty="0">
                <a:solidFill>
                  <a:srgbClr val="000000"/>
                </a:solidFill>
                <a:latin typeface="SimSun" panose="02010600030101010101" pitchFamily="34" charset="-122"/>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这所有的一切，</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都变成了黑乎乎的影子</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看不大清楚</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，甚至根本看不见了。院子里嘈杂的声音，也变得隐隐约约</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轻飘飘</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的了</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，周围显得非常安静，静得像整个院子睡着了一样。</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_BD#73b6bbcd1.fixed?vcp=1&amp;color=0,0,0&amp;vtp=1&amp;bbb=1"/>
          <p:cNvSpPr/>
          <p:nvPr/>
        </p:nvSpPr>
        <p:spPr>
          <a:xfrm>
            <a:off x="0" y="1874520"/>
            <a:ext cx="12097512" cy="969264"/>
          </a:xfrm>
          <a:prstGeom prst="rect">
            <a:avLst/>
          </a:prstGeom>
          <a:noFill/>
        </p:spPr>
        <p:txBody>
          <a:bodyPr wrap="none" lIns="0" tIns="0" rIns="0" bIns="0" rtlCol="0" anchor="ctr"/>
          <a:lstStyle/>
          <a:p>
            <a:pPr algn="ctr" latinLnBrk="1">
              <a:lnSpc>
                <a:spcPts val="6000"/>
              </a:lnSpc>
            </a:pPr>
            <a:r>
              <a:rPr lang="en-US" altLang="zh-CN" sz="4800" b="1" i="0" dirty="0">
                <a:solidFill>
                  <a:srgbClr val="000000"/>
                </a:solidFill>
                <a:latin typeface="SimHei" panose="02010609060101010101" pitchFamily="34" charset="-122"/>
                <a:ea typeface="SimHei" panose="02010609060101010101" pitchFamily="34" charset="-122"/>
                <a:cs typeface="SimHei" panose="02010609060101010101" pitchFamily="34" charset="-120"/>
              </a:rPr>
              <a:t>2025年初中学业水平考试模拟测试卷（二）</a:t>
            </a:r>
            <a:endParaRPr lang="en-US" altLang="zh-CN" sz="4800" dirty="0"/>
          </a:p>
        </p:txBody>
      </p:sp>
      <p:sp>
        <p:nvSpPr>
          <p:cNvPr id="3" name="C_1#73b6bbcd1.fixed?vcp=1&amp;color=0,0,0&amp;vtp=1&amp;bbb=1"/>
          <p:cNvSpPr/>
          <p:nvPr/>
        </p:nvSpPr>
        <p:spPr>
          <a:xfrm>
            <a:off x="0" y="2880360"/>
            <a:ext cx="12097512" cy="859536"/>
          </a:xfrm>
          <a:prstGeom prst="rect">
            <a:avLst/>
          </a:prstGeom>
          <a:noFill/>
        </p:spPr>
        <p:txBody>
          <a:bodyPr wrap="none" lIns="0" tIns="0" rIns="0" bIns="0" rtlCol="0" anchor="ctr"/>
          <a:lstStyle/>
          <a:p>
            <a:pPr algn="ctr" latinLnBrk="1">
              <a:lnSpc>
                <a:spcPts val="5000"/>
              </a:lnSpc>
            </a:pPr>
            <a:r>
              <a:rPr lang="en-US" altLang="zh-CN" sz="40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语</a:t>
            </a:r>
            <a:r>
              <a:rPr lang="en-US" altLang="zh-CN" sz="40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40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文</a:t>
            </a:r>
            <a:endParaRPr lang="en-US" altLang="zh-CN" sz="4000" dirty="0"/>
          </a:p>
        </p:txBody>
      </p:sp>
      <p:sp>
        <p:nvSpPr>
          <p:cNvPr id="4" name="C_1#73b6bbcd1.fixed?vcp=1&amp;color=0,0,0&amp;vtp=1&amp;bbb=1"/>
          <p:cNvSpPr/>
          <p:nvPr/>
        </p:nvSpPr>
        <p:spPr>
          <a:xfrm>
            <a:off x="0" y="3776472"/>
            <a:ext cx="12097512" cy="502920"/>
          </a:xfrm>
          <a:prstGeom prst="rect">
            <a:avLst/>
          </a:prstGeom>
          <a:noFill/>
        </p:spPr>
        <p:txBody>
          <a:bodyPr wrap="none" lIns="0" tIns="0" rIns="0" bIns="0" rtlCol="0" anchor="ctr"/>
          <a:lstStyle/>
          <a:p>
            <a:pPr algn="ctr" latinLnBrk="1">
              <a:lnSpc>
                <a:spcPts val="29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（满分：120分</a:t>
            </a: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考试时间：150分钟）</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1_4#429b8f863?vcp=1&amp;pid=d4fafa2ef&amp;color=0,0,0&amp;mp=1&amp;vtp=1&amp;bt=1&amp;bbb=1&amp;hb=1"/>
          <p:cNvSpPr/>
          <p:nvPr/>
        </p:nvSpPr>
        <p:spPr>
          <a:xfrm>
            <a:off x="576072" y="1493679"/>
            <a:ext cx="10954512" cy="3911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⑦更多的时候，我就是这样无所事事，东一榔头西一棒子胡思乱想。</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有时候</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也会想娘</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，但想得更多的是姐姐。娘过世几年，姐姐就离开我和弟弟几年了</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忽</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然觉得时间那么长</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，姐姐离我是那么远。</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⑧</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站在房顶上，视野开阔，</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能看到靠近我们胡同这一侧北京火车站的钟楼</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姐姐就是从那里坐上火车离开北京去内蒙古的</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，每一次从内蒙古回家看我们</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也</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是从那里下的火车</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。有时候，能看到夜行的列车飞驰的影子，</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车窗前闪烁的灯火</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像萤火虫那样微小朦胧</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，不过，很快就被夜色吞没了。</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1_5#429b8f863?vcp=1&amp;pid=d4fafa2ef&amp;color=0,0,0&amp;mp=1&amp;vtp=1&amp;bt=1&amp;bbb=1&amp;hb=1"/>
          <p:cNvSpPr/>
          <p:nvPr/>
        </p:nvSpPr>
        <p:spPr>
          <a:xfrm>
            <a:off x="576072" y="1219359"/>
            <a:ext cx="10954512" cy="4470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⑨更多的时候，我只是默默地望着夜空，胡思乱想，或想入非非</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老师曾经</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带我们参观过一次动物园对面的天文馆</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。在那里</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讲解员讲解了夜空中的很多星</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星</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，我只记住了北斗七星的位置，像一把勺子，高高地悬挂在天空之北</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天气好</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的时候</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，我一眼就能找到北斗七星。</a:t>
            </a:r>
            <a:r>
              <a:rPr lang="en-US" altLang="zh-CN" sz="2400" b="1" i="0" u="sng"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它们对着我闪烁，像见到老朋友一样</a:t>
            </a:r>
            <a:r>
              <a:rPr lang="en-US" altLang="zh-CN" sz="2400" b="1" i="0" u="sng">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u="sng"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一直</a:t>
            </a:r>
            <a:endParaRPr lang="en-US" altLang="zh-CN" sz="2400" b="1" i="0" u="sng"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u="sng"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等着我来找它们</a:t>
            </a:r>
            <a:r>
              <a:rPr lang="en-US" altLang="zh-CN" sz="2400" b="1" i="0" u="sng"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，让我涌出一种亲切的感觉。</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⑩</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有雾或者天阴的时候，雾气和云彩遮挡住了北斗七星</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天空一下暗淡了很</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多</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。浓重如漆的夜色，像一片大海，波浪暗涌，茫茫无边，找不到哪里是岸</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显</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得那样神秘莫测</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1_6#429b8f863?vcp=1&amp;pid=d4fafa2ef&amp;color=0,0,0&amp;vtp=1&amp;bt=1&amp;bbb=1&amp;hb=1"/>
          <p:cNvSpPr/>
          <p:nvPr/>
        </p:nvSpPr>
        <p:spPr>
          <a:xfrm>
            <a:off x="576072" y="932339"/>
            <a:ext cx="10954512" cy="5029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⑪房顶上，更显得黑黝黝的，只有瓦脊闪动着灰色的反光</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像有什么幽灵在</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悄悄地蠕动</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。眼前那棵枝叶繁茂的大槐树，影子打在墙上和房顶上，</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风吹过来</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树在摇晃</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，影子也在摇摇晃晃，树哗哗响，影子也在哗哗响着，</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像在大声喧哗</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树和影子争先恐后说着一些我听不懂的话</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⑫</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有一天晚上，身后突然传来了砰砰的声响。无星无月的浓重夜色中</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那声</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音急促而沉重</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，一声比一声响，一声比一声近。我很害怕，赶紧转过身去</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不敢</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朝发出声音的地方看</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⑬</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这时候，一个黑影出现在我的面前，叫了我一声：“哥！”</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⑭</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原来是弟弟。</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1_7#429b8f863?vcp=1&amp;pid=d4fafa2ef&amp;color=0,0,0&amp;mp=1&amp;vtp=1&amp;bt=1&amp;bbb=1&amp;hb=1"/>
          <p:cNvSpPr/>
          <p:nvPr/>
        </p:nvSpPr>
        <p:spPr>
          <a:xfrm>
            <a:off x="576072" y="1761649"/>
            <a:ext cx="10954512" cy="33528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⑮他对我说：“爸找你，到处找不着你，让我出来找！我就知道</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你一准儿在</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这里</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。”然后他又说了句：“我看见你好几次一个人爬到房顶这里来了。”</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⑯</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那一天，我和弟弟没有着急从房顶上下来。</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我得知父亲找我没什么大事</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便拉着弟弟一起坐在房顶的鱼鳞瓦上</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，东一榔头西一棒子地聊起来。在家里</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我</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们很少这样聊天</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，更别说坐在房顶上聊天了。</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⑰</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他问我：“你总爱一个人坐在房顶上干什么呀？”</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1_8#429b8f863?vcp=1&amp;pid=d4fafa2ef&amp;color=0,0,0&amp;mp=1&amp;vtp=1&amp;bt=1&amp;bbb=1&amp;hb=1"/>
          <p:cNvSpPr/>
          <p:nvPr/>
        </p:nvSpPr>
        <p:spPr>
          <a:xfrm>
            <a:off x="576072" y="2029619"/>
            <a:ext cx="10954512" cy="27940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⑱我没有回答他的问题，而是问他：“你认识北斗七星吗？”</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⑲</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他摇摇头。</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⑳</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我告诉他北斗七星很亮，要是有一天迷路了，找不到回家的方向了</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你看</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到了北斗七星</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，就能找到回家的路了。</a:t>
            </a:r>
            <a:endParaRPr lang="en-US" altLang="zh-CN" sz="2400" dirty="0"/>
          </a:p>
          <a:p>
            <a:pPr algn="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选自肖复兴《我们的老时光》，有删改）</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2_1#4479afb43?sp=1&amp;vcp=1&amp;pid=429b8f863&amp;color=0,0,0&amp;vtp=1&amp;bt=1&amp;bbb=1"/>
          <p:cNvSpPr/>
          <p:nvPr/>
        </p:nvSpPr>
        <p:spPr>
          <a:xfrm>
            <a:off x="576072" y="1230027"/>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12.阅读文章，补全下面的思维导图。（3分）</a:t>
            </a:r>
            <a:endParaRPr lang="en-US" altLang="zh-CN" sz="2400" dirty="0"/>
          </a:p>
        </p:txBody>
      </p:sp>
      <p:pic>
        <p:nvPicPr>
          <p:cNvPr id="3" name="QB_6_BD.42_2#4479afb43?vcp=1&amp;pid=429b8f863&amp;color=0,0,0&amp;tib=255,255,255&amp;vip=17#19&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68680" y="1833150"/>
            <a:ext cx="10360152" cy="370332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B_6_AN.43_1#4479afb43.blank?vcp=1&amp;pid=429b8f863&amp;color=0,0,0&amp;vpa=17&amp;vtp=1"/>
          <p:cNvSpPr/>
          <p:nvPr/>
        </p:nvSpPr>
        <p:spPr>
          <a:xfrm>
            <a:off x="4958715" y="3232150"/>
            <a:ext cx="3966210" cy="338455"/>
          </a:xfrm>
          <a:prstGeom prst="rect">
            <a:avLst/>
          </a:prstGeom>
          <a:noFill/>
        </p:spPr>
        <p:txBody>
          <a:bodyPr wrap="square" lIns="0" tIns="0" rIns="0" bIns="0" rtlCol="0" anchor="b"/>
          <a:lstStyle/>
          <a:p>
            <a:pPr algn="l" latinLnBrk="1"/>
            <a:r>
              <a:rPr lang="en-US" altLang="zh-CN"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车站里列车的影子、闪烁的灯火和钟楼</a:t>
            </a:r>
            <a:endParaRPr lang="en-US" altLang="zh-CN" dirty="0"/>
          </a:p>
        </p:txBody>
      </p:sp>
      <p:sp>
        <p:nvSpPr>
          <p:cNvPr id="5" name="QB_6_AN.44_1#4479afb43.blank?vcp=1&amp;pid=429b8f863&amp;color=0,0,0&amp;vpa=18&amp;vtp=1"/>
          <p:cNvSpPr/>
          <p:nvPr/>
        </p:nvSpPr>
        <p:spPr>
          <a:xfrm>
            <a:off x="5074920" y="4576350"/>
            <a:ext cx="3831336" cy="329184"/>
          </a:xfrm>
          <a:prstGeom prst="rect">
            <a:avLst/>
          </a:prstGeom>
          <a:noFill/>
        </p:spPr>
        <p:txBody>
          <a:bodyPr wrap="none" lIns="0" tIns="0" rIns="0" bIns="0" rtlCol="0" anchor="b"/>
          <a:lstStyle/>
          <a:p>
            <a:pPr algn="ctr" latinLnBrk="1">
              <a:lnSpc>
                <a:spcPts val="2800"/>
              </a:lnSpc>
            </a:pPr>
            <a:r>
              <a:rPr lang="en-US" altLang="zh-CN"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北斗七星</a:t>
            </a:r>
            <a:endParaRPr lang="en-US" altLang="zh-CN" dirty="0"/>
          </a:p>
        </p:txBody>
      </p:sp>
      <p:sp>
        <p:nvSpPr>
          <p:cNvPr id="6" name="QB_6_AN.45_1#4479afb43.blank?vcp=1&amp;pid=429b8f863&amp;color=0,0,0&amp;vpa=19&amp;vtp=1"/>
          <p:cNvSpPr/>
          <p:nvPr/>
        </p:nvSpPr>
        <p:spPr>
          <a:xfrm>
            <a:off x="5138928" y="4987829"/>
            <a:ext cx="3803904" cy="338328"/>
          </a:xfrm>
          <a:prstGeom prst="rect">
            <a:avLst/>
          </a:prstGeom>
          <a:noFill/>
        </p:spPr>
        <p:txBody>
          <a:bodyPr wrap="none" lIns="0" tIns="0" rIns="0" bIns="0" rtlCol="0" anchor="b"/>
          <a:lstStyle/>
          <a:p>
            <a:pPr algn="ctr" latinLnBrk="1">
              <a:lnSpc>
                <a:spcPts val="2200"/>
              </a:lnSpc>
            </a:pPr>
            <a:r>
              <a:rPr lang="en-US" altLang="zh-CN"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“我”和弟弟在房顶上的对谈</a:t>
            </a:r>
            <a:endParaRPr lang="en-US" altLang="zh-CN"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bg/>
                                          </p:spTgt>
                                        </p:tgtEl>
                                        <p:attrNameLst>
                                          <p:attrName>style.visibility</p:attrName>
                                        </p:attrNameLst>
                                      </p:cBhvr>
                                      <p:to>
                                        <p:strVal val="visible"/>
                                      </p:to>
                                    </p:set>
                                    <p:animEffect transition="in" filter="wipe(left)">
                                      <p:cBhvr>
                                        <p:cTn id="12" dur="500"/>
                                        <p:tgtEl>
                                          <p:spTgt spid="5">
                                            <p:bg/>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wipe(left)">
                                      <p:cBhvr>
                                        <p:cTn id="15" dur="500"/>
                                        <p:tgtEl>
                                          <p:spTgt spid="5">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6">
                                            <p:bg/>
                                          </p:spTgt>
                                        </p:tgtEl>
                                        <p:attrNameLst>
                                          <p:attrName>style.visibility</p:attrName>
                                        </p:attrNameLst>
                                      </p:cBhvr>
                                      <p:to>
                                        <p:strVal val="visible"/>
                                      </p:to>
                                    </p:set>
                                    <p:animEffect transition="in" filter="wipe(left)">
                                      <p:cBhvr>
                                        <p:cTn id="20" dur="500"/>
                                        <p:tgtEl>
                                          <p:spTgt spid="6">
                                            <p:bg/>
                                          </p:spTgt>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Effect transition="in" filter="wipe(left)">
                                      <p:cBhvr>
                                        <p:cTn id="23"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46_1#5de031c1c?sp=1&amp;vcp=1&amp;pid=429b8f863&amp;color=0,0,0&amp;mp=1&amp;vtp=1&amp;bt=1&amp;bbb=1"/>
          <p:cNvSpPr/>
          <p:nvPr/>
        </p:nvSpPr>
        <p:spPr>
          <a:xfrm>
            <a:off x="576072" y="172149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13.从修辞手法的角度对第⑨段的画线句进行赏析。（3分）</a:t>
            </a:r>
            <a:endParaRPr lang="en-US" altLang="zh-CN" sz="2400" dirty="0"/>
          </a:p>
        </p:txBody>
      </p:sp>
      <p:sp>
        <p:nvSpPr>
          <p:cNvPr id="3" name="QO_6_BD.46_2#5de031c1c?sp=1&amp;vcp=1&amp;pid=429b8f863&amp;color=0,0,0&amp;mp=1&amp;vtp=1&amp;bbb=1&amp;hb=1"/>
          <p:cNvSpPr/>
          <p:nvPr/>
        </p:nvSpPr>
        <p:spPr>
          <a:xfrm>
            <a:off x="576072" y="2243387"/>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它们对着我闪烁，像见到老朋友一样，一直等着我来找它们</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让我涌出一种</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亲切的感觉</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4" name="QO_6_AN.47_1#5de031c1c?vcp=1&amp;pid=429b8f863&amp;color=0,0,0&amp;vtp=1&amp;bbb=1&amp;hb=1"/>
          <p:cNvSpPr/>
          <p:nvPr/>
        </p:nvSpPr>
        <p:spPr>
          <a:xfrm>
            <a:off x="575945" y="3399155"/>
            <a:ext cx="11083290" cy="16764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这句话运用拟人手法，（1分）将北斗七星比成老朋友</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赋予它们人的情感与行为</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生动形象地写出了北斗七星对“我”来说亲切而重要，（1分</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表明它们的闪烁是对</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“我”人生的指引。（1分）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left)">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left)">
                                      <p:cBhvr>
                                        <p:cTn id="1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48_1#9b7f3a1c2?vcp=1&amp;pid=429b8f863&amp;color=0,0,0&amp;vtp=1&amp;bt=1&amp;bbb=1&amp;hb=1"/>
          <p:cNvSpPr/>
          <p:nvPr/>
        </p:nvSpPr>
        <p:spPr>
          <a:xfrm>
            <a:off x="576072" y="1745620"/>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14.文章题目为“鱼鳞瓦房顶上看北斗七星”，结合文章中的具体事例，说说</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北斗七</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星</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”于“我”而言意味着什么。（3分）</a:t>
            </a:r>
            <a:endParaRPr lang="en-US" altLang="zh-CN" sz="2400" dirty="0"/>
          </a:p>
        </p:txBody>
      </p:sp>
      <p:sp>
        <p:nvSpPr>
          <p:cNvPr id="3" name="QO_6_AN.49_1#9b7f3a1c2?vcp=1&amp;pid=429b8f863&amp;color=0,0,0&amp;vtp=1&amp;bbb=1&amp;hb=1"/>
          <p:cNvSpPr/>
          <p:nvPr/>
        </p:nvSpPr>
        <p:spPr>
          <a:xfrm>
            <a:off x="576072" y="2900358"/>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示例：“北斗七星”是“我”童年中难忘的记忆，让“我”想起在窘迫时刻</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同学不露</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痕迹地帮助</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“我”，让人感受到纯真的友谊；（1分）它们能引起“我</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对去世母亲</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的怀念</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，对远行的姐姐的依恋；（1分）“北斗七星”就像“我</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在迷茫的成长路上的</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明灯</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left)">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ipe(left)">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wipe(left)">
                                      <p:cBhvr>
                                        <p:cTn id="25"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50_1#a9c54ec57?vcp=1&amp;pid=429b8f863&amp;color=0,0,0&amp;vtp=1&amp;bt=1&amp;bbb=1&amp;hb=1"/>
          <p:cNvSpPr/>
          <p:nvPr/>
        </p:nvSpPr>
        <p:spPr>
          <a:xfrm>
            <a:off x="576072" y="1471300"/>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15.作者以“你看到了北斗七星，就能找到回家的路了”收束全文</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请联系文章语境</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和自身经历</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，分析作者在此表达的情思。（3分）</a:t>
            </a:r>
            <a:endParaRPr lang="en-US" altLang="zh-CN" sz="2400" dirty="0"/>
          </a:p>
        </p:txBody>
      </p:sp>
      <p:sp>
        <p:nvSpPr>
          <p:cNvPr id="3" name="QO_6_AN.51_1#a9c54ec57?vcp=1&amp;pid=429b8f863&amp;color=0,0,0&amp;vtp=1&amp;bbb=1&amp;hb=1"/>
          <p:cNvSpPr/>
          <p:nvPr/>
        </p:nvSpPr>
        <p:spPr>
          <a:xfrm>
            <a:off x="576072" y="2626038"/>
            <a:ext cx="10954512" cy="27940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示例：作者通过对与“北斗七星”的一系列相关事件的记述</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表达了对童年时光的</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感怀与思念</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。（1分）在成长过程中，有时候会感受到孤独、迷茫</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但是那些温情</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和美好的瞬间能支撑着我们走过漫漫人生</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。（1分）比如</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放学路上看到的灿烂晚</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霞</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，当时只觉得美</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多年后我们或许会常常怀念起那个坐在妈妈电单车后座</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，吃着</a:t>
            </a:r>
            <a:endPar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棒棒糖，抬头欣赏晚霞的温馨时刻。（1分）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left)">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ipe(left)">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wipe(left)">
                                      <p:cBhvr>
                                        <p:cTn id="25" dur="500"/>
                                        <p:tgtEl>
                                          <p:spTgt spid="3">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wipe(left)">
                                      <p:cBhvr>
                                        <p:cTn id="3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308800511?vcp=1&amp;pid=142cad5a2&amp;color=0,0,0&amp;vtp=1&amp;bt=1&amp;bbb=1"/>
          <p:cNvSpPr/>
          <p:nvPr/>
        </p:nvSpPr>
        <p:spPr>
          <a:xfrm>
            <a:off x="576072" y="539496"/>
            <a:ext cx="10954512" cy="703072"/>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（四）古代诗歌阅读（本题共2小题，5分）</a:t>
            </a:r>
            <a:endParaRPr lang="en-US" altLang="zh-CN" sz="2400" dirty="0"/>
          </a:p>
        </p:txBody>
      </p:sp>
      <p:sp>
        <p:nvSpPr>
          <p:cNvPr id="3" name="P_5_BD#075dd3e5c?vcp=1&amp;pid=308800511&amp;color=0,0,0&amp;vtp=1&amp;bbb=1"/>
          <p:cNvSpPr/>
          <p:nvPr/>
        </p:nvSpPr>
        <p:spPr>
          <a:xfrm>
            <a:off x="576072" y="1063933"/>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阅读下面的诗歌，完成16、17题。</a:t>
            </a:r>
            <a:endParaRPr lang="en-US" altLang="zh-CN" sz="2400" dirty="0"/>
          </a:p>
        </p:txBody>
      </p:sp>
      <p:sp>
        <p:nvSpPr>
          <p:cNvPr id="4" name="QM_5_BD.52_1#d6a2f494b?vcp=1&amp;pid=308800511&amp;color=0,0,0&amp;vtp=1&amp;bbb=1"/>
          <p:cNvSpPr/>
          <p:nvPr/>
        </p:nvSpPr>
        <p:spPr>
          <a:xfrm>
            <a:off x="576072" y="1586792"/>
            <a:ext cx="10954512" cy="3352800"/>
          </a:xfrm>
          <a:prstGeom prst="rect">
            <a:avLst/>
          </a:prstGeom>
          <a:noFill/>
        </p:spPr>
        <p:txBody>
          <a:bodyPr wrap="none" lIns="0" tIns="0" rIns="0" bIns="0" rtlCol="0" anchor="t"/>
          <a:lstStyle/>
          <a:p>
            <a:pPr algn="ctr" latinLnBrk="1">
              <a:lnSpc>
                <a:spcPts val="4400"/>
              </a:lnSpc>
            </a:pP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关</a:t>
            </a: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雎</a:t>
            </a:r>
            <a:endParaRPr lang="en-US" altLang="zh-CN" sz="2400" dirty="0"/>
          </a:p>
          <a:p>
            <a:pPr algn="ct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关关雎鸠</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，在河之洲。窈窕淑女，君子好逑。</a:t>
            </a:r>
            <a:endParaRPr lang="en-US" altLang="zh-CN" sz="2400" dirty="0"/>
          </a:p>
          <a:p>
            <a:pPr algn="ct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参差荇菜</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，左右流之。窈窕淑女，寤寐求之。</a:t>
            </a:r>
            <a:endParaRPr lang="en-US" altLang="zh-CN" sz="2400" dirty="0"/>
          </a:p>
          <a:p>
            <a:pPr algn="ct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求之不得</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，寤寐思服。悠哉悠哉，辗转反侧。</a:t>
            </a:r>
            <a:endParaRPr lang="en-US" altLang="zh-CN" sz="2400" dirty="0"/>
          </a:p>
          <a:p>
            <a:pPr algn="ct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参差荇菜</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，左右采之。窈窕淑女，琴瑟友之。</a:t>
            </a:r>
            <a:endParaRPr lang="en-US" altLang="zh-CN" sz="2400" dirty="0"/>
          </a:p>
          <a:p>
            <a:pPr algn="ct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参差荇菜</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，左右芼之。窈窕淑女，钟鼓乐之。</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273a730d2?vcp=1&amp;pid=ad861da6f&amp;color=0,0,0&amp;vtp=1&amp;bt=1&amp;bbb=1"/>
          <p:cNvSpPr/>
          <p:nvPr/>
        </p:nvSpPr>
        <p:spPr>
          <a:xfrm>
            <a:off x="576072" y="2865279"/>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注意事项：1.答题前，考生务必将姓名、准考证号填写在试卷和答题卡上。</a:t>
            </a:r>
            <a:endParaRPr lang="en-US" altLang="zh-CN" sz="2400" dirty="0"/>
          </a:p>
          <a:p>
            <a:pPr latinLnBrk="1">
              <a:lnSpc>
                <a:spcPts val="4400"/>
              </a:lnSpc>
            </a:pPr>
            <a:r>
              <a:rPr lang="en-US" altLang="zh-CN" sz="2400" b="1" i="0" spc="-10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.考生作答时，请在答题卡上作答（答题注意事项见答题卡），在本试卷上作答无效。</a:t>
            </a:r>
            <a:endParaRPr lang="en-US" altLang="zh-CN" sz="2400" spc="-100" dirty="0"/>
          </a:p>
        </p:txBody>
      </p:sp>
    </p:spTree>
  </p:cSld>
  <p:clrMapOvr>
    <a:masterClrMapping/>
  </p:clrMapOvr>
  <p:transition>
    <p:split dir="in"/>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3_1#53dc4c6d3?vcp=1&amp;pid=d6a2f494b&amp;color=0,0,0&amp;vtp=1&amp;bt=1&amp;bbb=1"/>
          <p:cNvSpPr/>
          <p:nvPr/>
        </p:nvSpPr>
        <p:spPr>
          <a:xfrm>
            <a:off x="576072" y="115634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16.下列对诗歌的理解和分析，</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错误的一项是</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2分）</a:t>
            </a:r>
            <a:endParaRPr lang="en-US" altLang="zh-CN" sz="2400" dirty="0"/>
          </a:p>
        </p:txBody>
      </p:sp>
      <p:sp>
        <p:nvSpPr>
          <p:cNvPr id="4" name="QC_6_BD.53_2#53dc4c6d3.choices?vcp=1&amp;pid=d6a2f494b&amp;color=0,0,0&amp;vtp=1&amp;bbb=1&amp;hb=1"/>
          <p:cNvSpPr/>
          <p:nvPr/>
        </p:nvSpPr>
        <p:spPr>
          <a:xfrm>
            <a:off x="576072" y="1680777"/>
            <a:ext cx="10954512" cy="27940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A.《关雎》是《诗经》的首篇，是一首有关爱情、男子追求女子的情诗。</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.“关关雎鸠，在河之洲”是全诗的中心句，写雎鸠鸟相向和鸣，总领全诗</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最能</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体现全诗的精神</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.这首诗歌多处运用双声叠韵词写景状物，增强了诗歌的节奏感和音韵美。</a:t>
            </a:r>
            <a:endParaRPr lang="en-US" altLang="zh-CN" sz="2400" dirty="0"/>
          </a:p>
          <a:p>
            <a:pPr latinLnBrk="1">
              <a:lnSpc>
                <a:spcPts val="4400"/>
              </a:lnSpc>
            </a:pPr>
            <a:r>
              <a:rPr lang="en-US" altLang="zh-CN" sz="2400" b="1" i="0" spc="-10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.男子德行美好，女子贤淑善良，他们的相遇是男女之间心灵深处的美好契合的体现。</a:t>
            </a:r>
            <a:endParaRPr lang="en-US" altLang="zh-CN" sz="2400" spc="-100" dirty="0"/>
          </a:p>
        </p:txBody>
      </p:sp>
      <p:sp>
        <p:nvSpPr>
          <p:cNvPr id="5" name="QC_6_AS.55_1#53dc4c6d3?vcp=1&amp;pid=d6a2f494b&amp;color=0,0,0&amp;vtp=1&amp;bbb=1&amp;hb=1"/>
          <p:cNvSpPr/>
          <p:nvPr/>
        </p:nvSpPr>
        <p:spPr>
          <a:xfrm>
            <a:off x="576072" y="4474777"/>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（“窈窕淑女，君子好逑”是诗歌的中心句</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表现男子对女子的爱慕之情以及男子</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对女子的思念与追求</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，总领全诗的中心思想）</a:t>
            </a:r>
            <a:endParaRPr lang="en-US" altLang="zh-CN" sz="2400" dirty="0"/>
          </a:p>
        </p:txBody>
      </p:sp>
      <p:sp>
        <p:nvSpPr>
          <p:cNvPr id="6" name="QC_6_AN.54_1#53dc4c6d3.bracket?vcp=1&amp;pid=d6a2f494b&amp;color=0,0,0&amp;vpa=20&amp;vtp=1&amp;answeroption=B"/>
          <p:cNvSpPr txBox="1"/>
          <p:nvPr/>
        </p:nvSpPr>
        <p:spPr>
          <a:xfrm>
            <a:off x="449072" y="2310697"/>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bg/>
                                          </p:spTgt>
                                        </p:tgtEl>
                                        <p:attrNameLst>
                                          <p:attrName>style.visibility</p:attrName>
                                        </p:attrNameLst>
                                      </p:cBhvr>
                                      <p:to>
                                        <p:strVal val="visible"/>
                                      </p:to>
                                    </p:set>
                                    <p:animEffect transition="in" filter="wipe(left)">
                                      <p:cBhvr>
                                        <p:cTn id="12" dur="500"/>
                                        <p:tgtEl>
                                          <p:spTgt spid="5">
                                            <p:bg/>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wipe(left)">
                                      <p:cBhvr>
                                        <p:cTn id="15" dur="500"/>
                                        <p:tgtEl>
                                          <p:spTgt spid="5">
                                            <p:txEl>
                                              <p:pRg st="0" end="0"/>
                                            </p:tx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1" end="1"/>
                                            </p:txEl>
                                          </p:spTgt>
                                        </p:tgtEl>
                                        <p:attrNameLst>
                                          <p:attrName>style.visibility</p:attrName>
                                        </p:attrNameLst>
                                      </p:cBhvr>
                                      <p:to>
                                        <p:strVal val="visible"/>
                                      </p:to>
                                    </p:set>
                                    <p:animEffect transition="in" filter="wipe(left)">
                                      <p:cBhvr>
                                        <p:cTn id="18"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56_1#00b14be8c?vcp=1&amp;pid=d6a2f494b&amp;color=0,0,0&amp;vtp=1&amp;bt=1&amp;bbb=1"/>
          <p:cNvSpPr/>
          <p:nvPr/>
        </p:nvSpPr>
        <p:spPr>
          <a:xfrm>
            <a:off x="576072" y="229934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17.诗歌的开头从洲上和鸣的雎鸠写起，有什么作用？（3分）</a:t>
            </a:r>
            <a:endParaRPr lang="en-US" altLang="zh-CN" sz="2400" dirty="0"/>
          </a:p>
        </p:txBody>
      </p:sp>
      <p:sp>
        <p:nvSpPr>
          <p:cNvPr id="3" name="QO_6_AN.57_1#00b14be8c?vcp=1&amp;pid=d6a2f494b&amp;color=0,0,0&amp;vtp=1&amp;bbb=1&amp;hb=1"/>
          <p:cNvSpPr/>
          <p:nvPr/>
        </p:nvSpPr>
        <p:spPr>
          <a:xfrm>
            <a:off x="576072" y="2821237"/>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以洲上和鸣的雎鸠作为诗歌的开头，是运用了起兴的手法，（1分</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由雎鸠和鸣</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联想到男子追求心上人</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，营造出和谐美好的氛围，（1分</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同时使诗歌更具生动</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性和鲜明性</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，增强了诗歌的韵味和感染力。（1分）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left)">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ipe(left)">
                                      <p:cBhvr>
                                        <p:cTn id="2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5d76e1d9e?vcp=1&amp;pid=142cad5a2&amp;color=0,0,0&amp;vtp=1&amp;bt=1&amp;bbb=1"/>
          <p:cNvSpPr/>
          <p:nvPr/>
        </p:nvSpPr>
        <p:spPr>
          <a:xfrm>
            <a:off x="576072" y="539496"/>
            <a:ext cx="10954512" cy="703072"/>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（五）文言文阅读（本题共5小题，15分）</a:t>
            </a:r>
            <a:endParaRPr lang="en-US" altLang="zh-CN" sz="2400" dirty="0"/>
          </a:p>
        </p:txBody>
      </p:sp>
      <p:sp>
        <p:nvSpPr>
          <p:cNvPr id="3" name="P_5_BD#cba9495a3?vcp=1&amp;pid=5d76e1d9e&amp;color=0,0,0&amp;vtp=1&amp;bbb=1"/>
          <p:cNvSpPr/>
          <p:nvPr/>
        </p:nvSpPr>
        <p:spPr>
          <a:xfrm>
            <a:off x="576072" y="1063933"/>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阅读下面的文言文，完成18～22题。</a:t>
            </a:r>
            <a:endParaRPr lang="en-US" altLang="zh-CN" sz="2400" dirty="0"/>
          </a:p>
        </p:txBody>
      </p:sp>
      <p:sp>
        <p:nvSpPr>
          <p:cNvPr id="4" name="QM_5_BD.58_1#fa0ec04ac?vcp=1&amp;pid=5d76e1d9e&amp;color=0,0,0&amp;vtp=1&amp;bbb=1&amp;hb=1"/>
          <p:cNvSpPr/>
          <p:nvPr/>
        </p:nvSpPr>
        <p:spPr>
          <a:xfrm>
            <a:off x="576072" y="1586792"/>
            <a:ext cx="10954512" cy="3352800"/>
          </a:xfrm>
          <a:prstGeom prst="rect">
            <a:avLst/>
          </a:prstGeom>
          <a:noFill/>
        </p:spPr>
        <p:txBody>
          <a:bodyPr wrap="none" lIns="0" tIns="0" rIns="0" bIns="0" rtlCol="0" anchor="t"/>
          <a:lstStyle/>
          <a:p>
            <a:pPr algn="ctr" latinLnBrk="1">
              <a:lnSpc>
                <a:spcPts val="4400"/>
              </a:lnSpc>
            </a:pP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【甲】</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林尽水源</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，便得一山，山有小口，仿佛若有光。便舍船，从口入。</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初极狭</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才通人</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。复行数十步，豁然开朗。</a:t>
            </a:r>
            <a:r>
              <a:rPr lang="en-US" altLang="zh-CN" sz="2400" b="1" i="0" u="sng"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土地平旷，屋舍俨然，有良田、美池</a:t>
            </a:r>
            <a:r>
              <a:rPr lang="en-US" altLang="zh-CN" sz="2400" b="1" i="0" u="sng">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u="sng"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桑竹之</a:t>
            </a:r>
            <a:endParaRPr lang="en-US" altLang="zh-CN" sz="2400" b="1" i="0" u="sng"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u="sng"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属</a:t>
            </a:r>
            <a:r>
              <a:rPr lang="en-US" altLang="zh-CN" sz="2400" b="1" i="0" u="sng"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阡陌交通，鸡犬相闻。其中往来种作，男女衣着，悉如外人。黄发垂髫</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并</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怡然自乐</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dirty="0"/>
          </a:p>
          <a:p>
            <a:pPr algn="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节选自《桃花源记》）</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8_2#fa0ec04ac?vcp=1&amp;pid=5d76e1d9e&amp;color=0,0,0&amp;vtp=1&amp;bt=1&amp;bbb=1&amp;hb=1"/>
          <p:cNvSpPr/>
          <p:nvPr/>
        </p:nvSpPr>
        <p:spPr>
          <a:xfrm>
            <a:off x="576072" y="2035969"/>
            <a:ext cx="10954512" cy="2794000"/>
          </a:xfrm>
          <a:prstGeom prst="rect">
            <a:avLst/>
          </a:prstGeom>
          <a:noFill/>
        </p:spPr>
        <p:txBody>
          <a:bodyPr wrap="none" lIns="0" tIns="0" rIns="0" bIns="0" rtlCol="0" anchor="t"/>
          <a:lstStyle/>
          <a:p>
            <a:pPr algn="ctr" latinLnBrk="1">
              <a:lnSpc>
                <a:spcPts val="4400"/>
              </a:lnSpc>
            </a:pP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【乙】</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崇祯五年十二月</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，余住西湖。大雪三日，湖中人鸟声俱绝。是日更定矣</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余</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拏一小舟</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，拥毳衣炉火，独往湖心亭看雪。</a:t>
            </a:r>
            <a:r>
              <a:rPr lang="en-US" altLang="zh-CN" sz="2400" b="1" i="0" u="sng"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雾凇沆砀，天与云与山与水</a:t>
            </a:r>
            <a:r>
              <a:rPr lang="en-US" altLang="zh-CN" sz="2400" b="1" i="0" u="sng">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u="sng"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上下一</a:t>
            </a:r>
            <a:endParaRPr lang="en-US" altLang="zh-CN" sz="2400" b="1" i="0" u="sng"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u="sng"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白</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，湖上影子，惟长堤一痕、湖心亭一点、与余舟一芥、舟中人两三粒而已。</a:t>
            </a:r>
            <a:endParaRPr lang="en-US" altLang="zh-CN" sz="2400" dirty="0"/>
          </a:p>
          <a:p>
            <a:pPr algn="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节选自《湖心亭看雪》）</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9_1#60f358688?vcp=1&amp;pid=fa0ec04ac&amp;color=0,0,0&amp;mp=1&amp;vtp=1&amp;bt=1&amp;bbb=1"/>
          <p:cNvSpPr/>
          <p:nvPr/>
        </p:nvSpPr>
        <p:spPr>
          <a:xfrm>
            <a:off x="576072" y="170371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18.</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下列句子中加点词的意义和用法相同的一项是</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2分）</a:t>
            </a:r>
            <a:endParaRPr lang="en-US" altLang="zh-CN" sz="2400" dirty="0"/>
          </a:p>
        </p:txBody>
      </p:sp>
      <p:sp>
        <p:nvSpPr>
          <p:cNvPr id="4" name="QC_6_BD.59_2#60f358688.choices?vcp=1&amp;pid=fa0ec04ac&amp;color=0,0,0&amp;vtp=1&amp;bbb=1"/>
          <p:cNvSpPr/>
          <p:nvPr/>
        </p:nvSpPr>
        <p:spPr>
          <a:xfrm>
            <a:off x="576072" y="2228147"/>
            <a:ext cx="10954512" cy="2235200"/>
          </a:xfrm>
          <a:prstGeom prst="rect">
            <a:avLst/>
          </a:prstGeom>
          <a:noFill/>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4472305"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便舍船</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屋舍俨然</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4472305" algn="l"/>
              </a:tabLst>
              <a:defRPr/>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B.复行数十步</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复前行</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，欲穷其林</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4472305" algn="l"/>
              </a:tabLst>
              <a:defRPr/>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C.独往湖心亭看雪</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矜</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、寡、</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孤</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、独、</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废疾者皆有所养</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4472305" algn="l"/>
              </a:tabLst>
              <a:defRPr/>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D.余住西湖</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一车炭</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千余斤</a:t>
            </a:r>
            <a:endParaRPr lang="en-US" altLang="zh-CN" sz="2400" dirty="0"/>
          </a:p>
        </p:txBody>
      </p:sp>
      <p:sp>
        <p:nvSpPr>
          <p:cNvPr id="5" name="QC_6_AS.61_1#60f358688?vcp=1&amp;pid=fa0ec04ac&amp;color=0,0,0&amp;vtp=1&amp;bbb=1"/>
          <p:cNvSpPr/>
          <p:nvPr/>
        </p:nvSpPr>
        <p:spPr>
          <a:xfrm>
            <a:off x="576072" y="4476047"/>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（两个“复”均为副词，都是“再”“继续”的意思）</a:t>
            </a:r>
            <a:endParaRPr lang="en-US" altLang="zh-CN" sz="2400" dirty="0"/>
          </a:p>
        </p:txBody>
      </p:sp>
      <p:sp>
        <p:nvSpPr>
          <p:cNvPr id="6" name="QC_6_AN.60_1#60f358688.bracket?vcp=1&amp;pid=fa0ec04ac&amp;color=0,0,0&amp;mp=1&amp;vpa=21&amp;vtp=1&amp;answeroption=B"/>
          <p:cNvSpPr txBox="1"/>
          <p:nvPr/>
        </p:nvSpPr>
        <p:spPr>
          <a:xfrm>
            <a:off x="449072" y="2858067"/>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
        <p:nvSpPr>
          <p:cNvPr id="7" name="QC_6_BD.59_2#60f358688.choices?vcp=1&amp;pid=fa0ec04ac&amp;color=0,0,0&amp;vtp=1&amp;bbb=1&amp;zzd= 1"/>
          <p:cNvSpPr/>
          <p:nvPr/>
        </p:nvSpPr>
        <p:spPr>
          <a:xfrm>
            <a:off x="1313498" y="2799647"/>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QC_6_BD.59_2#60f358688.choices?vcp=1&amp;pid=fa0ec04ac&amp;color=0,0,0&amp;vtp=1&amp;bbb=1&amp;zzd= 1"/>
          <p:cNvSpPr/>
          <p:nvPr/>
        </p:nvSpPr>
        <p:spPr>
          <a:xfrm>
            <a:off x="5489575" y="2799647"/>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QC_6_BD.59_2#60f358688.choices?vcp=1&amp;pid=fa0ec04ac&amp;color=0,0,0&amp;vtp=1&amp;bbb=1&amp;zzd= 3"/>
          <p:cNvSpPr/>
          <p:nvPr/>
        </p:nvSpPr>
        <p:spPr>
          <a:xfrm>
            <a:off x="989648" y="3358447"/>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QC_6_BD.59_2#60f358688.choices?vcp=1&amp;pid=fa0ec04ac&amp;color=0,0,0&amp;vtp=1&amp;bbb=1&amp;zzd= 3"/>
          <p:cNvSpPr/>
          <p:nvPr/>
        </p:nvSpPr>
        <p:spPr>
          <a:xfrm>
            <a:off x="5183188" y="3358447"/>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QC_6_BD.59_2#60f358688.choices?vcp=1&amp;pid=fa0ec04ac&amp;color=0,0,0&amp;vtp=1&amp;bbb=1&amp;zzd= 5"/>
          <p:cNvSpPr/>
          <p:nvPr/>
        </p:nvSpPr>
        <p:spPr>
          <a:xfrm>
            <a:off x="1007111" y="3917247"/>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QC_6_BD.59_2#60f358688.choices?vcp=1&amp;pid=fa0ec04ac&amp;color=0,0,0&amp;vtp=1&amp;bbb=1&amp;zzd= 5"/>
          <p:cNvSpPr/>
          <p:nvPr/>
        </p:nvSpPr>
        <p:spPr>
          <a:xfrm>
            <a:off x="7021513" y="3917247"/>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QC_6_BD.59_2#60f358688.choices?vcp=1&amp;pid=fa0ec04ac&amp;color=0,0,0&amp;vtp=1&amp;bbb=1&amp;zzd= 7"/>
          <p:cNvSpPr/>
          <p:nvPr/>
        </p:nvSpPr>
        <p:spPr>
          <a:xfrm>
            <a:off x="1007111" y="4488747"/>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QC_6_BD.59_2#60f358688.choices?vcp=1&amp;pid=fa0ec04ac&amp;color=0,0,0&amp;vtp=1&amp;bbb=1&amp;zzd= 7"/>
          <p:cNvSpPr/>
          <p:nvPr/>
        </p:nvSpPr>
        <p:spPr>
          <a:xfrm>
            <a:off x="6715126" y="4488747"/>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bg/>
                                          </p:spTgt>
                                        </p:tgtEl>
                                        <p:attrNameLst>
                                          <p:attrName>style.visibility</p:attrName>
                                        </p:attrNameLst>
                                      </p:cBhvr>
                                      <p:to>
                                        <p:strVal val="visible"/>
                                      </p:to>
                                    </p:set>
                                    <p:animEffect transition="in" filter="wipe(left)">
                                      <p:cBhvr>
                                        <p:cTn id="12" dur="500"/>
                                        <p:tgtEl>
                                          <p:spTgt spid="5">
                                            <p:bg/>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wipe(left)">
                                      <p:cBhvr>
                                        <p:cTn id="15"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2_1#031489ef1?vcp=1&amp;pid=fa0ec04ac&amp;color=0,0,0&amp;vtp=1&amp;bt=1&amp;bbb=1"/>
          <p:cNvSpPr/>
          <p:nvPr/>
        </p:nvSpPr>
        <p:spPr>
          <a:xfrm>
            <a:off x="576072" y="671227"/>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19.下列对甲、乙两文内容的理解和分析，</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有误的一项是</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2分）</a:t>
            </a:r>
            <a:endParaRPr lang="en-US" altLang="zh-CN" sz="2400" dirty="0"/>
          </a:p>
        </p:txBody>
      </p:sp>
      <p:sp>
        <p:nvSpPr>
          <p:cNvPr id="4" name="QC_6_BD.62_2#031489ef1.choices?vcp=1&amp;pid=fa0ec04ac&amp;color=0,0,0&amp;vtp=1&amp;bbb=1&amp;hb=1"/>
          <p:cNvSpPr/>
          <p:nvPr/>
        </p:nvSpPr>
        <p:spPr>
          <a:xfrm>
            <a:off x="576072" y="1149890"/>
            <a:ext cx="10954512" cy="3860800"/>
          </a:xfrm>
          <a:prstGeom prst="rect">
            <a:avLst/>
          </a:prstGeom>
          <a:noFill/>
        </p:spPr>
        <p:txBody>
          <a:bodyPr wrap="none" lIns="0" tIns="0" rIns="0" bIns="0" rtlCol="0" anchor="t"/>
          <a:lstStyle/>
          <a:p>
            <a:pPr algn="l" latinLnBrk="1">
              <a:lnSpc>
                <a:spcPts val="38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A.甲文以“黄发垂髫，并怡然自乐”绘理想社会图景；乙文以“上下一白</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摹天地苍</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茫之意境</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a:p>
            <a:pPr latinLnBrk="1">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.甲文的“阡陌交通”体现田园生活的和谐，乙文的“舟中人两三粒</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暗含作者对渺</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小生命的哲思</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a:p>
            <a:pPr latinLnBrk="1">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.两文均善写景，甲文勾勒桃花源风貌，乙文以“痕”“点”“芥</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等量词突出西湖雪</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景的空寂</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a:p>
            <a:pPr latinLnBrk="1">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.陶渊明借描写桃花源抒避世之志，张岱则以“独往”表厌弃世俗之情</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二者情感</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基调全然相同</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5" name="QC_6_AS.64_1#031489ef1?vcp=1&amp;pid=fa0ec04ac&amp;color=0,0,0&amp;vtp=1&amp;bbb=1&amp;hb=1"/>
          <p:cNvSpPr/>
          <p:nvPr/>
        </p:nvSpPr>
        <p:spPr>
          <a:xfrm>
            <a:off x="576072" y="4997990"/>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（张岱的“独往”体现他的孤高傲世，与陶渊明的避世理想不同</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情感基调并非完</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全相同</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6" name="QC_6_AN.63_1#031489ef1.bracket?vcp=1&amp;pid=fa0ec04ac&amp;color=0,0,0&amp;vpa=22&amp;vtp=1&amp;answeroption=D"/>
          <p:cNvSpPr txBox="1"/>
          <p:nvPr/>
        </p:nvSpPr>
        <p:spPr>
          <a:xfrm>
            <a:off x="449072" y="4065810"/>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bg/>
                                          </p:spTgt>
                                        </p:tgtEl>
                                        <p:attrNameLst>
                                          <p:attrName>style.visibility</p:attrName>
                                        </p:attrNameLst>
                                      </p:cBhvr>
                                      <p:to>
                                        <p:strVal val="visible"/>
                                      </p:to>
                                    </p:set>
                                    <p:animEffect transition="in" filter="wipe(left)">
                                      <p:cBhvr>
                                        <p:cTn id="12" dur="500"/>
                                        <p:tgtEl>
                                          <p:spTgt spid="5">
                                            <p:bg/>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wipe(left)">
                                      <p:cBhvr>
                                        <p:cTn id="15" dur="500"/>
                                        <p:tgtEl>
                                          <p:spTgt spid="5">
                                            <p:txEl>
                                              <p:pRg st="0" end="0"/>
                                            </p:tx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1" end="1"/>
                                            </p:txEl>
                                          </p:spTgt>
                                        </p:tgtEl>
                                        <p:attrNameLst>
                                          <p:attrName>style.visibility</p:attrName>
                                        </p:attrNameLst>
                                      </p:cBhvr>
                                      <p:to>
                                        <p:strVal val="visible"/>
                                      </p:to>
                                    </p:set>
                                    <p:animEffect transition="in" filter="wipe(left)">
                                      <p:cBhvr>
                                        <p:cTn id="18"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65_1#0fdbd16b4?vcp=1&amp;pid=fa0ec04ac&amp;color=0,0,0&amp;vtp=1&amp;bt=1&amp;bbb=1"/>
          <p:cNvSpPr/>
          <p:nvPr/>
        </p:nvSpPr>
        <p:spPr>
          <a:xfrm>
            <a:off x="576072" y="195263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20.将文中画线句子翻译成现代汉语。（4分）</a:t>
            </a:r>
            <a:endParaRPr lang="en-US" altLang="zh-CN" sz="2400" dirty="0"/>
          </a:p>
        </p:txBody>
      </p:sp>
      <p:sp>
        <p:nvSpPr>
          <p:cNvPr id="3" name="QO_7_BD.66_1#b027ecd14?vcp=1&amp;pid=0fdbd16b4&amp;color=0,0,0&amp;vtp=1&amp;bbb=1"/>
          <p:cNvSpPr/>
          <p:nvPr/>
        </p:nvSpPr>
        <p:spPr>
          <a:xfrm>
            <a:off x="576072" y="2474527"/>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（1）土地平旷，屋舍俨然，有良田、美池、桑竹之属。</a:t>
            </a:r>
            <a:endParaRPr lang="en-US" altLang="zh-CN" sz="2400" dirty="0"/>
          </a:p>
        </p:txBody>
      </p:sp>
      <p:sp>
        <p:nvSpPr>
          <p:cNvPr id="4" name="QO_7_AN.67_1#b027ecd14?vcp=1&amp;pid=0fdbd16b4&amp;color=0,0,0&amp;vtp=1&amp;bbb=1"/>
          <p:cNvSpPr/>
          <p:nvPr/>
        </p:nvSpPr>
        <p:spPr>
          <a:xfrm>
            <a:off x="576072" y="2997386"/>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土地平坦开阔，房屋整齐有序，有肥沃的田地、美丽的池塘和桑树竹林之类。</a:t>
            </a:r>
            <a:endParaRPr lang="en-US" altLang="zh-CN" sz="2400" dirty="0"/>
          </a:p>
        </p:txBody>
      </p:sp>
      <p:sp>
        <p:nvSpPr>
          <p:cNvPr id="5" name="QO_7_BD.68_1#bf8e675aa?vcp=1&amp;pid=0fdbd16b4&amp;color=0,0,0&amp;vtp=1&amp;bbb=1"/>
          <p:cNvSpPr/>
          <p:nvPr/>
        </p:nvSpPr>
        <p:spPr>
          <a:xfrm>
            <a:off x="576072" y="3520245"/>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（2）雾凇沆砀，天与云与山与水，上下一白。</a:t>
            </a:r>
            <a:endParaRPr lang="en-US" altLang="zh-CN" sz="2400" dirty="0"/>
          </a:p>
        </p:txBody>
      </p:sp>
      <p:sp>
        <p:nvSpPr>
          <p:cNvPr id="6" name="QO_7_AN.69_1#bf8e675aa?vcp=1&amp;pid=0fdbd16b4&amp;color=0,0,0&amp;vtp=1&amp;bbb=1"/>
          <p:cNvSpPr/>
          <p:nvPr/>
        </p:nvSpPr>
        <p:spPr>
          <a:xfrm>
            <a:off x="576072" y="4043104"/>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冰花周围弥漫着白汽，天与云与山与水，浑然一体，白茫茫一片。</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0_1#9a56270e6?sp=1&amp;vcp=1&amp;pid=fa0ec04ac&amp;color=0,0,0&amp;vtp=1&amp;bt=1&amp;bbb=1&amp;hb=1"/>
          <p:cNvSpPr/>
          <p:nvPr/>
        </p:nvSpPr>
        <p:spPr>
          <a:xfrm>
            <a:off x="576072" y="785908"/>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21.甲、乙两文通过独特的视角及手法突出了画面的和谐之美。</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请按要求填写表格</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3分）</a:t>
            </a:r>
            <a:endParaRPr lang="en-US" altLang="zh-CN" sz="2400" dirty="0"/>
          </a:p>
        </p:txBody>
      </p:sp>
      <p:graphicFrame>
        <p:nvGraphicFramePr>
          <p:cNvPr id="48" name="QB_6_BD.70_2#9a56270e6?colgroup=5,14,14&amp;vcp=1&amp;pid=fa0ec04ac&amp;color=0,0,0&amp;vtp=1&amp;bbb=1&amp;hb=1"/>
          <p:cNvGraphicFramePr>
            <a:graphicFrameLocks noGrp="1"/>
          </p:cNvGraphicFramePr>
          <p:nvPr/>
        </p:nvGraphicFramePr>
        <p:xfrm>
          <a:off x="576072" y="2021872"/>
          <a:ext cx="10936224" cy="4032758"/>
        </p:xfrm>
        <a:graphic>
          <a:graphicData uri="http://schemas.openxmlformats.org/drawingml/2006/table">
            <a:tbl>
              <a:tblPr/>
              <a:tblGrid>
                <a:gridCol w="1755648"/>
                <a:gridCol w="4590288"/>
                <a:gridCol w="4590288"/>
              </a:tblGrid>
              <a:tr h="538988">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甲文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乙文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970153">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例句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初极狭</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才通人</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复行</a:t>
                      </a:r>
                      <a:r>
                        <a:rPr lang="en-US" altLang="zh-CN" sz="2400" b="1" i="0">
                          <a:solidFill>
                            <a:srgbClr val="000000"/>
                          </a:solidFill>
                          <a:latin typeface="SimSun" panose="02010600030101010101" pitchFamily="34" charset="-122"/>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豁然</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marL="0" lvl="0" indent="0" algn="l" latinLnBrk="1" hangingPunct="0">
                        <a:lnSpc>
                          <a:spcPts val="36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开朗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湖上影子</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惟长堤一痕</a:t>
                      </a:r>
                      <a:r>
                        <a:rPr lang="en-US" altLang="zh-CN" sz="2400" b="1" i="0">
                          <a:solidFill>
                            <a:srgbClr val="000000"/>
                          </a:solidFill>
                          <a:latin typeface="SimSun" panose="02010600030101010101" pitchFamily="34" charset="-122"/>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舟中</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marL="0" lvl="0" indent="0" algn="l" latinLnBrk="1" hangingPunct="0">
                        <a:lnSpc>
                          <a:spcPts val="36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人两三粒而已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970153">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描写手法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工笔：细描场景</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逼真生动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①</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___________________________</a:t>
                      </a:r>
                      <a:endPar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endParaRPr>
                    </a:p>
                    <a:p>
                      <a:pPr marL="0" lvl="0" indent="0" algn="l" latinLnBrk="1" hangingPunct="0">
                        <a:lnSpc>
                          <a:spcPts val="3600"/>
                        </a:lnSpc>
                      </a:pP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空间层次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②</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由广及微</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营造意境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014476">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虚实运用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③</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___________________________</a:t>
                      </a:r>
                      <a:endPar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endParaRPr>
                    </a:p>
                    <a:p>
                      <a:pPr marL="0" lvl="0" indent="0" algn="l" latinLnBrk="1" hangingPunct="0">
                        <a:lnSpc>
                          <a:spcPts val="3600"/>
                        </a:lnSpc>
                      </a:pP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实景写意</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真实雪景中融入主观</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marL="0" lvl="0" indent="0" algn="l" latinLnBrk="1" hangingPunct="0">
                        <a:lnSpc>
                          <a:spcPts val="36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感受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B_6_AN.71_1#9a56270e6.blank?vcp=1&amp;pid=fa0ec04ac&amp;color=0,0,0&amp;vpa=23&amp;vtp=1&amp;bbb=1&amp;hb=1"/>
          <p:cNvSpPr/>
          <p:nvPr/>
        </p:nvSpPr>
        <p:spPr>
          <a:xfrm>
            <a:off x="6994008" y="3535076"/>
            <a:ext cx="4463288" cy="950976"/>
          </a:xfrm>
          <a:prstGeom prst="rect">
            <a:avLst/>
          </a:prstGeom>
          <a:noFill/>
        </p:spPr>
        <p:txBody>
          <a:bodyPr wrap="square" lIns="0" tIns="0" rIns="0" bIns="0" rtlCol="0" anchor="t"/>
          <a:lstStyle/>
          <a:p>
            <a:pPr latinLnBrk="1">
              <a:lnSpc>
                <a:spcPct val="130000"/>
              </a:lnSpc>
            </a:pPr>
            <a:r>
              <a:rPr lang="en-US" altLang="zh-CN" sz="2400" b="1" i="0" smtClean="0">
                <a:solidFill>
                  <a:srgbClr val="A00021"/>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白描</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以简练的笔触勾勒场景</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，突出意境</a:t>
            </a:r>
            <a:endParaRPr lang="en-US" altLang="zh-CN" sz="2400" dirty="0"/>
          </a:p>
        </p:txBody>
      </p:sp>
      <p:sp>
        <p:nvSpPr>
          <p:cNvPr id="5" name="QB_6_AN.72_1#9a56270e6.blank?vcp=1&amp;pid=fa0ec04ac&amp;color=0,0,0&amp;vpa=24&amp;vtp=1&amp;bbb=1"/>
          <p:cNvSpPr/>
          <p:nvPr/>
        </p:nvSpPr>
        <p:spPr>
          <a:xfrm>
            <a:off x="2713990" y="4432935"/>
            <a:ext cx="3284855" cy="61722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由狭入阔，豁然开朗</a:t>
            </a:r>
            <a:endParaRPr lang="en-US" altLang="zh-CN" sz="2400" dirty="0"/>
          </a:p>
        </p:txBody>
      </p:sp>
      <p:sp>
        <p:nvSpPr>
          <p:cNvPr id="6" name="QB_6_AN.73_1#9a56270e6.blank?vcp=1&amp;pid=fa0ec04ac&amp;color=0,0,0&amp;vpa=25&amp;vtp=1&amp;bbb=1&amp;hb=1"/>
          <p:cNvSpPr/>
          <p:nvPr/>
        </p:nvSpPr>
        <p:spPr>
          <a:xfrm>
            <a:off x="2403720" y="5066379"/>
            <a:ext cx="4463288" cy="950976"/>
          </a:xfrm>
          <a:prstGeom prst="rect">
            <a:avLst/>
          </a:prstGeom>
          <a:noFill/>
        </p:spPr>
        <p:txBody>
          <a:bodyPr wrap="square" lIns="0" tIns="0" rIns="0" bIns="0" rtlCol="0" anchor="t"/>
          <a:lstStyle/>
          <a:p>
            <a:pPr latinLnBrk="1">
              <a:lnSpc>
                <a:spcPct val="130000"/>
              </a:lnSpc>
            </a:pPr>
            <a:r>
              <a:rPr lang="en-US" altLang="zh-CN" sz="2400" b="1" i="0" smtClean="0">
                <a:solidFill>
                  <a:srgbClr val="A00021"/>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以实写虚</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以具体的景物描写构建虚拟的理想社会</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wipe(left)">
                                      <p:cBhvr>
                                        <p:cTn id="15" dur="500"/>
                                        <p:tgtEl>
                                          <p:spTgt spid="5">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6">
                                            <p:bg/>
                                          </p:spTgt>
                                        </p:tgtEl>
                                        <p:attrNameLst>
                                          <p:attrName>style.visibility</p:attrName>
                                        </p:attrNameLst>
                                      </p:cBhvr>
                                      <p:to>
                                        <p:strVal val="visible"/>
                                      </p:to>
                                    </p:set>
                                    <p:animEffect transition="in" filter="wipe(left)">
                                      <p:cBhvr>
                                        <p:cTn id="20" dur="500"/>
                                        <p:tgtEl>
                                          <p:spTgt spid="6">
                                            <p:bg/>
                                          </p:spTgt>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Effect transition="in" filter="wipe(left)">
                                      <p:cBhvr>
                                        <p:cTn id="23"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74_1#2ca91b789?vcp=1&amp;pid=fa0ec04ac&amp;color=0,0,0&amp;mp=1&amp;vtp=1&amp;bt=1&amp;bbb=1&amp;hb=1"/>
          <p:cNvSpPr/>
          <p:nvPr/>
        </p:nvSpPr>
        <p:spPr>
          <a:xfrm>
            <a:off x="576072" y="1745620"/>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22.《桃花源记》与《湖心亭看雪》中都体现了“和”的理念</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请分别概括两文如何</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体现人与自然的和谐关系</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。（4分）</a:t>
            </a:r>
            <a:endParaRPr lang="en-US" altLang="zh-CN" sz="2400" dirty="0"/>
          </a:p>
        </p:txBody>
      </p:sp>
      <p:sp>
        <p:nvSpPr>
          <p:cNvPr id="3" name="QO_6_AN.75_1#2ca91b789?vcp=1&amp;pid=fa0ec04ac&amp;color=0,0,0&amp;vtp=1&amp;bbb=1&amp;hb=1"/>
          <p:cNvSpPr/>
          <p:nvPr/>
        </p:nvSpPr>
        <p:spPr>
          <a:xfrm>
            <a:off x="576072" y="2900358"/>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《桃花源记》描写了人们在桃花源里宁静幸福的生活，</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与自然相互依存</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、和谐共</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处</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，体现了人与自然的和谐关系。（2分）《湖心亭看雪</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展现了西湖的奇景和</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游湖人的雅趣</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这种独特的审美情趣体现了作者对自然美景的深情赞美和对人与</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自然和谐共处的追求</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。（2分）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par>
                                <p:cTn id="13" presetID="22" presetClass="entr" presetSubtype="4"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down)">
                                      <p:cBhvr>
                                        <p:cTn id="15" dur="500"/>
                                        <p:tgtEl>
                                          <p:spTgt spid="3">
                                            <p:txEl>
                                              <p:pRg st="1" end="1"/>
                                            </p:txEl>
                                          </p:spTgt>
                                        </p:tgtEl>
                                      </p:cBhvr>
                                    </p:animEffect>
                                  </p:childTnLst>
                                </p:cTn>
                              </p:par>
                              <p:par>
                                <p:cTn id="16" presetID="22" presetClass="entr" presetSubtype="4"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wipe(down)">
                                      <p:cBhvr>
                                        <p:cTn id="18" dur="500"/>
                                        <p:tgtEl>
                                          <p:spTgt spid="3">
                                            <p:txEl>
                                              <p:pRg st="2" end="2"/>
                                            </p:txEl>
                                          </p:spTgt>
                                        </p:tgtEl>
                                      </p:cBhvr>
                                    </p:animEffect>
                                  </p:childTnLst>
                                </p:cTn>
                              </p:par>
                              <p:par>
                                <p:cTn id="19" presetID="22" presetClass="entr" presetSubtype="4"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wipe(down)">
                                      <p:cBhvr>
                                        <p:cTn id="21"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3222af03d?vcp=1&amp;pid=c714643b7&amp;color=0,0,0&amp;vtp=1&amp;bt=1&amp;bbb=1"/>
          <p:cNvSpPr/>
          <p:nvPr/>
        </p:nvSpPr>
        <p:spPr>
          <a:xfrm>
            <a:off x="576072" y="539496"/>
            <a:ext cx="10954512" cy="721360"/>
          </a:xfrm>
          <a:prstGeom prst="rect">
            <a:avLst/>
          </a:prstGeom>
          <a:noFill/>
        </p:spPr>
        <p:txBody>
          <a:bodyPr wrap="none" lIns="0" tIns="0" rIns="0" bIns="0" rtlCol="0" anchor="t"/>
          <a:lstStyle/>
          <a:p>
            <a:pPr algn="l" latinLnBrk="1">
              <a:lnSpc>
                <a:spcPts val="4600"/>
              </a:lnSpc>
            </a:pPr>
            <a:r>
              <a:rPr lang="en-US" altLang="zh-CN" sz="26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三、写作（50分）</a:t>
            </a:r>
            <a:endParaRPr lang="en-US" altLang="zh-CN" sz="2600" dirty="0"/>
          </a:p>
        </p:txBody>
      </p:sp>
      <p:sp>
        <p:nvSpPr>
          <p:cNvPr id="3" name="QO_4_BD.76_1#8b23fec2a?sp=1&amp;vcp=1&amp;pid=3222af03d&amp;color=0,0,0&amp;vtp=1&amp;bbb=1&amp;hb=1"/>
          <p:cNvSpPr/>
          <p:nvPr/>
        </p:nvSpPr>
        <p:spPr>
          <a:xfrm>
            <a:off x="576072" y="1067499"/>
            <a:ext cx="10954512" cy="4000500"/>
          </a:xfrm>
          <a:prstGeom prst="rect">
            <a:avLst/>
          </a:prstGeom>
          <a:noFill/>
        </p:spPr>
        <p:txBody>
          <a:bodyPr wrap="none" lIns="0" tIns="0" rIns="0" bIns="0" rtlCol="0" anchor="t"/>
          <a:lstStyle/>
          <a:p>
            <a:pPr algn="l" latinLnBrk="1">
              <a:lnSpc>
                <a:spcPts val="35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23.阅读下面的材料，根据要求写作。</a:t>
            </a:r>
            <a:endParaRPr lang="en-US" altLang="zh-CN" sz="2400" dirty="0"/>
          </a:p>
          <a:p>
            <a:pPr latinLnBrk="1">
              <a:lnSpc>
                <a:spcPts val="3500"/>
              </a:lnSpc>
            </a:pP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“和”在生活中处处可见，一次与家人消除误会后的温馨晚餐</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那是亲情的</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35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和”；一场同学间化解矛盾后的友好球赛，那是友情的“和</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一回社区组织大家</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35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齐心清理街道垃圾的活动</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，那是社区氛围的“和</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又或是一幅郊外鸟儿在枝头欢</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35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唱</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、树木在风中摇曳的美好画面，那是自然的“和”。而人类自古至今，也因“</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不和</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35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产生了无数冲突</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，甚至战争。</a:t>
            </a:r>
            <a:endParaRPr lang="en-US" altLang="zh-CN" sz="2400" dirty="0"/>
          </a:p>
          <a:p>
            <a:pPr latinLnBrk="1">
              <a:lnSpc>
                <a:spcPts val="35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请围绕</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“和”这一话题，结合你的经历、体验和思考，写一篇记叙文。</a:t>
            </a:r>
            <a:endParaRPr lang="en-US" altLang="zh-CN" sz="2400" dirty="0"/>
          </a:p>
          <a:p>
            <a:pPr latinLnBrk="1">
              <a:lnSpc>
                <a:spcPts val="3500"/>
              </a:lnSpc>
            </a:pPr>
            <a:r>
              <a:rPr lang="en-US" altLang="zh-CN" sz="2400" b="1" i="0" smtClean="0">
                <a:solidFill>
                  <a:srgbClr val="000000"/>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要求</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：①自选角度，确定立意，自拟标题；②不要套作，不得抄袭</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不得泄</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35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露个人信息</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；③不少于600字。</a:t>
            </a:r>
            <a:endParaRPr lang="en-US" altLang="zh-CN" sz="2400" dirty="0"/>
          </a:p>
        </p:txBody>
      </p:sp>
      <p:sp>
        <p:nvSpPr>
          <p:cNvPr id="4" name="QO_4_AN.77_1#8b23fec2a?vcp=1&amp;pid=3222af03d&amp;color=0,0,0&amp;vtp=1&amp;bbb=1"/>
          <p:cNvSpPr/>
          <p:nvPr/>
        </p:nvSpPr>
        <p:spPr>
          <a:xfrm>
            <a:off x="576072" y="5067999"/>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略（参照中考评分细则）</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182bef1ee?vcp=1&amp;pid=c714643b7&amp;color=0,0,0&amp;vtp=1&amp;bt=1&amp;bbb=1"/>
          <p:cNvSpPr/>
          <p:nvPr/>
        </p:nvSpPr>
        <p:spPr>
          <a:xfrm>
            <a:off x="576072" y="539496"/>
            <a:ext cx="10954512" cy="721360"/>
          </a:xfrm>
          <a:prstGeom prst="rect">
            <a:avLst/>
          </a:prstGeom>
          <a:noFill/>
        </p:spPr>
        <p:txBody>
          <a:bodyPr wrap="none" lIns="0" tIns="0" rIns="0" bIns="0" rtlCol="0" anchor="t"/>
          <a:lstStyle/>
          <a:p>
            <a:pPr algn="l" latinLnBrk="1">
              <a:lnSpc>
                <a:spcPts val="4600"/>
              </a:lnSpc>
            </a:pPr>
            <a:r>
              <a:rPr lang="en-US" altLang="zh-CN" sz="26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一、积累（22分）</a:t>
            </a:r>
            <a:endParaRPr lang="en-US" altLang="zh-CN" sz="2600" dirty="0"/>
          </a:p>
        </p:txBody>
      </p:sp>
      <p:sp>
        <p:nvSpPr>
          <p:cNvPr id="3" name="P_4_BD#8554563ac?vcp=1&amp;pid=182bef1ee&amp;color=0,0,0&amp;vtp=1&amp;bbb=1&amp;hb=1"/>
          <p:cNvSpPr/>
          <p:nvPr/>
        </p:nvSpPr>
        <p:spPr>
          <a:xfrm>
            <a:off x="576072" y="1117088"/>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中国古代崇尚“和”文化，有关“和”的思想历久弥新。“和”</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已经融入中国人的生活</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成为中国人重要的行为准则和思想观念</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。光明中学九年级（1）班开展“</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以和为贵</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的综合性学习活动</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，请你参与并完成相关任务。</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4_BD#8554563ac?htil=1&amp;vcp=1&amp;pid=182bef1ee&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0609447" y="1179926"/>
            <a:ext cx="758952" cy="845465"/>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P_4_BD#8554563ac?htil=1&amp;vcp=1&amp;pid=182bef1ee&amp;color=0,0,0&amp;vtp=1&amp;bt=1&amp;bbb=1&amp;hs=1"/>
          <p:cNvSpPr/>
          <p:nvPr/>
        </p:nvSpPr>
        <p:spPr>
          <a:xfrm>
            <a:off x="576072" y="761363"/>
            <a:ext cx="10058400" cy="440346"/>
          </a:xfrm>
          <a:prstGeom prst="rect">
            <a:avLst/>
          </a:prstGeom>
          <a:noFill/>
        </p:spPr>
        <p:txBody>
          <a:bodyPr wrap="none" lIns="0" tIns="0" rIns="0" bIns="0" rtlCol="0" anchor="t"/>
          <a:lstStyle/>
          <a:p>
            <a:pPr algn="l" latinLnBrk="1">
              <a:lnSpc>
                <a:spcPct val="1200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【活动一】探究“和”本义</a:t>
            </a:r>
            <a:endParaRPr lang="en-US" altLang="zh-CN" sz="2400" dirty="0"/>
          </a:p>
        </p:txBody>
      </p:sp>
      <p:sp>
        <p:nvSpPr>
          <p:cNvPr id="4" name="P_4_BD#8554563ac?htil=1&amp;vcp=1&amp;pid=182bef1ee&amp;color=0,0,0&amp;vtp=1&amp;bbb=1&amp;hb=1&amp;hs=1"/>
          <p:cNvSpPr/>
          <p:nvPr/>
        </p:nvSpPr>
        <p:spPr>
          <a:xfrm>
            <a:off x="576072" y="1299054"/>
            <a:ext cx="10058400" cy="922630"/>
          </a:xfrm>
          <a:prstGeom prst="rect">
            <a:avLst/>
          </a:prstGeom>
          <a:noFill/>
        </p:spPr>
        <p:txBody>
          <a:bodyPr wrap="none" lIns="0" tIns="0" rIns="0" bIns="0" rtlCol="0" anchor="t"/>
          <a:lstStyle/>
          <a:p>
            <a:pPr algn="l" latinLnBrk="1">
              <a:lnSpc>
                <a:spcPct val="1200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中国“和”文化____，丰富多彩，“</a:t>
            </a:r>
            <a:r>
              <a:rPr lang="en-US" altLang="zh-CN" sz="2400" b="1" i="0"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和”既被视为万物的本原，</a:t>
            </a:r>
            <a:r>
              <a:rPr lang="en-US" altLang="zh-CN" sz="2400" b="1" i="0"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也被看作</a:t>
            </a:r>
            <a:endParaRPr lang="en-US" altLang="zh-CN" sz="2400" b="1" i="0"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ct val="120000"/>
              </a:lnSpc>
            </a:pPr>
            <a:r>
              <a:rPr lang="en-US" altLang="zh-CN" sz="2400" b="1" i="0"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修德养性的关键</a:t>
            </a:r>
            <a:r>
              <a:rPr lang="en-US" altLang="zh-CN" sz="2400" b="1" i="0"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，还被认为是社会交往的准绳，</a:t>
            </a:r>
            <a:r>
              <a:rPr lang="en-US" altLang="zh-CN" sz="2400" b="1" i="0"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更被尊为国与国共处的原</a:t>
            </a:r>
            <a:endParaRPr lang="en-US" altLang="zh-CN" sz="2400" dirty="0"/>
          </a:p>
        </p:txBody>
      </p:sp>
      <p:sp>
        <p:nvSpPr>
          <p:cNvPr id="5" name="P_4_BD#8554563ac?vcp=1&amp;pid=182bef1ee&amp;color=0,0,0&amp;vtp=1&amp;bbb=1&amp;hb=1"/>
          <p:cNvSpPr/>
          <p:nvPr/>
        </p:nvSpPr>
        <p:spPr>
          <a:xfrm>
            <a:off x="576072" y="3353550"/>
            <a:ext cx="10954512" cy="2767890"/>
          </a:xfrm>
          <a:prstGeom prst="rect">
            <a:avLst/>
          </a:prstGeom>
          <a:noFill/>
        </p:spPr>
        <p:txBody>
          <a:bodyPr wrap="none" lIns="0" tIns="0" rIns="0" bIns="0" rtlCol="0" anchor="t"/>
          <a:lstStyle/>
          <a:p>
            <a:pPr algn="l" latinLnBrk="1">
              <a:lnSpc>
                <a:spcPct val="1200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在浩繁的汉字中，“</a:t>
            </a:r>
            <a:r>
              <a:rPr lang="en-US" altLang="zh-CN" sz="2400" b="1" i="0"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和”是一个结构简单、广为人知的字，</a:t>
            </a:r>
            <a:r>
              <a:rPr lang="en-US" altLang="zh-CN" sz="2400" b="1" i="0"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其内涵既丰富又蕴</a:t>
            </a:r>
            <a:endParaRPr lang="en-US" altLang="zh-CN" sz="100" b="1" i="0" kern="0" spc="-99900"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ct val="120000"/>
              </a:lnSpc>
            </a:pPr>
            <a:r>
              <a:rPr lang="en-US" altLang="zh-CN" sz="2400" b="1" i="0"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藉(</a:t>
            </a:r>
            <a:r>
              <a:rPr lang="en-US" altLang="zh-CN" sz="2400" b="1" i="0" dirty="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)。《说文解字》：“和，相应也，从口，禾声。”</a:t>
            </a:r>
            <a:r>
              <a:rPr lang="en-US" altLang="zh-CN" sz="2400" b="1" i="0"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从文字学的角度来看</a:t>
            </a:r>
            <a:r>
              <a:rPr lang="en-US" altLang="zh-CN" sz="2400" b="1" i="0"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ct val="120000"/>
              </a:lnSpc>
            </a:pPr>
            <a:r>
              <a:rPr lang="en-US" altLang="zh-CN" sz="2400" b="1" i="0"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和”是从“龢”演化而来的。“龢”的小篆字形见右上图。“</a:t>
            </a:r>
            <a:r>
              <a:rPr lang="en-US" altLang="zh-CN" sz="2400" b="1" i="0"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龢”这个字极妙：</a:t>
            </a:r>
            <a:r>
              <a:rPr lang="en-US" altLang="zh-CN" sz="2400" b="1" i="0"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左边上</a:t>
            </a:r>
            <a:endParaRPr lang="en-US" altLang="zh-CN" sz="2400" b="1" i="0"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ct val="120000"/>
              </a:lnSpc>
            </a:pPr>
            <a:r>
              <a:rPr lang="en-US" altLang="zh-CN" sz="2400" b="1" i="0"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面像间屋子</a:t>
            </a:r>
            <a:r>
              <a:rPr lang="en-US" altLang="zh-CN" sz="2400" b="1" i="0"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，下面是一组编钟和一个排箫的象形，</a:t>
            </a:r>
            <a:r>
              <a:rPr lang="en-US" altLang="zh-CN" sz="2400" b="1" i="0"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表示用编钟和排箫共同演奏乐</a:t>
            </a:r>
            <a:endParaRPr lang="en-US" altLang="zh-CN" sz="2400" b="1" i="0"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ct val="120000"/>
              </a:lnSpc>
            </a:pPr>
            <a:r>
              <a:rPr lang="en-US" altLang="zh-CN" sz="2400" b="1" i="0"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曲时，</a:t>
            </a:r>
            <a:r>
              <a:rPr lang="en-US" altLang="zh-CN" sz="2400" b="1" i="0" u="wavy"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各声部的乐音不但各有不同</a:t>
            </a:r>
            <a:r>
              <a:rPr lang="en-US" altLang="zh-CN" sz="2400" b="1" i="0" u="wavy"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，而且主调协调一致</a:t>
            </a:r>
            <a:r>
              <a:rPr lang="en-US" altLang="zh-CN" sz="2400" b="1" i="0" u="wavy"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由此推知</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和”</a:t>
            </a:r>
            <a:r>
              <a:rPr lang="en-US" altLang="zh-CN" sz="2400" b="1" i="0"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的本义</a:t>
            </a:r>
            <a:endParaRPr lang="en-US" altLang="zh-CN" sz="2400" b="1" i="0"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ct val="120000"/>
              </a:lnSpc>
            </a:pPr>
            <a:r>
              <a:rPr lang="en-US" altLang="zh-CN" sz="2400" b="1" i="0"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为</a:t>
            </a:r>
            <a:r>
              <a:rPr lang="en-US" altLang="zh-CN" sz="2400" b="1" i="0"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：不同声音、言论互相响应，协调合拍</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6" name="P_4_BD#8554563ac?htil=1&amp;vcp=1&amp;pid=182bef1ee&amp;color=0,0,0&amp;vtp=1&amp;bbb=1&amp;hb=1&amp;hs=1"/>
          <p:cNvSpPr/>
          <p:nvPr/>
        </p:nvSpPr>
        <p:spPr>
          <a:xfrm>
            <a:off x="572401" y="2311792"/>
            <a:ext cx="10951947" cy="922630"/>
          </a:xfrm>
          <a:prstGeom prst="rect">
            <a:avLst/>
          </a:prstGeom>
          <a:noFill/>
        </p:spPr>
        <p:txBody>
          <a:bodyPr wrap="none" lIns="0" tIns="0" rIns="0" bIns="0" rtlCol="0" anchor="t"/>
          <a:lstStyle/>
          <a:p>
            <a:pPr latinLnBrk="1">
              <a:lnSpc>
                <a:spcPct val="120000"/>
              </a:lnSpc>
            </a:pPr>
            <a:r>
              <a:rPr lang="en-US" altLang="zh-CN" sz="2400" b="1" i="0"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则</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。“和”是一种价值追求，和平、和mù(</a:t>
            </a: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和谐诠释着中华民族五千年来坚</a:t>
            </a:r>
            <a:endParaRPr lang="en-US" altLang="zh-CN" sz="2400" b="1" i="0"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ct val="120000"/>
              </a:lnSpc>
            </a:pPr>
            <a:r>
              <a:rPr lang="en-US" altLang="zh-CN" sz="2400" b="1" i="0"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守的信念</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7" name="P_4_BD#8554563ac?vcp=1&amp;pid=182bef1ee&amp;color=0,0,0&amp;vtp=1&amp;bbb=1&amp;hb=1&amp;zzd= 1"/>
          <p:cNvSpPr/>
          <p:nvPr/>
        </p:nvSpPr>
        <p:spPr>
          <a:xfrm>
            <a:off x="691197" y="4161877"/>
            <a:ext cx="38100" cy="45719"/>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p>
        </p:txBody>
      </p:sp>
    </p:spTree>
  </p:cSld>
  <p:clrMapOvr>
    <a:masterClrMapping/>
  </p:clrMapOvr>
  <p:transition>
    <p:split dir="in"/>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1_1#bca8a01f1?vcp=1&amp;pid=182bef1ee&amp;color=0,0,0&amp;vtp=1&amp;bt=1&amp;bbb=1"/>
          <p:cNvSpPr/>
          <p:nvPr/>
        </p:nvSpPr>
        <p:spPr>
          <a:xfrm>
            <a:off x="576072" y="110046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1.阅读语段，根据拼音写汉字，给加点字注音。（2分）</a:t>
            </a:r>
            <a:endParaRPr lang="en-US" altLang="zh-CN" sz="2400" dirty="0"/>
          </a:p>
        </p:txBody>
      </p:sp>
      <p:sp>
        <p:nvSpPr>
          <p:cNvPr id="3" name="QB_5_BD.2_1#82f12642f?vcp=1&amp;pid=bca8a01f1&amp;color=0,0,0&amp;vtp=1&amp;bbb=1"/>
          <p:cNvSpPr/>
          <p:nvPr/>
        </p:nvSpPr>
        <p:spPr>
          <a:xfrm>
            <a:off x="576072" y="1622357"/>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（1）和</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mù</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vl="0" latinLnBrk="1">
              <a:lnSpc>
                <a:spcPts val="4400"/>
              </a:lnSpc>
            </a:pPr>
            <a:r>
              <a:rPr lang="en-US" altLang="zh-CN" sz="2400" b="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a:t>
            </a:r>
            <a:r>
              <a:rPr lang="en-US" altLang="zh-CN" sz="2400" b="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蕴藉(</a:t>
            </a:r>
            <a:r>
              <a:rPr lang="en-US" altLang="zh-CN" sz="2400" b="1"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4" name="QB_5_AN.3_1#82f12642f.bracket?vcp=1&amp;pid=bca8a01f1&amp;color=0,0,0&amp;vpa=1&amp;vtp=1"/>
          <p:cNvSpPr/>
          <p:nvPr/>
        </p:nvSpPr>
        <p:spPr>
          <a:xfrm>
            <a:off x="2189766" y="1632517"/>
            <a:ext cx="527050"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睦</a:t>
            </a:r>
            <a:endParaRPr lang="en-US" altLang="zh-CN" sz="2400" dirty="0"/>
          </a:p>
        </p:txBody>
      </p:sp>
      <p:sp>
        <p:nvSpPr>
          <p:cNvPr id="6" name="QB_5_AN.5_1#82f12642f.bracket?vcp=1&amp;pid=bca8a01f1&amp;color=0,0,0&amp;vpa=2&amp;vtp=1&amp;bbb=1"/>
          <p:cNvSpPr/>
          <p:nvPr/>
        </p:nvSpPr>
        <p:spPr>
          <a:xfrm>
            <a:off x="2059591" y="2191317"/>
            <a:ext cx="541338"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jiè</a:t>
            </a:r>
            <a:endParaRPr lang="en-US" altLang="zh-CN" sz="2400" dirty="0"/>
          </a:p>
        </p:txBody>
      </p:sp>
      <p:sp>
        <p:nvSpPr>
          <p:cNvPr id="7" name="QC_4_BD.6_1#d6d5c975d?vcp=1&amp;pid=182bef1ee&amp;color=0,0,0&amp;vtp=1&amp;bbb=1"/>
          <p:cNvSpPr/>
          <p:nvPr/>
        </p:nvSpPr>
        <p:spPr>
          <a:xfrm>
            <a:off x="576072" y="2778057"/>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2.语段横线处需要填入一个成语，</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下列最恰当的一项是</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2分）</a:t>
            </a:r>
            <a:endParaRPr lang="en-US" altLang="zh-CN" sz="2400" dirty="0"/>
          </a:p>
        </p:txBody>
      </p:sp>
      <p:sp>
        <p:nvSpPr>
          <p:cNvPr id="9" name="QC_4_BD.6_2#d6d5c975d.choices?vcp=1&amp;pid=182bef1ee&amp;color=0,0,0&amp;vtp=1&amp;bbb=1"/>
          <p:cNvSpPr/>
          <p:nvPr/>
        </p:nvSpPr>
        <p:spPr>
          <a:xfrm>
            <a:off x="576072" y="3300916"/>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800985" algn="l"/>
                <a:tab pos="5577205" algn="l"/>
                <a:tab pos="8366125"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源远流长</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相辅相成</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叹为观止</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.五彩斑斓</a:t>
            </a:r>
            <a:endParaRPr lang="en-US" altLang="zh-CN" sz="2400" dirty="0"/>
          </a:p>
        </p:txBody>
      </p:sp>
      <p:sp>
        <p:nvSpPr>
          <p:cNvPr id="10" name="QO_4_BD.8_1#57a77a6d1?vcp=1&amp;pid=182bef1ee&amp;color=0,0,0&amp;vtp=1&amp;bbb=1"/>
          <p:cNvSpPr/>
          <p:nvPr/>
        </p:nvSpPr>
        <p:spPr>
          <a:xfrm>
            <a:off x="576072" y="3823775"/>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3.语段中画波浪线的句子有语病，请指出病因并修改。（2分）</a:t>
            </a:r>
            <a:endParaRPr lang="en-US" altLang="zh-CN" sz="2400" dirty="0"/>
          </a:p>
        </p:txBody>
      </p:sp>
      <p:sp>
        <p:nvSpPr>
          <p:cNvPr id="11" name="QO_4_AN.9_1#57a77a6d1?vcp=1&amp;pid=182bef1ee&amp;color=0,0,0&amp;vtp=1&amp;bbb=1&amp;hb=1"/>
          <p:cNvSpPr/>
          <p:nvPr/>
        </p:nvSpPr>
        <p:spPr>
          <a:xfrm>
            <a:off x="576072" y="4346634"/>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关联词使用不当，应改为“虽然</a:t>
            </a:r>
            <a:r>
              <a:rPr lang="en-US" altLang="zh-CN" sz="2400" b="1" i="0" dirty="0">
                <a:solidFill>
                  <a:srgbClr val="A00021"/>
                </a:solidFill>
                <a:latin typeface="SimSun" panose="02010600030101010101" pitchFamily="34" charset="-122"/>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但是</a:t>
            </a:r>
            <a:r>
              <a:rPr lang="en-US" altLang="zh-CN" sz="2400" b="1" i="0" dirty="0">
                <a:solidFill>
                  <a:srgbClr val="A00021"/>
                </a:solidFill>
                <a:latin typeface="SimSun" panose="02010600030101010101" pitchFamily="34" charset="-122"/>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”。句子应改为</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各声部的乐音虽然</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各有不同</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，但是主调协调一致。</a:t>
            </a:r>
            <a:endParaRPr lang="en-US" altLang="zh-CN" sz="2400" dirty="0"/>
          </a:p>
        </p:txBody>
      </p:sp>
      <p:sp>
        <p:nvSpPr>
          <p:cNvPr id="12" name="QC_4_AN.7_1#d6d5c975d.bracket?vcp=1&amp;pid=182bef1ee&amp;color=0,0,0&amp;vpa=3&amp;vtp=1&amp;answeroption=A"/>
          <p:cNvSpPr txBox="1"/>
          <p:nvPr/>
        </p:nvSpPr>
        <p:spPr>
          <a:xfrm>
            <a:off x="449072" y="3333936"/>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
        <p:nvSpPr>
          <p:cNvPr id="13" name="QB_5_BD.2_1#82f12642f?vcp=1&amp;pid=bca8a01f1&amp;color=0,0,0&amp;vtp=1&amp;bbb=1&amp;zzd= 2"/>
          <p:cNvSpPr/>
          <p:nvPr/>
        </p:nvSpPr>
        <p:spPr>
          <a:xfrm>
            <a:off x="1781811" y="2765357"/>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animEffect transition="in" filter="wipe(left)">
                                      <p:cBhvr>
                                        <p:cTn id="23" dur="500"/>
                                        <p:tgtEl>
                                          <p:spTgt spid="12">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11">
                                            <p:bg/>
                                          </p:spTgt>
                                        </p:tgtEl>
                                        <p:attrNameLst>
                                          <p:attrName>style.visibility</p:attrName>
                                        </p:attrNameLst>
                                      </p:cBhvr>
                                      <p:to>
                                        <p:strVal val="visible"/>
                                      </p:to>
                                    </p:set>
                                    <p:animEffect transition="in" filter="wipe(left)">
                                      <p:cBhvr>
                                        <p:cTn id="28" dur="500"/>
                                        <p:tgtEl>
                                          <p:spTgt spid="11">
                                            <p:bg/>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11">
                                            <p:txEl>
                                              <p:pRg st="0" end="0"/>
                                            </p:txEl>
                                          </p:spTgt>
                                        </p:tgtEl>
                                        <p:attrNameLst>
                                          <p:attrName>style.visibility</p:attrName>
                                        </p:attrNameLst>
                                      </p:cBhvr>
                                      <p:to>
                                        <p:strVal val="visible"/>
                                      </p:to>
                                    </p:set>
                                    <p:animEffect transition="in" filter="wipe(left)">
                                      <p:cBhvr>
                                        <p:cTn id="31" dur="500"/>
                                        <p:tgtEl>
                                          <p:spTgt spid="11">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11">
                                            <p:txEl>
                                              <p:pRg st="1" end="1"/>
                                            </p:txEl>
                                          </p:spTgt>
                                        </p:tgtEl>
                                        <p:attrNameLst>
                                          <p:attrName>style.visibility</p:attrName>
                                        </p:attrNameLst>
                                      </p:cBhvr>
                                      <p:to>
                                        <p:strVal val="visible"/>
                                      </p:to>
                                    </p:set>
                                    <p:animEffect transition="in" filter="wipe(left)">
                                      <p:cBhvr>
                                        <p:cTn id="36" dur="500"/>
                                        <p:tgtEl>
                                          <p:spTgt spid="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P spid="11" grpId="0" animBg="1" build="p"/>
      <p:bldP spid="1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bbacad66a?vcp=1&amp;pid=182bef1ee&amp;color=0,0,0&amp;vtp=1&amp;bt=1&amp;bbb=1"/>
          <p:cNvSpPr/>
          <p:nvPr/>
        </p:nvSpPr>
        <p:spPr>
          <a:xfrm>
            <a:off x="576072" y="119444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【活动二】寻求“和”妙用</a:t>
            </a:r>
            <a:endParaRPr lang="en-US" altLang="zh-CN" sz="2400" dirty="0"/>
          </a:p>
        </p:txBody>
      </p:sp>
      <p:sp>
        <p:nvSpPr>
          <p:cNvPr id="3" name="QB_4_BD.10_1#d0953ea5c?sp=1&amp;vcp=1&amp;pid=182bef1ee&amp;color=0,0,0&amp;vtp=1&amp;bbb=1&amp;hb=1"/>
          <p:cNvSpPr/>
          <p:nvPr/>
        </p:nvSpPr>
        <p:spPr>
          <a:xfrm>
            <a:off x="576072" y="1718877"/>
            <a:ext cx="10954512" cy="3911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4.根据语境，在横线处填空，体会“和”的妙用。（6分）</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“和”的精神贯穿在古代诗词的字里行间，体现人们对“和”的向往</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当王维使</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至塞上</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，看见</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①</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，②</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”，感受到了大漠的雄浑与</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和谐</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；当岑参与武判官分别，吟咏</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③</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_________________</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，④</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_______________</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来表达依依惜别之情，体现友情的和睦；当人们憧憬和平的社会生活</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会想起</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《大道之行也》中“是故谋闭而不兴</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⑤</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__________________</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所描述的</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⑥</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a:t>
            </a:r>
            <a:endPar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社会的美好景象</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4" name="QB_4_AN.11_1#d0953ea5c.blank?vcp=1&amp;pid=182bef1ee&amp;color=0,0,0&amp;vpa=4&amp;vtp=1&amp;bbb=1"/>
          <p:cNvSpPr/>
          <p:nvPr/>
        </p:nvSpPr>
        <p:spPr>
          <a:xfrm>
            <a:off x="2877154" y="2808537"/>
            <a:ext cx="2058988"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大漠孤烟直</a:t>
            </a:r>
            <a:endParaRPr lang="en-US" altLang="zh-CN" sz="2400" dirty="0"/>
          </a:p>
        </p:txBody>
      </p:sp>
      <p:sp>
        <p:nvSpPr>
          <p:cNvPr id="5" name="QB_4_AN.12_1#d0953ea5c.blank?vcp=1&amp;pid=182bef1ee&amp;color=0,0,0&amp;vpa=5&amp;vtp=1&amp;bbb=1"/>
          <p:cNvSpPr/>
          <p:nvPr/>
        </p:nvSpPr>
        <p:spPr>
          <a:xfrm>
            <a:off x="5623529" y="2808537"/>
            <a:ext cx="2058988"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长河落日圆</a:t>
            </a:r>
            <a:endParaRPr lang="en-US" altLang="zh-CN" sz="2400" dirty="0"/>
          </a:p>
        </p:txBody>
      </p:sp>
      <p:sp>
        <p:nvSpPr>
          <p:cNvPr id="6" name="QB_4_AN.13_1#d0953ea5c.blank?vcp=1&amp;pid=182bef1ee&amp;color=0,0,0&amp;vpa=6&amp;vtp=1&amp;bbb=1"/>
          <p:cNvSpPr/>
          <p:nvPr/>
        </p:nvSpPr>
        <p:spPr>
          <a:xfrm>
            <a:off x="5634640" y="3367337"/>
            <a:ext cx="2671763"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山回路转不见君</a:t>
            </a:r>
            <a:endParaRPr lang="en-US" altLang="zh-CN" sz="2400" dirty="0"/>
          </a:p>
        </p:txBody>
      </p:sp>
      <p:sp>
        <p:nvSpPr>
          <p:cNvPr id="7" name="QB_4_AN.14_1#d0953ea5c.blank?vcp=1&amp;pid=182bef1ee&amp;color=0,0,0&amp;vpa=7&amp;vtp=1&amp;bbb=1&amp;hb=1"/>
          <p:cNvSpPr/>
          <p:nvPr/>
        </p:nvSpPr>
        <p:spPr>
          <a:xfrm>
            <a:off x="8918575" y="2812415"/>
            <a:ext cx="2605405" cy="1652270"/>
          </a:xfrm>
          <a:prstGeom prst="rect">
            <a:avLst/>
          </a:prstGeom>
          <a:noFill/>
        </p:spPr>
        <p:txBody>
          <a:bodyPr wrap="square" lIns="0" tIns="0" rIns="0" bIns="0" rtlCol="0" anchor="t"/>
          <a:lstStyle/>
          <a:p>
            <a:pPr latinLnBrk="1">
              <a:lnSpc>
                <a:spcPct val="150000"/>
              </a:lnSpc>
            </a:pPr>
            <a:r>
              <a:rPr lang="en-US" altLang="zh-CN" sz="2400" b="1" i="0" smtClean="0">
                <a:solidFill>
                  <a:srgbClr val="A00021"/>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雪上空留马行处</a:t>
            </a:r>
            <a:endParaRPr lang="en-US" altLang="zh-CN" sz="2400" dirty="0"/>
          </a:p>
        </p:txBody>
      </p:sp>
      <p:sp>
        <p:nvSpPr>
          <p:cNvPr id="8" name="QB_4_AN.15_1#d0953ea5c.blank?vcp=1&amp;pid=182bef1ee&amp;color=0,0,0&amp;vpa=8&amp;vtp=1&amp;bbb=1"/>
          <p:cNvSpPr/>
          <p:nvPr/>
        </p:nvSpPr>
        <p:spPr>
          <a:xfrm>
            <a:off x="5948680" y="4485005"/>
            <a:ext cx="2970530"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盗窃乱贼而不作</a:t>
            </a:r>
            <a:endParaRPr lang="en-US" altLang="zh-CN" sz="2400" dirty="0"/>
          </a:p>
        </p:txBody>
      </p:sp>
      <p:sp>
        <p:nvSpPr>
          <p:cNvPr id="9" name="QB_4_AN.16_1#d0953ea5c.blank?vcp=1&amp;pid=182bef1ee&amp;color=0,0,0&amp;vpa=9&amp;vtp=1&amp;bbb=1&amp;hb=1"/>
          <p:cNvSpPr/>
          <p:nvPr/>
        </p:nvSpPr>
        <p:spPr>
          <a:xfrm>
            <a:off x="10419080" y="3891280"/>
            <a:ext cx="1097280" cy="1691005"/>
          </a:xfrm>
          <a:prstGeom prst="rect">
            <a:avLst/>
          </a:prstGeom>
          <a:noFill/>
        </p:spPr>
        <p:txBody>
          <a:bodyPr wrap="square" lIns="0" tIns="0" rIns="0" bIns="0" rtlCol="0" anchor="t"/>
          <a:lstStyle/>
          <a:p>
            <a:pPr latinLnBrk="1">
              <a:lnSpc>
                <a:spcPct val="150000"/>
              </a:lnSpc>
            </a:pPr>
            <a:r>
              <a:rPr lang="en-US" altLang="zh-CN" sz="2400" b="1" i="0" smtClean="0">
                <a:solidFill>
                  <a:srgbClr val="A00021"/>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大同</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wipe(left)">
                                      <p:cBhvr>
                                        <p:cTn id="23" dur="500"/>
                                        <p:tgtEl>
                                          <p:spTgt spid="6">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left)">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Effect transition="in" filter="wipe(left)">
                                      <p:cBhvr>
                                        <p:cTn id="31" dur="500"/>
                                        <p:tgtEl>
                                          <p:spTgt spid="7">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8">
                                            <p:txEl>
                                              <p:pRg st="0" end="0"/>
                                            </p:txEl>
                                          </p:spTgt>
                                        </p:tgtEl>
                                        <p:attrNameLst>
                                          <p:attrName>style.visibility</p:attrName>
                                        </p:attrNameLst>
                                      </p:cBhvr>
                                      <p:to>
                                        <p:strVal val="visible"/>
                                      </p:to>
                                    </p:set>
                                    <p:animEffect transition="in" filter="wipe(left)">
                                      <p:cBhvr>
                                        <p:cTn id="36" dur="500"/>
                                        <p:tgtEl>
                                          <p:spTgt spid="8">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9">
                                            <p:txEl>
                                              <p:pRg st="0" end="0"/>
                                            </p:txEl>
                                          </p:spTgt>
                                        </p:tgtEl>
                                        <p:attrNameLst>
                                          <p:attrName>style.visibility</p:attrName>
                                        </p:attrNameLst>
                                      </p:cBhvr>
                                      <p:to>
                                        <p:strVal val="visible"/>
                                      </p:to>
                                    </p:set>
                                    <p:animEffect transition="in" filter="wipe(left)">
                                      <p:cBhvr>
                                        <p:cTn id="41"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7_1#d7c872a0c?sp=1&amp;vcp=1&amp;pid=182bef1ee&amp;color=0,0,0&amp;vtp=1&amp;bt=1&amp;bbb=1&amp;hb=1"/>
          <p:cNvSpPr/>
          <p:nvPr/>
        </p:nvSpPr>
        <p:spPr>
          <a:xfrm>
            <a:off x="576072" y="1156340"/>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5.在我们的生活中，“和”随处可见，如宣传家庭和睦的对联、标语等</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根据对联的</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相关知识</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，为下联选择合适的上联，</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恰当的一项是</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2分）</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上联</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：____</a:t>
            </a: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下联：熙风敞意，慈怀抒善可承情</a:t>
            </a:r>
            <a:endParaRPr lang="en-US" altLang="zh-CN" sz="2400" dirty="0"/>
          </a:p>
        </p:txBody>
      </p:sp>
      <p:sp>
        <p:nvSpPr>
          <p:cNvPr id="4" name="QC_4_BD.17_2#d7c872a0c.choices?vcp=1&amp;pid=182bef1ee&amp;color=0,0,0&amp;vtp=1&amp;bbb=1"/>
          <p:cNvSpPr/>
          <p:nvPr/>
        </p:nvSpPr>
        <p:spPr>
          <a:xfrm>
            <a:off x="576072" y="2857178"/>
            <a:ext cx="10954512" cy="1117600"/>
          </a:xfrm>
          <a:prstGeom prst="rect">
            <a:avLst/>
          </a:prstGeom>
          <a:noFill/>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A.和气宽心</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厚德生良能载物</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.和谐有道，轻语柔言个个欢</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.友谊长存</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欢声笑语时时绕</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.勤勉立身，笃行不息步步高</a:t>
            </a:r>
            <a:endParaRPr lang="en-US" altLang="zh-CN" sz="2400" dirty="0"/>
          </a:p>
        </p:txBody>
      </p:sp>
      <p:sp>
        <p:nvSpPr>
          <p:cNvPr id="5" name="QC_4_AS.19_1#d7c872a0c?vcp=1&amp;pid=182bef1ee&amp;color=0,0,0&amp;vtp=1&amp;bbb=1&amp;hb=1"/>
          <p:cNvSpPr/>
          <p:nvPr/>
        </p:nvSpPr>
        <p:spPr>
          <a:xfrm>
            <a:off x="576072" y="4012878"/>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（“和气宽心，厚德生良能载物”与“熙风敞意，慈怀抒善可承情”结构相同</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语义</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相应</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，体现家庭的和睦氛围，且对联末字音韵符合平仄要求，“物”为仄声，“</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情</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为平声</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6" name="QC_4_AN.18_1#d7c872a0c.bracket?vcp=1&amp;pid=182bef1ee&amp;color=0,0,0&amp;vpa=10&amp;vtp=1&amp;answeroption=A"/>
          <p:cNvSpPr txBox="1"/>
          <p:nvPr/>
        </p:nvSpPr>
        <p:spPr>
          <a:xfrm>
            <a:off x="449072" y="2915598"/>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bg/>
                                          </p:spTgt>
                                        </p:tgtEl>
                                        <p:attrNameLst>
                                          <p:attrName>style.visibility</p:attrName>
                                        </p:attrNameLst>
                                      </p:cBhvr>
                                      <p:to>
                                        <p:strVal val="visible"/>
                                      </p:to>
                                    </p:set>
                                    <p:animEffect transition="in" filter="wipe(left)">
                                      <p:cBhvr>
                                        <p:cTn id="12" dur="500"/>
                                        <p:tgtEl>
                                          <p:spTgt spid="5">
                                            <p:bg/>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wipe(left)">
                                      <p:cBhvr>
                                        <p:cTn id="15" dur="500"/>
                                        <p:tgtEl>
                                          <p:spTgt spid="5">
                                            <p:txEl>
                                              <p:pRg st="0" end="0"/>
                                            </p:tx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1" end="1"/>
                                            </p:txEl>
                                          </p:spTgt>
                                        </p:tgtEl>
                                        <p:attrNameLst>
                                          <p:attrName>style.visibility</p:attrName>
                                        </p:attrNameLst>
                                      </p:cBhvr>
                                      <p:to>
                                        <p:strVal val="visible"/>
                                      </p:to>
                                    </p:set>
                                    <p:animEffect transition="in" filter="wipe(left)">
                                      <p:cBhvr>
                                        <p:cTn id="18" dur="500"/>
                                        <p:tgtEl>
                                          <p:spTgt spid="5">
                                            <p:txEl>
                                              <p:pRg st="1" end="1"/>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wipe(left)">
                                      <p:cBhvr>
                                        <p:cTn id="21"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9591</Words>
  <Application>WPS 演示</Application>
  <PresentationFormat>自定义</PresentationFormat>
  <Paragraphs>503</Paragraphs>
  <Slides>50</Slides>
  <Notes>50</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50</vt:i4>
      </vt:variant>
    </vt:vector>
  </HeadingPairs>
  <TitlesOfParts>
    <vt:vector size="68" baseType="lpstr">
      <vt:lpstr>Arial</vt:lpstr>
      <vt:lpstr>宋体</vt:lpstr>
      <vt:lpstr>Wingdings</vt:lpstr>
      <vt:lpstr>微软雅黑</vt:lpstr>
      <vt:lpstr>微软雅黑</vt:lpstr>
      <vt:lpstr>SimHei</vt:lpstr>
      <vt:lpstr>SimHei</vt:lpstr>
      <vt:lpstr>Times New Roman</vt:lpstr>
      <vt:lpstr>SimSun</vt:lpstr>
      <vt:lpstr>Times New Roman</vt:lpstr>
      <vt:lpstr>SimSun</vt:lpstr>
      <vt:lpstr>Arial Unicode MS</vt:lpstr>
      <vt:lpstr>等线</vt:lpstr>
      <vt:lpstr>Calibri</vt:lpstr>
      <vt:lpstr>华文细黑</vt:lpstr>
      <vt:lpstr>KaiTi</vt:lpstr>
      <vt:lpstr>Microsoft PhagsPa</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陈冬洁</cp:lastModifiedBy>
  <cp:revision>6</cp:revision>
  <dcterms:created xsi:type="dcterms:W3CDTF">2025-04-11T10:07:49Z</dcterms:created>
  <dcterms:modified xsi:type="dcterms:W3CDTF">2025-04-11T10:07:49Z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E558A512F67AF92BF4E6F867221A9190_42</vt:lpwstr>
  </property>
  <property fmtid="{D5CDD505-2E9C-101B-9397-08002B2CF9AE}" pid="3" name="KSOProductBuildVer">
    <vt:lpwstr>2052-12.8.2.15283</vt:lpwstr>
  </property>
</Properties>
</file>