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304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305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</p:sldIdLst>
  <p:sldSz cx="12096750" cy="6840220"/>
  <p:notesSz cx="6840220" cy="1209675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96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6" Type="http://schemas.openxmlformats.org/officeDocument/2006/relationships/tableStyles" Target="tableStyles.xml"/><Relationship Id="rId55" Type="http://schemas.openxmlformats.org/officeDocument/2006/relationships/viewProps" Target="viewProps.xml"/><Relationship Id="rId54" Type="http://schemas.openxmlformats.org/officeDocument/2006/relationships/presProps" Target="presProps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f34a3b0bee9fc1ba320446#tid=67f75c8f5932700009ac04c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556248" y="4069080"/>
            <a:ext cx="3602736" cy="83210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r">
              <a:lnSpc>
                <a:spcPct val="100000"/>
              </a:lnSpc>
            </a:pPr>
            <a:r>
              <a:rPr lang="en-US" sz="48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语文  A版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7_1#f4541591a?sp=1&amp;vcp=1&amp;pid=da35e99b4&amp;color=0,0,0&amp;vtp=1&amp;bt=1&amp;bbb=1&amp;hb=1"/>
          <p:cNvSpPr/>
          <p:nvPr/>
        </p:nvSpPr>
        <p:spPr>
          <a:xfrm>
            <a:off x="576072" y="539986"/>
            <a:ext cx="10954512" cy="96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5.请根据以下资料夹提供的信息，为中国文化遗产标志写一段介绍词。要求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使用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中国文化遗产标志的口吻展开介绍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，说明顺序合理，信息完整。（2分）</a:t>
            </a:r>
            <a:endParaRPr lang="en-US" altLang="zh-CN" sz="2400" dirty="0"/>
          </a:p>
        </p:txBody>
      </p:sp>
      <p:graphicFrame>
        <p:nvGraphicFramePr>
          <p:cNvPr id="11" name="QO_6_BD.17_2#f4541591a?colgroup=4,30&amp;vcp=1&amp;pid=da35e99b4&amp;color=0,0,0&amp;vtp=1&amp;bbb=1&amp;hb=1"/>
          <p:cNvGraphicFramePr>
            <a:graphicFrameLocks noGrp="1"/>
          </p:cNvGraphicFramePr>
          <p:nvPr/>
        </p:nvGraphicFramePr>
        <p:xfrm>
          <a:off x="576072" y="1622026"/>
          <a:ext cx="10917936" cy="2434717"/>
        </p:xfrm>
        <a:graphic>
          <a:graphicData uri="http://schemas.openxmlformats.org/drawingml/2006/table">
            <a:tbl>
              <a:tblPr/>
              <a:tblGrid>
                <a:gridCol w="1472184"/>
                <a:gridCol w="9445752"/>
              </a:tblGrid>
              <a:tr h="243471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400"/>
                        </a:lnSpc>
                      </a:pPr>
                      <a:r>
                        <a:rPr lang="en-US" altLang="zh-CN" sz="5850" b="1" i="0" kern="0" spc="-99900" smtClean="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1" i="0" kern="0" spc="0" smtClean="0">
                          <a:solidFill>
                            <a:srgbClr val="FFFFFF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______________________</a:t>
                      </a:r>
                      <a:endParaRPr lang="en-US" altLang="zh-CN" sz="900" spc="0" dirty="0">
                        <a:latin typeface="SimSun" panose="02010600030101010101" pitchFamily="34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【资料夹】中国文化遗产标志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◆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采用金沙太阳神鸟金饰图案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◆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图案内层的中心部分为一个圆圈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周围等距分布有十二道旋转的齿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状光芒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图案外层由四只相同的逆时针飞行的鸟组成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◆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外圈包含“中国文化遗产”的汉字和汉语拼音字样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QO_6_BD.17_3#f4541591a.table_image?tii=1&amp;vcp=1&amp;pid=da35e99b4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3232" y="2249597"/>
            <a:ext cx="1197864" cy="117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6_AN.18_1#f4541591a?vcp=1&amp;pid=da35e99b4&amp;color=0,0,0&amp;vtp=1&amp;bbb=1&amp;hb=1"/>
          <p:cNvSpPr/>
          <p:nvPr/>
        </p:nvSpPr>
        <p:spPr>
          <a:xfrm>
            <a:off x="576072" y="4187425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大家好！我是中国文化遗产标志，我由金沙太阳鸟金饰图案点缀而成。（1分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）;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图案内层的中心部分为一个圆圈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，周围等距分布有十二道旋转的齿状光芒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图案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外层由四只相同的逆时针飞行的鸟组成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。外圈包含“中国文化遗产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的汉字和汉语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拼音字样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。（1分）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9_1#2dc807454?vcp=1&amp;pid=da35e99b4&amp;color=0,0,0&amp;vtp=1&amp;bt=1&amp;bbb=1&amp;hb=1"/>
          <p:cNvSpPr/>
          <p:nvPr/>
        </p:nvSpPr>
        <p:spPr>
          <a:xfrm>
            <a:off x="576072" y="121027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6.【诗文创刊】“校园文学部落”组建活动开展以来，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同学们阅读了许多古典诗文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还创作了许多优秀的诗篇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，为此，班级准备创立自己的诗刊。</a:t>
            </a:r>
            <a:endParaRPr lang="en-US" altLang="zh-CN" sz="2400" dirty="0"/>
          </a:p>
        </p:txBody>
      </p:sp>
      <p:sp>
        <p:nvSpPr>
          <p:cNvPr id="3" name="QB_7_BD.20_1#0fddd220e?sp=1&amp;vcp=1&amp;pid=2dc807454&amp;color=0,0,0&amp;vtp=1&amp;bbb=1"/>
          <p:cNvSpPr/>
          <p:nvPr/>
        </p:nvSpPr>
        <p:spPr>
          <a:xfrm>
            <a:off x="576072" y="236501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（1）请仿照示例，给班级诗刊取一个富有文学韵味的名字，并简述其寓意。（2分）</a:t>
            </a:r>
            <a:endParaRPr lang="en-US" altLang="zh-CN" sz="2400" spc="-50" dirty="0"/>
          </a:p>
        </p:txBody>
      </p:sp>
      <p:graphicFrame>
        <p:nvGraphicFramePr>
          <p:cNvPr id="12" name="QB_7_BD.20_2#0fddd220e?colgroup=6,28&amp;vcp=1&amp;pid=2dc807454&amp;color=0,0,0&amp;vtp=1&amp;bbb=1&amp;hb=1"/>
          <p:cNvGraphicFramePr>
            <a:graphicFrameLocks noGrp="1"/>
          </p:cNvGraphicFramePr>
          <p:nvPr/>
        </p:nvGraphicFramePr>
        <p:xfrm>
          <a:off x="576072" y="2969101"/>
          <a:ext cx="10927080" cy="2587117"/>
        </p:xfrm>
        <a:graphic>
          <a:graphicData uri="http://schemas.openxmlformats.org/drawingml/2006/table">
            <a:tbl>
              <a:tblPr/>
              <a:tblGrid>
                <a:gridCol w="2176272"/>
                <a:gridCol w="8750808"/>
              </a:tblGrid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刊名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《火花》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刊名寓意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阅读和写作会像星星之火般唤醒大家对文学的热爱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刊名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2400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刊名寓意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2400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______________________________________________________</a:t>
                      </a:r>
                      <a:endParaRPr lang="en-US" altLang="zh-CN" sz="2400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_________________________________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B_7_AN.21_1#0fddd220e.blank?vcp=1&amp;pid=2dc807454&amp;color=0,0,0&amp;vpa=6&amp;vtp=1&amp;bbb=1"/>
          <p:cNvSpPr/>
          <p:nvPr/>
        </p:nvSpPr>
        <p:spPr>
          <a:xfrm>
            <a:off x="3134995" y="3943350"/>
            <a:ext cx="2365375" cy="6527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示例：《小荷》</a:t>
            </a:r>
            <a:endParaRPr lang="en-US" altLang="zh-CN" sz="2400" dirty="0"/>
          </a:p>
        </p:txBody>
      </p:sp>
      <p:sp>
        <p:nvSpPr>
          <p:cNvPr id="6" name="QB_7_AN.22_1#0fddd220e.blank?vcp=1&amp;pid=2dc807454&amp;color=0,0,0&amp;vpa=7&amp;vtp=1&amp;bbb=1&amp;hb=1"/>
          <p:cNvSpPr/>
          <p:nvPr/>
        </p:nvSpPr>
        <p:spPr>
          <a:xfrm>
            <a:off x="2824344" y="4590129"/>
            <a:ext cx="8623808" cy="95097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出自诗句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“小荷才露尖尖角，早有蜻蜓立上头”。“小荷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比喻同学们的才华可在诗刊中崭露头角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23_1#3c745e1f5?vcp=1&amp;pid=2dc807454&amp;color=0,0,0&amp;vtp=1&amp;bt=1&amp;bbb=1&amp;hb=1"/>
          <p:cNvSpPr/>
          <p:nvPr/>
        </p:nvSpPr>
        <p:spPr>
          <a:xfrm>
            <a:off x="576072" y="174689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（2）在学习创作诗歌的过程中，班主任呼吁同学们要独立思考，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勤动笔多练习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才能写出更好的作品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。小语却认为，用AI工具代写诗歌更容易。对此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请写一段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80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字以内的议论性文字，谈谈你的看法。要求：观点明确，有理有据。（4分）</a:t>
            </a:r>
            <a:endParaRPr lang="en-US" altLang="zh-CN" sz="2400" dirty="0"/>
          </a:p>
        </p:txBody>
      </p:sp>
      <p:sp>
        <p:nvSpPr>
          <p:cNvPr id="3" name="QO_7_AN.24_1#3c745e1f5?vcp=1&amp;pid=2dc807454&amp;color=0,0,0&amp;vtp=1&amp;bbb=1&amp;hb=1"/>
          <p:cNvSpPr/>
          <p:nvPr/>
        </p:nvSpPr>
        <p:spPr>
          <a:xfrm>
            <a:off x="576072" y="3447728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示例：我认为独立思考才能创作出好的诗歌。（1分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独立思考创作出来的作品才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有灵魂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；（1分）让AI代劳，易产生思维惰性，导致作品同质化。（1分）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所以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科技应作辅助而非主力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。（1分）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5_1#bae36d3ed?sp=1&amp;vcp=1&amp;pid=da35e99b4&amp;color=0,0,0&amp;vtp=1&amp;bt=1&amp;bbb=1&amp;hb=1"/>
          <p:cNvSpPr/>
          <p:nvPr/>
        </p:nvSpPr>
        <p:spPr>
          <a:xfrm>
            <a:off x="576072" y="1493679"/>
            <a:ext cx="10954512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7.根据语境，在横线上填写古诗文原句和文学常识。（6分）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中国古典诗文是士大夫精神的栖所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，②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陶渊明《饮酒》（其五）］勾勒出隐逸者的精神桃源，与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，草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色入帘青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”（刘禹锡《陋室铭》）的陋室清趣遥相呼应，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展露古代文人的超然志趣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人名）在《醉翁亭记》中抒发的与民同乐情怀，与杜甫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茅屋为秋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风所破歌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》“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，⑥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的仁者之思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共同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浇筑成中国古代士大夫的家国脊梁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6_AN.26_1#bae36d3ed.blank?vcp=1&amp;pid=da35e99b4&amp;color=0,0,0&amp;vpa=8&amp;vtp=1&amp;bbb=1"/>
          <p:cNvSpPr/>
          <p:nvPr/>
        </p:nvSpPr>
        <p:spPr>
          <a:xfrm>
            <a:off x="6569679" y="2024539"/>
            <a:ext cx="17526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采菊东篱下</a:t>
            </a:r>
            <a:endParaRPr lang="en-US" altLang="zh-CN" sz="2400" dirty="0"/>
          </a:p>
        </p:txBody>
      </p:sp>
      <p:sp>
        <p:nvSpPr>
          <p:cNvPr id="4" name="QB_6_AN.27_1#bae36d3ed.blank?vcp=1&amp;pid=da35e99b4&amp;color=0,0,0&amp;vpa=9&amp;vtp=1&amp;bbb=1"/>
          <p:cNvSpPr/>
          <p:nvPr/>
        </p:nvSpPr>
        <p:spPr>
          <a:xfrm>
            <a:off x="9011254" y="2024539"/>
            <a:ext cx="17526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悠然见南山</a:t>
            </a:r>
            <a:endParaRPr lang="en-US" altLang="zh-CN" sz="2400" dirty="0"/>
          </a:p>
        </p:txBody>
      </p:sp>
      <p:sp>
        <p:nvSpPr>
          <p:cNvPr id="5" name="QB_6_AN.28_1#bae36d3ed.blank?vcp=1&amp;pid=da35e99b4&amp;color=0,0,0&amp;vpa=10&amp;vtp=1&amp;bbb=1"/>
          <p:cNvSpPr/>
          <p:nvPr/>
        </p:nvSpPr>
        <p:spPr>
          <a:xfrm>
            <a:off x="9017604" y="2583339"/>
            <a:ext cx="17526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苔痕上阶绿</a:t>
            </a:r>
            <a:endParaRPr lang="en-US" altLang="zh-CN" sz="2400" dirty="0"/>
          </a:p>
        </p:txBody>
      </p:sp>
      <p:sp>
        <p:nvSpPr>
          <p:cNvPr id="6" name="QB_6_AN.29_1#bae36d3ed.blank?vcp=1&amp;pid=da35e99b4&amp;color=0,0,0&amp;vpa=11&amp;vtp=1&amp;bbb=1"/>
          <p:cNvSpPr/>
          <p:nvPr/>
        </p:nvSpPr>
        <p:spPr>
          <a:xfrm>
            <a:off x="899128" y="3700939"/>
            <a:ext cx="11398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欧阳修</a:t>
            </a:r>
            <a:endParaRPr lang="en-US" altLang="zh-CN" sz="2400" dirty="0"/>
          </a:p>
        </p:txBody>
      </p:sp>
      <p:sp>
        <p:nvSpPr>
          <p:cNvPr id="7" name="QB_6_AN.30_1#bae36d3ed.blank?vcp=1&amp;pid=da35e99b4&amp;color=0,0,0&amp;vpa=12&amp;vtp=1&amp;bbb=1"/>
          <p:cNvSpPr/>
          <p:nvPr/>
        </p:nvSpPr>
        <p:spPr>
          <a:xfrm>
            <a:off x="2570766" y="4259739"/>
            <a:ext cx="236537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安得广厦千万间</a:t>
            </a:r>
            <a:endParaRPr lang="en-US" altLang="zh-CN" sz="2400" dirty="0"/>
          </a:p>
        </p:txBody>
      </p:sp>
      <p:sp>
        <p:nvSpPr>
          <p:cNvPr id="8" name="QB_6_AN.31_1#bae36d3ed.blank?vcp=1&amp;pid=da35e99b4&amp;color=0,0,0&amp;vpa=13&amp;vtp=1&amp;bbb=1"/>
          <p:cNvSpPr/>
          <p:nvPr/>
        </p:nvSpPr>
        <p:spPr>
          <a:xfrm>
            <a:off x="5621940" y="4259739"/>
            <a:ext cx="29781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大庇天下寒士俱欢颜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dd182d04e?vcp=1&amp;pid=e485ccab6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二、阅读（48分）</a:t>
            </a:r>
            <a:endParaRPr lang="en-US" altLang="zh-CN" sz="2600" dirty="0"/>
          </a:p>
        </p:txBody>
      </p:sp>
      <p:sp>
        <p:nvSpPr>
          <p:cNvPr id="3" name="C_4_BD#569d35b6d?vcp=1&amp;pid=dd182d04e&amp;color=0,0,0&amp;vtp=1&amp;bbb=1"/>
          <p:cNvSpPr/>
          <p:nvPr/>
        </p:nvSpPr>
        <p:spPr>
          <a:xfrm>
            <a:off x="576072" y="1117088"/>
            <a:ext cx="10954512" cy="70307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（一）整本书阅读（7分）</a:t>
            </a:r>
            <a:endParaRPr lang="en-US" altLang="zh-CN" sz="2400" dirty="0"/>
          </a:p>
        </p:txBody>
      </p:sp>
      <p:sp>
        <p:nvSpPr>
          <p:cNvPr id="4" name="QO_5_BD.32_1#72084e72c?vcp=1&amp;pid=569d35b6d&amp;color=0,0,0&amp;vtp=1&amp;bbb=1&amp;hb=1"/>
          <p:cNvSpPr/>
          <p:nvPr/>
        </p:nvSpPr>
        <p:spPr>
          <a:xfrm>
            <a:off x="576072" y="1648832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8.班级开展主题为“走进儒林”的整本书沉浸式阅读体验活动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请你参与并完成以下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任务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3_1#4536c0078?sp=1&amp;vcp=1&amp;pid=72084e72c&amp;color=0,0,0&amp;vtp=1&amp;bt=1&amp;bbb=1&amp;hb=1"/>
          <p:cNvSpPr/>
          <p:nvPr/>
        </p:nvSpPr>
        <p:spPr>
          <a:xfrm>
            <a:off x="576072" y="103324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（1）小语对《儒林外史》的情节和人物进行了简要的梳理归类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请你根据提示将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表格补充完整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。（3分）</a:t>
            </a:r>
            <a:endParaRPr lang="en-US" altLang="zh-CN" sz="2400" dirty="0"/>
          </a:p>
        </p:txBody>
      </p:sp>
      <p:graphicFrame>
        <p:nvGraphicFramePr>
          <p:cNvPr id="16" name="QB_6_BD.33_2#4536c0078?colgroup=6,12,9,5&amp;vcp=1&amp;pid=72084e72c&amp;color=0,0,0&amp;vtp=1&amp;bbb=1&amp;hb=1"/>
          <p:cNvGraphicFramePr>
            <a:graphicFrameLocks noGrp="1"/>
          </p:cNvGraphicFramePr>
          <p:nvPr/>
        </p:nvGraphicFramePr>
        <p:xfrm>
          <a:off x="576072" y="2269204"/>
          <a:ext cx="10908792" cy="3538093"/>
        </p:xfrm>
        <a:graphic>
          <a:graphicData uri="http://schemas.openxmlformats.org/drawingml/2006/table">
            <a:tbl>
              <a:tblPr/>
              <a:tblGrid>
                <a:gridCol w="2057400"/>
                <a:gridCol w="3941064"/>
                <a:gridCol w="2944368"/>
                <a:gridCol w="1965960"/>
              </a:tblGrid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回目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情节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人物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归类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447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第1回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说楔子敷陈大义借名流隐括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全文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2400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真儒名贤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第2—54回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王孝廉村学识同科周蒙师暮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年登上第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endParaRPr lang="en-US" altLang="zh-CN" sz="1200" dirty="0">
                        <a:latin typeface="SimSun" panose="02010600030101010101" pitchFamily="34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周进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范进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严监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生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严贡生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endParaRPr lang="en-US" altLang="zh-CN" sz="1200" dirty="0">
                        <a:latin typeface="SimSun" panose="02010600030101010101" pitchFamily="34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2400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447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第55—56回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添四客述往思来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2400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________</a:t>
                      </a:r>
                      <a:endParaRPr lang="en-US" altLang="zh-CN" sz="2400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_________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endParaRPr lang="en-US" altLang="zh-CN" sz="1200" dirty="0">
                        <a:latin typeface="SimSun" panose="02010600030101010101" pitchFamily="34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季遐年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王太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盖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宽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荆元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市井奇人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6_AN.34_1#4536c0078.blank?vcp=1&amp;pid=72084e72c&amp;color=0,0,0&amp;vpa=14&amp;vtp=1&amp;bbb=1"/>
          <p:cNvSpPr/>
          <p:nvPr/>
        </p:nvSpPr>
        <p:spPr>
          <a:xfrm>
            <a:off x="7759065" y="2981960"/>
            <a:ext cx="833755" cy="6134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王冕</a:t>
            </a:r>
            <a:endParaRPr lang="en-US" altLang="zh-CN" sz="2400" dirty="0"/>
          </a:p>
        </p:txBody>
      </p:sp>
      <p:sp>
        <p:nvSpPr>
          <p:cNvPr id="5" name="QB_6_AN.35_1#4536c0078.blank?vcp=1&amp;pid=72084e72c&amp;color=0,0,0&amp;vpa=15&amp;vtp=1&amp;bbb=1"/>
          <p:cNvSpPr/>
          <p:nvPr/>
        </p:nvSpPr>
        <p:spPr>
          <a:xfrm>
            <a:off x="9909810" y="3944620"/>
            <a:ext cx="1446530" cy="64262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儒林百态</a:t>
            </a:r>
            <a:endParaRPr lang="en-US" altLang="zh-CN" sz="2400" dirty="0"/>
          </a:p>
        </p:txBody>
      </p:sp>
      <p:sp>
        <p:nvSpPr>
          <p:cNvPr id="6" name="QB_6_AN.36_1#4536c0078.blank?vcp=1&amp;pid=72084e72c&amp;color=0,0,0&amp;vpa=16&amp;vtp=1&amp;bbb=1&amp;hb=1"/>
          <p:cNvSpPr/>
          <p:nvPr/>
        </p:nvSpPr>
        <p:spPr>
          <a:xfrm>
            <a:off x="3604260" y="4826000"/>
            <a:ext cx="2978150" cy="95123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       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弹一曲   高山流水         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37_1#5590550af?vcp=1&amp;pid=72084e72c&amp;color=0,0,0&amp;mp=1&amp;vtp=1&amp;bt=1&amp;bbb=1&amp;hb=1"/>
          <p:cNvSpPr/>
          <p:nvPr/>
        </p:nvSpPr>
        <p:spPr>
          <a:xfrm>
            <a:off x="576072" y="174562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（2）根据以上表格内容，小语发现《儒林外史》描绘了许多文人的形象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却以四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位市井奇人作为压轴人物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。你认为作者这样安排的用意是什么？（4分）</a:t>
            </a:r>
            <a:endParaRPr lang="en-US" altLang="zh-CN" sz="2400" dirty="0"/>
          </a:p>
        </p:txBody>
      </p:sp>
      <p:sp>
        <p:nvSpPr>
          <p:cNvPr id="3" name="QO_6_AN.38_1#5590550af?vcp=1&amp;pid=72084e72c&amp;color=0,0,0&amp;vtp=1&amp;bbb=1&amp;hb=1"/>
          <p:cNvSpPr/>
          <p:nvPr/>
        </p:nvSpPr>
        <p:spPr>
          <a:xfrm>
            <a:off x="576072" y="2900358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小说主体通过描绘儒林“群丑图”，展现功名利禄对读书人灵魂的毒害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批判了当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时荒谬的科举制度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；（1分）再以四位各怀才艺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淡泊名利的市井奇人作为压轴人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物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；（1分）与楔子中品行高洁的王冕呼应，与“儒林群丑”形成鲜明对比，（1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寄托了作者对理想社会的追求和对戕害读书人的科举制度的讽刺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。（1分）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ce51ec1a?vcp=1&amp;pid=dd182d04e&amp;color=0,0,0&amp;vtp=1&amp;bt=1&amp;bbb=1"/>
          <p:cNvSpPr/>
          <p:nvPr/>
        </p:nvSpPr>
        <p:spPr>
          <a:xfrm>
            <a:off x="576072" y="539496"/>
            <a:ext cx="10954512" cy="5486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（二）现代文阅读I（本题共3小题，9分）</a:t>
            </a:r>
            <a:endParaRPr lang="en-US" altLang="zh-CN" sz="2400" dirty="0"/>
          </a:p>
        </p:txBody>
      </p:sp>
      <p:sp>
        <p:nvSpPr>
          <p:cNvPr id="3" name="QM_5_BD.39_1#7ec2bf3f2?vcp=1&amp;pid=7ce51ec1a&amp;color=0,0,0&amp;vtp=1&amp;bbb=1&amp;hb=1"/>
          <p:cNvSpPr/>
          <p:nvPr/>
        </p:nvSpPr>
        <p:spPr>
          <a:xfrm>
            <a:off x="576072" y="1063933"/>
            <a:ext cx="109545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阅读下面的文字，完成9～11题。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KaiTi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材料一】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KaiTi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对联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，雅称楹联，俗称对子。其言简意深，对仗工整，平仄协调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是汉语语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言独特的艺术形式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KaiTi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对联可分成若干种类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。按所用之处分，有门联、厅堂联、胜迹联等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按内容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，有春联、寿联、婚联、挽联等。按技巧分，有迷联、隐联、巧趣联等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按字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数分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，有短联、中联、长联、特长联。按句数分，有单句联、多句联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区分上下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联的方法是看句末字的平仄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，即“仄起平收”。</a:t>
            </a:r>
            <a:endParaRPr lang="en-US" altLang="zh-CN" sz="2400" dirty="0"/>
          </a:p>
          <a:p>
            <a:pPr latinLnBrk="1"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39_1#7ec2bf3f2?vcp=1&amp;pid=7ce51ec1a&amp;color=0,0,0&amp;vtp=1&amp;bbb=1&amp;hb=1"/>
          <p:cNvSpPr/>
          <p:nvPr/>
        </p:nvSpPr>
        <p:spPr>
          <a:xfrm>
            <a:off x="576072" y="1766729"/>
            <a:ext cx="109545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KaiTi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最早的对联是人们为了庆祝新春佳节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，增添喜庆气氛的应时之作，</a:t>
            </a:r>
            <a:r>
              <a:rPr lang="en-US" altLang="zh-CN" sz="2400" b="1" i="0" spc="-5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被称为春联</a:t>
            </a:r>
            <a:r>
              <a:rPr lang="en-US" altLang="zh-CN" sz="2400" b="1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b="1" i="0" spc="-5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史料记载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，早在秦汉以前，民间就有过年时在家门前悬挂桃符的习俗</a:t>
            </a:r>
            <a:r>
              <a:rPr lang="en-US" altLang="zh-CN" sz="2400" b="1" i="0" spc="-5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人们在桃木</a:t>
            </a:r>
            <a:endParaRPr lang="en-US" altLang="zh-CN" sz="2400" b="1" i="0" spc="-5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板上画符以辟邪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、祈福，这便是王安石诗中“总把新桃换旧符”的由来</a:t>
            </a:r>
            <a:r>
              <a:rPr lang="en-US" altLang="zh-CN" sz="2400" b="1" i="0" spc="-5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随着吉祥话</a:t>
            </a:r>
            <a:endParaRPr lang="en-US" altLang="zh-CN" sz="2400" b="1" i="0" spc="-5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越写越多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，桃木板不够写了，就把桃木板上的句子改写到红纸上</a:t>
            </a:r>
            <a:r>
              <a:rPr lang="en-US" altLang="zh-CN" sz="2400" b="1" i="0" spc="-5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就出现了所谓的</a:t>
            </a:r>
            <a:endParaRPr lang="en-US" altLang="zh-CN" sz="2400" b="1" i="0" spc="-5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春联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。贴春联成为中国古代民间过年的一项重要习俗，一直延续到现在。</a:t>
            </a:r>
            <a:endParaRPr lang="en-US" altLang="zh-CN" sz="2400" spc="-50" dirty="0"/>
          </a:p>
          <a:p>
            <a:pPr algn="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摘编自胡建锋《字趣》）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39_2#7ec2bf3f2?vcp=1&amp;pid=7ce51ec1a&amp;color=0,0,0&amp;vtp=1&amp;bt=1&amp;bbb=1&amp;hb=1"/>
          <p:cNvSpPr/>
          <p:nvPr/>
        </p:nvSpPr>
        <p:spPr>
          <a:xfrm>
            <a:off x="576072" y="658019"/>
            <a:ext cx="109545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【材料二】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KaiTi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如何撰写对联呢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？首先，要根据对象和场合，选择清新流畅的语言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表达有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意义的内容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。例如“无声润物三春雨，有志育才一代功”可以送给辛勤的园丁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；“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枝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头喜鹊歌新曲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，雪里梅花报早春”适合用于春节传达喜气；“皓月描写双燕影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寒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霜映出并头梅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”经常出现在结婚喜庆时。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KaiTi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其次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，撰写上下联还应注意以下几点：内容必须相连，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表达一个共同的主题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两联字数须相同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，相同位置词语的词性应相同或相近，但不能出现“四海”对“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五湖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之类的词义雷同情况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，更不宜有“石”对“石”这样的同字相对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句式结构形式要相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，彼此对称；字音声调平仄相对，使对联念起来有一种音乐美。</a:t>
            </a:r>
            <a:endParaRPr lang="en-US" altLang="zh-CN" sz="2400" dirty="0"/>
          </a:p>
          <a:p>
            <a:pPr algn="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摘编自李仲华《漫话对联》）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39_3#7ec2bf3f2?vcp=1&amp;pid=7ce51ec1a&amp;color=0,0,0&amp;vtp=1&amp;bt=1&amp;bbb=1&amp;hb=1"/>
          <p:cNvSpPr/>
          <p:nvPr/>
        </p:nvSpPr>
        <p:spPr>
          <a:xfrm>
            <a:off x="576072" y="1767999"/>
            <a:ext cx="109545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【材料三】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KaiTi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作为传统文化样式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，对句不仅见诸诗词歌赋及章回小说的回目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而且呈现于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亭台楼阁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，不论是大雅之堂，还是寻常巷陌，到处都能瞥见它们的身影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过去的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铺面都会挂带有自己营业特点的楹联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：（甲）如“生意兴隆通四海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财源茂盛达三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江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”，（乙）如“东不管西不管酒管，兴也罢衰也罢喝罢”，（丙）如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但愿世间无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疾苦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，宁可架上药生尘”，连（丁）也有妙联，如“虽为毫末技艺，却是顶上功夫”。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39_4#7ec2bf3f2?vcp=1&amp;pid=7ce51ec1a&amp;color=0,0,0&amp;mp=1&amp;vtp=1&amp;bt=1&amp;bbb=1&amp;hb=1"/>
          <p:cNvSpPr/>
          <p:nvPr/>
        </p:nvSpPr>
        <p:spPr>
          <a:xfrm>
            <a:off x="576072" y="2042319"/>
            <a:ext cx="10954512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对联喜庆，百姓乐见，适于多种场合。老宅东厢房梁柱上，曾贴着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南阳诸葛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庐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，西蜀子云亭”的楹联。从横批“上梁大吉”可以看出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那是建造厢房时请人拟写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。节庆期间的门楣或厅堂上，对联就更为常见了。即便我们进庙宇观瞻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迎面</a:t>
            </a:r>
            <a:endParaRPr lang="en-US" altLang="zh-CN" sz="2400" b="1" i="0" u="sng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而来的门柱上</a:t>
            </a:r>
            <a:r>
              <a:rPr lang="en-US" altLang="zh-CN" sz="24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，也多半会有楹联。</a:t>
            </a:r>
            <a:endParaRPr lang="en-US" altLang="zh-CN" sz="2400" dirty="0"/>
          </a:p>
          <a:p>
            <a:pPr algn="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摘编自王兆贵《话说对联》）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40_1#b93b9a14d?vcp=1&amp;pid=7ec2bf3f2&amp;color=0,0,0&amp;vtp=1&amp;bt=1&amp;bbb=1"/>
          <p:cNvSpPr/>
          <p:nvPr/>
        </p:nvSpPr>
        <p:spPr>
          <a:xfrm>
            <a:off x="576072" y="87821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9.下列对材料的理解和分析，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错误的一项是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)。（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4" name="QC_6_BD.40_2#b93b9a14d.choices?vcp=1&amp;pid=7ec2bf3f2&amp;color=0,0,0&amp;vtp=1&amp;bbb=1&amp;hb=1"/>
          <p:cNvSpPr/>
          <p:nvPr/>
        </p:nvSpPr>
        <p:spPr>
          <a:xfrm>
            <a:off x="576072" y="1402647"/>
            <a:ext cx="10954512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A.根据材料一可以判断岳阳楼上的对联“四面湖山归眼底，万家忧乐到心头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属于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胜迹联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.材料二运用了举例子和作比较的说明方法，大量引用各类对联，使语言生动灵活。</a:t>
            </a:r>
            <a:endParaRPr lang="en-US" altLang="zh-CN" sz="2400" spc="-5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.材料三（甲）（乙）（丙）（丁）处应填入的内容分别为：商号、酒馆、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药店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理发店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.材料三画横线句子中的“多半”一词是说迎面而来的门柱上大部分会有楹联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这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一词不能删掉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C_6_AS.42_1#b93b9a14d?vcp=1&amp;pid=7ec2bf3f2&amp;color=0,0,0&amp;vtp=1&amp;bbb=1"/>
          <p:cNvSpPr/>
          <p:nvPr/>
        </p:nvSpPr>
        <p:spPr>
          <a:xfrm>
            <a:off x="576072" y="530154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（材料二没有运用作比较的说明方法）</a:t>
            </a:r>
            <a:endParaRPr lang="en-US" altLang="zh-CN" sz="2400" dirty="0"/>
          </a:p>
        </p:txBody>
      </p:sp>
      <p:sp>
        <p:nvSpPr>
          <p:cNvPr id="6" name="QC_6_AN.41_1#b93b9a14d.bracket?vcp=1&amp;pid=7ec2bf3f2&amp;color=0,0,0&amp;vpa=17&amp;vtp=1&amp;answeroption=B"/>
          <p:cNvSpPr txBox="1"/>
          <p:nvPr/>
        </p:nvSpPr>
        <p:spPr>
          <a:xfrm>
            <a:off x="449072" y="259136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1_1#c5ca8d371?sp=1&amp;vcp=1&amp;pid=7ec2bf3f2&amp;color=0,0,0&amp;vtp=1&amp;bt=1&amp;bbb=1&amp;hb=1&amp;hltap=1"/>
          <p:cNvSpPr/>
          <p:nvPr/>
        </p:nvSpPr>
        <p:spPr>
          <a:xfrm>
            <a:off x="576072" y="1761649"/>
            <a:ext cx="109545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10.春节快到了，你准备在家门口贴一副对联：“玉树临风喜满门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金蛇狂舞春添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彩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”。根据材料一的内容，区分并填写出上下联，再简要说明区分的理由。（4分）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上联：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_____________________________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下联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_____________________________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理由：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_______________________________________________________________________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_______________________________________________________________________</a:t>
            </a:r>
            <a:endParaRPr lang="en-US" altLang="zh-CN" sz="2400" dirty="0">
              <a:solidFill>
                <a:srgbClr val="000000"/>
              </a:solidFill>
              <a:latin typeface="SimSun" panose="02010600030101010101" pitchFamily="34" charset="-122"/>
            </a:endParaRPr>
          </a:p>
        </p:txBody>
      </p:sp>
      <p:sp>
        <p:nvSpPr>
          <p:cNvPr id="3" name="QB_6_AN.92_1#c5ca8d371.blank?vcp=1&amp;pid=7ec2bf3f2&amp;color=0,0,0&amp;vpa=18&amp;vtp=1&amp;bbb=1"/>
          <p:cNvSpPr/>
          <p:nvPr/>
        </p:nvSpPr>
        <p:spPr>
          <a:xfrm>
            <a:off x="1499203" y="2851309"/>
            <a:ext cx="43561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金蛇狂舞春添彩（1分）</a:t>
            </a:r>
            <a:endParaRPr lang="en-US" altLang="zh-CN" sz="2400" dirty="0"/>
          </a:p>
        </p:txBody>
      </p:sp>
      <p:sp>
        <p:nvSpPr>
          <p:cNvPr id="4" name="QB_6_AN.93_1#c5ca8d371.blank?vcp=1&amp;pid=7ec2bf3f2&amp;color=0,0,0&amp;vpa=19&amp;vtp=1&amp;bbb=1"/>
          <p:cNvSpPr/>
          <p:nvPr/>
        </p:nvSpPr>
        <p:spPr>
          <a:xfrm>
            <a:off x="6991954" y="2851309"/>
            <a:ext cx="43561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玉树临风喜满门（1分）</a:t>
            </a:r>
            <a:endParaRPr lang="en-US" altLang="zh-CN" sz="2400" dirty="0"/>
          </a:p>
        </p:txBody>
      </p:sp>
      <p:sp>
        <p:nvSpPr>
          <p:cNvPr id="5" name="QB_6_AN.94_1#c5ca8d371?sp=1&amp;vcp=1&amp;pid=7ec2bf3f2&amp;color=0,0,0&amp;vtp=1&amp;bt=1&amp;bbb=1&amp;hb=1&amp;hla=1"/>
          <p:cNvSpPr/>
          <p:nvPr/>
        </p:nvSpPr>
        <p:spPr>
          <a:xfrm>
            <a:off x="576072" y="340757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 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理由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：根据对联“仄起平收”的韵律格式，即上联末字应为仄声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下联末字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应为平声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，（1分）“金蛇狂舞春添彩”中“彩”属于仄声，所以此为上联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；“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玉树临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风喜满门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”中“门”属于平声，所以此为下联。（1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46_1#6ae17fb80?vcp=1&amp;pid=7ec2bf3f2&amp;color=0,0,0&amp;mp=1&amp;vtp=1&amp;bt=1&amp;bbb=1&amp;hb=1"/>
          <p:cNvSpPr/>
          <p:nvPr/>
        </p:nvSpPr>
        <p:spPr>
          <a:xfrm>
            <a:off x="576072" y="201994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11.雅韵对联传千古，墨香楹联映华章。结合以上材料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你认为对联从哪些方面影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响了人们的生活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？（3分）</a:t>
            </a:r>
            <a:endParaRPr lang="en-US" altLang="zh-CN" sz="2400" dirty="0"/>
          </a:p>
        </p:txBody>
      </p:sp>
      <p:sp>
        <p:nvSpPr>
          <p:cNvPr id="3" name="QO_6_AN.47_1#6ae17fb80?vcp=1&amp;pid=7ec2bf3f2&amp;color=0,0,0&amp;vtp=1&amp;bbb=1&amp;hb=1"/>
          <p:cNvSpPr/>
          <p:nvPr/>
        </p:nvSpPr>
        <p:spPr>
          <a:xfrm>
            <a:off x="576072" y="3174678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人们贴春联来庆祝新春佳节，增添喜庆气氛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这成为民间过年的一项重要习俗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400" b="1" i="0" dirty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（1分）对联在不同的场合可以表达不同的意义；（1分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对句还见诸诗词歌赋及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章回小说的回目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，成为一种传统文化样式，是我国重要的文化符号。（1分）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4dbb0bf7?vcp=1&amp;pid=dd182d04e&amp;color=0,0,0&amp;vtp=1&amp;bt=1&amp;bbb=1"/>
          <p:cNvSpPr/>
          <p:nvPr/>
        </p:nvSpPr>
        <p:spPr>
          <a:xfrm>
            <a:off x="576072" y="539496"/>
            <a:ext cx="10954512" cy="70307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（三）现代文阅读Ⅱ（本题共4小题，13分）</a:t>
            </a:r>
            <a:endParaRPr lang="en-US" altLang="zh-CN" sz="2400" dirty="0"/>
          </a:p>
        </p:txBody>
      </p:sp>
      <p:sp>
        <p:nvSpPr>
          <p:cNvPr id="3" name="QM_5_BD.48_1#5e9922a1d?vcp=1&amp;pid=64dbb0bf7&amp;color=0,0,0&amp;vtp=1&amp;bbb=1&amp;hb=1"/>
          <p:cNvSpPr/>
          <p:nvPr/>
        </p:nvSpPr>
        <p:spPr>
          <a:xfrm>
            <a:off x="576072" y="1063933"/>
            <a:ext cx="109545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阅读下面的文字，完成12～15题。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标题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：____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周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芳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KaiTi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把蒋爷和信仰联系在一起，我实在忍不住笑。可村里的两个大学生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提起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蒋爷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，总说他是个有信仰的人。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KaiTi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蒋爷外号“犟爷”，一条道走到黑。犟爷有些勾腰驼背，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一生不讲究吃穿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老伴儿去世后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，他越发邋里邋遢。犟爷一辈子没出过远门，他的三个儿子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决定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带老爷子出去旅游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，直奔黄山。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48_2#5e9922a1d?vcp=1&amp;pid=64dbb0bf7&amp;color=0,0,0&amp;vtp=1&amp;bt=1&amp;bbb=1&amp;hb=1"/>
          <p:cNvSpPr/>
          <p:nvPr/>
        </p:nvSpPr>
        <p:spPr>
          <a:xfrm>
            <a:off x="576072" y="1500029"/>
            <a:ext cx="10954512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③犟爷虽然腿脚有力，但要登上黄山的莲花峰还得要一些体力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儿子看犟爷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累得说不出话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，便唤来一副滑竿，让老爷子坐上，正好享享福。哪知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人家一落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竿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，犟爷一下子脸涨得通红，坚决不坐。儿子拉扯着老爷子：“不用您给钱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犟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爷看着年龄比儿子还大的轿夫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，抬腿就走，嘟囔道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再怎么说也轮不到别人服侍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我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。”犟爷指着过去的几副滑竿，看到坐在上面的人摇头晃脑，颤颤悠悠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气得直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拍腿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，说：“人靠山，山养人，都是惯的。”回村，有人问黄山如何，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犟爷手一背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嘴一撇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：“山是直的，腰是弯的。”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48_3#5e9922a1d?vcp=1&amp;pid=64dbb0bf7&amp;color=0,0,0&amp;mp=1&amp;vtp=1&amp;bt=1&amp;bbb=1&amp;hb=1"/>
          <p:cNvSpPr/>
          <p:nvPr/>
        </p:nvSpPr>
        <p:spPr>
          <a:xfrm>
            <a:off x="576072" y="1219359"/>
            <a:ext cx="109545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④犟爷住的这个山，其实是个山包子，但绵延较广，少有平地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小山挂条小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河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，那条河，说大不大，说小也有丈余宽。山有水，本是平添灵气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但那条小河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却成了村民出山的拦路河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，河上搭的几块木板早已腐朽。有一年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一个踩空的孩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子被水卷走了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KaiTi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这一天早上，犟爷背手，勾腰昂首，来到村主任家：“啥时建桥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村主任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正站在门口刷牙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，一昂脖，差点呛到鼻孔。村主任嘴角挂着白沫，挤出笑脸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犟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爷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，还得等等，一个小村子，桩桩件件都要花钱，今年还要规划生态茶园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哪顾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得上桥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？”犟爷一听，背着手掉头就走。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48_4#5e9922a1d?vcp=1&amp;pid=64dbb0bf7&amp;color=0,0,0&amp;mp=1&amp;vtp=1&amp;bt=1&amp;bbb=1&amp;hb=1"/>
          <p:cNvSpPr/>
          <p:nvPr/>
        </p:nvSpPr>
        <p:spPr>
          <a:xfrm>
            <a:off x="576072" y="658019"/>
            <a:ext cx="109545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⑥那几日，犟爷在村外一圈圈转悠，专往荒凉处看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时不时在乱石堆上踢两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脚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。没几天，村里几个老头手拿抬棍、麻绳，对着一些石块指指点点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一块块往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小河方向抬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。“犟爷要带人架桥”的消息刮遍村子。村主任小跑着赶往河边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犟爷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几个人站在齐腰深的水中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，接过岸上递来的石头，往河道中填。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KaiTi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“犟爷，这河是活水，你这一拦，想建坝啊？”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KaiTi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⑧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“我还没糊涂，我们只在河道中间垒个桥墩，墩上铺桥，不影响水流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犟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爷说道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。村主任自讨没趣，转身就走，让他们折腾去，省得天天追屁股喊建桥。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KaiTi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⑨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原本只有几个老头忙活，后来有更多人陆续地加入，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河道中垒起一个墩子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石墩与岸齐平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。到哪里找桥面呢？大家把目光瞅向犟爷。“收工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犟爷手握麻绳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背着手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，迈着脚步，绳子一下一下地拍打着屁股。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48_5#5e9922a1d?vcp=1&amp;pid=64dbb0bf7&amp;color=0,0,0&amp;mp=1&amp;vtp=1&amp;bt=1&amp;bbb=1&amp;hb=1"/>
          <p:cNvSpPr/>
          <p:nvPr/>
        </p:nvSpPr>
        <p:spPr>
          <a:xfrm>
            <a:off x="576072" y="1500029"/>
            <a:ext cx="10954512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⑩还是那几个老头，犟爷打先，天一亮就来到村主任家，对着大门比画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动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手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！”犟爷巴掌一挥，几个老头要拆门板，睡梦中的村主任惊得跌下床来。“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犟爷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这是干什么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！”村主任赤着双脚跑出房门，胸口起伏，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隔夜的酒气一口一口地喷着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你好歹也是村主任，桥墩大家伙垒起来了，你就捐两块门板吧，一边一块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担在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墩上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，正好铺个桥面。”“犟爷啊，桥面村委会来想办法，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我保证一天内就办到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犟爷停下手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，回头招呼那几个人：“村主任吐口唾沫就是钉子，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我们信他一回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几个老头离开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，村主任瘫在了门槛上。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c26bcd372.fixed?vcp=1&amp;color=0,0,0&amp;vtp=1&amp;bbb=1"/>
          <p:cNvSpPr/>
          <p:nvPr/>
        </p:nvSpPr>
        <p:spPr>
          <a:xfrm>
            <a:off x="0" y="1874520"/>
            <a:ext cx="12097512" cy="9692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800" b="1" i="0" dirty="0">
                <a:solidFill>
                  <a:srgbClr val="000000"/>
                </a:solidFill>
                <a:latin typeface="SimHei" panose="02010609060101010101" pitchFamily="34" charset="-122"/>
                <a:ea typeface="SimHei" panose="02010609060101010101" pitchFamily="34" charset="-122"/>
                <a:cs typeface="SimHei" panose="02010609060101010101" pitchFamily="34" charset="-120"/>
              </a:rPr>
              <a:t> 2025年初中学业水平考试模拟测试卷（六）</a:t>
            </a:r>
            <a:endParaRPr lang="en-US" altLang="zh-CN" sz="4800" dirty="0"/>
          </a:p>
        </p:txBody>
      </p:sp>
      <p:sp>
        <p:nvSpPr>
          <p:cNvPr id="3" name="C_1#c26bcd372.fixed?vcp=1&amp;color=0,0,0&amp;vtp=1&amp;bbb=1"/>
          <p:cNvSpPr/>
          <p:nvPr/>
        </p:nvSpPr>
        <p:spPr>
          <a:xfrm>
            <a:off x="0" y="2880360"/>
            <a:ext cx="12097512" cy="85953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语</a:t>
            </a:r>
            <a:r>
              <a:rPr lang="en-US" altLang="zh-CN" sz="40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文</a:t>
            </a:r>
            <a:endParaRPr lang="en-US" altLang="zh-CN" sz="4000" dirty="0"/>
          </a:p>
        </p:txBody>
      </p:sp>
      <p:sp>
        <p:nvSpPr>
          <p:cNvPr id="4" name="C_1#c26bcd372.fixed?vcp=1&amp;color=0,0,0&amp;vtp=1&amp;bbb=1"/>
          <p:cNvSpPr/>
          <p:nvPr/>
        </p:nvSpPr>
        <p:spPr>
          <a:xfrm>
            <a:off x="0" y="3776472"/>
            <a:ext cx="12097512" cy="5029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（满分：120分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考试时间：150分钟）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48_6#5e9922a1d?vcp=1&amp;pid=64dbb0bf7&amp;color=0,0,0&amp;vtp=1&amp;bt=1&amp;bbb=1&amp;hb=1"/>
          <p:cNvSpPr/>
          <p:nvPr/>
        </p:nvSpPr>
        <p:spPr>
          <a:xfrm>
            <a:off x="576072" y="2048669"/>
            <a:ext cx="10954512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⑪犟爷朝村外走去，背着手，勾着腰，踱到河边，坐在一棵树下出神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河里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的水流不大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，慢慢悠悠地淌到“长”出的石墩前，犹豫了一下，分成两股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再合而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为一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，慢慢悠悠地往山外淌去。一阵急促的脚步声传来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村主任带着几个人上了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那座残桥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，桥板颤颤悠悠，桥上的人展开双臂，也在桥上颤颤悠悠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小心地迈到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河对岸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。犟爷站起来，拍拍屁股上的灰，朝家走去。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48_7#5e9922a1d?vcp=1&amp;pid=64dbb0bf7&amp;color=0,0,0&amp;mp=1&amp;vtp=1&amp;bt=1&amp;bbb=1&amp;hb=1"/>
          <p:cNvSpPr/>
          <p:nvPr/>
        </p:nvSpPr>
        <p:spPr>
          <a:xfrm>
            <a:off x="576072" y="1761649"/>
            <a:ext cx="109545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⑫一过晌午，几个老头就耐不住性子，纷纷跑到犟爷家，东一嘴西一舌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不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早了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，到河边看看去。”犟爷挺了挺并不太直的腰板，昂首领先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太阳落到山的那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一边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，余晖染得河水红红亮亮，水泥板平平整整地担在河中的墩子上。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KaiTi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⑬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村里的人还叫他“犟爷”，但是，村里的两个大学生，却是亲切地喊着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蒋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爷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”。一个“蒋”字，咬得字正腔圆。</a:t>
            </a:r>
            <a:endParaRPr lang="en-US" altLang="zh-CN" sz="2400" dirty="0"/>
          </a:p>
          <a:p>
            <a:pPr algn="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选自《小小说月刊》，有删改）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49_1#460a5247b?vcp=1&amp;pid=5e9922a1d&amp;color=0,0,0&amp;vtp=1&amp;bt=1&amp;bbb=1"/>
          <p:cNvSpPr/>
          <p:nvPr/>
        </p:nvSpPr>
        <p:spPr>
          <a:xfrm>
            <a:off x="576072" y="202502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12.文章写了蒋爷哪些“犟”事？请结合全文内容进行简要概括。（3分）</a:t>
            </a:r>
            <a:endParaRPr lang="en-US" altLang="zh-CN" sz="2400" dirty="0"/>
          </a:p>
        </p:txBody>
      </p:sp>
      <p:sp>
        <p:nvSpPr>
          <p:cNvPr id="3" name="P_7_BD#4d3d2a07e?sp=1&amp;vcp=1&amp;pid=460a5247b&amp;color=0,0,0&amp;vtp=1&amp;bbb=1"/>
          <p:cNvSpPr/>
          <p:nvPr/>
        </p:nvSpPr>
        <p:spPr>
          <a:xfrm>
            <a:off x="576072" y="2546917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（1）蒋爷外号“犟爷”，做事情习惯“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一条道走到黑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</a:t>
            </a:r>
            <a:endParaRPr lang="en-US" altLang="zh-CN" sz="2400">
              <a:solidFill>
                <a:prstClr val="black"/>
              </a:solidFill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______________________________________</a:t>
            </a:r>
            <a:endParaRPr lang="en-US" altLang="zh-CN" sz="2400">
              <a:solidFill>
                <a:prstClr val="black"/>
              </a:solidFill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____________________________________</a:t>
            </a:r>
            <a:endParaRPr lang="en-US" altLang="zh-CN" sz="2400" dirty="0"/>
          </a:p>
        </p:txBody>
      </p:sp>
      <p:sp>
        <p:nvSpPr>
          <p:cNvPr id="5" name="QB_7_AN.51_1#4d3d2a07e.blank?vcp=1&amp;pid=460a5247b&amp;color=0,0,0&amp;vpa=20&amp;vtp=1&amp;bbb=1"/>
          <p:cNvSpPr/>
          <p:nvPr/>
        </p:nvSpPr>
        <p:spPr>
          <a:xfrm>
            <a:off x="1345215" y="3077777"/>
            <a:ext cx="35909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爬黄山，坚决不坐滑竿。</a:t>
            </a:r>
            <a:endParaRPr lang="en-US" altLang="zh-CN" sz="2400" dirty="0"/>
          </a:p>
        </p:txBody>
      </p:sp>
      <p:sp>
        <p:nvSpPr>
          <p:cNvPr id="7" name="QB_7_AN.53_1#4d3d2a07e.blank?vcp=1&amp;pid=460a5247b&amp;color=0,0,0&amp;vpa=21&amp;vtp=1&amp;bbb=1"/>
          <p:cNvSpPr/>
          <p:nvPr/>
        </p:nvSpPr>
        <p:spPr>
          <a:xfrm>
            <a:off x="1345215" y="3636577"/>
            <a:ext cx="57356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村主任借故不愿意修桥，蒋爷带人架桥。</a:t>
            </a:r>
            <a:endParaRPr lang="en-US" altLang="zh-CN" sz="2400" dirty="0"/>
          </a:p>
        </p:txBody>
      </p:sp>
      <p:sp>
        <p:nvSpPr>
          <p:cNvPr id="9" name="QB_7_AN.55_1#4d3d2a07e.blank?vcp=1&amp;pid=460a5247b&amp;color=0,0,0&amp;vpa=22&amp;vtp=1&amp;bbb=1"/>
          <p:cNvSpPr/>
          <p:nvPr/>
        </p:nvSpPr>
        <p:spPr>
          <a:xfrm>
            <a:off x="1345215" y="4195377"/>
            <a:ext cx="54292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蒋爷带人拆村主任家的门板当作桥面。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9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6_1#85b6be5bb?vcp=1&amp;pid=5e9922a1d&amp;color=0,0,0&amp;vtp=1&amp;bt=1&amp;bbb=1"/>
          <p:cNvSpPr/>
          <p:nvPr/>
        </p:nvSpPr>
        <p:spPr>
          <a:xfrm>
            <a:off x="576072" y="111951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13.请按要求赏析下面的句子。（4分）</a:t>
            </a:r>
            <a:endParaRPr lang="en-US" altLang="zh-CN" sz="2400" dirty="0"/>
          </a:p>
        </p:txBody>
      </p:sp>
      <p:sp>
        <p:nvSpPr>
          <p:cNvPr id="3" name="QO_7_BD.57_1#2cdecf35e?vcp=1&amp;pid=85b6be5bb&amp;color=0,0,0&amp;vtp=1&amp;bbb=1"/>
          <p:cNvSpPr/>
          <p:nvPr/>
        </p:nvSpPr>
        <p:spPr>
          <a:xfrm>
            <a:off x="576072" y="164140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（1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山是直的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腰是弯的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。（从加点字角度赏析）</a:t>
            </a:r>
            <a:endParaRPr lang="en-US" altLang="zh-CN" sz="2400" dirty="0"/>
          </a:p>
        </p:txBody>
      </p:sp>
      <p:sp>
        <p:nvSpPr>
          <p:cNvPr id="4" name="QO_7_AN.58_1#2cdecf35e?vcp=1&amp;pid=85b6be5bb&amp;color=0,0,0&amp;vtp=1&amp;bbb=1&amp;hb=1"/>
          <p:cNvSpPr/>
          <p:nvPr/>
        </p:nvSpPr>
        <p:spPr>
          <a:xfrm>
            <a:off x="576072" y="2164266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句中的“直”“弯”指黄山的高耸和坐滑竿的人腰弯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蒋爷认为爬黄山坐滑竿的人贪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图享乐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，缺乏毅力，表现出蒋爷脾气倔强，坚定又执着。</a:t>
            </a:r>
            <a:endParaRPr lang="en-US" altLang="zh-CN" sz="2400" dirty="0"/>
          </a:p>
        </p:txBody>
      </p:sp>
      <p:sp>
        <p:nvSpPr>
          <p:cNvPr id="5" name="QO_7_BD.59_1#34b2dc615?vcp=1&amp;pid=85b6be5bb&amp;color=0,0,0&amp;vtp=1&amp;bbb=1&amp;hb=1"/>
          <p:cNvSpPr/>
          <p:nvPr/>
        </p:nvSpPr>
        <p:spPr>
          <a:xfrm>
            <a:off x="576072" y="3319966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（2）犟爷手握麻绳背着手，迈着脚步，绳子一下一下地拍打着屁股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从描写角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度赏析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6" name="QO_7_AN.60_1#34b2dc615?vcp=1&amp;pid=85b6be5bb&amp;color=0,0,0&amp;vtp=1&amp;bbb=1&amp;hb=1"/>
          <p:cNvSpPr/>
          <p:nvPr/>
        </p:nvSpPr>
        <p:spPr>
          <a:xfrm>
            <a:off x="576072" y="4475666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这句话运用动作描写，通过“背”“迈”“拍”等动词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生动传神地写出蒋爷走路的悠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闲自得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，表现出他对修补桥面的情况胸有成竹，早有打算。</a:t>
            </a:r>
            <a:endParaRPr lang="en-US" altLang="zh-CN" sz="2400" dirty="0"/>
          </a:p>
        </p:txBody>
      </p:sp>
      <p:sp>
        <p:nvSpPr>
          <p:cNvPr id="7" name="QO_7_BD.57_1#2cdecf35e?vcp=1&amp;pid=85b6be5bb&amp;color=0,0,0&amp;vtp=1&amp;bbb=1&amp;zzd= 1"/>
          <p:cNvSpPr/>
          <p:nvPr/>
        </p:nvSpPr>
        <p:spPr>
          <a:xfrm>
            <a:off x="2088198" y="220020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O_7_BD.57_1#2cdecf35e?vcp=1&amp;pid=85b6be5bb&amp;color=0,0,0&amp;vtp=1&amp;bbb=1&amp;zzd= 1"/>
          <p:cNvSpPr/>
          <p:nvPr/>
        </p:nvSpPr>
        <p:spPr>
          <a:xfrm>
            <a:off x="3620136" y="220020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61_1#1efea64ef?vcp=1&amp;pid=5e9922a1d&amp;color=0,0,0&amp;vtp=1&amp;bt=1&amp;bbb=1"/>
          <p:cNvSpPr/>
          <p:nvPr/>
        </p:nvSpPr>
        <p:spPr>
          <a:xfrm>
            <a:off x="576072" y="202502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14.小说中多处描写到山、河等自然环境，你认为作者的用意是什么？（3分）</a:t>
            </a:r>
            <a:endParaRPr lang="en-US" altLang="zh-CN" sz="2400" dirty="0"/>
          </a:p>
        </p:txBody>
      </p:sp>
      <p:sp>
        <p:nvSpPr>
          <p:cNvPr id="3" name="QO_6_AN.62_1#1efea64ef?vcp=1&amp;pid=5e9922a1d&amp;color=0,0,0&amp;vtp=1&amp;bbb=1&amp;hb=1"/>
          <p:cNvSpPr/>
          <p:nvPr/>
        </p:nvSpPr>
        <p:spPr>
          <a:xfrm>
            <a:off x="576072" y="2546917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小说中对山、河等自然环境展开描写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一方面交代了故事发生的背景和场所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；（1</a:t>
            </a:r>
            <a:endParaRPr lang="en-US" altLang="zh-CN" sz="2400" b="1" i="0" dirty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分）另一方面，山的巍峨和河的阻隔，衬托蒋爷坚韧不拔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勇于挑战的性格特点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400" b="1" i="0" dirty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（1分）河流的变化和桥的建设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象征着村民们生活条件的改善和多年的坚守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，深</a:t>
            </a:r>
            <a:endParaRPr lang="en-US" altLang="zh-CN" sz="2400" b="1" i="0" dirty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化了小说的主题。（1分）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63_1#a03da3d03?sp=1&amp;vcp=1&amp;pid=5e9922a1d&amp;color=0,0,0&amp;vtp=1&amp;bt=1&amp;bbb=1&amp;hb=1"/>
          <p:cNvSpPr/>
          <p:nvPr/>
        </p:nvSpPr>
        <p:spPr>
          <a:xfrm>
            <a:off x="576072" y="119190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15.标题是文章的眼睛。请你从下面两个标题中选一个作本文的标题，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并说明理由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犟爷 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②蒋爷的信仰</a:t>
            </a:r>
            <a:endParaRPr lang="en-US" altLang="zh-CN" sz="2400" dirty="0"/>
          </a:p>
        </p:txBody>
      </p:sp>
      <p:sp>
        <p:nvSpPr>
          <p:cNvPr id="3" name="QO_6_AN.64_1#a03da3d03?vcp=1&amp;pid=5e9922a1d&amp;color=0,0,0&amp;vtp=1&amp;bbb=1&amp;hb=1"/>
          <p:cNvSpPr/>
          <p:nvPr/>
        </p:nvSpPr>
        <p:spPr>
          <a:xfrm>
            <a:off x="576072" y="2892738"/>
            <a:ext cx="10954512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示例一：选①犟爷，这一标题能直观反映人物特点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口语化词语能吸引读者注意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400" b="1" i="0" dirty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带有乡土色彩，生动形象。（1分）蒋爷外号犟爷，性格倔强固执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坚韧不拔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。比</a:t>
            </a:r>
            <a:endParaRPr lang="en-US" altLang="zh-CN" sz="2400" b="1" i="0" dirty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如他不坐滑竿，后来带领村民建桥，即使遇到困难也不放弃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文末村民口中的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“犟</a:t>
            </a:r>
            <a:endParaRPr lang="en-US" altLang="zh-CN" sz="2400" b="1" i="0" dirty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爷”变为大学生口中的“蒋爷”，外号与尊称转换，首尾呼应，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对比鲜明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；（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1分）表</a:t>
            </a:r>
            <a:endParaRPr lang="en-US" altLang="zh-CN" sz="2400" b="1" i="0" dirty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现出蒋爷看似固执，实则内心坚定，还有无私奉献的高尚品格。（1分）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AN.64_2#a03da3d03?vcp=1&amp;pid=5e9922a1d&amp;color=0,0,0&amp;mp=1&amp;vtp=1&amp;bt=1&amp;bbb=1&amp;hb=1"/>
          <p:cNvSpPr/>
          <p:nvPr/>
        </p:nvSpPr>
        <p:spPr>
          <a:xfrm>
            <a:off x="576072" y="1774349"/>
            <a:ext cx="109545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示例二：选②蒋爷的信仰，小说通过蒋爷执着建桥等故事，深刻展现了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信仰的力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量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”这一主题。（1分）蒋爷外表平凡、生活简朴，内心却有坚定的信仰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这驱使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他克服重重困难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，最终实现目标。（1分）村民笑谈蒋爷的“犟劲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大学生看到的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却是信仰光芒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。如他拒绝坐滑竿时“轮不到别人服侍”的平等观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为避免孩童再次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落水而义务修桥的无私奉献精神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、对劳动尊严的守护等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这一标题能丰富小说的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内涵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，深化主题。（1分）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b783d49f?vcp=1&amp;pid=dd182d04e&amp;color=0,0,0&amp;vtp=1&amp;bt=1&amp;bbb=1"/>
          <p:cNvSpPr/>
          <p:nvPr/>
        </p:nvSpPr>
        <p:spPr>
          <a:xfrm>
            <a:off x="576072" y="539496"/>
            <a:ext cx="10954512" cy="70307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（四）古代诗歌阅读（本题共2小题，5分）</a:t>
            </a:r>
            <a:endParaRPr lang="en-US" altLang="zh-CN" sz="2400" dirty="0"/>
          </a:p>
        </p:txBody>
      </p:sp>
      <p:sp>
        <p:nvSpPr>
          <p:cNvPr id="3" name="QM_5_BD.65_1#41eae5feb?vcp=1&amp;pid=ab783d49f&amp;color=0,0,0&amp;vtp=1&amp;bbb=1"/>
          <p:cNvSpPr/>
          <p:nvPr/>
        </p:nvSpPr>
        <p:spPr>
          <a:xfrm>
            <a:off x="576072" y="1063933"/>
            <a:ext cx="10954512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阅读下面这首唐诗，完成16、17题。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使至塞上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王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维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单车欲问边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，属国过居延。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征蓬出汉塞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，归雁入胡天。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大漠孤烟直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，长河落日圆。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萧关逢候骑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，都护在燕然。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66_1#277dd13b6?vcp=1&amp;pid=41eae5feb&amp;color=0,0,0&amp;vtp=1&amp;bt=1&amp;bbb=1"/>
          <p:cNvSpPr/>
          <p:nvPr/>
        </p:nvSpPr>
        <p:spPr>
          <a:xfrm>
            <a:off x="576072" y="87821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16.下面对这首诗歌的理解和分析，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不正确的一项是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)。（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4" name="QC_6_BD.66_2#277dd13b6.choices?vcp=1&amp;pid=41eae5feb&amp;color=0,0,0&amp;vtp=1&amp;bbb=1&amp;hb=1"/>
          <p:cNvSpPr/>
          <p:nvPr/>
        </p:nvSpPr>
        <p:spPr>
          <a:xfrm>
            <a:off x="576072" y="1402647"/>
            <a:ext cx="10954512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A.首联点题，交代出使地点和事由，关塞迢迢、山高路远，作者形单影只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内心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孤寂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.颔联承接首联，直抒内心感受。既言事又写景，从景物特征看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作者是秋天出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塞的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.颈联笔力苍劲，意境雄浑，壮阔深邃，以传神的笔墨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描绘了苍茫奇美的塞外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风光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pc="-10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.尾联呼应首联，继续写出使一事，蕴含着慷慨悲壮的情感，表现出作者达观的心态。</a:t>
            </a:r>
            <a:endParaRPr lang="en-US" altLang="zh-CN" sz="2400" spc="-100" dirty="0"/>
          </a:p>
        </p:txBody>
      </p:sp>
      <p:sp>
        <p:nvSpPr>
          <p:cNvPr id="5" name="QC_6_AS.68_1#277dd13b6?vcp=1&amp;pid=41eae5feb&amp;color=0,0,0&amp;vtp=1&amp;bbb=1"/>
          <p:cNvSpPr/>
          <p:nvPr/>
        </p:nvSpPr>
        <p:spPr>
          <a:xfrm>
            <a:off x="576072" y="530154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（“归雁入胡天”说明作者出塞时是春季）</a:t>
            </a:r>
            <a:endParaRPr lang="en-US" altLang="zh-CN" sz="2400" dirty="0"/>
          </a:p>
        </p:txBody>
      </p:sp>
      <p:sp>
        <p:nvSpPr>
          <p:cNvPr id="6" name="QC_6_AN.67_1#277dd13b6.bracket?vcp=1&amp;pid=41eae5feb&amp;color=0,0,0&amp;vpa=23&amp;vtp=1&amp;answeroption=B"/>
          <p:cNvSpPr txBox="1"/>
          <p:nvPr/>
        </p:nvSpPr>
        <p:spPr>
          <a:xfrm>
            <a:off x="449072" y="259136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69_1#907e59eab?vcp=1&amp;pid=41eae5feb&amp;color=0,0,0&amp;vtp=1&amp;bt=1&amp;bbb=1&amp;hb=1"/>
          <p:cNvSpPr/>
          <p:nvPr/>
        </p:nvSpPr>
        <p:spPr>
          <a:xfrm>
            <a:off x="576072" y="201994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17.诗歌颈联被誉为“独绝千古”，清人黄培芳认为其妙处在于“‘直’‘圆’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二字极锤炼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亦极自然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”。请就此简述你的理解。（3分）</a:t>
            </a:r>
            <a:endParaRPr lang="en-US" altLang="zh-CN" sz="2400" dirty="0"/>
          </a:p>
        </p:txBody>
      </p:sp>
      <p:sp>
        <p:nvSpPr>
          <p:cNvPr id="3" name="QO_6_AN.70_1#907e59eab?vcp=1&amp;pid=41eae5feb&amp;color=0,0,0&amp;vtp=1&amp;bbb=1&amp;hb=1"/>
          <p:cNvSpPr/>
          <p:nvPr/>
        </p:nvSpPr>
        <p:spPr>
          <a:xfrm>
            <a:off x="576072" y="3174678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颈联的“直”表现了大漠孤烟的劲拔、坚毅之美，（1分）“圆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给人以亲切温暖而又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微带苍茫的感觉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，营造出极其雄浑、阔大、壮美的意境，（1分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表现了诗人对雄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奇壮阔景象的赞美以及被排挤的孤寂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、悲伤感情。（1分）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0b73f3fed?vcp=1&amp;pid=cf001ce70&amp;color=0,0,0&amp;vtp=1&amp;bt=1&amp;bbb=1"/>
          <p:cNvSpPr/>
          <p:nvPr/>
        </p:nvSpPr>
        <p:spPr>
          <a:xfrm>
            <a:off x="576072" y="2865279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注意事项：1.答题前，考生务必将姓名、准考证号填写在试卷和答题卡上。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pc="-10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1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.考生作答时，请在答题卡上作答（答题注意事项见答题卡），在本试卷上作答无效。</a:t>
            </a:r>
            <a:endParaRPr lang="en-US" altLang="zh-CN" sz="2400" spc="-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67c64227?vcp=1&amp;pid=dd182d04e&amp;color=0,0,0&amp;vtp=1&amp;bt=1&amp;bbb=1"/>
          <p:cNvSpPr/>
          <p:nvPr/>
        </p:nvSpPr>
        <p:spPr>
          <a:xfrm>
            <a:off x="576072" y="539496"/>
            <a:ext cx="10954512" cy="70307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（五）文言文阅读（本题共5小题，14分）</a:t>
            </a:r>
            <a:endParaRPr lang="en-US" altLang="zh-CN" sz="2400" dirty="0"/>
          </a:p>
        </p:txBody>
      </p:sp>
      <p:sp>
        <p:nvSpPr>
          <p:cNvPr id="3" name="QM_5_BD.71_1#79c9eee40?vcp=1&amp;pid=c67c64227&amp;color=0,0,0&amp;vtp=1&amp;bbb=1&amp;hb=1"/>
          <p:cNvSpPr/>
          <p:nvPr/>
        </p:nvSpPr>
        <p:spPr>
          <a:xfrm>
            <a:off x="576072" y="1063933"/>
            <a:ext cx="109545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阅读下面的文言文，完成18～22题。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甲】岳阳楼记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范仲淹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KaiTi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庆历四年春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，滕子京谪守巴陵郡。越明年，政通人和，百废具兴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乃重修岳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阳楼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，增其旧制，刻唐贤今人诗赋于其上，属予作文以记之。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KaiTi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予观夫巴陵胜状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，在洞庭一湖。衔远山，吞长江，浩浩汤汤，横无际涯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朝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晖夕阴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，气象万千，此则岳阳楼之大观也，前人之述备矣。然则北通巫峡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南极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潇湘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，迁客骚人，多会于此，览物之情，得无异乎？</a:t>
            </a:r>
            <a:endParaRPr lang="en-US" altLang="zh-CN" sz="2400" dirty="0"/>
          </a:p>
          <a:p>
            <a:pPr latinLnBrk="1"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71_1#79c9eee40?vcp=1&amp;pid=c67c64227&amp;color=0,0,0&amp;vtp=1&amp;bbb=1&amp;hb=1"/>
          <p:cNvSpPr/>
          <p:nvPr/>
        </p:nvSpPr>
        <p:spPr>
          <a:xfrm>
            <a:off x="576072" y="661829"/>
            <a:ext cx="109545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KaiTi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若夫淫雨霏霏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，连月不开，阴风怒号，浊浪排空，日星隐曜，山岳潜形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商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旅不行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，樯倾楫摧，薄暮冥冥，虎啸猿啼。登斯楼也，则有去国怀乡，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忧谗畏讥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满目萧然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，感极而悲者矣。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KaiTi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至若春和景明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，波澜不惊，上下天光，一碧万顷，沙鸥翔集，锦鳞游泳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岸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芷汀兰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，郁郁青青。而或长烟一空，皓月千里，浮光跃金，静影沉璧，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渔歌互答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此乐何极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！登斯楼也，则有心旷神怡，宠辱偕忘，把酒临风，其喜洋洋者矣。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KaiTi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嗟夫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！予尝求古仁人之心，或异二者之为，何哉？不以物喜，不以己悲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居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庙堂之高则忧其民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，处江湖之远则忧其君。是进亦忧，退亦忧。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然则何时而乐耶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其必曰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“先天下之忧而忧，后天下之乐而乐”乎！噫！</a:t>
            </a:r>
            <a:r>
              <a:rPr lang="en-US" altLang="zh-CN" sz="24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微斯人，吾谁与归</a:t>
            </a:r>
            <a:r>
              <a:rPr lang="en-US" altLang="zh-CN" sz="2400" b="1" i="0" u="sng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时六年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九月十五日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M_5_BD.71_2#79c9eee40?vcp=1&amp;pid=c67c64227&amp;color=0,0,0&amp;vtp=1&amp;bt=1&amp;bbb=1&amp;hb=1"/>
              <p:cNvSpPr/>
              <p:nvPr/>
            </p:nvSpPr>
            <p:spPr>
              <a:xfrm>
                <a:off x="576072" y="539986"/>
                <a:ext cx="10954512" cy="5791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8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【乙】劳山巨峰白云洞记</a:t>
                </a:r>
                <a:endParaRPr lang="en-US" altLang="zh-CN" sz="2400" dirty="0"/>
              </a:p>
              <a:p>
                <a:pPr algn="ctr" latinLnBrk="1">
                  <a:lnSpc>
                    <a:spcPts val="38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蓝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田</a:t>
                </a:r>
                <a:endParaRPr lang="en-US" altLang="zh-CN" sz="24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SimSun" panose="02010600030101010101" pitchFamily="34" charset="-122"/>
                    <a:ea typeface="KaiTi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即墨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anose="02010609060101010101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之东南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，百里皆山焉。山之大者，曰劳山。劳山之群峰，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其最高者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KaiTi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曰巨峰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。巨峰之巅有洞焉，曰白云。洞深而明，旁有水泉，可引以漱濯，甲于巨峰。</a:t>
                </a:r>
                <a:endParaRPr lang="en-US" altLang="zh-CN" sz="24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SimSun" panose="02010600030101010101" pitchFamily="34" charset="-122"/>
                    <a:ea typeface="KaiTi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虽当晴昼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，云气蓊郁，则咫尺不可辨。顷刻变幻，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则又漠然不知其所之矣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KaiTi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然地高气寒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，又多烈风，非神完骨强者，不敢久居。其登也，缘崖攀萝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崎岖数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KaiTi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十里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，非有泉石之癖者，亦不能至也。</a:t>
                </a:r>
                <a:endParaRPr lang="en-US" altLang="zh-CN" sz="24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SimSun" panose="02010600030101010101" pitchFamily="34" charset="-122"/>
                    <a:ea typeface="KaiTi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《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齐记》曰：“泰山虽云高，不如东海劳。”是劳山之高，高于泰岳矣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400" b="1" i="0" u="sng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然劳</a:t>
                </a:r>
                <a:endParaRPr lang="en-US" altLang="zh-CN" sz="2400" b="1" i="0" u="sng" smtClean="0">
                  <a:solidFill>
                    <a:srgbClr val="000000"/>
                  </a:solidFill>
                  <a:latin typeface="Times New Roman" panose="02020603050405020304" pitchFamily="34" charset="0"/>
                  <a:ea typeface="KaiTi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400" b="1" i="0" u="sng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山僻在海隅</a:t>
                </a:r>
                <a:r>
                  <a:rPr lang="en-US" altLang="zh-CN" sz="2400" b="1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，名未闻于天下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，而朐山、琅琊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之罘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anose="02010609060101010101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以秦皇之游览也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人人知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KaiTi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之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。呜呼！山之见知与不见知，而亦有幸不幸存焉。</a:t>
                </a:r>
                <a:endParaRPr lang="en-US" altLang="zh-CN" sz="2400" dirty="0"/>
              </a:p>
              <a:p>
                <a:pPr algn="r" latinLnBrk="1">
                  <a:lnSpc>
                    <a:spcPts val="38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节选自《即墨县志》）</a:t>
                </a:r>
                <a:endParaRPr lang="en-US" altLang="zh-CN" sz="24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SimSun" panose="02010600030101010101" pitchFamily="34" charset="-122"/>
                    <a:ea typeface="KaiTi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【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注释】①即墨：地名，在今山东。②朐山、琅琊、之罘：山名，皆在山东。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M_5_BD.71_2#79c9eee40?vcp=1&amp;pid=c67c6422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539986"/>
                <a:ext cx="10954512" cy="5791200"/>
              </a:xfrm>
              <a:prstGeom prst="rect">
                <a:avLst/>
              </a:prstGeom>
              <a:blipFill rotWithShape="1">
                <a:blip r:embed="rId1"/>
                <a:stretch>
                  <a:fillRect l="-1" t="-4" r="-4015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72_1#fcf627cdb?vcp=1&amp;pid=79c9eee40&amp;color=0,0,0&amp;vtp=1&amp;bt=1&amp;bbb=1"/>
          <p:cNvSpPr/>
          <p:nvPr/>
        </p:nvSpPr>
        <p:spPr>
          <a:xfrm>
            <a:off x="576072" y="170371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18.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下列各组句子中加点词意义相同的一项是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)。（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4" name="QC_6_BD.72_2#fcf627cdb.choices?vcp=1&amp;pid=79c9eee40&amp;color=0,0,0&amp;vtp=1&amp;bbb=1"/>
          <p:cNvSpPr/>
          <p:nvPr/>
        </p:nvSpPr>
        <p:spPr>
          <a:xfrm>
            <a:off x="576072" y="2228147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47230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则有去国怀乡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国破山河在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（《春望》）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472305" algn="l"/>
              </a:tabLst>
              <a:defRPr/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B.或异二者之为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或王命急宣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（《三峡》）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472305" algn="l"/>
              </a:tabLst>
              <a:defRPr/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不敢久居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居天下之广居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（《富贵不能淫》）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472305" algn="l"/>
              </a:tabLst>
              <a:defRPr/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D.以秦皇之游览也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策之不以其道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（《马说》）</a:t>
            </a:r>
            <a:endParaRPr lang="en-US" altLang="zh-CN" sz="2400" dirty="0"/>
          </a:p>
        </p:txBody>
      </p:sp>
      <p:sp>
        <p:nvSpPr>
          <p:cNvPr id="5" name="QC_6_AS.74_1#fcf627cdb?vcp=1&amp;pid=79c9eee40&amp;color=0,0,0&amp;vtp=1&amp;bbb=1"/>
          <p:cNvSpPr/>
          <p:nvPr/>
        </p:nvSpPr>
        <p:spPr>
          <a:xfrm>
            <a:off x="576072" y="447604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（A.均指国都；B.或许、也许/有时；C.停留/居住；D.因为/按照）</a:t>
            </a:r>
            <a:endParaRPr lang="en-US" altLang="zh-CN" sz="2400" dirty="0"/>
          </a:p>
        </p:txBody>
      </p:sp>
      <p:sp>
        <p:nvSpPr>
          <p:cNvPr id="6" name="QC_6_AN.73_1#fcf627cdb.bracket?vcp=1&amp;pid=79c9eee40&amp;color=0,0,0&amp;vpa=24&amp;vtp=1&amp;answeroption=A"/>
          <p:cNvSpPr txBox="1"/>
          <p:nvPr/>
        </p:nvSpPr>
        <p:spPr>
          <a:xfrm>
            <a:off x="449072" y="228656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7" name="QC_6_BD.72_2#fcf627cdb.choices?vcp=1&amp;pid=79c9eee40&amp;color=0,0,0&amp;vtp=1&amp;bbb=1&amp;zzd= 1"/>
          <p:cNvSpPr/>
          <p:nvPr/>
        </p:nvSpPr>
        <p:spPr>
          <a:xfrm>
            <a:off x="1926273" y="279964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6_BD.72_2#fcf627cdb.choices?vcp=1&amp;pid=79c9eee40&amp;color=0,0,0&amp;vtp=1&amp;bbb=1&amp;zzd= 1"/>
          <p:cNvSpPr/>
          <p:nvPr/>
        </p:nvSpPr>
        <p:spPr>
          <a:xfrm>
            <a:off x="5183188" y="279964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6_BD.72_2#fcf627cdb.choices?vcp=1&amp;pid=79c9eee40&amp;color=0,0,0&amp;vtp=1&amp;bbb=1&amp;zzd= 3"/>
          <p:cNvSpPr/>
          <p:nvPr/>
        </p:nvSpPr>
        <p:spPr>
          <a:xfrm>
            <a:off x="989648" y="335844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6_BD.72_2#fcf627cdb.choices?vcp=1&amp;pid=79c9eee40&amp;color=0,0,0&amp;vtp=1&amp;bbb=1&amp;zzd= 3"/>
          <p:cNvSpPr/>
          <p:nvPr/>
        </p:nvSpPr>
        <p:spPr>
          <a:xfrm>
            <a:off x="5183188" y="335844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6_BD.72_2#fcf627cdb.choices?vcp=1&amp;pid=79c9eee40&amp;color=0,0,0&amp;vtp=1&amp;bbb=1&amp;zzd= 5"/>
          <p:cNvSpPr/>
          <p:nvPr/>
        </p:nvSpPr>
        <p:spPr>
          <a:xfrm>
            <a:off x="1926273" y="391724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6_BD.72_2#fcf627cdb.choices?vcp=1&amp;pid=79c9eee40&amp;color=0,0,0&amp;vtp=1&amp;bbb=1&amp;zzd= 5"/>
          <p:cNvSpPr/>
          <p:nvPr/>
        </p:nvSpPr>
        <p:spPr>
          <a:xfrm>
            <a:off x="5183188" y="391724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6_BD.72_2#fcf627cdb.choices?vcp=1&amp;pid=79c9eee40&amp;color=0,0,0&amp;vtp=1&amp;bbb=1&amp;zzd= 7"/>
          <p:cNvSpPr/>
          <p:nvPr/>
        </p:nvSpPr>
        <p:spPr>
          <a:xfrm>
            <a:off x="1007111" y="448874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C_6_BD.72_2#fcf627cdb.choices?vcp=1&amp;pid=79c9eee40&amp;color=0,0,0&amp;vtp=1&amp;bbb=1&amp;zzd= 7"/>
          <p:cNvSpPr/>
          <p:nvPr/>
        </p:nvSpPr>
        <p:spPr>
          <a:xfrm>
            <a:off x="6102350" y="448874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75_1#649ac1638?vcp=1&amp;pid=79c9eee40&amp;color=0,0,0&amp;vtp=1&amp;bt=1&amp;bbb=1"/>
          <p:cNvSpPr/>
          <p:nvPr/>
        </p:nvSpPr>
        <p:spPr>
          <a:xfrm>
            <a:off x="576072" y="60516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19.下列对甲、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乙两文理解有误的一项是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)。（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4" name="QC_6_BD.75_2#649ac1638.choices?vcp=1&amp;pid=79c9eee40&amp;color=0,0,0&amp;vtp=1&amp;bbb=1&amp;hb=1"/>
          <p:cNvSpPr/>
          <p:nvPr/>
        </p:nvSpPr>
        <p:spPr>
          <a:xfrm>
            <a:off x="576072" y="1129597"/>
            <a:ext cx="109545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A.甲文将自然晦明变化、风雨阴晴和“迁客骚人”的“览物之情”结合起来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展开政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治议论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.甲文语言锤炼，如“衔远山，吞长江”的“衔”“吞”二字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表现了洞庭湖气象的万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千变化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.乙文用“顷刻变幻”描写云气的无常，突显劳山神秘，又以“缘崖攀萝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来强调其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险峻难攀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.甲文融记叙、描写、议论和抒情为一体，乙文引用《齐记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佐证该地的地理特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征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，两文逻辑严谨。</a:t>
            </a:r>
            <a:endParaRPr lang="en-US" altLang="zh-CN" sz="2400" dirty="0"/>
          </a:p>
        </p:txBody>
      </p:sp>
      <p:sp>
        <p:nvSpPr>
          <p:cNvPr id="5" name="QC_6_AS.77_1#649ac1638?vcp=1&amp;pid=79c9eee40&amp;color=0,0,0&amp;vtp=1&amp;bbb=1"/>
          <p:cNvSpPr/>
          <p:nvPr/>
        </p:nvSpPr>
        <p:spPr>
          <a:xfrm>
            <a:off x="576072" y="557459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（“衔远山，吞长江”应是形容湖面的广阔和水势的浩渺）</a:t>
            </a:r>
            <a:endParaRPr lang="en-US" altLang="zh-CN" sz="2400" dirty="0"/>
          </a:p>
        </p:txBody>
      </p:sp>
      <p:sp>
        <p:nvSpPr>
          <p:cNvPr id="6" name="QC_6_AN.76_1#649ac1638.bracket?vcp=1&amp;pid=79c9eee40&amp;color=0,0,0&amp;vpa=25&amp;vtp=1&amp;answeroption=B"/>
          <p:cNvSpPr txBox="1"/>
          <p:nvPr/>
        </p:nvSpPr>
        <p:spPr>
          <a:xfrm>
            <a:off x="449072" y="231831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78_1#647cb2018?vcp=1&amp;pid=79c9eee40&amp;color=0,0,0&amp;vtp=1&amp;bt=1&amp;bbb=1"/>
          <p:cNvSpPr/>
          <p:nvPr/>
        </p:nvSpPr>
        <p:spPr>
          <a:xfrm>
            <a:off x="576072" y="539986"/>
            <a:ext cx="10954512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20.将文中画线的句子翻译成现代汉语。（4分）</a:t>
            </a:r>
            <a:endParaRPr lang="en-US" altLang="zh-CN" sz="2400" dirty="0"/>
          </a:p>
        </p:txBody>
      </p:sp>
      <p:sp>
        <p:nvSpPr>
          <p:cNvPr id="3" name="QO_7_BD.79_1#5d243d74f?vcp=1&amp;pid=647cb2018&amp;color=0,0,0&amp;vtp=1&amp;bbb=1"/>
          <p:cNvSpPr/>
          <p:nvPr/>
        </p:nvSpPr>
        <p:spPr>
          <a:xfrm>
            <a:off x="576072" y="1052103"/>
            <a:ext cx="10954512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（1）微斯人，吾谁与归？</a:t>
            </a:r>
            <a:endParaRPr lang="en-US" altLang="zh-CN" sz="2400" dirty="0"/>
          </a:p>
        </p:txBody>
      </p:sp>
      <p:sp>
        <p:nvSpPr>
          <p:cNvPr id="4" name="QO_7_AN.80_1#5d243d74f?vcp=1&amp;pid=647cb2018&amp;color=0,0,0&amp;vtp=1&amp;bbb=1"/>
          <p:cNvSpPr/>
          <p:nvPr/>
        </p:nvSpPr>
        <p:spPr>
          <a:xfrm>
            <a:off x="576072" y="1565183"/>
            <a:ext cx="10954512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如果没有这种人，我同谁一道呢？</a:t>
            </a:r>
            <a:endParaRPr lang="en-US" altLang="zh-CN" sz="2400" dirty="0"/>
          </a:p>
        </p:txBody>
      </p:sp>
      <p:sp>
        <p:nvSpPr>
          <p:cNvPr id="5" name="QO_7_BD.81_1#43110fd08?vcp=1&amp;pid=647cb2018&amp;color=0,0,0&amp;vtp=1&amp;bbb=1"/>
          <p:cNvSpPr/>
          <p:nvPr/>
        </p:nvSpPr>
        <p:spPr>
          <a:xfrm>
            <a:off x="576072" y="2078263"/>
            <a:ext cx="10954512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（2）然劳山僻在海隅，名未闻于天下。</a:t>
            </a:r>
            <a:endParaRPr lang="en-US" altLang="zh-CN" sz="2400" dirty="0"/>
          </a:p>
        </p:txBody>
      </p:sp>
      <p:sp>
        <p:nvSpPr>
          <p:cNvPr id="6" name="QO_7_AN.82_1#43110fd08?vcp=1&amp;pid=647cb2018&amp;color=0,0,0&amp;vtp=1&amp;bbb=1"/>
          <p:cNvSpPr/>
          <p:nvPr/>
        </p:nvSpPr>
        <p:spPr>
          <a:xfrm>
            <a:off x="576072" y="2591343"/>
            <a:ext cx="10954512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然而，劳山位于偏僻的海边，其名字并没有传遍天下。</a:t>
            </a:r>
            <a:endParaRPr lang="en-US" altLang="zh-CN" sz="2400" dirty="0"/>
          </a:p>
        </p:txBody>
      </p:sp>
      <p:sp>
        <p:nvSpPr>
          <p:cNvPr id="7" name="QO_6_BD.83_1#742763323?vcp=1&amp;pid=79c9eee40&amp;color=0,0,0&amp;vtp=1&amp;bbb=1&amp;hb=1"/>
          <p:cNvSpPr/>
          <p:nvPr/>
        </p:nvSpPr>
        <p:spPr>
          <a:xfrm>
            <a:off x="576072" y="3104423"/>
            <a:ext cx="10954512" cy="1066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21.北宋诗人陈师道曾经指出：“范文正公为《岳阳楼记》，用对语说时景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世以为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奇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。”据此，请你从结构和内容的角度赏析“浮光跃金，静影沉璧”两句。（3分）</a:t>
            </a:r>
            <a:endParaRPr lang="en-US" altLang="zh-CN" sz="2400" dirty="0"/>
          </a:p>
        </p:txBody>
      </p:sp>
      <p:sp>
        <p:nvSpPr>
          <p:cNvPr id="8" name="QO_6_AN.84_1#742763323?vcp=1&amp;pid=79c9eee40&amp;color=0,0,0&amp;vtp=1&amp;bbb=1&amp;hb=1"/>
          <p:cNvSpPr/>
          <p:nvPr/>
        </p:nvSpPr>
        <p:spPr>
          <a:xfrm>
            <a:off x="575945" y="4209415"/>
            <a:ext cx="11102975" cy="2133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结构上对仗工整，“浮光”对“静影”，“跃金”对“沉璧”，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形成骈散交融之美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；（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1分）</a:t>
            </a:r>
            <a:endParaRPr lang="en-US" altLang="zh-CN" sz="2400" b="1" i="0" dirty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内容上“跃金”与“沉璧”相对照，“金”喻闪烁月光，璀璨夺目，“璧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喻沉浸月影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，温</a:t>
            </a:r>
            <a:endParaRPr lang="en-US" altLang="zh-CN" sz="2400" b="1" i="0" dirty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润典雅，展现出月夜湖光空灵澄澈的意境，（1分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暗含作者超然豁达的心境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。（1</a:t>
            </a:r>
            <a:endParaRPr lang="en-US" altLang="zh-CN" sz="2400" b="1" i="0" dirty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85_1#dda578129?vcp=1&amp;pid=79c9eee40&amp;color=0,0,0&amp;vtp=1&amp;bt=1&amp;bbb=1&amp;hb=1"/>
          <p:cNvSpPr/>
          <p:nvPr/>
        </p:nvSpPr>
        <p:spPr>
          <a:xfrm>
            <a:off x="576072" y="147130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22.甲、乙两文均以景物为描写对象，但其写景手法及表达的情感各有不同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请结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合选文对此阐述你的理解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。（3分）</a:t>
            </a:r>
            <a:endParaRPr lang="en-US" altLang="zh-CN" sz="2400" dirty="0"/>
          </a:p>
        </p:txBody>
      </p:sp>
      <p:sp>
        <p:nvSpPr>
          <p:cNvPr id="3" name="QO_6_AN.86_1#dda578129?vcp=1&amp;pid=79c9eee40&amp;color=0,0,0&amp;vtp=1&amp;bbb=1&amp;hb=1"/>
          <p:cNvSpPr/>
          <p:nvPr/>
        </p:nvSpPr>
        <p:spPr>
          <a:xfrm>
            <a:off x="575945" y="2625725"/>
            <a:ext cx="10844530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甲文借景喻理，为议论、抒情蓄势，借洞庭湖阴晴景象引发迁客骚人“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悲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喜”的</a:t>
            </a:r>
            <a:endParaRPr lang="en-US" altLang="zh-CN" sz="2400" b="1" i="0" dirty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情绪变化，反衬古仁人“不以物喜，不以己悲”的高尚情怀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抒发作者的政治理想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b="1" i="0" dirty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（1分）乙文托物言志，借景抒情，（1分）描写劳山高峻，却因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僻在海隅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”寂寂</a:t>
            </a:r>
            <a:endParaRPr lang="en-US" altLang="zh-CN" sz="2400" b="1" i="0" dirty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无名，与因秦皇所游显赫于世的众山形成对比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表达作者对现实的不满和怀才不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遇的愤懑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。（1分）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AS.87_1#dda578129?vcp=1&amp;pid=79c9eee40&amp;color=0,0,0&amp;mp=1&amp;vtp=1&amp;bt=1&amp;bbb=1&amp;hb=1"/>
          <p:cNvSpPr/>
          <p:nvPr/>
        </p:nvSpPr>
        <p:spPr>
          <a:xfrm>
            <a:off x="576072" y="938689"/>
            <a:ext cx="109545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【译文】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乙】即墨的东南方向，方圆百里都是山。这些大山中，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最大的叫作劳山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在劳山众多山峰中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，最高的是巨峰。巨峰山顶有一个山洞，名叫白云洞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白云洞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很深且明亮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，洞旁边有泉水，可以引用来洗漱，是巨峰最壮观的景色。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即使在晴朗的白天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，洞口的云雾也缭绕不已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使得近在咫尺的景物也难以辨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认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。转眼之间，云雾变幻莫测，又寂静无声地不知它去往哪里了。然而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这里的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地势高且寒冷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，经常有猛烈的风，只有体魄强健的人才敢长时间停留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要登上这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里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，需要沿着悬崖峭壁，攀附着藤萝，经过几十里崎岖的山路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只有那些对清泉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怪石深厚喜爱的人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，才能够到达。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AS.87_2#dda578129?vcp=1&amp;pid=79c9eee40&amp;color=0,0,0&amp;mp=1&amp;vtp=1&amp;bt=1&amp;bbb=1&amp;hb=1"/>
          <p:cNvSpPr/>
          <p:nvPr/>
        </p:nvSpPr>
        <p:spPr>
          <a:xfrm>
            <a:off x="576072" y="2322989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《齐记》记载：“泰山虽然高耸入云，但不如东海中的劳山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这正是因为劳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山的高度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，超过了泰山。然而，劳山位于偏僻的海边，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其名字并没有传遍天下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而朐山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、琅琊山、之罘山，因为秦始皇的巡游，每个人都熟知这些山。唉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山的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知名与不知名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，也有幸运和不幸的区别啊！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8e33dab32?vcp=1&amp;pid=e485ccab6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三、写作（50分）</a:t>
            </a:r>
            <a:endParaRPr lang="en-US" altLang="zh-CN" sz="2600" dirty="0"/>
          </a:p>
        </p:txBody>
      </p:sp>
      <p:sp>
        <p:nvSpPr>
          <p:cNvPr id="3" name="QO_4_BD.88_1#e0cc26414?sp=1&amp;vcp=1&amp;pid=8e33dab32&amp;color=0,0,0&amp;vtp=1&amp;bbb=1&amp;hb=1"/>
          <p:cNvSpPr/>
          <p:nvPr/>
        </p:nvSpPr>
        <p:spPr>
          <a:xfrm>
            <a:off x="576072" y="1117088"/>
            <a:ext cx="109545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23.阅读下面的材料，根据要求写作。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每个人的成长路上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，都有一个属于自己的“文学天地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”：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或许是一本被反复摩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挲的旧书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，或许是一部与挚友共读的经典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又或许是教室角落传阅的泛黄手抄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报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那些与文字相伴的瞬间，如星光点点，照亮了我们年少时懵懂的心。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请以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“文学天地的星光”为题目，以你与文学相遇的故事为底色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写下它如何塑造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了你的思想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、情感或志趣。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要求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：①把题目抄到答题卡指定位置；②不抄袭，不套作；③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文中不能出现人名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校名等真实的信息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；④不少于600字。</a:t>
            </a:r>
            <a:endParaRPr lang="en-US" altLang="zh-CN" sz="2400" dirty="0"/>
          </a:p>
        </p:txBody>
      </p:sp>
      <p:sp>
        <p:nvSpPr>
          <p:cNvPr id="4" name="QO_4_AN.89_1#e0cc26414?vcp=1&amp;pid=8e33dab32&amp;color=0,0,0&amp;vtp=1&amp;bbb=1"/>
          <p:cNvSpPr/>
          <p:nvPr/>
        </p:nvSpPr>
        <p:spPr>
          <a:xfrm>
            <a:off x="576072" y="555827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略（参照中考评分细则）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0d68c28b9?vcp=1&amp;pid=e485ccab6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一、积累（22分）</a:t>
            </a:r>
            <a:endParaRPr lang="en-US" altLang="zh-CN" sz="2600" dirty="0"/>
          </a:p>
        </p:txBody>
      </p:sp>
      <p:sp>
        <p:nvSpPr>
          <p:cNvPr id="3" name="P_4_BD#016965d48?vcp=1&amp;pid=0d68c28b9&amp;color=0,0,0&amp;vtp=1&amp;bbb=1&amp;hb=1"/>
          <p:cNvSpPr/>
          <p:nvPr/>
        </p:nvSpPr>
        <p:spPr>
          <a:xfrm>
            <a:off x="576072" y="1117088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学校正在举办“校园文学部落”组建活动，请你参与并完成以下任务。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戏剧舞台】下面是小语撰写的活动开幕辞的部分内容。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2025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年1月30日（正月初二），中央广播电视总台《2025年春节戏曲晚会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在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央视综合频道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、戏曲频道播出，绽放蛇年新春光彩。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eef2477f?vcp=1&amp;pid=0d68c28b9&amp;color=0,0,0&amp;mp=1&amp;vtp=1&amp;bt=1&amp;bbb=1"/>
          <p:cNvSpPr/>
          <p:nvPr/>
        </p:nvSpPr>
        <p:spPr>
          <a:xfrm>
            <a:off x="576072" y="539496"/>
            <a:ext cx="1095451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（一）守正传承</a:t>
            </a:r>
            <a:endParaRPr lang="en-US" altLang="zh-CN" sz="2400" dirty="0"/>
          </a:p>
        </p:txBody>
      </p:sp>
      <p:sp>
        <p:nvSpPr>
          <p:cNvPr id="3" name="P_5_BD#d84750f57?vcp=1&amp;pid=4eef2477f&amp;color=0,0,0&amp;vtp=1&amp;bbb=1&amp;hb=1"/>
          <p:cNvSpPr/>
          <p:nvPr/>
        </p:nvSpPr>
        <p:spPr>
          <a:xfrm>
            <a:off x="576072" y="1063933"/>
            <a:ext cx="10954512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中央广播电视总台春节戏曲晚会（以下简称“春戏晚”）以“守正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续写生生不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息的戏曲华章，彰显戏曲积淀的深厚底蕴与不朽魅力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为了呈现戏曲艺术薪火相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传的精神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，春戏晚在传承情景表演中力邀名家携新秀同台献艺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原汁原味地为戏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迷票友唱响耳熟能详的经典曲目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。其中，77岁京剧名家陈少云和赵葆秀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带领弟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子演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yì（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了</a:t>
            </a:r>
            <a:r>
              <a:rPr lang="en-US" altLang="zh-CN" sz="2400" b="1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家喻户晓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的名段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，铿锵有力、高潮不断的表演引得观众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____。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在乙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巳蛇年来临之际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，戏曲《白蛇传》特别集结了京剧、粤剧、川剧、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婺剧四个剧种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展现了不同剧种的声腔艺术和技艺看点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，为观众带来了一场特别的戏曲盛宴。</a:t>
            </a:r>
            <a:endParaRPr lang="en-US" altLang="zh-CN" sz="2400" dirty="0"/>
          </a:p>
        </p:txBody>
      </p:sp>
      <p:sp>
        <p:nvSpPr>
          <p:cNvPr id="4" name="P_5_BD#d84750f57?vcp=1&amp;pid=4eef2477f&amp;color=0,0,0&amp;vtp=1&amp;bbb=1&amp;hb=1&amp;zzd= 2"/>
          <p:cNvSpPr/>
          <p:nvPr/>
        </p:nvSpPr>
        <p:spPr>
          <a:xfrm>
            <a:off x="2854961" y="219423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b3dbcd1f?vcp=1&amp;pid=0d68c28b9&amp;color=0,0,0&amp;vtp=1&amp;bt=1&amp;bbb=1"/>
          <p:cNvSpPr/>
          <p:nvPr/>
        </p:nvSpPr>
        <p:spPr>
          <a:xfrm>
            <a:off x="576072" y="539496"/>
            <a:ext cx="1095451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（二）科技创新</a:t>
            </a:r>
            <a:endParaRPr lang="en-US" altLang="zh-CN" sz="2400" dirty="0"/>
          </a:p>
        </p:txBody>
      </p:sp>
      <p:sp>
        <p:nvSpPr>
          <p:cNvPr id="3" name="QM_5_BD.1_1#da35e99b4?vcp=1&amp;pid=0b3dbcd1f&amp;color=0,0,0&amp;vtp=1&amp;bbb=1&amp;hb=1"/>
          <p:cNvSpPr/>
          <p:nvPr/>
        </p:nvSpPr>
        <p:spPr>
          <a:xfrm>
            <a:off x="576072" y="1063933"/>
            <a:ext cx="10954512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①科技为戏曲表演注入神奇力量，裸眼3D（三维）开启奇幻之境。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虚拟现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实技术打造如梦似幻的舞台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，演员们仿若穿越千年的仙人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在岁月长河中翩然起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舞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。③通过“戏在天地间”的舞台概念设计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让戏韵在</a:t>
            </a:r>
            <a:r>
              <a:rPr lang="en-US" altLang="zh-CN" sz="2400" b="1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流转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间走进观众内心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一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招一式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，皆流淌着悠悠古韵。⑤戏曲的全新篇章，满溢着醇厚韵味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文化的独特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魅力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，绽放出耀眼华光。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_1#6c00a291d?vcp=1&amp;pid=da35e99b4&amp;color=0,0,0&amp;vtp=1&amp;bt=1&amp;bbb=1"/>
          <p:cNvSpPr/>
          <p:nvPr/>
        </p:nvSpPr>
        <p:spPr>
          <a:xfrm>
            <a:off x="576072" y="169736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1.阅读文段（一），为加点字注音，根据拼音写汉字。（2分）</a:t>
            </a:r>
            <a:endParaRPr lang="en-US" altLang="zh-CN" sz="2400" dirty="0"/>
          </a:p>
        </p:txBody>
      </p:sp>
      <p:sp>
        <p:nvSpPr>
          <p:cNvPr id="3" name="QB_7_BD.3_1#a966eb579?vcp=1&amp;pid=6c00a291d&amp;color=0,0,0&amp;vtp=1&amp;bbb=1"/>
          <p:cNvSpPr/>
          <p:nvPr/>
        </p:nvSpPr>
        <p:spPr>
          <a:xfrm>
            <a:off x="576072" y="221925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）彰(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)显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（2）演yì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B_7_AN.4_1#a966eb579.bracket?vcp=1&amp;pid=6c00a291d&amp;color=0,0,0&amp;vpa=1&amp;vtp=1&amp;bbb=1"/>
          <p:cNvSpPr/>
          <p:nvPr/>
        </p:nvSpPr>
        <p:spPr>
          <a:xfrm>
            <a:off x="1753204" y="2229417"/>
            <a:ext cx="101758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zh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ā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nɡ</a:t>
            </a:r>
            <a:endParaRPr lang="en-US" altLang="zh-CN" sz="2400" dirty="0"/>
          </a:p>
        </p:txBody>
      </p:sp>
      <p:sp>
        <p:nvSpPr>
          <p:cNvPr id="6" name="QB_7_AN.6_1#a966eb579.bracket?vcp=1&amp;pid=6c00a291d&amp;color=0,0,0&amp;vpa=2&amp;vtp=1"/>
          <p:cNvSpPr/>
          <p:nvPr/>
        </p:nvSpPr>
        <p:spPr>
          <a:xfrm>
            <a:off x="2002441" y="2788217"/>
            <a:ext cx="5270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绎</a:t>
            </a:r>
            <a:endParaRPr lang="en-US" altLang="zh-CN" sz="2400" dirty="0"/>
          </a:p>
        </p:txBody>
      </p:sp>
      <p:sp>
        <p:nvSpPr>
          <p:cNvPr id="7" name="QO_6_BD.7_1#70fa5f68d?vcp=1&amp;pid=da35e99b4&amp;color=0,0,0&amp;vtp=1&amp;bbb=1"/>
          <p:cNvSpPr/>
          <p:nvPr/>
        </p:nvSpPr>
        <p:spPr>
          <a:xfrm>
            <a:off x="576072" y="337495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2.结合语境，解释文段中画波浪线的词语。（2分）</a:t>
            </a:r>
            <a:endParaRPr lang="en-US" altLang="zh-CN" sz="2400" dirty="0"/>
          </a:p>
        </p:txBody>
      </p:sp>
      <p:sp>
        <p:nvSpPr>
          <p:cNvPr id="8" name="QB_7_BD.8_1#68b286db6?vcp=1&amp;pid=70fa5f68d&amp;color=0,0,0&amp;vtp=1&amp;bbb=1"/>
          <p:cNvSpPr/>
          <p:nvPr/>
        </p:nvSpPr>
        <p:spPr>
          <a:xfrm>
            <a:off x="576072" y="3897816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家喻户晓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流转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______________________________</a:t>
            </a:r>
            <a:endParaRPr lang="en-US" altLang="zh-CN" sz="2400" dirty="0"/>
          </a:p>
        </p:txBody>
      </p:sp>
      <p:sp>
        <p:nvSpPr>
          <p:cNvPr id="9" name="QB_7_AN.9_1#68b286db6.blank?vcp=1&amp;pid=70fa5f68d&amp;color=0,0,0&amp;vpa=3&amp;vtp=1&amp;bbb=1"/>
          <p:cNvSpPr/>
          <p:nvPr/>
        </p:nvSpPr>
        <p:spPr>
          <a:xfrm>
            <a:off x="2877154" y="3869876"/>
            <a:ext cx="26717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每家每户都知道。</a:t>
            </a:r>
            <a:endParaRPr lang="en-US" altLang="zh-CN" sz="2400" dirty="0"/>
          </a:p>
        </p:txBody>
      </p:sp>
      <p:sp>
        <p:nvSpPr>
          <p:cNvPr id="11" name="QB_7_AN.11_1#68b286db6.blank?vcp=1&amp;pid=70fa5f68d&amp;color=0,0,0&amp;vpa=4&amp;vtp=1&amp;bbb=1"/>
          <p:cNvSpPr/>
          <p:nvPr/>
        </p:nvSpPr>
        <p:spPr>
          <a:xfrm>
            <a:off x="2264379" y="4428676"/>
            <a:ext cx="451008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流动转移，不固定在一个地方。</a:t>
            </a:r>
            <a:endParaRPr lang="en-US" altLang="zh-CN" sz="2400" dirty="0"/>
          </a:p>
        </p:txBody>
      </p:sp>
      <p:sp>
        <p:nvSpPr>
          <p:cNvPr id="12" name="QB_7_BD.3_1#a966eb579?vcp=1&amp;pid=6c00a291d&amp;color=0,0,0&amp;vtp=1&amp;bbb=1&amp;zzd= 1"/>
          <p:cNvSpPr/>
          <p:nvPr/>
        </p:nvSpPr>
        <p:spPr>
          <a:xfrm>
            <a:off x="1475423" y="279075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9" grpId="0" animBg="1" build="p"/>
      <p:bldP spid="11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2_1#dbbc0228a?vcp=1&amp;pid=da35e99b4&amp;color=0,0,0&amp;mp=1&amp;vtp=1&amp;bt=1&amp;bbb=1"/>
          <p:cNvSpPr/>
          <p:nvPr/>
        </p:nvSpPr>
        <p:spPr>
          <a:xfrm>
            <a:off x="576072" y="167196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3.下列填入文段（一）横线处的成语，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最恰当的一项是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)。（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4" name="QC_6_BD.12_2#dbbc0228a.choices?vcp=1&amp;pid=da35e99b4&amp;color=0,0,0&amp;vtp=1&amp;bbb=1"/>
          <p:cNvSpPr/>
          <p:nvPr/>
        </p:nvSpPr>
        <p:spPr>
          <a:xfrm>
            <a:off x="576072" y="219639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有目共睹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拍案而起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拍手称快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.拍手叫绝</a:t>
            </a:r>
            <a:endParaRPr lang="en-US" altLang="zh-CN" sz="2400" dirty="0"/>
          </a:p>
        </p:txBody>
      </p:sp>
      <p:sp>
        <p:nvSpPr>
          <p:cNvPr id="5" name="QC_6_AS.14_1#dbbc0228a?vcp=1&amp;pid=da35e99b4&amp;color=0,0,0&amp;vtp=1&amp;bbb=1&amp;hb=1"/>
          <p:cNvSpPr/>
          <p:nvPr/>
        </p:nvSpPr>
        <p:spPr>
          <a:xfrm>
            <a:off x="576072" y="2719256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（“拍手叫绝”指人遇到、听到的人或事超越自己的想象空间，非常绝妙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情不自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禁地拍手叫好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。与语境相符）</a:t>
            </a:r>
            <a:endParaRPr lang="en-US" altLang="zh-CN" sz="2400" dirty="0"/>
          </a:p>
        </p:txBody>
      </p:sp>
      <p:sp>
        <p:nvSpPr>
          <p:cNvPr id="6" name="QO_6_BD.15_1#cf732ecfd?vcp=1&amp;pid=da35e99b4&amp;color=0,0,0&amp;vtp=1&amp;bbb=1"/>
          <p:cNvSpPr/>
          <p:nvPr/>
        </p:nvSpPr>
        <p:spPr>
          <a:xfrm>
            <a:off x="576072" y="387495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4.文段（二）中有一个句子有语病，请指出其序号并进行修改。（2分）</a:t>
            </a:r>
            <a:endParaRPr lang="en-US" altLang="zh-CN" sz="2400" dirty="0"/>
          </a:p>
        </p:txBody>
      </p:sp>
      <p:sp>
        <p:nvSpPr>
          <p:cNvPr id="7" name="QO_6_AN.16_1#cf732ecfd?vcp=1&amp;pid=da35e99b4&amp;color=0,0,0&amp;vtp=1&amp;bbb=1"/>
          <p:cNvSpPr/>
          <p:nvPr/>
        </p:nvSpPr>
        <p:spPr>
          <a:xfrm>
            <a:off x="576072" y="439781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第③句有语病，句子成分缺失，应把“通过”或者“让”删除。</a:t>
            </a:r>
            <a:endParaRPr lang="en-US" altLang="zh-CN" sz="2400" dirty="0"/>
          </a:p>
        </p:txBody>
      </p:sp>
      <p:sp>
        <p:nvSpPr>
          <p:cNvPr id="8" name="QC_6_AN.13_1#dbbc0228a.bracket?vcp=1&amp;pid=da35e99b4&amp;color=0,0,0&amp;mp=1&amp;vpa=5&amp;vtp=1&amp;answeroption=D"/>
          <p:cNvSpPr txBox="1"/>
          <p:nvPr/>
        </p:nvSpPr>
        <p:spPr>
          <a:xfrm>
            <a:off x="8815197" y="222941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8" grpId="0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9901</Words>
  <Application>WPS 演示</Application>
  <PresentationFormat>自定义</PresentationFormat>
  <Paragraphs>533</Paragraphs>
  <Slides>50</Slides>
  <Notes>48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50</vt:i4>
      </vt:variant>
    </vt:vector>
  </HeadingPairs>
  <TitlesOfParts>
    <vt:vector size="68" baseType="lpstr">
      <vt:lpstr>Arial</vt:lpstr>
      <vt:lpstr>宋体</vt:lpstr>
      <vt:lpstr>Wingdings</vt:lpstr>
      <vt:lpstr>微软雅黑</vt:lpstr>
      <vt:lpstr>微软雅黑</vt:lpstr>
      <vt:lpstr>SimHei</vt:lpstr>
      <vt:lpstr>SimHei</vt:lpstr>
      <vt:lpstr>SimSun</vt:lpstr>
      <vt:lpstr>SimSun</vt:lpstr>
      <vt:lpstr>Times New Roman</vt:lpstr>
      <vt:lpstr>Times New Roman</vt:lpstr>
      <vt:lpstr>Arial Unicode MS</vt:lpstr>
      <vt:lpstr>等线</vt:lpstr>
      <vt:lpstr>Calibri</vt:lpstr>
      <vt:lpstr>KaiTi</vt:lpstr>
      <vt:lpstr>华文细黑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陈冬洁</cp:lastModifiedBy>
  <cp:revision>5</cp:revision>
  <dcterms:created xsi:type="dcterms:W3CDTF">2025-04-11T11:53:05Z</dcterms:created>
  <dcterms:modified xsi:type="dcterms:W3CDTF">2025-04-11T11:53:05Z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2210A47E95DB6D88A4F9F867F4909385_42</vt:lpwstr>
  </property>
  <property fmtid="{D5CDD505-2E9C-101B-9397-08002B2CF9AE}" pid="3" name="KSOProductBuildVer">
    <vt:lpwstr>2052-12.8.2.15283</vt:lpwstr>
  </property>
</Properties>
</file>