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57" r:id="rId3"/>
  </p:sldMasterIdLst>
  <p:notesMasterIdLst>
    <p:notesMasterId r:id="rId5"/>
  </p:notesMasterIdLst>
  <p:sldIdLst>
    <p:sldId id="256" r:id="rId4"/>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1" r:id="rId19"/>
    <p:sldId id="272" r:id="rId20"/>
    <p:sldId id="273" r:id="rId21"/>
    <p:sldId id="274" r:id="rId22"/>
    <p:sldId id="275" r:id="rId23"/>
    <p:sldId id="276" r:id="rId24"/>
    <p:sldId id="277" r:id="rId25"/>
    <p:sldId id="278"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303" r:id="rId39"/>
    <p:sldId id="292" r:id="rId40"/>
    <p:sldId id="293" r:id="rId41"/>
    <p:sldId id="294" r:id="rId42"/>
    <p:sldId id="295" r:id="rId43"/>
    <p:sldId id="296" r:id="rId44"/>
    <p:sldId id="297" r:id="rId45"/>
    <p:sldId id="298" r:id="rId46"/>
    <p:sldId id="299" r:id="rId47"/>
    <p:sldId id="300" r:id="rId48"/>
    <p:sldId id="301" r:id="rId49"/>
    <p:sldId id="302" r:id="rId50"/>
  </p:sldIdLst>
  <p:sldSz cx="12096750" cy="6840220"/>
  <p:notesSz cx="6840220" cy="1209675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p:scale>
          <a:sx n="66" d="100"/>
          <a:sy n="66" d="100"/>
        </p:scale>
        <p:origin x="763" y="499"/>
      </p:cViewPr>
      <p:guideLst/>
    </p:cSldViewPr>
  </p:slideViewPr>
  <p:notesTextViewPr>
    <p:cViewPr>
      <p:scale>
        <a:sx n="1" d="1"/>
        <a:sy n="1" d="1"/>
      </p:scale>
      <p:origin x="0" y="0"/>
    </p:cViewPr>
  </p:notesTextViewPr>
  <p:sorterViewPr>
    <p:cViewPr>
      <p:scale>
        <a:sx n="100" d="100"/>
        <a:sy n="100" d="100"/>
      </p:scale>
      <p:origin x="0" y="-12878"/>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3" Type="http://schemas.openxmlformats.org/officeDocument/2006/relationships/tableStyles" Target="tableStyles.xml"/><Relationship Id="rId52" Type="http://schemas.openxmlformats.org/officeDocument/2006/relationships/viewProps" Target="viewProps.xml"/><Relationship Id="rId51" Type="http://schemas.openxmlformats.org/officeDocument/2006/relationships/presProps" Target="presProps.xml"/><Relationship Id="rId50" Type="http://schemas.openxmlformats.org/officeDocument/2006/relationships/slide" Target="slides/slide46.xml"/><Relationship Id="rId5" Type="http://schemas.openxmlformats.org/officeDocument/2006/relationships/notesMaster" Target="notesMasters/notesMaster1.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hexin?subject=physics#pid=67f34bae3b01d9be91802158#tid=67f758115932700009ac04b1#sourcefrom=">
    <p:spTree>
      <p:nvGrpSpPr>
        <p:cNvPr id="1" name=""/>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over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
        <p:nvSpPr>
          <p:cNvPr id="3" name="MasterShapeName"/>
          <p:cNvSpPr/>
          <p:nvPr/>
        </p:nvSpPr>
        <p:spPr>
          <a:xfrm>
            <a:off x="6556248" y="4069080"/>
            <a:ext cx="3602736" cy="832104"/>
          </a:xfrm>
          <a:prstGeom prst="rect">
            <a:avLst/>
          </a:prstGeom>
          <a:noFill/>
        </p:spPr>
        <p:txBody>
          <a:bodyPr wrap="square" lIns="0" tIns="0" rIns="0" bIns="0" rtlCol="0" anchor="ctr"/>
          <a:lstStyle/>
          <a:p>
            <a:pPr algn="r">
              <a:lnSpc>
                <a:spcPct val="100000"/>
              </a:lnSpc>
            </a:pPr>
            <a:r>
              <a:rPr lang="en-US" sz="48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物理  A版</a:t>
            </a:r>
            <a:endParaRPr lang="en-US" sz="4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hysics#pid=67f34bae3b01d9be91802158#tid=67f758115932700009ac04b1#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
        <p:nvSpPr>
          <p:cNvPr id="3" name="MasterShapeName"/>
          <p:cNvSpPr/>
          <p:nvPr/>
        </p:nvSpPr>
        <p:spPr>
          <a:xfrm>
            <a:off x="6556248" y="4069080"/>
            <a:ext cx="3602736" cy="832104"/>
          </a:xfrm>
          <a:prstGeom prst="rect">
            <a:avLst/>
          </a:prstGeom>
          <a:noFill/>
        </p:spPr>
        <p:txBody>
          <a:bodyPr wrap="square" lIns="0" tIns="0" rIns="0" bIns="0" rtlCol="0" anchor="ctr"/>
          <a:lstStyle/>
          <a:p>
            <a:pPr algn="r">
              <a:lnSpc>
                <a:spcPct val="100000"/>
              </a:lnSpc>
            </a:pPr>
            <a:r>
              <a:rPr lang="en-US" sz="48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物理  A版</a:t>
            </a:r>
            <a:endParaRPr lang="en-US" sz="4800"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theme" Target="../theme/theme2.xml"/><Relationship Id="rId8" Type="http://schemas.openxmlformats.org/officeDocument/2006/relationships/slideLayout" Target="../slideLayouts/slideLayout16.xml"/><Relationship Id="rId7" Type="http://schemas.openxmlformats.org/officeDocument/2006/relationships/slideLayout" Target="../slideLayouts/slideLayout15.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 Id="rId3" Type="http://schemas.openxmlformats.org/officeDocument/2006/relationships/slideLayout" Target="../slideLayouts/slideLayout11.xml"/><Relationship Id="rId2" Type="http://schemas.openxmlformats.org/officeDocument/2006/relationships/slideLayout" Target="../slideLayouts/slideLayout10.xml"/><Relationship Id="rId1"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image" Target="../media/image22.pn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7.xml"/><Relationship Id="rId2" Type="http://schemas.openxmlformats.org/officeDocument/2006/relationships/image" Target="../media/image24.png"/><Relationship Id="rId1" Type="http://schemas.openxmlformats.org/officeDocument/2006/relationships/image" Target="../media/image23.png"/></Relationships>
</file>

<file path=ppt/slides/_rels/slide14.xml.rels><?xml version="1.0" encoding="UTF-8" standalone="yes"?>
<Relationships xmlns="http://schemas.openxmlformats.org/package/2006/relationships"><Relationship Id="rId7" Type="http://schemas.openxmlformats.org/officeDocument/2006/relationships/notesSlide" Target="../notesSlides/notesSlide14.xml"/><Relationship Id="rId6" Type="http://schemas.openxmlformats.org/officeDocument/2006/relationships/slideLayout" Target="../slideLayouts/slideLayout7.xml"/><Relationship Id="rId5" Type="http://schemas.openxmlformats.org/officeDocument/2006/relationships/image" Target="../media/image29.jpeg"/><Relationship Id="rId4" Type="http://schemas.openxmlformats.org/officeDocument/2006/relationships/image" Target="../media/image28.jpeg"/><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image" Target="../media/image25.png"/></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7.xml"/><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image" Target="../media/image30.png"/></Relationships>
</file>

<file path=ppt/slides/_rels/slide16.xml.rels><?xml version="1.0" encoding="UTF-8" standalone="yes"?>
<Relationships xmlns="http://schemas.openxmlformats.org/package/2006/relationships"><Relationship Id="rId6" Type="http://schemas.openxmlformats.org/officeDocument/2006/relationships/notesSlide" Target="../notesSlides/notesSlide16.xml"/><Relationship Id="rId5" Type="http://schemas.openxmlformats.org/officeDocument/2006/relationships/slideLayout" Target="../slideLayouts/slideLayout7.xml"/><Relationship Id="rId4" Type="http://schemas.openxmlformats.org/officeDocument/2006/relationships/image" Target="../media/image36.png"/><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image" Target="../media/image33.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image" Target="../media/image37.png"/></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9.xml"/><Relationship Id="rId4" Type="http://schemas.openxmlformats.org/officeDocument/2006/relationships/slideLayout" Target="../slideLayouts/slideLayout7.xml"/><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image" Target="../media/image3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7.xml"/><Relationship Id="rId2" Type="http://schemas.openxmlformats.org/officeDocument/2006/relationships/image" Target="../media/image42.png"/><Relationship Id="rId1" Type="http://schemas.openxmlformats.org/officeDocument/2006/relationships/image" Target="../media/image41.png"/></Relationships>
</file>

<file path=ppt/slides/_rels/slide21.xml.rels><?xml version="1.0" encoding="UTF-8" standalone="yes"?>
<Relationships xmlns="http://schemas.openxmlformats.org/package/2006/relationships"><Relationship Id="rId5" Type="http://schemas.openxmlformats.org/officeDocument/2006/relationships/notesSlide" Target="../notesSlides/notesSlide21.xml"/><Relationship Id="rId4" Type="http://schemas.openxmlformats.org/officeDocument/2006/relationships/slideLayout" Target="../slideLayouts/slideLayout7.xml"/><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image" Target="../media/image43.png"/></Relationships>
</file>

<file path=ppt/slides/_rels/slide22.xml.rels><?xml version="1.0" encoding="UTF-8" standalone="yes"?>
<Relationships xmlns="http://schemas.openxmlformats.org/package/2006/relationships"><Relationship Id="rId5" Type="http://schemas.openxmlformats.org/officeDocument/2006/relationships/notesSlide" Target="../notesSlides/notesSlide22.xml"/><Relationship Id="rId4" Type="http://schemas.openxmlformats.org/officeDocument/2006/relationships/slideLayout" Target="../slideLayouts/slideLayout7.xml"/><Relationship Id="rId3" Type="http://schemas.openxmlformats.org/officeDocument/2006/relationships/image" Target="../media/image48.png"/><Relationship Id="rId2" Type="http://schemas.openxmlformats.org/officeDocument/2006/relationships/image" Target="../media/image47.jpeg"/><Relationship Id="rId1" Type="http://schemas.openxmlformats.org/officeDocument/2006/relationships/image" Target="../media/image46.png"/></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23.xml"/><Relationship Id="rId3" Type="http://schemas.openxmlformats.org/officeDocument/2006/relationships/slideLayout" Target="../slideLayouts/slideLayout7.xml"/><Relationship Id="rId2" Type="http://schemas.openxmlformats.org/officeDocument/2006/relationships/image" Target="../media/image50.png"/><Relationship Id="rId1" Type="http://schemas.openxmlformats.org/officeDocument/2006/relationships/image" Target="../media/image49.jpeg"/></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7.xml"/><Relationship Id="rId2" Type="http://schemas.openxmlformats.org/officeDocument/2006/relationships/image" Target="../media/image52.png"/><Relationship Id="rId1" Type="http://schemas.openxmlformats.org/officeDocument/2006/relationships/image" Target="../media/image51.jpeg"/></Relationships>
</file>

<file path=ppt/slides/_rels/slide25.xml.rels><?xml version="1.0" encoding="UTF-8" standalone="yes"?>
<Relationships xmlns="http://schemas.openxmlformats.org/package/2006/relationships"><Relationship Id="rId6" Type="http://schemas.openxmlformats.org/officeDocument/2006/relationships/notesSlide" Target="../notesSlides/notesSlide25.xml"/><Relationship Id="rId5" Type="http://schemas.openxmlformats.org/officeDocument/2006/relationships/slideLayout" Target="../slideLayouts/slideLayout7.xml"/><Relationship Id="rId4" Type="http://schemas.openxmlformats.org/officeDocument/2006/relationships/image" Target="../media/image56.png"/><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image" Target="../media/image53.png"/></Relationships>
</file>

<file path=ppt/slides/_rels/slide26.xml.rels><?xml version="1.0" encoding="UTF-8" standalone="yes"?>
<Relationships xmlns="http://schemas.openxmlformats.org/package/2006/relationships"><Relationship Id="rId5" Type="http://schemas.openxmlformats.org/officeDocument/2006/relationships/notesSlide" Target="../notesSlides/notesSlide26.xml"/><Relationship Id="rId4" Type="http://schemas.openxmlformats.org/officeDocument/2006/relationships/slideLayout" Target="../slideLayouts/slideLayout7.xml"/><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image" Target="../media/image57.png"/></Relationships>
</file>

<file path=ppt/slides/_rels/slide27.xml.rels><?xml version="1.0" encoding="UTF-8" standalone="yes"?>
<Relationships xmlns="http://schemas.openxmlformats.org/package/2006/relationships"><Relationship Id="rId4" Type="http://schemas.openxmlformats.org/officeDocument/2006/relationships/notesSlide" Target="../notesSlides/notesSlide27.xml"/><Relationship Id="rId3" Type="http://schemas.openxmlformats.org/officeDocument/2006/relationships/slideLayout" Target="../slideLayouts/slideLayout7.xml"/><Relationship Id="rId2" Type="http://schemas.openxmlformats.org/officeDocument/2006/relationships/image" Target="../media/image61.png"/><Relationship Id="rId1" Type="http://schemas.openxmlformats.org/officeDocument/2006/relationships/image" Target="../media/image60.png"/></Relationships>
</file>

<file path=ppt/slides/_rels/slide28.xml.rels><?xml version="1.0" encoding="UTF-8" standalone="yes"?>
<Relationships xmlns="http://schemas.openxmlformats.org/package/2006/relationships"><Relationship Id="rId6" Type="http://schemas.openxmlformats.org/officeDocument/2006/relationships/notesSlide" Target="../notesSlides/notesSlide28.xml"/><Relationship Id="rId5" Type="http://schemas.openxmlformats.org/officeDocument/2006/relationships/slideLayout" Target="../slideLayouts/slideLayout7.xml"/><Relationship Id="rId4" Type="http://schemas.openxmlformats.org/officeDocument/2006/relationships/image" Target="../media/image65.png"/><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image" Target="../media/image62.png"/></Relationships>
</file>

<file path=ppt/slides/_rels/slide29.xml.rels><?xml version="1.0" encoding="UTF-8" standalone="yes"?>
<Relationships xmlns="http://schemas.openxmlformats.org/package/2006/relationships"><Relationship Id="rId4" Type="http://schemas.openxmlformats.org/officeDocument/2006/relationships/notesSlide" Target="../notesSlides/notesSlide29.xml"/><Relationship Id="rId3" Type="http://schemas.openxmlformats.org/officeDocument/2006/relationships/slideLayout" Target="../slideLayouts/slideLayout7.xml"/><Relationship Id="rId2" Type="http://schemas.openxmlformats.org/officeDocument/2006/relationships/image" Target="../media/image67.png"/><Relationship Id="rId1" Type="http://schemas.openxmlformats.org/officeDocument/2006/relationships/image" Target="../media/image66.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4" Type="http://schemas.openxmlformats.org/officeDocument/2006/relationships/notesSlide" Target="../notesSlides/notesSlide31.xml"/><Relationship Id="rId3" Type="http://schemas.openxmlformats.org/officeDocument/2006/relationships/slideLayout" Target="../slideLayouts/slideLayout7.xml"/><Relationship Id="rId2" Type="http://schemas.openxmlformats.org/officeDocument/2006/relationships/image" Target="../media/image69.png"/><Relationship Id="rId1" Type="http://schemas.openxmlformats.org/officeDocument/2006/relationships/image" Target="../media/image68.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7.xml"/><Relationship Id="rId1" Type="http://schemas.openxmlformats.org/officeDocument/2006/relationships/image" Target="../media/image70.png"/></Relationships>
</file>

<file path=ppt/slides/_rels/slide33.xml.rels><?xml version="1.0" encoding="UTF-8" standalone="yes"?>
<Relationships xmlns="http://schemas.openxmlformats.org/package/2006/relationships"><Relationship Id="rId4" Type="http://schemas.openxmlformats.org/officeDocument/2006/relationships/notesSlide" Target="../notesSlides/notesSlide33.xml"/><Relationship Id="rId3" Type="http://schemas.openxmlformats.org/officeDocument/2006/relationships/slideLayout" Target="../slideLayouts/slideLayout7.xml"/><Relationship Id="rId2" Type="http://schemas.openxmlformats.org/officeDocument/2006/relationships/image" Target="../media/image72.png"/><Relationship Id="rId1" Type="http://schemas.openxmlformats.org/officeDocument/2006/relationships/image" Target="../media/image71.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7.xml"/><Relationship Id="rId1" Type="http://schemas.openxmlformats.org/officeDocument/2006/relationships/image" Target="../media/image73.png"/></Relationships>
</file>

<file path=ppt/slides/_rels/slide35.xml.rels><?xml version="1.0" encoding="UTF-8" standalone="yes"?>
<Relationships xmlns="http://schemas.openxmlformats.org/package/2006/relationships"><Relationship Id="rId4" Type="http://schemas.openxmlformats.org/officeDocument/2006/relationships/notesSlide" Target="../notesSlides/notesSlide35.xml"/><Relationship Id="rId3" Type="http://schemas.openxmlformats.org/officeDocument/2006/relationships/slideLayout" Target="../slideLayouts/slideLayout15.xml"/><Relationship Id="rId2" Type="http://schemas.openxmlformats.org/officeDocument/2006/relationships/image" Target="../media/image75.png"/><Relationship Id="rId1" Type="http://schemas.openxmlformats.org/officeDocument/2006/relationships/image" Target="../media/image74.png"/></Relationships>
</file>

<file path=ppt/slides/_rels/slide36.xml.rels><?xml version="1.0" encoding="UTF-8" standalone="yes"?>
<Relationships xmlns="http://schemas.openxmlformats.org/package/2006/relationships"><Relationship Id="rId4" Type="http://schemas.openxmlformats.org/officeDocument/2006/relationships/notesSlide" Target="../notesSlides/notesSlide36.xml"/><Relationship Id="rId3" Type="http://schemas.openxmlformats.org/officeDocument/2006/relationships/slideLayout" Target="../slideLayouts/slideLayout7.xml"/><Relationship Id="rId2" Type="http://schemas.openxmlformats.org/officeDocument/2006/relationships/image" Target="../media/image77.png"/><Relationship Id="rId1" Type="http://schemas.openxmlformats.org/officeDocument/2006/relationships/image" Target="../media/image76.png"/></Relationships>
</file>

<file path=ppt/slides/_rels/slide37.xml.rels><?xml version="1.0" encoding="UTF-8" standalone="yes"?>
<Relationships xmlns="http://schemas.openxmlformats.org/package/2006/relationships"><Relationship Id="rId4" Type="http://schemas.openxmlformats.org/officeDocument/2006/relationships/notesSlide" Target="../notesSlides/notesSlide37.xml"/><Relationship Id="rId3" Type="http://schemas.openxmlformats.org/officeDocument/2006/relationships/slideLayout" Target="../slideLayouts/slideLayout7.xml"/><Relationship Id="rId2" Type="http://schemas.openxmlformats.org/officeDocument/2006/relationships/image" Target="../media/image79.png"/><Relationship Id="rId1" Type="http://schemas.openxmlformats.org/officeDocument/2006/relationships/image" Target="../media/image78.png"/></Relationships>
</file>

<file path=ppt/slides/_rels/slide38.xml.rels><?xml version="1.0" encoding="UTF-8" standalone="yes"?>
<Relationships xmlns="http://schemas.openxmlformats.org/package/2006/relationships"><Relationship Id="rId4" Type="http://schemas.openxmlformats.org/officeDocument/2006/relationships/notesSlide" Target="../notesSlides/notesSlide38.xml"/><Relationship Id="rId3" Type="http://schemas.openxmlformats.org/officeDocument/2006/relationships/slideLayout" Target="../slideLayouts/slideLayout7.xml"/><Relationship Id="rId2" Type="http://schemas.openxmlformats.org/officeDocument/2006/relationships/image" Target="../media/image81.png"/><Relationship Id="rId1" Type="http://schemas.openxmlformats.org/officeDocument/2006/relationships/image" Target="../media/image80.png"/></Relationships>
</file>

<file path=ppt/slides/_rels/slide39.xml.rels><?xml version="1.0" encoding="UTF-8" standalone="yes"?>
<Relationships xmlns="http://schemas.openxmlformats.org/package/2006/relationships"><Relationship Id="rId4" Type="http://schemas.openxmlformats.org/officeDocument/2006/relationships/notesSlide" Target="../notesSlides/notesSlide39.xml"/><Relationship Id="rId3" Type="http://schemas.openxmlformats.org/officeDocument/2006/relationships/slideLayout" Target="../slideLayouts/slideLayout7.xml"/><Relationship Id="rId2" Type="http://schemas.openxmlformats.org/officeDocument/2006/relationships/image" Target="../media/image83.png"/><Relationship Id="rId1" Type="http://schemas.openxmlformats.org/officeDocument/2006/relationships/image" Target="../media/image82.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image" Target="../media/image6.png"/></Relationships>
</file>

<file path=ppt/slides/_rels/slide40.xml.rels><?xml version="1.0" encoding="UTF-8" standalone="yes"?>
<Relationships xmlns="http://schemas.openxmlformats.org/package/2006/relationships"><Relationship Id="rId4" Type="http://schemas.openxmlformats.org/officeDocument/2006/relationships/notesSlide" Target="../notesSlides/notesSlide40.xml"/><Relationship Id="rId3" Type="http://schemas.openxmlformats.org/officeDocument/2006/relationships/slideLayout" Target="../slideLayouts/slideLayout7.xml"/><Relationship Id="rId2" Type="http://schemas.openxmlformats.org/officeDocument/2006/relationships/image" Target="../media/image85.png"/><Relationship Id="rId1" Type="http://schemas.openxmlformats.org/officeDocument/2006/relationships/image" Target="../media/image84.pn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7.xml"/><Relationship Id="rId1" Type="http://schemas.openxmlformats.org/officeDocument/2006/relationships/image" Target="../media/image86.png"/></Relationships>
</file>

<file path=ppt/slides/_rels/slide42.xml.rels><?xml version="1.0" encoding="UTF-8" standalone="yes"?>
<Relationships xmlns="http://schemas.openxmlformats.org/package/2006/relationships"><Relationship Id="rId4" Type="http://schemas.openxmlformats.org/officeDocument/2006/relationships/notesSlide" Target="../notesSlides/notesSlide42.xml"/><Relationship Id="rId3" Type="http://schemas.openxmlformats.org/officeDocument/2006/relationships/slideLayout" Target="../slideLayouts/slideLayout7.xml"/><Relationship Id="rId2" Type="http://schemas.openxmlformats.org/officeDocument/2006/relationships/image" Target="../media/image88.png"/><Relationship Id="rId1" Type="http://schemas.openxmlformats.org/officeDocument/2006/relationships/image" Target="../media/image87.png"/></Relationships>
</file>

<file path=ppt/slides/_rels/slide43.xml.rels><?xml version="1.0" encoding="UTF-8" standalone="yes"?>
<Relationships xmlns="http://schemas.openxmlformats.org/package/2006/relationships"><Relationship Id="rId5" Type="http://schemas.openxmlformats.org/officeDocument/2006/relationships/notesSlide" Target="../notesSlides/notesSlide43.xml"/><Relationship Id="rId4" Type="http://schemas.openxmlformats.org/officeDocument/2006/relationships/slideLayout" Target="../slideLayouts/slideLayout7.xml"/><Relationship Id="rId3" Type="http://schemas.openxmlformats.org/officeDocument/2006/relationships/image" Target="../media/image91.png"/><Relationship Id="rId2" Type="http://schemas.openxmlformats.org/officeDocument/2006/relationships/image" Target="../media/image90.png"/><Relationship Id="rId1" Type="http://schemas.openxmlformats.org/officeDocument/2006/relationships/image" Target="../media/image89.png"/></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7.xml"/><Relationship Id="rId1" Type="http://schemas.openxmlformats.org/officeDocument/2006/relationships/image" Target="../media/image92.png"/></Relationships>
</file>

<file path=ppt/slides/_rels/slide45.xml.rels><?xml version="1.0" encoding="UTF-8" standalone="yes"?>
<Relationships xmlns="http://schemas.openxmlformats.org/package/2006/relationships"><Relationship Id="rId4" Type="http://schemas.openxmlformats.org/officeDocument/2006/relationships/notesSlide" Target="../notesSlides/notesSlide45.xml"/><Relationship Id="rId3" Type="http://schemas.openxmlformats.org/officeDocument/2006/relationships/slideLayout" Target="../slideLayouts/slideLayout7.xml"/><Relationship Id="rId2" Type="http://schemas.openxmlformats.org/officeDocument/2006/relationships/image" Target="../media/image94.png"/><Relationship Id="rId1" Type="http://schemas.openxmlformats.org/officeDocument/2006/relationships/image" Target="../media/image93.pn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7" Type="http://schemas.openxmlformats.org/officeDocument/2006/relationships/notesSlide" Target="../notesSlides/notesSlide5.xml"/><Relationship Id="rId6"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image" Target="../media/image10.jpeg"/><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image" Target="../media/image7.jpe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7.xml"/><Relationship Id="rId2" Type="http://schemas.openxmlformats.org/officeDocument/2006/relationships/image" Target="../media/image13.png"/><Relationship Id="rId1" Type="http://schemas.openxmlformats.org/officeDocument/2006/relationships/image" Target="../media/image12.png"/></Relationships>
</file>

<file path=ppt/slides/_rels/slide7.xml.rels><?xml version="1.0" encoding="UTF-8" standalone="yes"?>
<Relationships xmlns="http://schemas.openxmlformats.org/package/2006/relationships"><Relationship Id="rId6" Type="http://schemas.openxmlformats.org/officeDocument/2006/relationships/notesSlide" Target="../notesSlides/notesSlide7.xml"/><Relationship Id="rId5" Type="http://schemas.openxmlformats.org/officeDocument/2006/relationships/slideLayout" Target="../slideLayouts/slideLayout7.xml"/><Relationship Id="rId4" Type="http://schemas.openxmlformats.org/officeDocument/2006/relationships/image" Target="../media/image17.jpeg"/><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QC_4_BD.11_3#a49a836f9?htil=2&amp;sp=1&amp;vcp=1&amp;pid=af8e4c894&amp;color=0,0,0&amp;vtp=1&amp;bt=1&amp;bbb=1&amp;hb=1"/>
          <p:cNvSpPr/>
          <p:nvPr/>
        </p:nvSpPr>
        <p:spPr>
          <a:xfrm>
            <a:off x="576072" y="1569117"/>
            <a:ext cx="8549640"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6.图5是丰子恺的书画作品，生动描绘了儿童学种瓜的场景</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。下</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列说法中错误的是(</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zh-CN" altLang="en-US"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zh-CN" altLang="en-US"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p:txBody>
      </p:sp>
      <p:sp>
        <p:nvSpPr>
          <p:cNvPr id="6" name="QC_4_BD.11_4#a49a836f9.choices?htil=2&amp;vcp=1&amp;pid=af8e4c894&amp;color=0,0,0&amp;vtp=1&amp;bbb=1"/>
          <p:cNvSpPr/>
          <p:nvPr/>
        </p:nvSpPr>
        <p:spPr>
          <a:xfrm>
            <a:off x="576072" y="2723855"/>
            <a:ext cx="8549640" cy="22352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A.蹲坐的儿童站起来，重力势能变小</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.风吹枝弯，说明力可以改变物体的形状</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.提水桶时感到桶在拉手，说明力的作用是相互的</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.提水前行中突然减速，水溅出是由于水具有惯性</a:t>
            </a:r>
            <a:endParaRPr lang="en-US" altLang="zh-CN" sz="2400" dirty="0"/>
          </a:p>
        </p:txBody>
      </p:sp>
      <p:sp>
        <p:nvSpPr>
          <p:cNvPr id="7" name="QC_4_AN.12_1#a49a836f9.bracket?vcp=1&amp;pid=af8e4c894&amp;color=0,0,0&amp;vpa=6&amp;vtp=1&amp;answeroption=A"/>
          <p:cNvSpPr txBox="1"/>
          <p:nvPr/>
        </p:nvSpPr>
        <p:spPr>
          <a:xfrm>
            <a:off x="449072" y="2782275"/>
            <a:ext cx="474489" cy="569387"/>
          </a:xfrm>
          <a:prstGeom prst="rect">
            <a:avLst/>
          </a:prstGeom>
          <a:noFill/>
        </p:spPr>
        <p:txBody>
          <a:bodyPr vert="horz" wrap="none" lIns="0" tIns="0" rIns="0" bIns="0" rtlCol="0">
            <a:spAutoFit/>
          </a:bodyPr>
          <a:lstStyle/>
          <a:p>
            <a:r>
              <a:rPr lang="zh-CN" altLang="en-US" sz="3700" b="1">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pic>
        <p:nvPicPr>
          <p:cNvPr id="5" name="图片 4"/>
          <p:cNvPicPr>
            <a:picLocks noChangeAspect="1"/>
          </p:cNvPicPr>
          <p:nvPr/>
        </p:nvPicPr>
        <p:blipFill>
          <a:blip r:embed="rId1"/>
          <a:stretch>
            <a:fillRect/>
          </a:stretch>
        </p:blipFill>
        <p:spPr>
          <a:xfrm>
            <a:off x="9125585" y="2330450"/>
            <a:ext cx="1933575" cy="2628900"/>
          </a:xfrm>
          <a:prstGeom prst="rect">
            <a:avLst/>
          </a:prstGeom>
        </p:spPr>
      </p:pic>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ipe(left)">
                                      <p:cBhvr>
                                        <p:cTn id="7"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QC_4_BD.13_3#6f9095a14?htil=3&amp;sp=1&amp;vcp=1&amp;pid=af8e4c894&amp;color=0,0,0&amp;vtp=1&amp;bt=1&amp;bbb=1&amp;hb=1&amp;hs=1"/>
          <p:cNvSpPr/>
          <p:nvPr/>
        </p:nvSpPr>
        <p:spPr>
          <a:xfrm>
            <a:off x="576072" y="1792610"/>
            <a:ext cx="7781544"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7.图6是我国自主研究、生产的碳纤维无人机</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，它具有自动</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化</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、轻量化、微型化等特点，可广泛应用于航拍、</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测绘等。</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下列应用与物理知识对应关系正确的是(</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zh-CN" altLang="en-US"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zh-CN" altLang="en-US"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p:txBody>
      </p:sp>
      <p:sp>
        <p:nvSpPr>
          <p:cNvPr id="6" name="QC_4_BD.13_4#6f9095a14.choices?vcp=1&amp;pid=af8e4c894&amp;color=0,0,0&amp;vtp=1&amp;bbb=1&amp;hs=1"/>
          <p:cNvSpPr/>
          <p:nvPr/>
        </p:nvSpPr>
        <p:spPr>
          <a:xfrm>
            <a:off x="576072" y="3937948"/>
            <a:ext cx="10954512" cy="1117600"/>
          </a:xfrm>
          <a:prstGeom prst="rect">
            <a:avLst/>
          </a:prstGeom>
          <a:noFill/>
        </p:spPr>
        <p:txBody>
          <a:bodyPr wrap="none" lIns="0" tIns="0" rIns="0" bIns="0" rtlCol="0" anchor="t"/>
          <a:lstStyle/>
          <a:p>
            <a:pPr marL="0" marR="0" lvl="0" indent="0" defTabSz="914400" eaLnBrk="1" fontAlgn="auto" latinLnBrk="1" hangingPunct="1">
              <a:lnSpc>
                <a:spcPts val="4400"/>
              </a:lnSpc>
              <a:spcBef>
                <a:spcPts val="0"/>
              </a:spcBef>
              <a:spcAft>
                <a:spcPts val="0"/>
              </a:spcAft>
              <a:buClrTx/>
              <a:buSzTx/>
              <a:buNone/>
              <a:tabLst>
                <a:tab pos="5583555" algn="l"/>
              </a:tabLst>
              <a:defRPr/>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A.机载北斗导航系统</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——超声波</a:t>
            </a:r>
            <a:r>
              <a:rPr lang="en-US" altLang="zh-CN" sz="2400" b="1"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.用碳纤维材料制造——密度小</a:t>
            </a:r>
            <a:endParaRPr lang="en-US" altLang="zh-CN" sz="2400" dirty="0"/>
          </a:p>
          <a:p>
            <a:pPr marL="0" marR="0" lvl="0" indent="0" defTabSz="914400" eaLnBrk="1" fontAlgn="auto" latinLnBrk="1" hangingPunct="1">
              <a:lnSpc>
                <a:spcPts val="4400"/>
              </a:lnSpc>
              <a:spcBef>
                <a:spcPts val="0"/>
              </a:spcBef>
              <a:spcAft>
                <a:spcPts val="0"/>
              </a:spcAft>
              <a:buClrTx/>
              <a:buSzTx/>
              <a:buNone/>
              <a:tabLst>
                <a:tab pos="5583555" algn="l"/>
              </a:tabLst>
              <a:defRPr/>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.无人机航拍的镜头</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——凹透镜</a:t>
            </a:r>
            <a:r>
              <a:rPr lang="en-US" altLang="zh-CN" sz="2400" b="1"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.无人机的控制芯片——超导体</a:t>
            </a:r>
            <a:endParaRPr lang="en-US" altLang="zh-CN" sz="2400" dirty="0"/>
          </a:p>
        </p:txBody>
      </p:sp>
      <p:sp>
        <p:nvSpPr>
          <p:cNvPr id="7" name="QC_4_AN.14_1#6f9095a14.bracket?vcp=1&amp;pid=af8e4c894&amp;color=0,0,0&amp;vpa=7&amp;vtp=1&amp;answeroption=B"/>
          <p:cNvSpPr txBox="1"/>
          <p:nvPr/>
        </p:nvSpPr>
        <p:spPr>
          <a:xfrm>
            <a:off x="6033262" y="3996368"/>
            <a:ext cx="474489" cy="569387"/>
          </a:xfrm>
          <a:prstGeom prst="rect">
            <a:avLst/>
          </a:prstGeom>
          <a:noFill/>
        </p:spPr>
        <p:txBody>
          <a:bodyPr vert="horz" wrap="none" lIns="0" tIns="0" rIns="0" bIns="0" rtlCol="0">
            <a:spAutoFit/>
          </a:bodyPr>
          <a:lstStyle/>
          <a:p>
            <a:r>
              <a:rPr lang="zh-CN" altLang="en-US" sz="3700" b="1">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pic>
        <p:nvPicPr>
          <p:cNvPr id="5" name="图片 4"/>
          <p:cNvPicPr>
            <a:picLocks noChangeAspect="1"/>
          </p:cNvPicPr>
          <p:nvPr/>
        </p:nvPicPr>
        <p:blipFill>
          <a:blip r:embed="rId1"/>
          <a:stretch>
            <a:fillRect/>
          </a:stretch>
        </p:blipFill>
        <p:spPr>
          <a:xfrm>
            <a:off x="8682990" y="1792605"/>
            <a:ext cx="3011170" cy="1701800"/>
          </a:xfrm>
          <a:prstGeom prst="rect">
            <a:avLst/>
          </a:prstGeom>
        </p:spPr>
      </p:pic>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ipe(left)">
                                      <p:cBhvr>
                                        <p:cTn id="7"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5_1#370e7a052?sp=1&amp;vcp=1&amp;pid=af8e4c894&amp;color=0,0,0&amp;vtp=1&amp;bt=1&amp;bbb=1&amp;hb=1"/>
          <p:cNvSpPr/>
          <p:nvPr/>
        </p:nvSpPr>
        <p:spPr>
          <a:xfrm>
            <a:off x="576072" y="539986"/>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8.图7是一款磁悬浮蓝牙音箱，可实现与手机的无线信息传递，底座通电后</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，上面</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的磁体音箱就会在底座产生的磁场作用下悬浮起来</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下列说法中正确的是(</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zh-CN" altLang="en-US"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zh-CN" altLang="en-US"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p:txBody>
      </p:sp>
      <p:sp>
        <p:nvSpPr>
          <p:cNvPr id="6" name="QC_4_BD.15_4#370e7a052.choices?vcp=1&amp;pid=af8e4c894&amp;color=0,0,0&amp;vtp=1&amp;bbb=1"/>
          <p:cNvSpPr/>
          <p:nvPr/>
        </p:nvSpPr>
        <p:spPr>
          <a:xfrm>
            <a:off x="576072" y="4175034"/>
            <a:ext cx="10954512" cy="22352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A.音箱悬浮时在竖直方向受到两个力，即重力和浮力</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.底座通电后能产生磁场，是电磁感应现象</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.音箱悬浮利用了同名磁极相互排斥</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.无线信息是利用超声波传递信息的</a:t>
            </a:r>
            <a:endParaRPr lang="en-US" altLang="zh-CN" sz="2400" dirty="0"/>
          </a:p>
        </p:txBody>
      </p:sp>
      <p:sp>
        <p:nvSpPr>
          <p:cNvPr id="7" name="QC_4_AN.16_1#370e7a052.bracket?vcp=1&amp;pid=af8e4c894&amp;color=0,0,0&amp;vpa=8&amp;vtp=1&amp;answeroption=C"/>
          <p:cNvSpPr txBox="1"/>
          <p:nvPr/>
        </p:nvSpPr>
        <p:spPr>
          <a:xfrm>
            <a:off x="449072" y="5376454"/>
            <a:ext cx="474489" cy="569387"/>
          </a:xfrm>
          <a:prstGeom prst="rect">
            <a:avLst/>
          </a:prstGeom>
          <a:noFill/>
        </p:spPr>
        <p:txBody>
          <a:bodyPr vert="horz" wrap="none" lIns="0" tIns="0" rIns="0" bIns="0" rtlCol="0">
            <a:spAutoFit/>
          </a:bodyPr>
          <a:lstStyle/>
          <a:p>
            <a:r>
              <a:rPr lang="zh-CN" altLang="en-US" sz="3700" b="1">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pic>
        <p:nvPicPr>
          <p:cNvPr id="5" name="图片 4"/>
          <p:cNvPicPr>
            <a:picLocks noChangeAspect="1"/>
          </p:cNvPicPr>
          <p:nvPr/>
        </p:nvPicPr>
        <p:blipFill>
          <a:blip r:embed="rId1"/>
          <a:stretch>
            <a:fillRect/>
          </a:stretch>
        </p:blipFill>
        <p:spPr>
          <a:xfrm>
            <a:off x="4919980" y="2050415"/>
            <a:ext cx="3033395" cy="2124710"/>
          </a:xfrm>
          <a:prstGeom prst="rect">
            <a:avLst/>
          </a:prstGeom>
        </p:spPr>
      </p:pic>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ipe(left)">
                                      <p:cBhvr>
                                        <p:cTn id="7"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17_1#f4b3d5ccf?vcp=1&amp;pid=af8e4c894&amp;color=0,0,0&amp;vtp=1&amp;bt=1&amp;bbb=1&amp;hb=1"/>
              <p:cNvSpPr/>
              <p:nvPr/>
            </p:nvSpPr>
            <p:spPr>
              <a:xfrm>
                <a:off x="576072" y="1451165"/>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9.2024年5月，我国首款百千克级车载液氢系统“赛道1000”研制成功</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，可助力氢能</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重卡突破</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𝟎𝟎𝟎</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𝐤𝐦</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续驶里程</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，这是我国将液氢应用于交通运输领域的重大技术突</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破。已知液氢的热值</a:t>
                </a:r>
                <a14:m>
                  <m:oMath xmlns:m="http://schemas.openxmlformats.org/officeDocument/2006/math">
                    <m:sSub>
                      <m:sSub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𝒒</m:t>
                        </m:r>
                      </m:e>
                      <m:sub>
                        <m:r>
                          <a:rPr lang="en-US" altLang="zh-CN" sz="2400" b="1" baseline="-10000">
                            <a:solidFill>
                              <a:srgbClr val="000000"/>
                            </a:solidFill>
                            <a:latin typeface="Cambria Math" panose="02040503050406030204" pitchFamily="18" charset="0"/>
                          </a:rPr>
                          <m:t>氢</m:t>
                        </m:r>
                      </m:sub>
                    </m:s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𝟒</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sSup>
                      <m:sSup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p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𝟏𝟎</m:t>
                        </m:r>
                      </m:e>
                      <m:sup>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𝟖</m:t>
                        </m:r>
                      </m:sup>
                    </m:sSup>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𝐉</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𝐤𝐠</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下列说法中正确的是(</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zh-CN" altLang="en-US"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zh-CN" altLang="en-US"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p:txBody>
          </p:sp>
        </mc:Choice>
        <mc:Fallback>
          <p:sp>
            <p:nvSpPr>
              <p:cNvPr id="2" name="QC_4_BD.17_1#f4b3d5ccf?vcp=1&amp;pid=af8e4c894&amp;color=0,0,0&amp;vtp=1&amp;bt=1&amp;bbb=1&amp;hb=1"/>
              <p:cNvSpPr>
                <a:spLocks noRot="1" noChangeAspect="1" noMove="1" noResize="1" noEditPoints="1" noAdjustHandles="1" noChangeArrowheads="1" noChangeShapeType="1" noTextEdit="1"/>
              </p:cNvSpPr>
              <p:nvPr/>
            </p:nvSpPr>
            <p:spPr>
              <a:xfrm>
                <a:off x="576072" y="1451165"/>
                <a:ext cx="10954512" cy="1676400"/>
              </a:xfrm>
              <a:prstGeom prst="rect">
                <a:avLst/>
              </a:prstGeom>
              <a:blipFill rotWithShape="1">
                <a:blip r:embed="rId1"/>
                <a:stretch>
                  <a:fillRect l="-1" t="-11" r="2" b="-89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C_4_BD.17_2#f4b3d5ccf.choices?vcp=1&amp;pid=af8e4c894&amp;color=0,0,0&amp;vtp=1&amp;bbb=1"/>
              <p:cNvSpPr/>
              <p:nvPr/>
            </p:nvSpPr>
            <p:spPr>
              <a:xfrm>
                <a:off x="576072" y="3137153"/>
                <a:ext cx="10954512" cy="22352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A.氢能不属于清洁能源</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.用液氢作燃料是因为液氢含有的热量多</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.氢能重卡的热机效率可高达</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𝟏𝟎𝟎</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.完全燃烧</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𝟏𝟎𝟎</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𝐤𝐠</m:t>
                    </m:r>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的液氢能释放</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𝟒</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sSup>
                      <m:sSup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p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𝟏𝟎</m:t>
                        </m:r>
                      </m:e>
                      <m:sup>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𝟏𝟎</m:t>
                        </m:r>
                      </m:sup>
                    </m:sSup>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𝐉</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的热量</a:t>
                </a:r>
                <a:endParaRPr lang="en-US" altLang="zh-CN" sz="2400" dirty="0"/>
              </a:p>
            </p:txBody>
          </p:sp>
        </mc:Choice>
        <mc:Fallback>
          <p:sp>
            <p:nvSpPr>
              <p:cNvPr id="4" name="QC_4_BD.17_2#f4b3d5ccf.choices?vcp=1&amp;pid=af8e4c894&amp;color=0,0,0&amp;vtp=1&amp;bbb=1"/>
              <p:cNvSpPr>
                <a:spLocks noRot="1" noChangeAspect="1" noMove="1" noResize="1" noEditPoints="1" noAdjustHandles="1" noChangeArrowheads="1" noChangeShapeType="1" noTextEdit="1"/>
              </p:cNvSpPr>
              <p:nvPr/>
            </p:nvSpPr>
            <p:spPr>
              <a:xfrm>
                <a:off x="576072" y="3137153"/>
                <a:ext cx="10954512" cy="2235200"/>
              </a:xfrm>
              <a:prstGeom prst="rect">
                <a:avLst/>
              </a:prstGeom>
              <a:blipFill rotWithShape="1">
                <a:blip r:embed="rId2"/>
                <a:stretch>
                  <a:fillRect l="-1" t="-11" r="2" b="11"/>
                </a:stretch>
              </a:blipFill>
            </p:spPr>
            <p:txBody>
              <a:bodyPr/>
              <a:lstStyle/>
              <a:p>
                <a:r>
                  <a:rPr lang="zh-CN" altLang="en-US">
                    <a:noFill/>
                  </a:rPr>
                  <a:t> </a:t>
                </a:r>
              </a:p>
            </p:txBody>
          </p:sp>
        </mc:Fallback>
      </mc:AlternateContent>
      <p:sp>
        <p:nvSpPr>
          <p:cNvPr id="5" name="QC_4_AN.18_1#f4b3d5ccf.bracket?vcp=1&amp;pid=af8e4c894&amp;color=0,0,0&amp;vpa=9&amp;vtp=1&amp;answeroption=D"/>
          <p:cNvSpPr txBox="1"/>
          <p:nvPr/>
        </p:nvSpPr>
        <p:spPr>
          <a:xfrm>
            <a:off x="449072" y="4910073"/>
            <a:ext cx="474489" cy="569387"/>
          </a:xfrm>
          <a:prstGeom prst="rect">
            <a:avLst/>
          </a:prstGeom>
          <a:noFill/>
        </p:spPr>
        <p:txBody>
          <a:bodyPr vert="horz" wrap="none" lIns="0" tIns="0" rIns="0" bIns="0" rtlCol="0">
            <a:spAutoFit/>
          </a:bodyPr>
          <a:lstStyle/>
          <a:p>
            <a:r>
              <a:rPr lang="zh-CN" altLang="en-US" sz="3700" b="1">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left)">
                                      <p:cBhvr>
                                        <p:cTn id="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19_1#213a37722?vcp=1&amp;pid=af8e4c894&amp;color=0,0,0&amp;vtp=1&amp;bt=1&amp;bbb=1&amp;hb=1"/>
              <p:cNvSpPr/>
              <p:nvPr/>
            </p:nvSpPr>
            <p:spPr>
              <a:xfrm>
                <a:off x="576072" y="539986"/>
                <a:ext cx="10954512" cy="22352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10.小龙想设计一个带有开关的电热眼罩，可通过“手动金属旋转滑片</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”连续微调加</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热</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，其电路设计要求为：①电阻忽略不计的金属旋转滑片</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𝑶</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𝐏</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能起到开关通断的作</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用</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，不能出现短路现象；②滑片</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𝑶</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𝐏</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顺时针旋转时电流表的示数增大（</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即升温）。</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下列选项中</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符合以上设计要求的电路是(</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zh-CN" altLang="en-US"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zh-CN" altLang="en-US"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p:txBody>
          </p:sp>
        </mc:Choice>
        <mc:Fallback>
          <p:sp>
            <p:nvSpPr>
              <p:cNvPr id="2" name="QC_4_BD.19_1#213a37722?vcp=1&amp;pid=af8e4c894&amp;color=0,0,0&amp;vtp=1&amp;bt=1&amp;bbb=1&amp;hb=1"/>
              <p:cNvSpPr>
                <a:spLocks noRot="1" noChangeAspect="1" noMove="1" noResize="1" noEditPoints="1" noAdjustHandles="1" noChangeArrowheads="1" noChangeShapeType="1" noTextEdit="1"/>
              </p:cNvSpPr>
              <p:nvPr/>
            </p:nvSpPr>
            <p:spPr>
              <a:xfrm>
                <a:off x="576072" y="539986"/>
                <a:ext cx="10954512" cy="2235200"/>
              </a:xfrm>
              <a:prstGeom prst="rect">
                <a:avLst/>
              </a:prstGeom>
              <a:blipFill rotWithShape="1">
                <a:blip r:embed="rId1"/>
                <a:stretch>
                  <a:fillRect l="-1" t="-11" r="2" b="11"/>
                </a:stretch>
              </a:blipFill>
            </p:spPr>
            <p:txBody>
              <a:bodyPr/>
              <a:lstStyle/>
              <a:p>
                <a:r>
                  <a:rPr lang="zh-CN" altLang="en-US">
                    <a:noFill/>
                  </a:rPr>
                  <a:t> </a:t>
                </a:r>
              </a:p>
            </p:txBody>
          </p:sp>
        </mc:Fallback>
      </mc:AlternateContent>
      <p:sp>
        <p:nvSpPr>
          <p:cNvPr id="4" name="QC_4_BD.19_2#213a37722.choices?vcp=1&amp;pid=af8e4c894&amp;color=0,0,0&amp;vtp=1&amp;bbb=1"/>
          <p:cNvSpPr/>
          <p:nvPr/>
        </p:nvSpPr>
        <p:spPr>
          <a:xfrm>
            <a:off x="576073" y="2741150"/>
            <a:ext cx="10948276" cy="3708400"/>
          </a:xfrm>
          <a:prstGeom prst="rect">
            <a:avLst/>
          </a:prstGeom>
          <a:noFill/>
        </p:spPr>
        <p:txBody>
          <a:bodyPr wrap="none" lIns="0" tIns="0" rIns="0" bIns="0" rtlCol="0" anchor="t"/>
          <a:lstStyle/>
          <a:p>
            <a:pPr algn="l" latinLnBrk="1">
              <a:lnSpc>
                <a:spcPts val="150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a:t>
            </a:r>
            <a:r>
              <a:rPr lang="en-US" altLang="zh-CN" sz="8300" b="1" i="0" kern="0" spc="-9990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900" b="1" i="0" kern="0">
                <a:solidFill>
                  <a:srgbClr val="FFFFFF"/>
                </a:solidFill>
                <a:latin typeface="宋体" panose="02010600030101010101" pitchFamily="2" charset="-122"/>
                <a:ea typeface="宋体" panose="02010600030101010101" pitchFamily="2" charset="-122"/>
                <a:cs typeface="Times New Roman" panose="02020603050405020304" pitchFamily="34" charset="-120"/>
              </a:rPr>
              <a:t>                                                       </a:t>
            </a:r>
            <a:endParaRPr lang="en-US" altLang="zh-CN" sz="900" dirty="0">
              <a:latin typeface="宋体" panose="02010600030101010101" pitchFamily="2" charset="-122"/>
            </a:endParaRPr>
          </a:p>
          <a:p>
            <a:pPr latinLnBrk="1">
              <a:lnSpc>
                <a:spcPts val="142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t>
            </a:r>
            <a:r>
              <a:rPr lang="en-US" altLang="zh-CN" sz="7850" b="1" i="0" kern="0" spc="-9990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900" b="1" i="0" kern="0">
                <a:solidFill>
                  <a:srgbClr val="FFFFFF"/>
                </a:solidFill>
                <a:latin typeface="宋体" panose="02010600030101010101" pitchFamily="2" charset="-122"/>
                <a:ea typeface="宋体" panose="02010600030101010101" pitchFamily="2" charset="-122"/>
                <a:cs typeface="Times New Roman" panose="02020603050405020304" pitchFamily="34" charset="-120"/>
              </a:rPr>
              <a:t>                                                    </a:t>
            </a:r>
            <a:endParaRPr lang="en-US" altLang="zh-CN" sz="900" dirty="0">
              <a:latin typeface="宋体" panose="02010600030101010101" pitchFamily="2" charset="-122"/>
            </a:endParaRPr>
          </a:p>
        </p:txBody>
      </p:sp>
      <p:pic>
        <p:nvPicPr>
          <p:cNvPr id="5" name="QC_4_BD.19_2#213a37722.choice_image?vcp=1&amp;pid=af8e4c894&amp;color=0,0,0&amp;tib=255,255,255&amp;iip=1&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924705" y="2884418"/>
            <a:ext cx="2677220" cy="1625175"/>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6" name="QC_4_BD.19_2#213a37722.choice_image?vcp=1&amp;pid=af8e4c894&amp;color=0,0,0&amp;tib=255,255,255&amp;iip=2&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481656" y="3100446"/>
            <a:ext cx="2528049" cy="153881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7" name="QC_4_AN.20_1#213a37722.bracket?vcp=1&amp;pid=af8e4c894&amp;color=0,0,0&amp;vpa=10&amp;vtp=1&amp;answeroption=B"/>
          <p:cNvSpPr txBox="1"/>
          <p:nvPr/>
        </p:nvSpPr>
        <p:spPr>
          <a:xfrm>
            <a:off x="5083303" y="4096241"/>
            <a:ext cx="474489" cy="569387"/>
          </a:xfrm>
          <a:prstGeom prst="rect">
            <a:avLst/>
          </a:prstGeom>
          <a:noFill/>
        </p:spPr>
        <p:txBody>
          <a:bodyPr vert="horz" wrap="none" lIns="0" tIns="0" rIns="0" bIns="0" rtlCol="0">
            <a:spAutoFit/>
          </a:bodyPr>
          <a:lstStyle/>
          <a:p>
            <a:r>
              <a:rPr lang="zh-CN" altLang="en-US" sz="3700" b="1">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
        <p:nvSpPr>
          <p:cNvPr id="3" name="QC_4_BD.21_1#213a37722.choices?vcp=1&amp;pid=af8e4c894&amp;color=0,0,0&amp;mp=1&amp;vtp=1&amp;bt=1&amp;bbb=1"/>
          <p:cNvSpPr/>
          <p:nvPr/>
        </p:nvSpPr>
        <p:spPr>
          <a:xfrm>
            <a:off x="5206365" y="2748280"/>
            <a:ext cx="2612390" cy="3771900"/>
          </a:xfrm>
          <a:prstGeom prst="rect">
            <a:avLst/>
          </a:prstGeom>
          <a:noFill/>
        </p:spPr>
        <p:txBody>
          <a:bodyPr wrap="none" lIns="0" tIns="0" rIns="0" bIns="0" rtlCol="0" anchor="t"/>
          <a:lstStyle/>
          <a:p>
            <a:pPr algn="l" latinLnBrk="1">
              <a:lnSpc>
                <a:spcPts val="161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a:t>
            </a:r>
            <a:r>
              <a:rPr lang="en-US" altLang="zh-CN" sz="8900" b="1" i="0" kern="0" spc="-9990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900" b="1" i="0" kern="0">
                <a:solidFill>
                  <a:srgbClr val="FFFFFF"/>
                </a:solidFill>
                <a:latin typeface="宋体" panose="02010600030101010101" pitchFamily="2" charset="-122"/>
                <a:ea typeface="宋体" panose="02010600030101010101" pitchFamily="2" charset="-122"/>
                <a:cs typeface="Times New Roman" panose="02020603050405020304" pitchFamily="34" charset="-120"/>
              </a:rPr>
              <a:t>                                               </a:t>
            </a:r>
            <a:endParaRPr lang="en-US" altLang="zh-CN" sz="900" dirty="0">
              <a:latin typeface="宋体" panose="02010600030101010101" pitchFamily="2" charset="-122"/>
            </a:endParaRPr>
          </a:p>
          <a:p>
            <a:pPr latinLnBrk="1">
              <a:lnSpc>
                <a:spcPts val="136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7550" b="1" i="0" kern="0" spc="-9990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900" b="1" i="0" kern="0">
                <a:solidFill>
                  <a:srgbClr val="FFFFFF"/>
                </a:solidFill>
                <a:latin typeface="宋体" panose="02010600030101010101" pitchFamily="2" charset="-122"/>
                <a:ea typeface="宋体" panose="02010600030101010101" pitchFamily="2" charset="-122"/>
                <a:cs typeface="Times New Roman" panose="02020603050405020304" pitchFamily="34" charset="-120"/>
              </a:rPr>
              <a:t>                                                  </a:t>
            </a:r>
            <a:endParaRPr lang="en-US" altLang="zh-CN" sz="900" dirty="0">
              <a:latin typeface="宋体" panose="02010600030101010101" pitchFamily="2" charset="-122"/>
            </a:endParaRPr>
          </a:p>
        </p:txBody>
      </p:sp>
      <p:pic>
        <p:nvPicPr>
          <p:cNvPr id="8" name="QC_4_BD.21_1#213a37722.choice_image?vcp=1&amp;pid=af8e4c894&amp;color=0,0,0&amp;mp=1&amp;tib=255,255,255&amp;iip=3&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1309134" y="4666229"/>
            <a:ext cx="2292516" cy="1750791"/>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9" name="QC_4_BD.21_1#213a37722.choice_image?vcp=1&amp;pid=af8e4c894&amp;color=0,0,0&amp;mp=1&amp;tib=255,255,255&amp;iip=4&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5487688" y="4965695"/>
            <a:ext cx="2433836" cy="1483855"/>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ipe(left)">
                                      <p:cBhvr>
                                        <p:cTn id="7"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5c0e559b5?vcp=1&amp;pid=5291e75f6&amp;color=0,0,0&amp;vtp=1&amp;bt=1&amp;bbb=1&amp;hb=1"/>
          <p:cNvSpPr/>
          <p:nvPr/>
        </p:nvSpPr>
        <p:spPr>
          <a:xfrm>
            <a:off x="576072" y="539496"/>
            <a:ext cx="10954512" cy="1900936"/>
          </a:xfrm>
          <a:prstGeom prst="rect">
            <a:avLst/>
          </a:prstGeom>
          <a:noFill/>
        </p:spPr>
        <p:txBody>
          <a:bodyPr wrap="none" lIns="0" tIns="0" rIns="0" bIns="0" rtlCol="0" anchor="t"/>
          <a:lstStyle/>
          <a:p>
            <a:pPr algn="l" latinLnBrk="1">
              <a:lnSpc>
                <a:spcPts val="4700"/>
              </a:lnSpc>
            </a:pPr>
            <a:r>
              <a:rPr lang="en-US" altLang="zh-CN" sz="26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二、多项选择题（本大题共2小题，每小题4分，共8分</a:t>
            </a:r>
            <a:r>
              <a:rPr lang="en-US" altLang="zh-CN" sz="26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。在每小题列出的四</a:t>
            </a:r>
            <a:endParaRPr lang="en-US" altLang="zh-CN" sz="26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700"/>
              </a:lnSpc>
            </a:pPr>
            <a:r>
              <a:rPr lang="en-US" altLang="zh-CN" sz="26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个选项中</a:t>
            </a:r>
            <a:r>
              <a:rPr lang="en-US" altLang="zh-CN" sz="26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，有多个选项符合题目要求，全部选对得4分，选对但不全得2</a:t>
            </a:r>
            <a:r>
              <a:rPr lang="en-US" altLang="zh-CN" sz="26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分，</a:t>
            </a:r>
            <a:endParaRPr lang="en-US" altLang="zh-CN" sz="26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700"/>
              </a:lnSpc>
            </a:pPr>
            <a:r>
              <a:rPr lang="en-US" altLang="zh-CN" sz="26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有选错得</a:t>
            </a:r>
            <a:r>
              <a:rPr lang="en-US" altLang="zh-CN" sz="26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0分）</a:t>
            </a:r>
            <a:endParaRPr lang="en-US" altLang="zh-CN" sz="2600" dirty="0"/>
          </a:p>
        </p:txBody>
      </p:sp>
      <mc:AlternateContent xmlns:mc="http://schemas.openxmlformats.org/markup-compatibility/2006">
        <mc:Choice xmlns:a14="http://schemas.microsoft.com/office/drawing/2010/main" Requires="a14">
          <p:sp>
            <p:nvSpPr>
              <p:cNvPr id="5" name="QC_4_BD.22_3#45d720221?htil=4&amp;sp=1&amp;vcp=1&amp;pid=5c0e559b5&amp;color=0,0,0&amp;vtp=1&amp;bbb=1&amp;hb=1&amp;hs=1"/>
              <p:cNvSpPr/>
              <p:nvPr/>
            </p:nvSpPr>
            <p:spPr>
              <a:xfrm>
                <a:off x="576072" y="2373689"/>
                <a:ext cx="7598664" cy="27940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11.在如图8所示的电路中</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，定值电阻</a:t>
                </a:r>
                <a14:m>
                  <m:oMath xmlns:m="http://schemas.openxmlformats.org/officeDocument/2006/math">
                    <m:sSub>
                      <m:sSub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𝑹</m:t>
                        </m:r>
                      </m:e>
                      <m: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m:t>
                        </m:r>
                      </m:sub>
                    </m:sSub>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14:m>
                  <m:oMath xmlns:m="http://schemas.openxmlformats.org/officeDocument/2006/math">
                    <m:sSub>
                      <m:sSub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𝑹</m:t>
                        </m:r>
                      </m:e>
                      <m: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𝟐</m:t>
                        </m:r>
                      </m:sub>
                    </m:sSub>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的大小关系</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为</a:t>
                </a:r>
                <a14:m>
                  <m:oMath xmlns:m="http://schemas.openxmlformats.org/officeDocument/2006/math">
                    <m:sSub>
                      <m:sSub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𝑹</m:t>
                        </m:r>
                      </m:e>
                      <m: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m:t>
                        </m:r>
                      </m:sub>
                    </m:s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&gt;</m:t>
                    </m:r>
                    <m:sSub>
                      <m:sSub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𝑹</m:t>
                        </m:r>
                      </m:e>
                      <m: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𝟐</m:t>
                        </m:r>
                      </m:sub>
                    </m:sSub>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，闭合开关</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𝐒</m:t>
                    </m:r>
                  </m:oMath>
                </a14:m>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，电压表</a:t>
                </a:r>
                <a14:m>
                  <m:oMath xmlns:m="http://schemas.openxmlformats.org/officeDocument/2006/math">
                    <m:sSub>
                      <m:sSub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𝐕</m:t>
                        </m:r>
                      </m:e>
                      <m: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m:t>
                        </m:r>
                      </m:sub>
                    </m:sSub>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和</a:t>
                </a:r>
                <a14:m>
                  <m:oMath xmlns:m="http://schemas.openxmlformats.org/officeDocument/2006/math">
                    <m:sSub>
                      <m:sSub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𝐕</m:t>
                        </m:r>
                      </m:e>
                      <m: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𝟐</m:t>
                        </m:r>
                      </m:sub>
                    </m:sSub>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示数的比值为</a:t>
                </a:r>
                <a14:m>
                  <m:oMath xmlns:m="http://schemas.openxmlformats.org/officeDocument/2006/math">
                    <m:sSub>
                      <m:sSub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𝒌</m:t>
                        </m:r>
                      </m:e>
                      <m: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m:t>
                        </m:r>
                      </m:sub>
                    </m:sSub>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若用定值电阻</a:t>
                </a:r>
                <a14:m>
                  <m:oMath xmlns:m="http://schemas.openxmlformats.org/officeDocument/2006/math">
                    <m:sSub>
                      <m:sSub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𝑹</m:t>
                        </m:r>
                      </m:e>
                      <m: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𝟎</m:t>
                        </m:r>
                      </m:sub>
                    </m:s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𝑹</m:t>
                        </m:r>
                      </m:e>
                      <m: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𝟎</m:t>
                        </m:r>
                      </m:sub>
                    </m:s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&lt;</m:t>
                    </m:r>
                    <m:sSub>
                      <m:sSub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𝑹</m:t>
                        </m:r>
                      </m:e>
                      <m: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𝟐</m:t>
                        </m:r>
                      </m:sub>
                    </m:s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替换</a:t>
                </a:r>
                <a14:m>
                  <m:oMath xmlns:m="http://schemas.openxmlformats.org/officeDocument/2006/math">
                    <m:sSub>
                      <m:sSub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𝑹</m:t>
                        </m:r>
                      </m:e>
                      <m: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m:t>
                        </m:r>
                      </m:sub>
                    </m:sSub>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14:m>
                  <m:oMath xmlns:m="http://schemas.openxmlformats.org/officeDocument/2006/math">
                    <m:sSub>
                      <m:sSub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𝑹</m:t>
                        </m:r>
                      </m:e>
                      <m: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𝟐</m:t>
                        </m:r>
                      </m:sub>
                    </m:sSub>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中的一个</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，闭合</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开关</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𝐒</m:t>
                    </m:r>
                  </m:oMath>
                </a14:m>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，电压表</a:t>
                </a:r>
                <a14:m>
                  <m:oMath xmlns:m="http://schemas.openxmlformats.org/officeDocument/2006/math">
                    <m:sSub>
                      <m:sSub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𝐕</m:t>
                        </m:r>
                      </m:e>
                      <m: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m:t>
                        </m:r>
                      </m:sub>
                    </m:sSub>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和</a:t>
                </a:r>
                <a14:m>
                  <m:oMath xmlns:m="http://schemas.openxmlformats.org/officeDocument/2006/math">
                    <m:sSub>
                      <m:sSub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𝐕</m:t>
                        </m:r>
                      </m:e>
                      <m: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𝟐</m:t>
                        </m:r>
                      </m:sub>
                    </m:sSub>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示数的比值为</a:t>
                </a:r>
                <a14:m>
                  <m:oMath xmlns:m="http://schemas.openxmlformats.org/officeDocument/2006/math">
                    <m:sSub>
                      <m:sSub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𝒌</m:t>
                        </m:r>
                      </m:e>
                      <m: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𝟐</m:t>
                        </m:r>
                      </m:sub>
                    </m:sSub>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。下列操作中能使</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14:m>
                  <m:oMath xmlns:m="http://schemas.openxmlformats.org/officeDocument/2006/math">
                    <m:sSub>
                      <m:sSub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𝒌</m:t>
                        </m:r>
                      </m:e>
                      <m: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m:t>
                        </m:r>
                      </m:sub>
                    </m:s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&lt;</m:t>
                    </m:r>
                    <m:sSub>
                      <m:sSub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𝒌</m:t>
                        </m:r>
                      </m:e>
                      <m: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𝟐</m:t>
                        </m:r>
                      </m:sub>
                    </m:sSub>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的是(</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zh-CN" altLang="en-US"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zh-CN" altLang="en-US"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p:txBody>
          </p:sp>
        </mc:Choice>
        <mc:Fallback>
          <p:sp>
            <p:nvSpPr>
              <p:cNvPr id="5" name="QC_4_BD.22_3#45d720221?htil=4&amp;sp=1&amp;vcp=1&amp;pid=5c0e559b5&amp;color=0,0,0&amp;vtp=1&amp;bbb=1&amp;hb=1&amp;hs=1"/>
              <p:cNvSpPr>
                <a:spLocks noRot="1" noChangeAspect="1" noMove="1" noResize="1" noEditPoints="1" noAdjustHandles="1" noChangeArrowheads="1" noChangeShapeType="1" noTextEdit="1"/>
              </p:cNvSpPr>
              <p:nvPr/>
            </p:nvSpPr>
            <p:spPr>
              <a:xfrm>
                <a:off x="576072" y="2373689"/>
                <a:ext cx="7598664" cy="2794000"/>
              </a:xfrm>
              <a:prstGeom prst="rect">
                <a:avLst/>
              </a:prstGeom>
              <a:blipFill rotWithShape="1">
                <a:blip r:embed="rId1"/>
                <a:stretch>
                  <a:fillRect l="-2" t="-2" r="-3722" b="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C_4_BD.22_4#45d720221.choices?vcp=1&amp;pid=5c0e559b5&amp;color=0,0,0&amp;vtp=1&amp;bbb=1&amp;hs=1"/>
              <p:cNvSpPr/>
              <p:nvPr/>
            </p:nvSpPr>
            <p:spPr>
              <a:xfrm>
                <a:off x="576072" y="5183442"/>
                <a:ext cx="10954512" cy="1117600"/>
              </a:xfrm>
              <a:prstGeom prst="rect">
                <a:avLst/>
              </a:prstGeom>
              <a:noFill/>
            </p:spPr>
            <p:txBody>
              <a:bodyPr wrap="none" lIns="0" tIns="0" rIns="0" bIns="0" rtlCol="0" anchor="t"/>
              <a:lstStyle/>
              <a:p>
                <a:pPr marL="0" marR="0" lvl="0" indent="0" defTabSz="914400" eaLnBrk="1" fontAlgn="auto" latinLnBrk="1" hangingPunct="1">
                  <a:lnSpc>
                    <a:spcPts val="4400"/>
                  </a:lnSpc>
                  <a:spcBef>
                    <a:spcPts val="0"/>
                  </a:spcBef>
                  <a:spcAft>
                    <a:spcPts val="0"/>
                  </a:spcAft>
                  <a:buClrTx/>
                  <a:buSzTx/>
                  <a:buNone/>
                  <a:tabLst>
                    <a:tab pos="5583555" algn="l"/>
                  </a:tabLst>
                  <a:defRPr/>
                </a:pPr>
                <a:r>
                  <a:rPr lang="en-US" altLang="zh-CN" sz="2400" b="1" i="0" dirty="0" err="1">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A.电源电压增大</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14:m>
                  <m:oMath xmlns:m="http://schemas.openxmlformats.org/officeDocument/2006/math">
                    <m:sSub>
                      <m:sSub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𝑹</m:t>
                        </m:r>
                      </m:e>
                      <m: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𝟎</m:t>
                        </m:r>
                      </m:sub>
                    </m:sSub>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替换</a:t>
                </a:r>
                <a14:m>
                  <m:oMath xmlns:m="http://schemas.openxmlformats.org/officeDocument/2006/math">
                    <m:sSub>
                      <m:sSub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𝑹</m:t>
                        </m:r>
                      </m:e>
                      <m: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m:t>
                        </m:r>
                      </m:sub>
                    </m:sSub>
                  </m:oMath>
                </a14:m>
                <a:r>
                  <a:rPr lang="en-US" altLang="zh-CN" sz="2400" b="1"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err="1">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B.电源电压不变</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14:m>
                  <m:oMath xmlns:m="http://schemas.openxmlformats.org/officeDocument/2006/math">
                    <m:sSub>
                      <m:sSub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𝑹</m:t>
                        </m:r>
                      </m:e>
                      <m: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𝟎</m:t>
                        </m:r>
                      </m:sub>
                    </m:sSub>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替换</a:t>
                </a:r>
                <a14:m>
                  <m:oMath xmlns:m="http://schemas.openxmlformats.org/officeDocument/2006/math">
                    <m:sSub>
                      <m:sSub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𝑹</m:t>
                        </m:r>
                      </m:e>
                      <m: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m:t>
                        </m:r>
                      </m:sub>
                    </m:sSub>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endParaRPr lang="en-US" altLang="zh-CN" sz="2400" dirty="0"/>
              </a:p>
              <a:p>
                <a:pPr marL="0" marR="0" lvl="0" indent="0" defTabSz="914400" eaLnBrk="1" fontAlgn="auto" latinLnBrk="1" hangingPunct="1">
                  <a:lnSpc>
                    <a:spcPts val="4400"/>
                  </a:lnSpc>
                  <a:spcBef>
                    <a:spcPts val="0"/>
                  </a:spcBef>
                  <a:spcAft>
                    <a:spcPts val="0"/>
                  </a:spcAft>
                  <a:buClrTx/>
                  <a:buSzTx/>
                  <a:buNone/>
                  <a:tabLst>
                    <a:tab pos="5583555" algn="l"/>
                  </a:tabLst>
                  <a:defRPr/>
                </a:pPr>
                <a:r>
                  <a:rPr lang="en-US" altLang="zh-CN" sz="2400" b="1" i="0" dirty="0" err="1">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C.电源电压减小</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14:m>
                  <m:oMath xmlns:m="http://schemas.openxmlformats.org/officeDocument/2006/math">
                    <m:sSub>
                      <m:sSub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𝑹</m:t>
                        </m:r>
                      </m:e>
                      <m: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𝟎</m:t>
                        </m:r>
                      </m:sub>
                    </m:sSub>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替换</a:t>
                </a:r>
                <a14:m>
                  <m:oMath xmlns:m="http://schemas.openxmlformats.org/officeDocument/2006/math">
                    <m:sSub>
                      <m:sSub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𝑹</m:t>
                        </m:r>
                      </m:e>
                      <m: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𝟐</m:t>
                        </m:r>
                      </m:sub>
                    </m:sSub>
                  </m:oMath>
                </a14:m>
                <a:r>
                  <a:rPr lang="en-US" altLang="zh-CN" sz="2400" b="1"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err="1">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D.电源电压不变</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14:m>
                  <m:oMath xmlns:m="http://schemas.openxmlformats.org/officeDocument/2006/math">
                    <m:sSub>
                      <m:sSub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𝑹</m:t>
                        </m:r>
                      </m:e>
                      <m: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𝟎</m:t>
                        </m:r>
                      </m:sub>
                    </m:sSub>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替换</a:t>
                </a:r>
                <a14:m>
                  <m:oMath xmlns:m="http://schemas.openxmlformats.org/officeDocument/2006/math">
                    <m:sSub>
                      <m:sSub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𝑹</m:t>
                        </m:r>
                      </m:e>
                      <m: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𝟐</m:t>
                        </m:r>
                      </m:sub>
                    </m:sSub>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endParaRPr lang="en-US" altLang="zh-CN" sz="2400" dirty="0"/>
              </a:p>
            </p:txBody>
          </p:sp>
        </mc:Choice>
        <mc:Fallback>
          <p:sp>
            <p:nvSpPr>
              <p:cNvPr id="7" name="QC_4_BD.22_4#45d720221.choices?vcp=1&amp;pid=5c0e559b5&amp;color=0,0,0&amp;vtp=1&amp;bbb=1&amp;hs=1"/>
              <p:cNvSpPr>
                <a:spLocks noRot="1" noChangeAspect="1" noMove="1" noResize="1" noEditPoints="1" noAdjustHandles="1" noChangeArrowheads="1" noChangeShapeType="1" noTextEdit="1"/>
              </p:cNvSpPr>
              <p:nvPr/>
            </p:nvSpPr>
            <p:spPr>
              <a:xfrm>
                <a:off x="576072" y="5183442"/>
                <a:ext cx="10954512" cy="1117600"/>
              </a:xfrm>
              <a:prstGeom prst="rect">
                <a:avLst/>
              </a:prstGeom>
              <a:blipFill rotWithShape="1">
                <a:blip r:embed="rId2"/>
                <a:stretch>
                  <a:fillRect l="-1" t="-51" r="2" b="51"/>
                </a:stretch>
              </a:blipFill>
            </p:spPr>
            <p:txBody>
              <a:bodyPr/>
              <a:lstStyle/>
              <a:p>
                <a:r>
                  <a:rPr lang="zh-CN" altLang="en-US">
                    <a:noFill/>
                  </a:rPr>
                  <a:t> </a:t>
                </a:r>
              </a:p>
            </p:txBody>
          </p:sp>
        </mc:Fallback>
      </mc:AlternateContent>
      <p:sp>
        <p:nvSpPr>
          <p:cNvPr id="8" name="QC_4_AN.23_1#45d720221.bracket?vcp=1&amp;pid=5c0e559b5&amp;color=0,0,0&amp;vpa=11&amp;vtp=1&amp;bbb=1&amp;answeroption=CD"/>
          <p:cNvSpPr txBox="1"/>
          <p:nvPr/>
        </p:nvSpPr>
        <p:spPr>
          <a:xfrm>
            <a:off x="449072" y="5813362"/>
            <a:ext cx="474489" cy="569387"/>
          </a:xfrm>
          <a:prstGeom prst="rect">
            <a:avLst/>
          </a:prstGeom>
          <a:noFill/>
        </p:spPr>
        <p:txBody>
          <a:bodyPr vert="horz" wrap="none" lIns="0" tIns="0" rIns="0" bIns="0" rtlCol="0">
            <a:spAutoFit/>
          </a:bodyPr>
          <a:lstStyle/>
          <a:p>
            <a:r>
              <a:rPr lang="zh-CN" altLang="en-US" sz="3700" b="1">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
        <p:nvSpPr>
          <p:cNvPr id="9" name="QC_4_AN.23_2#45d720221.bracket?vcp=1&amp;pid=5c0e559b5&amp;color=0,0,0&amp;vpa=11&amp;vtp=1&amp;bbb=1&amp;answeroption=CD"/>
          <p:cNvSpPr txBox="1"/>
          <p:nvPr/>
        </p:nvSpPr>
        <p:spPr>
          <a:xfrm>
            <a:off x="6033262" y="5813362"/>
            <a:ext cx="822325" cy="563880"/>
          </a:xfrm>
          <a:prstGeom prst="rect">
            <a:avLst/>
          </a:prstGeom>
          <a:noFill/>
        </p:spPr>
        <p:txBody>
          <a:bodyPr vert="horz" lIns="0" tIns="0" rIns="0" bIns="0" rtlCol="0">
            <a:spAutoFit/>
          </a:bodyPr>
          <a:lstStyle/>
          <a:p>
            <a:r>
              <a:rPr lang="zh-CN" altLang="en-US" sz="3700" b="1">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pic>
        <p:nvPicPr>
          <p:cNvPr id="6" name="图片 5"/>
          <p:cNvPicPr>
            <a:picLocks noChangeAspect="1"/>
          </p:cNvPicPr>
          <p:nvPr/>
        </p:nvPicPr>
        <p:blipFill>
          <a:blip r:embed="rId3"/>
          <a:stretch>
            <a:fillRect/>
          </a:stretch>
        </p:blipFill>
        <p:spPr>
          <a:xfrm>
            <a:off x="8613140" y="2679065"/>
            <a:ext cx="2717165" cy="2171700"/>
          </a:xfrm>
          <a:prstGeom prst="rect">
            <a:avLst/>
          </a:prstGeom>
        </p:spPr>
      </p:pic>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wipe(left)">
                                      <p:cBhvr>
                                        <p:cTn id="7" dur="500"/>
                                        <p:tgtEl>
                                          <p:spTgt spid="8">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wipe(left)">
                                      <p:cBhvr>
                                        <p:cTn id="10"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9"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QC_4_BD.24_3#92700fa7c?htil=5&amp;sp=1&amp;vcp=1&amp;pid=5c0e559b5&amp;color=0,0,0&amp;vtp=1&amp;bt=1&amp;bbb=1&amp;hb=1&amp;hs=1"/>
              <p:cNvSpPr/>
              <p:nvPr/>
            </p:nvSpPr>
            <p:spPr>
              <a:xfrm>
                <a:off x="576072" y="539986"/>
                <a:ext cx="5715000"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12.在一次社会实践活动中</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，小明用一辆小</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车运送货物时，先后经过同一平直路面上</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的</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𝑨</m:t>
                    </m:r>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𝑩</m:t>
                    </m:r>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𝑪</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三点，图9</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为运动路径示意图。</a:t>
                </a:r>
                <a:endParaRPr lang="en-US" altLang="zh-CN" sz="2400" dirty="0"/>
              </a:p>
            </p:txBody>
          </p:sp>
        </mc:Choice>
        <mc:Fallback>
          <p:sp>
            <p:nvSpPr>
              <p:cNvPr id="4" name="QC_4_BD.24_3#92700fa7c?htil=5&amp;sp=1&amp;vcp=1&amp;pid=5c0e559b5&amp;color=0,0,0&amp;vtp=1&amp;bt=1&amp;bbb=1&amp;hb=1&amp;hs=1"/>
              <p:cNvSpPr>
                <a:spLocks noRot="1" noChangeAspect="1" noMove="1" noResize="1" noEditPoints="1" noAdjustHandles="1" noChangeArrowheads="1" noChangeShapeType="1" noTextEdit="1"/>
              </p:cNvSpPr>
              <p:nvPr/>
            </p:nvSpPr>
            <p:spPr>
              <a:xfrm>
                <a:off x="576072" y="539986"/>
                <a:ext cx="5715000" cy="1676400"/>
              </a:xfrm>
              <a:prstGeom prst="rect">
                <a:avLst/>
              </a:prstGeom>
              <a:blipFill rotWithShape="1">
                <a:blip r:embed="rId1"/>
                <a:stretch>
                  <a:fillRect l="-2" t="-14" r="-309" b="14"/>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4_BD.24_4#92700fa7c.choices?htil=5&amp;vcp=1&amp;pid=5c0e559b5&amp;color=0,0,0&amp;vtp=1&amp;bbb=1"/>
              <p:cNvSpPr/>
              <p:nvPr/>
            </p:nvSpPr>
            <p:spPr>
              <a:xfrm>
                <a:off x="576072" y="3871450"/>
                <a:ext cx="10954512" cy="2438400"/>
              </a:xfrm>
              <a:prstGeom prst="rect">
                <a:avLst/>
              </a:prstGeom>
              <a:noFill/>
            </p:spPr>
            <p:txBody>
              <a:bodyPr wrap="none" lIns="0" tIns="0" rIns="0" bIns="0" rtlCol="0" anchor="t"/>
              <a:lstStyle/>
              <a:p>
                <a:pPr algn="l" latinLnBrk="1">
                  <a:lnSpc>
                    <a:spcPts val="48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.小明全程的平均速度为</a:t>
                </a:r>
                <a14:m>
                  <m:oMath xmlns:m="http://schemas.openxmlformats.org/officeDocument/2006/math">
                    <m:f>
                      <m:f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fPr>
                      <m:num>
                        <m:sSub>
                          <m:sSub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𝒔</m:t>
                            </m:r>
                          </m:e>
                          <m: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m:t>
                            </m:r>
                          </m:sub>
                        </m:s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𝒔</m:t>
                            </m:r>
                          </m:e>
                          <m: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𝟐</m:t>
                            </m:r>
                          </m:sub>
                        </m:sSub>
                      </m:num>
                      <m:den>
                        <m:sSub>
                          <m:sSub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𝒕</m:t>
                            </m:r>
                          </m:e>
                          <m: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m:t>
                            </m:r>
                          </m:sub>
                        </m:s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𝒕</m:t>
                            </m:r>
                          </m:e>
                          <m: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𝟑</m:t>
                            </m:r>
                          </m:sub>
                        </m:sSub>
                      </m:den>
                    </m:f>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endParaRPr lang="en-US" altLang="zh-CN" sz="2400" dirty="0"/>
              </a:p>
              <a:p>
                <a:pPr latinLnBrk="1">
                  <a:lnSpc>
                    <a:spcPts val="50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.从</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𝑩</m:t>
                    </m:r>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点到</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𝑪</m:t>
                    </m:r>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点的过程中</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，小明的水平推力为</a:t>
                </a:r>
                <a14:m>
                  <m:oMath xmlns:m="http://schemas.openxmlformats.org/officeDocument/2006/math">
                    <m:f>
                      <m:f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fPr>
                      <m:num>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𝑭</m:t>
                        </m:r>
                        <m:sSub>
                          <m:sSub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𝒔</m:t>
                            </m:r>
                          </m:e>
                          <m: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m:t>
                            </m:r>
                          </m:sub>
                        </m:sSub>
                      </m:num>
                      <m:den>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𝟐</m:t>
                        </m:r>
                        <m:sSub>
                          <m:sSub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𝒔</m:t>
                            </m:r>
                          </m:e>
                          <m: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𝟐</m:t>
                            </m:r>
                          </m:sub>
                        </m:sSub>
                      </m:den>
                    </m:f>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endParaRPr lang="en-US" altLang="zh-CN" sz="2400" dirty="0"/>
              </a:p>
              <a:p>
                <a:pPr latinLnBrk="1">
                  <a:lnSpc>
                    <a:spcPts val="50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.从</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𝑩</m:t>
                    </m:r>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点到</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𝑪</m:t>
                    </m:r>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点的过程中</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，小明推力做功的功率为</a:t>
                </a:r>
                <a14:m>
                  <m:oMath xmlns:m="http://schemas.openxmlformats.org/officeDocument/2006/math">
                    <m:f>
                      <m:f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fPr>
                      <m:num>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𝑭</m:t>
                        </m:r>
                        <m:sSub>
                          <m:sSub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𝒔</m:t>
                            </m:r>
                          </m:e>
                          <m: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m:t>
                            </m:r>
                          </m:sub>
                        </m:sSub>
                      </m:num>
                      <m:den>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𝟐</m:t>
                        </m:r>
                        <m:sSub>
                          <m:sSub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𝒕</m:t>
                            </m:r>
                          </m:e>
                          <m: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𝟑</m:t>
                            </m:r>
                          </m:sub>
                        </m:sSub>
                      </m:den>
                    </m:f>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.若把空车从</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𝑪</m:t>
                    </m:r>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点沿原路匀速推回到</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𝑨</m:t>
                    </m:r>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点，推力做功为</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𝑭</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𝒔</m:t>
                        </m:r>
                      </m:e>
                      <m: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m:t>
                        </m:r>
                      </m:sub>
                    </m:s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𝒔</m:t>
                        </m:r>
                      </m:e>
                      <m: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𝟐</m:t>
                        </m:r>
                      </m:sub>
                    </m:s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endParaRPr lang="en-US" altLang="zh-CN" sz="2400" dirty="0"/>
              </a:p>
            </p:txBody>
          </p:sp>
        </mc:Choice>
        <mc:Fallback>
          <p:sp>
            <p:nvSpPr>
              <p:cNvPr id="6" name="QC_4_BD.24_4#92700fa7c.choices?htil=5&amp;vcp=1&amp;pid=5c0e559b5&amp;color=0,0,0&amp;vtp=1&amp;bbb=1"/>
              <p:cNvSpPr>
                <a:spLocks noRot="1" noChangeAspect="1" noMove="1" noResize="1" noEditPoints="1" noAdjustHandles="1" noChangeArrowheads="1" noChangeShapeType="1" noTextEdit="1"/>
              </p:cNvSpPr>
              <p:nvPr/>
            </p:nvSpPr>
            <p:spPr>
              <a:xfrm>
                <a:off x="576072" y="3871450"/>
                <a:ext cx="10954512" cy="2438400"/>
              </a:xfrm>
              <a:prstGeom prst="rect">
                <a:avLst/>
              </a:prstGeom>
              <a:blipFill rotWithShape="1">
                <a:blip r:embed="rId2"/>
                <a:stretch>
                  <a:fillRect l="-1" t="-20" r="2" b="2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C_4_BD.24_3#92700fa7c?htil=5&amp;sp=1&amp;vcp=1&amp;pid=5c0e559b5&amp;color=0,0,0&amp;vtp=1&amp;bt=1&amp;bbb=1&amp;hb=1&amp;hs=1"/>
              <p:cNvSpPr/>
              <p:nvPr/>
            </p:nvSpPr>
            <p:spPr>
              <a:xfrm>
                <a:off x="576072" y="2215423"/>
                <a:ext cx="10951947" cy="1676400"/>
              </a:xfrm>
              <a:prstGeom prst="rect">
                <a:avLst/>
              </a:prstGeom>
              <a:noFill/>
            </p:spPr>
            <p:txBody>
              <a:bodyPr wrap="none" lIns="0" tIns="0" rIns="0" bIns="0" rtlCol="0" anchor="t"/>
              <a:lstStyle/>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小明先用水平推力</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𝑭</m:t>
                    </m:r>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把装有货物的小车从</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𝑨</m:t>
                    </m:r>
                  </m:oMath>
                </a14:m>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点匀速推到</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𝑩</m:t>
                    </m:r>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点</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，用时为</a:t>
                </a:r>
                <a14:m>
                  <m:oMath xmlns:m="http://schemas.openxmlformats.org/officeDocument/2006/math">
                    <m:sSub>
                      <m:sSub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𝒕</m:t>
                        </m:r>
                      </m:e>
                      <m: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m:t>
                        </m:r>
                      </m:sub>
                    </m:sSub>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；在</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𝑩</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点停车</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卸货用时为</a:t>
                </a:r>
                <a14:m>
                  <m:oMath xmlns:m="http://schemas.openxmlformats.org/officeDocument/2006/math">
                    <m:sSub>
                      <m:sSub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𝒕</m:t>
                        </m:r>
                      </m:e>
                      <m: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𝟐</m:t>
                        </m:r>
                      </m:sub>
                    </m:sSub>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；再用水平推力将空车从</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𝑩</m:t>
                    </m:r>
                  </m:oMath>
                </a14:m>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点匀速推到</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𝑪</m:t>
                    </m:r>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点</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，用时为</a:t>
                </a:r>
                <a14:m>
                  <m:oMath xmlns:m="http://schemas.openxmlformats.org/officeDocument/2006/math">
                    <m:sSub>
                      <m:sSub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𝒕</m:t>
                        </m:r>
                      </m:e>
                      <m: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𝟑</m:t>
                        </m:r>
                      </m:sub>
                    </m:sSub>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；两次推力做</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功之比为</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𝟐</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下列说法中正确的是(</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zh-CN" altLang="en-US"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zh-CN" altLang="en-US"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p:txBody>
          </p:sp>
        </mc:Choice>
        <mc:Fallback>
          <p:sp>
            <p:nvSpPr>
              <p:cNvPr id="7" name="QC_4_BD.24_3#92700fa7c?htil=5&amp;sp=1&amp;vcp=1&amp;pid=5c0e559b5&amp;color=0,0,0&amp;vtp=1&amp;bt=1&amp;bbb=1&amp;hb=1&amp;hs=1"/>
              <p:cNvSpPr>
                <a:spLocks noRot="1" noChangeAspect="1" noMove="1" noResize="1" noEditPoints="1" noAdjustHandles="1" noChangeArrowheads="1" noChangeShapeType="1" noTextEdit="1"/>
              </p:cNvSpPr>
              <p:nvPr/>
            </p:nvSpPr>
            <p:spPr>
              <a:xfrm>
                <a:off x="576072" y="2215423"/>
                <a:ext cx="10951947" cy="1676400"/>
              </a:xfrm>
              <a:prstGeom prst="rect">
                <a:avLst/>
              </a:prstGeom>
              <a:blipFill rotWithShape="1">
                <a:blip r:embed="rId3"/>
                <a:stretch>
                  <a:fillRect l="-1" t="-32" r="-334" b="32"/>
                </a:stretch>
              </a:blipFill>
            </p:spPr>
            <p:txBody>
              <a:bodyPr/>
              <a:lstStyle/>
              <a:p>
                <a:r>
                  <a:rPr lang="zh-CN" altLang="en-US">
                    <a:noFill/>
                  </a:rPr>
                  <a:t> </a:t>
                </a:r>
              </a:p>
            </p:txBody>
          </p:sp>
        </mc:Fallback>
      </mc:AlternateContent>
      <p:sp>
        <p:nvSpPr>
          <p:cNvPr id="8" name="QC_4_AN.25_1#92700fa7c.bracket?vcp=1&amp;pid=5c0e559b5&amp;color=0,0,0&amp;vpa=12&amp;vtp=1&amp;bbb=1&amp;answeroption=BC"/>
          <p:cNvSpPr txBox="1"/>
          <p:nvPr/>
        </p:nvSpPr>
        <p:spPr>
          <a:xfrm>
            <a:off x="449072" y="4628370"/>
            <a:ext cx="474489" cy="569387"/>
          </a:xfrm>
          <a:prstGeom prst="rect">
            <a:avLst/>
          </a:prstGeom>
          <a:noFill/>
        </p:spPr>
        <p:txBody>
          <a:bodyPr vert="horz" wrap="none" lIns="0" tIns="0" rIns="0" bIns="0" rtlCol="0">
            <a:spAutoFit/>
          </a:bodyPr>
          <a:lstStyle/>
          <a:p>
            <a:r>
              <a:rPr lang="zh-CN" altLang="en-US" sz="3700" b="1">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
        <p:nvSpPr>
          <p:cNvPr id="9" name="QC_4_AN.25_2#92700fa7c.bracket?vcp=1&amp;pid=5c0e559b5&amp;color=0,0,0&amp;vpa=12&amp;vtp=1&amp;bbb=1&amp;answeroption=BC"/>
          <p:cNvSpPr txBox="1"/>
          <p:nvPr/>
        </p:nvSpPr>
        <p:spPr>
          <a:xfrm>
            <a:off x="449072" y="5276070"/>
            <a:ext cx="822325" cy="563880"/>
          </a:xfrm>
          <a:prstGeom prst="rect">
            <a:avLst/>
          </a:prstGeom>
          <a:noFill/>
        </p:spPr>
        <p:txBody>
          <a:bodyPr vert="horz" lIns="0" tIns="0" rIns="0" bIns="0" rtlCol="0">
            <a:spAutoFit/>
          </a:bodyPr>
          <a:lstStyle/>
          <a:p>
            <a:r>
              <a:rPr lang="zh-CN" altLang="en-US" sz="3700" b="1">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pic>
        <p:nvPicPr>
          <p:cNvPr id="5" name="图片 4"/>
          <p:cNvPicPr>
            <a:picLocks noChangeAspect="1"/>
          </p:cNvPicPr>
          <p:nvPr/>
        </p:nvPicPr>
        <p:blipFill>
          <a:blip r:embed="rId4"/>
          <a:stretch>
            <a:fillRect/>
          </a:stretch>
        </p:blipFill>
        <p:spPr>
          <a:xfrm>
            <a:off x="6674485" y="786130"/>
            <a:ext cx="4657090" cy="1429385"/>
          </a:xfrm>
          <a:prstGeom prst="rect">
            <a:avLst/>
          </a:prstGeom>
        </p:spPr>
      </p:pic>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wipe(left)">
                                      <p:cBhvr>
                                        <p:cTn id="7" dur="500"/>
                                        <p:tgtEl>
                                          <p:spTgt spid="8">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wipe(left)">
                                      <p:cBhvr>
                                        <p:cTn id="10"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9"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3207bea1f?vcp=1&amp;pid=5291e75f6&amp;color=0,0,0&amp;vtp=1&amp;bt=1&amp;bbb=1"/>
          <p:cNvSpPr/>
          <p:nvPr/>
        </p:nvSpPr>
        <p:spPr>
          <a:xfrm>
            <a:off x="576072" y="539496"/>
            <a:ext cx="10954512" cy="721360"/>
          </a:xfrm>
          <a:prstGeom prst="rect">
            <a:avLst/>
          </a:prstGeom>
          <a:noFill/>
        </p:spPr>
        <p:txBody>
          <a:bodyPr wrap="none" lIns="0" tIns="0" rIns="0" bIns="0" rtlCol="0" anchor="t"/>
          <a:lstStyle/>
          <a:p>
            <a:pPr algn="l" latinLnBrk="1">
              <a:lnSpc>
                <a:spcPts val="4600"/>
              </a:lnSpc>
            </a:pPr>
            <a:r>
              <a:rPr lang="en-US" altLang="zh-CN" sz="26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三、填空题（本大题共6小题，每空1分，共12分）</a:t>
            </a:r>
            <a:endParaRPr lang="en-US" altLang="zh-CN" sz="2600" dirty="0"/>
          </a:p>
        </p:txBody>
      </p:sp>
      <p:sp>
        <p:nvSpPr>
          <p:cNvPr id="3" name="QB_4_BD.26_1#a7bdef2e1?vcp=1&amp;pid=3207bea1f&amp;color=0,0,0&amp;vtp=1&amp;bbb=1&amp;hb=1"/>
          <p:cNvSpPr/>
          <p:nvPr/>
        </p:nvSpPr>
        <p:spPr>
          <a:xfrm>
            <a:off x="576072" y="1117088"/>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13.在炎热的夏天，游泳让人感觉凉爽，河水看起来比真实的要浅</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，这是光的</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缘故</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；所以不要贸然下河游泳，</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请你写一条与防止溺水有关的警示语：</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4" name="QB_4_AN.27_1#a7bdef2e1.blank?vcp=1&amp;pid=3207bea1f&amp;color=0,0,0&amp;vpa=13&amp;vtp=1&amp;bbb=1"/>
          <p:cNvSpPr/>
          <p:nvPr/>
        </p:nvSpPr>
        <p:spPr>
          <a:xfrm>
            <a:off x="668940" y="1647948"/>
            <a:ext cx="833438" cy="533400"/>
          </a:xfrm>
          <a:prstGeom prst="rect">
            <a:avLst/>
          </a:prstGeom>
          <a:noFill/>
        </p:spPr>
        <p:txBody>
          <a:bodyPr wrap="none" lIns="0" tIns="0" rIns="0" bIns="0" rtlCol="0" anchor="t"/>
          <a:lstStyle/>
          <a:p>
            <a:pPr algn="ctr" latinLnBrk="1">
              <a:lnSpc>
                <a:spcPts val="4200"/>
              </a:lnSpc>
            </a:pP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折射</a:t>
            </a:r>
            <a:endParaRPr lang="en-US" altLang="zh-CN" sz="2400" dirty="0"/>
          </a:p>
        </p:txBody>
      </p:sp>
      <p:sp>
        <p:nvSpPr>
          <p:cNvPr id="5" name="QB_4_AN.28_1#a7bdef2e1.blank?vcp=1&amp;pid=3207bea1f&amp;color=0,0,0&amp;vpa=14&amp;vtp=1&amp;bbb=1"/>
          <p:cNvSpPr/>
          <p:nvPr/>
        </p:nvSpPr>
        <p:spPr>
          <a:xfrm>
            <a:off x="567341" y="2206748"/>
            <a:ext cx="10637838" cy="533400"/>
          </a:xfrm>
          <a:prstGeom prst="rect">
            <a:avLst/>
          </a:prstGeom>
          <a:noFill/>
        </p:spPr>
        <p:txBody>
          <a:bodyPr wrap="none" lIns="0" tIns="0" rIns="0" bIns="0" rtlCol="0" anchor="t"/>
          <a:lstStyle/>
          <a:p>
            <a:pPr algn="ctr" latinLnBrk="1">
              <a:lnSpc>
                <a:spcPts val="4200"/>
              </a:lnSpc>
            </a:pP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珍爱生命</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，远离危险水域（或清清河水，防止溺水；珍惜生命，杜绝野泳等）</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29_1#a759ce46c?sp=1&amp;vcp=1&amp;pid=3207bea1f&amp;color=0,0,0&amp;mp=1&amp;vtp=1&amp;bt=1&amp;bbb=1&amp;hb=1"/>
          <p:cNvSpPr/>
          <p:nvPr/>
        </p:nvSpPr>
        <p:spPr>
          <a:xfrm>
            <a:off x="576072" y="903383"/>
            <a:ext cx="10954512" cy="22352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14.为了防止电流过大将用电器核心部件烧毁，很多用电器都装有保险管，</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如图10</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甲所示</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。图10乙、丙两图分别是两个保险管的截面图</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，若两个管内保险丝的材料</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相同</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，长度相同，粗细不同，则两图中</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，图</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保险丝允许通过的电流大</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当乙、</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丙两个保险管通过相同的电流时，图</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保险丝更容易熔断</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5" name="QB_4_AN.30_1#a759ce46c.blank?vcp=1&amp;pid=3207bea1f&amp;color=0,0,0&amp;mp=1&amp;vpa=15&amp;vtp=1"/>
          <p:cNvSpPr/>
          <p:nvPr/>
        </p:nvSpPr>
        <p:spPr>
          <a:xfrm>
            <a:off x="6414104" y="1993043"/>
            <a:ext cx="527050"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乙</a:t>
            </a:r>
            <a:endParaRPr lang="en-US" altLang="zh-CN" sz="2400" dirty="0"/>
          </a:p>
        </p:txBody>
      </p:sp>
      <p:sp>
        <p:nvSpPr>
          <p:cNvPr id="6" name="QB_4_AN.31_1#a759ce46c.blank?vcp=1&amp;pid=3207bea1f&amp;color=0,0,0&amp;mp=1&amp;vpa=16&amp;vtp=1"/>
          <p:cNvSpPr/>
          <p:nvPr/>
        </p:nvSpPr>
        <p:spPr>
          <a:xfrm>
            <a:off x="5494940" y="2551843"/>
            <a:ext cx="527050"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丙</a:t>
            </a:r>
            <a:endParaRPr lang="en-US" altLang="zh-CN" sz="2400" dirty="0"/>
          </a:p>
        </p:txBody>
      </p:sp>
      <p:pic>
        <p:nvPicPr>
          <p:cNvPr id="7" name="图片 6"/>
          <p:cNvPicPr>
            <a:picLocks noChangeAspect="1"/>
          </p:cNvPicPr>
          <p:nvPr/>
        </p:nvPicPr>
        <p:blipFill>
          <a:blip r:embed="rId1"/>
          <a:stretch>
            <a:fillRect/>
          </a:stretch>
        </p:blipFill>
        <p:spPr>
          <a:xfrm>
            <a:off x="4072255" y="3420110"/>
            <a:ext cx="4511675" cy="2420620"/>
          </a:xfrm>
          <a:prstGeom prst="rect">
            <a:avLst/>
          </a:prstGeom>
        </p:spPr>
      </p:pic>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QB_4_BD.32_3#1289eac00?htil=6&amp;sp=1&amp;vcp=1&amp;pid=3207bea1f&amp;color=0,0,0&amp;vtp=1&amp;bt=1&amp;bbb=1&amp;hb=1&amp;hs=1"/>
          <p:cNvSpPr/>
          <p:nvPr/>
        </p:nvSpPr>
        <p:spPr>
          <a:xfrm>
            <a:off x="576072" y="1270798"/>
            <a:ext cx="949147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15.如图11所示，用相同织物分别摩擦两个相同气球</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，用其中一个气球</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靠近碎纸屑</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，发现碎纸屑被吸引起来</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，说明摩擦可以使气球带上</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然后将两个气球靠近，发现它们会相互</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solidFill>
                <a:srgbClr val="000000"/>
              </a:solidFill>
            </a:endParaRPr>
          </a:p>
        </p:txBody>
      </p:sp>
      <p:sp>
        <p:nvSpPr>
          <p:cNvPr id="5" name="QB_4_AN.33_1#1289eac00.blank?vcp=1&amp;pid=3207bea1f&amp;color=0,0,0&amp;vpa=17&amp;vtp=1"/>
          <p:cNvSpPr/>
          <p:nvPr/>
        </p:nvSpPr>
        <p:spPr>
          <a:xfrm>
            <a:off x="9171590" y="1801658"/>
            <a:ext cx="527050"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电</a:t>
            </a:r>
            <a:endParaRPr lang="en-US" altLang="zh-CN" sz="2400" dirty="0">
              <a:solidFill>
                <a:srgbClr val="A00021"/>
              </a:solidFill>
            </a:endParaRPr>
          </a:p>
        </p:txBody>
      </p:sp>
      <p:sp>
        <p:nvSpPr>
          <p:cNvPr id="6" name="QB_4_AN.34_1#1289eac00.blank?vcp=1&amp;pid=3207bea1f&amp;color=0,0,0&amp;vpa=18&amp;vtp=1&amp;bbb=1"/>
          <p:cNvSpPr/>
          <p:nvPr/>
        </p:nvSpPr>
        <p:spPr>
          <a:xfrm>
            <a:off x="5801329" y="2360458"/>
            <a:ext cx="833438"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排斥</a:t>
            </a:r>
            <a:endParaRPr lang="en-US" altLang="zh-CN" sz="2400" dirty="0">
              <a:solidFill>
                <a:srgbClr val="A00021"/>
              </a:solidFill>
            </a:endParaRPr>
          </a:p>
        </p:txBody>
      </p:sp>
      <mc:AlternateContent xmlns:mc="http://schemas.openxmlformats.org/markup-compatibility/2006">
        <mc:Choice xmlns:a14="http://schemas.microsoft.com/office/drawing/2010/main" Requires="a14">
          <p:sp>
            <p:nvSpPr>
              <p:cNvPr id="7" name="QB_4_BD.35_1#f795cd291?vcp=1&amp;pid=3207bea1f&amp;color=0,0,0&amp;vtp=1&amp;bbb=1&amp;hb=1&amp;hs=1"/>
              <p:cNvSpPr/>
              <p:nvPr/>
            </p:nvSpPr>
            <p:spPr>
              <a:xfrm>
                <a:off x="576072" y="3924136"/>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16.在“节能减排，低碳生活”的理念下，太阳能越来越受到人们的青睐</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，太阳能属</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于</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填“可再生”或“不可再生”）能源。装有</a:t>
                </a:r>
                <a14:m>
                  <m:oMath xmlns:m="http://schemas.openxmlformats.org/officeDocument/2006/math">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𝟒𝟎</m:t>
                    </m:r>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𝐤𝐠</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水的太阳能热水器温度</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升高</a:t>
                </a:r>
                <a14:m>
                  <m:oMath xmlns:m="http://schemas.openxmlformats.org/officeDocument/2006/math">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𝟐𝟓</m:t>
                    </m:r>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oMath>
                </a14:m>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，水的内能增加了</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14:m>
                  <m:oMath xmlns:m="http://schemas.openxmlformats.org/officeDocument/2006/math">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𝐉</m:t>
                    </m:r>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。（水的比热容为</a:t>
                </a:r>
                <a14:m>
                  <m:oMath xmlns:m="http://schemas.openxmlformats.org/officeDocument/2006/math">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𝟒</m:t>
                    </m:r>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𝟐</m:t>
                    </m:r>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sSup>
                      <m:sSupPr>
                        <m:ctrlPr>
                          <a:rPr lang="en-US" altLang="zh-CN" sz="2400" b="1" i="1"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p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𝟏𝟎</m:t>
                        </m:r>
                      </m:e>
                      <m:sup>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𝟑</m:t>
                        </m:r>
                      </m:sup>
                    </m:sSup>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𝐉</m:t>
                    </m:r>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𝐤𝐠</m:t>
                    </m:r>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solidFill>
                    <a:srgbClr val="000000"/>
                  </a:solidFill>
                </a:endParaRPr>
              </a:p>
            </p:txBody>
          </p:sp>
        </mc:Choice>
        <mc:Fallback>
          <p:sp>
            <p:nvSpPr>
              <p:cNvPr id="7" name="QB_4_BD.35_1#f795cd291?vcp=1&amp;pid=3207bea1f&amp;color=0,0,0&amp;vtp=1&amp;bbb=1&amp;hb=1&amp;hs=1"/>
              <p:cNvSpPr>
                <a:spLocks noRot="1" noChangeAspect="1" noMove="1" noResize="1" noEditPoints="1" noAdjustHandles="1" noChangeArrowheads="1" noChangeShapeType="1" noTextEdit="1"/>
              </p:cNvSpPr>
              <p:nvPr/>
            </p:nvSpPr>
            <p:spPr>
              <a:xfrm>
                <a:off x="576072" y="3924136"/>
                <a:ext cx="10954512" cy="1676400"/>
              </a:xfrm>
              <a:prstGeom prst="rect">
                <a:avLst/>
              </a:prstGeom>
              <a:blipFill rotWithShape="1">
                <a:blip r:embed="rId1"/>
                <a:stretch>
                  <a:fillRect l="-1" t="-28" r="-38" b="28"/>
                </a:stretch>
              </a:blipFill>
            </p:spPr>
            <p:txBody>
              <a:bodyPr/>
              <a:lstStyle/>
              <a:p>
                <a:r>
                  <a:rPr lang="zh-CN" altLang="en-US">
                    <a:noFill/>
                  </a:rPr>
                  <a:t> </a:t>
                </a:r>
              </a:p>
            </p:txBody>
          </p:sp>
        </mc:Fallback>
      </mc:AlternateContent>
      <p:sp>
        <p:nvSpPr>
          <p:cNvPr id="8" name="QB_4_AN.36_1#f795cd291.blank?vcp=1&amp;pid=3207bea1f&amp;color=0,0,0&amp;vpa=19&amp;vtp=1&amp;bbb=1"/>
          <p:cNvSpPr/>
          <p:nvPr/>
        </p:nvSpPr>
        <p:spPr>
          <a:xfrm>
            <a:off x="899128" y="4454996"/>
            <a:ext cx="1139825"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可再生</a:t>
            </a:r>
            <a:endParaRPr lang="en-US" altLang="zh-CN" sz="2400" dirty="0">
              <a:solidFill>
                <a:srgbClr val="A00021"/>
              </a:solidFill>
            </a:endParaRPr>
          </a:p>
        </p:txBody>
      </p:sp>
      <mc:AlternateContent xmlns:mc="http://schemas.openxmlformats.org/markup-compatibility/2006">
        <mc:Choice xmlns:a14="http://schemas.microsoft.com/office/drawing/2010/main" Requires="a14">
          <p:sp>
            <p:nvSpPr>
              <p:cNvPr id="9" name="QB_4_AN.37_1#f795cd291.blank?vcp=1&amp;pid=3207bea1f&amp;color=0,0,0&amp;vpa=20&amp;vtp=1&amp;bbb=1&amp;rh=29.45"/>
              <p:cNvSpPr/>
              <p:nvPr/>
            </p:nvSpPr>
            <p:spPr>
              <a:xfrm>
                <a:off x="4371784" y="5107504"/>
                <a:ext cx="1497521" cy="374015"/>
              </a:xfrm>
              <a:prstGeom prst="rect">
                <a:avLst/>
              </a:prstGeom>
              <a:noFill/>
            </p:spPr>
            <p:txBody>
              <a:bodyPr wrap="none" lIns="0" tIns="0" rIns="0" bIns="0" rtlCol="0" anchor="t"/>
              <a:lstStyle/>
              <a:p>
                <a:pPr algn="ctr" latinLnBrk="1">
                  <a:lnSpc>
                    <a:spcPts val="3200"/>
                  </a:lnSpc>
                </a:pPr>
                <a14:m>
                  <m:oMath xmlns:m="http://schemas.openxmlformats.org/officeDocument/2006/math">
                    <m:r>
                      <a:rPr lang="en-US" altLang="zh-CN" sz="2400" b="1" i="0" dirty="0" smtClean="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𝟒</m:t>
                    </m:r>
                    <m:r>
                      <a:rPr lang="en-US" altLang="zh-CN" sz="2400" b="1" i="0" dirty="0" smtClean="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smtClean="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𝟐</m:t>
                    </m:r>
                    <m:r>
                      <a:rPr lang="en-US" altLang="zh-CN" sz="2400" b="1" i="0" dirty="0" smtClean="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p>
                      <m:sSupPr>
                        <m:ctrlPr>
                          <a:rPr lang="en-US" altLang="zh-CN" sz="2400" b="1" i="1" dirty="0" smtClean="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p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𝟏𝟎</m:t>
                        </m:r>
                      </m:e>
                      <m:sup>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𝟔</m:t>
                        </m:r>
                      </m:sup>
                    </m:sSup>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endParaRPr lang="en-US" altLang="zh-CN" sz="100" dirty="0"/>
              </a:p>
            </p:txBody>
          </p:sp>
        </mc:Choice>
        <mc:Fallback>
          <p:sp>
            <p:nvSpPr>
              <p:cNvPr id="9" name="QB_4_AN.37_1#f795cd291.blank?vcp=1&amp;pid=3207bea1f&amp;color=0,0,0&amp;vpa=20&amp;vtp=1&amp;bbb=1&amp;rh=29.45"/>
              <p:cNvSpPr>
                <a:spLocks noRot="1" noChangeAspect="1" noMove="1" noResize="1" noEditPoints="1" noAdjustHandles="1" noChangeArrowheads="1" noChangeShapeType="1" noTextEdit="1"/>
              </p:cNvSpPr>
              <p:nvPr/>
            </p:nvSpPr>
            <p:spPr>
              <a:xfrm>
                <a:off x="4371784" y="5107504"/>
                <a:ext cx="1497521" cy="374015"/>
              </a:xfrm>
              <a:prstGeom prst="rect">
                <a:avLst/>
              </a:prstGeom>
              <a:blipFill rotWithShape="1">
                <a:blip r:embed="rId2"/>
                <a:stretch>
                  <a:fillRect l="-30" t="-53" b="-8606"/>
                </a:stretch>
              </a:blipFill>
            </p:spPr>
            <p:txBody>
              <a:bodyPr/>
              <a:lstStyle/>
              <a:p>
                <a:r>
                  <a:rPr lang="zh-CN" altLang="en-US">
                    <a:noFill/>
                  </a:rPr>
                  <a:t> </a:t>
                </a:r>
              </a:p>
            </p:txBody>
          </p:sp>
        </mc:Fallback>
      </mc:AlternateContent>
      <p:pic>
        <p:nvPicPr>
          <p:cNvPr id="10" name="图片 9"/>
          <p:cNvPicPr>
            <a:picLocks noChangeAspect="1"/>
          </p:cNvPicPr>
          <p:nvPr/>
        </p:nvPicPr>
        <p:blipFill>
          <a:blip r:embed="rId3"/>
          <a:stretch>
            <a:fillRect/>
          </a:stretch>
        </p:blipFill>
        <p:spPr>
          <a:xfrm>
            <a:off x="10057765" y="1270635"/>
            <a:ext cx="1695450" cy="2257425"/>
          </a:xfrm>
          <a:prstGeom prst="rect">
            <a:avLst/>
          </a:prstGeom>
        </p:spPr>
      </p:pic>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wipe(left)">
                                      <p:cBhvr>
                                        <p:cTn id="23" dur="500"/>
                                        <p:tgtEl>
                                          <p:spTgt spid="8">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wipe(left)">
                                      <p:cBhvr>
                                        <p:cTn id="26" dur="500"/>
                                        <p:tgtEl>
                                          <p:spTgt spid="8">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wipe(left)">
                                      <p:cBhvr>
                                        <p:cTn id="31" dur="500"/>
                                        <p:tgtEl>
                                          <p:spTgt spid="9">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wipe(left)">
                                      <p:cBhvr>
                                        <p:cTn id="34"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8" grpId="0" animBg="1" build="p"/>
      <p:bldP spid="9"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BD.38_1#f4c4717b4?sp=1&amp;vcp=1&amp;pid=3207bea1f&amp;color=0,0,0&amp;vtp=1&amp;bt=1&amp;bbb=1&amp;hb=1"/>
              <p:cNvSpPr/>
              <p:nvPr/>
            </p:nvSpPr>
            <p:spPr>
              <a:xfrm>
                <a:off x="576072" y="924973"/>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17.如图12甲所示，通电螺线管的上方有一个静止的小磁针，则导线的</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𝒂</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端应接电</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源的</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极</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。图12乙中的圆圈表示闭合电路中一部分导体的横截面</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，将这部分导</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体分别向</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“1”“2”“3”“4”四个方向运动</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，则沿</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方向运动能产生感应电流</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mc:Choice>
        <mc:Fallback>
          <p:sp>
            <p:nvSpPr>
              <p:cNvPr id="2" name="QB_4_BD.38_1#f4c4717b4?sp=1&amp;vcp=1&amp;pid=3207bea1f&amp;color=0,0,0&amp;vtp=1&amp;bt=1&amp;bbb=1&amp;hb=1"/>
              <p:cNvSpPr>
                <a:spLocks noRot="1" noChangeAspect="1" noMove="1" noResize="1" noEditPoints="1" noAdjustHandles="1" noChangeArrowheads="1" noChangeShapeType="1" noTextEdit="1"/>
              </p:cNvSpPr>
              <p:nvPr/>
            </p:nvSpPr>
            <p:spPr>
              <a:xfrm>
                <a:off x="576072" y="924973"/>
                <a:ext cx="10954512" cy="1676400"/>
              </a:xfrm>
              <a:prstGeom prst="rect">
                <a:avLst/>
              </a:prstGeom>
              <a:blipFill rotWithShape="1">
                <a:blip r:embed="rId1"/>
                <a:stretch>
                  <a:fillRect l="-1" t="-25" r="2" b="25"/>
                </a:stretch>
              </a:blipFill>
            </p:spPr>
            <p:txBody>
              <a:bodyPr/>
              <a:lstStyle/>
              <a:p>
                <a:r>
                  <a:rPr lang="zh-CN" altLang="en-US">
                    <a:noFill/>
                  </a:rPr>
                  <a:t> </a:t>
                </a:r>
              </a:p>
            </p:txBody>
          </p:sp>
        </mc:Fallback>
      </mc:AlternateContent>
      <p:sp>
        <p:nvSpPr>
          <p:cNvPr id="5" name="QB_4_AN.39_1#f4c4717b4.blank?vcp=1&amp;pid=3207bea1f&amp;color=0,0,0&amp;vpa=21&amp;vtp=1"/>
          <p:cNvSpPr/>
          <p:nvPr/>
        </p:nvSpPr>
        <p:spPr>
          <a:xfrm>
            <a:off x="1205515" y="1455833"/>
            <a:ext cx="527050"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负</a:t>
            </a:r>
            <a:endParaRPr lang="en-US" altLang="zh-CN" sz="2400" dirty="0"/>
          </a:p>
        </p:txBody>
      </p:sp>
      <p:sp>
        <p:nvSpPr>
          <p:cNvPr id="6" name="QB_4_AN.40_1#f4c4717b4.blank?vcp=1&amp;pid=3207bea1f&amp;color=0,0,0&amp;vpa=22&amp;vtp=1&amp;bbb=1"/>
          <p:cNvSpPr/>
          <p:nvPr/>
        </p:nvSpPr>
        <p:spPr>
          <a:xfrm>
            <a:off x="6404579" y="2014633"/>
            <a:ext cx="831850"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1、3</a:t>
            </a:r>
            <a:endParaRPr lang="en-US" altLang="zh-CN" sz="2400" dirty="0"/>
          </a:p>
        </p:txBody>
      </p:sp>
      <p:pic>
        <p:nvPicPr>
          <p:cNvPr id="7" name="图片 6"/>
          <p:cNvPicPr>
            <a:picLocks noChangeAspect="1"/>
          </p:cNvPicPr>
          <p:nvPr/>
        </p:nvPicPr>
        <p:blipFill>
          <a:blip r:embed="rId2"/>
          <a:stretch>
            <a:fillRect/>
          </a:stretch>
        </p:blipFill>
        <p:spPr>
          <a:xfrm>
            <a:off x="3681730" y="2973070"/>
            <a:ext cx="5004435" cy="2812415"/>
          </a:xfrm>
          <a:prstGeom prst="rect">
            <a:avLst/>
          </a:prstGeom>
        </p:spPr>
      </p:pic>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QB_4_BD.41_3#4116fa7f2?htil=7&amp;sp=1&amp;vcp=1&amp;pid=3207bea1f&amp;color=0,0,0&amp;vtp=1&amp;bt=1&amp;bbb=1&amp;hb=1"/>
              <p:cNvSpPr/>
              <p:nvPr/>
            </p:nvSpPr>
            <p:spPr>
              <a:xfrm>
                <a:off x="575945" y="1271905"/>
                <a:ext cx="8955405" cy="3911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18.某次科技制作活动中，</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小明将金属夹夹在吸管一端使其密闭，</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制成简易密度计</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，如图13所示。为了给密度计标刻度</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，他将密</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度计分别放入水和煤油中</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，密度计均竖直漂浮</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，吸管露出液面</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的长度为</a:t>
                </a:r>
                <a14:m>
                  <m:oMath xmlns:m="http://schemas.openxmlformats.org/officeDocument/2006/math">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𝒅</m:t>
                    </m:r>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。密度计在水中时</a:t>
                </a:r>
                <a14:m>
                  <m:oMath xmlns:m="http://schemas.openxmlformats.org/officeDocument/2006/math">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𝒅</m:t>
                    </m:r>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为</a:t>
                </a:r>
                <a14:m>
                  <m:oMath xmlns:m="http://schemas.openxmlformats.org/officeDocument/2006/math">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𝟏𝟐</m:t>
                    </m:r>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𝐜𝐦</m:t>
                    </m:r>
                  </m:oMath>
                </a14:m>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，浮力大小为</a:t>
                </a:r>
                <a14:m>
                  <m:oMath xmlns:m="http://schemas.openxmlformats.org/officeDocument/2006/math">
                    <m:sSub>
                      <m:sSubPr>
                        <m:ctrlPr>
                          <a:rPr lang="en-US" altLang="zh-CN" sz="2400" b="1" i="1"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𝑭</m:t>
                        </m:r>
                      </m:e>
                      <m: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m:t>
                        </m:r>
                      </m:sub>
                    </m:sSub>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；在煤</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油中时</a:t>
                </a:r>
                <a14:m>
                  <m:oMath xmlns:m="http://schemas.openxmlformats.org/officeDocument/2006/math">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𝒅</m:t>
                    </m:r>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为</a:t>
                </a:r>
                <a14:m>
                  <m:oMath xmlns:m="http://schemas.openxmlformats.org/officeDocument/2006/math">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𝟏𝟎</m:t>
                    </m:r>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𝐜𝐦</m:t>
                    </m:r>
                  </m:oMath>
                </a14:m>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，浮力大小为</a:t>
                </a:r>
                <a14:m>
                  <m:oMath xmlns:m="http://schemas.openxmlformats.org/officeDocument/2006/math">
                    <m:sSub>
                      <m:sSubPr>
                        <m:ctrlPr>
                          <a:rPr lang="en-US" altLang="zh-CN" sz="2400" b="1" i="1"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𝑭</m:t>
                        </m:r>
                      </m:e>
                      <m: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𝟐</m:t>
                        </m:r>
                      </m:sub>
                    </m:sSub>
                  </m:oMath>
                </a14:m>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，则</a:t>
                </a:r>
                <a14:m>
                  <m:oMath xmlns:m="http://schemas.openxmlformats.org/officeDocument/2006/math">
                    <m:sSub>
                      <m:sSubPr>
                        <m:ctrlPr>
                          <a:rPr lang="en-US" altLang="zh-CN" sz="2400" b="1" i="1"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𝑭</m:t>
                        </m:r>
                      </m:e>
                      <m: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m:t>
                        </m:r>
                      </m:sub>
                    </m:sSub>
                  </m:oMath>
                </a14:m>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填“</a:t>
                </a:r>
                <a14:m>
                  <m:oMath xmlns:m="http://schemas.openxmlformats.org/officeDocument/2006/math">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&gt;</m:t>
                    </m:r>
                  </m:oMath>
                </a14:m>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14:m>
                  <m:oMath xmlns:m="http://schemas.openxmlformats.org/officeDocument/2006/math">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&lt;</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或“</a:t>
                </a:r>
                <a14:m>
                  <m:oMath xmlns:m="http://schemas.openxmlformats.org/officeDocument/2006/math">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14:m>
                  <m:oMath xmlns:m="http://schemas.openxmlformats.org/officeDocument/2006/math">
                    <m:sSub>
                      <m:sSubPr>
                        <m:ctrlPr>
                          <a:rPr lang="en-US" altLang="zh-CN" sz="2400" b="1" i="1"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𝑭</m:t>
                        </m:r>
                      </m:e>
                      <m: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𝟐</m:t>
                        </m:r>
                      </m:sub>
                    </m:sSub>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。若将密度计放入密度为</a:t>
                </a:r>
                <a14:m>
                  <m:oMath xmlns:m="http://schemas.openxmlformats.org/officeDocument/2006/math">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m:t>
                    </m:r>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𝟐𝟓</m:t>
                    </m:r>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𝐠</m:t>
                    </m:r>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sSup>
                      <m:sSupPr>
                        <m:ctrlPr>
                          <a:rPr lang="en-US" altLang="zh-CN" sz="2400" b="1" i="1"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p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𝐜𝐦</m:t>
                        </m:r>
                      </m:e>
                      <m:sup>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𝟑</m:t>
                        </m:r>
                      </m:sup>
                    </m:sSup>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的液体中，则</a:t>
                </a:r>
                <a14:m>
                  <m:oMath xmlns:m="http://schemas.openxmlformats.org/officeDocument/2006/math">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𝒅</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为</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14:m>
                  <m:oMath xmlns:m="http://schemas.openxmlformats.org/officeDocument/2006/math">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𝐜𝐦</m:t>
                    </m:r>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14:m>
                  <m:oMath xmlns:m="http://schemas.openxmlformats.org/officeDocument/2006/math">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1" i="1"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𝝆</m:t>
                        </m:r>
                      </m:e>
                      <m:sub>
                        <m:r>
                          <a:rPr lang="en-US" altLang="zh-CN" sz="2400" b="1" baseline="-10000">
                            <a:solidFill>
                              <a:srgbClr val="000000"/>
                            </a:solidFill>
                            <a:latin typeface="Cambria Math" panose="02040503050406030204" pitchFamily="18" charset="0"/>
                          </a:rPr>
                          <m:t>水</m:t>
                        </m:r>
                      </m:sub>
                    </m:sSub>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m:t>
                    </m:r>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𝟎</m:t>
                    </m:r>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𝐠</m:t>
                    </m:r>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sSup>
                      <m:sSupPr>
                        <m:ctrlPr>
                          <a:rPr lang="en-US" altLang="zh-CN" sz="2400" b="1" i="1"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p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𝐜𝐦</m:t>
                        </m:r>
                      </m:e>
                      <m:sup>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𝟑</m:t>
                        </m:r>
                      </m:sup>
                    </m:sSup>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1" i="1"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𝝆</m:t>
                        </m:r>
                      </m:e>
                      <m:sub>
                        <m:r>
                          <a:rPr lang="en-US" altLang="zh-CN" sz="2400" b="1" baseline="-10000">
                            <a:solidFill>
                              <a:srgbClr val="000000"/>
                            </a:solidFill>
                            <a:latin typeface="Cambria Math" panose="02040503050406030204" pitchFamily="18" charset="0"/>
                          </a:rPr>
                          <m:t>煤油</m:t>
                        </m:r>
                      </m:sub>
                    </m:sSub>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𝟎</m:t>
                    </m:r>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𝟖</m:t>
                    </m:r>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𝐠</m:t>
                    </m:r>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sSup>
                      <m:sSupPr>
                        <m:ctrlPr>
                          <a:rPr lang="en-US" altLang="zh-CN" sz="2400" b="1" i="1"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p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𝐜𝐦</m:t>
                        </m:r>
                      </m:e>
                      <m:sup>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𝟑</m:t>
                        </m:r>
                      </m:sup>
                    </m:sSup>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endParaRPr lang="en-US" altLang="zh-CN" sz="2400" dirty="0"/>
              </a:p>
            </p:txBody>
          </p:sp>
        </mc:Choice>
        <mc:Fallback>
          <p:sp>
            <p:nvSpPr>
              <p:cNvPr id="4" name="QB_4_BD.41_3#4116fa7f2?htil=7&amp;sp=1&amp;vcp=1&amp;pid=3207bea1f&amp;color=0,0,0&amp;vtp=1&amp;bt=1&amp;bbb=1&amp;hb=1"/>
              <p:cNvSpPr>
                <a:spLocks noRot="1" noChangeAspect="1" noMove="1" noResize="1" noEditPoints="1" noAdjustHandles="1" noChangeArrowheads="1" noChangeShapeType="1" noTextEdit="1"/>
              </p:cNvSpPr>
              <p:nvPr/>
            </p:nvSpPr>
            <p:spPr>
              <a:xfrm>
                <a:off x="575945" y="1271905"/>
                <a:ext cx="8955405" cy="3911600"/>
              </a:xfrm>
              <a:prstGeom prst="rect">
                <a:avLst/>
              </a:prstGeom>
              <a:blipFill rotWithShape="1">
                <a:blip r:embed="rId1"/>
                <a:stretch>
                  <a:fillRect r="-1347" b="-39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4_AN.42_1#4116fa7f2.blank?vcp=1&amp;pid=3207bea1f&amp;color=0,0,0&amp;vpa=23&amp;vtp=1&amp;bbb=1"/>
              <p:cNvSpPr/>
              <p:nvPr/>
            </p:nvSpPr>
            <p:spPr>
              <a:xfrm>
                <a:off x="6024245" y="3584722"/>
                <a:ext cx="382588" cy="381000"/>
              </a:xfrm>
              <a:prstGeom prst="rect">
                <a:avLst/>
              </a:prstGeom>
              <a:noFill/>
            </p:spPr>
            <p:txBody>
              <a:bodyPr wrap="none" lIns="0" tIns="0" rIns="0" bIns="0" rtlCol="0" anchor="t"/>
              <a:lstStyle/>
              <a:p>
                <a:pPr algn="ctr" latinLnBrk="1">
                  <a:lnSpc>
                    <a:spcPts val="3000"/>
                  </a:lnSpc>
                </a:pPr>
                <a14:m>
                  <m:oMath xmlns:m="http://schemas.openxmlformats.org/officeDocument/2006/math">
                    <m:r>
                      <a:rPr lang="en-US" altLang="zh-CN" sz="2400" b="1" i="0" dirty="0" smtClean="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endParaRPr lang="en-US" altLang="zh-CN" sz="100" dirty="0"/>
              </a:p>
            </p:txBody>
          </p:sp>
        </mc:Choice>
        <mc:Fallback>
          <p:sp>
            <p:nvSpPr>
              <p:cNvPr id="5" name="QB_4_AN.42_1#4116fa7f2.blank?vcp=1&amp;pid=3207bea1f&amp;color=0,0,0&amp;vpa=23&amp;vtp=1&amp;bbb=1"/>
              <p:cNvSpPr>
                <a:spLocks noRot="1" noChangeAspect="1" noMove="1" noResize="1" noEditPoints="1" noAdjustHandles="1" noChangeArrowheads="1" noChangeShapeType="1" noTextEdit="1"/>
              </p:cNvSpPr>
              <p:nvPr/>
            </p:nvSpPr>
            <p:spPr>
              <a:xfrm>
                <a:off x="6024245" y="3584722"/>
                <a:ext cx="382588" cy="381000"/>
              </a:xfrm>
              <a:prstGeom prst="rect">
                <a:avLst/>
              </a:prstGeom>
              <a:blipFill rotWithShape="1">
                <a:blip r:embed="rId2"/>
                <a:stretch>
                  <a:fillRect t="-39" r="83" b="39"/>
                </a:stretch>
              </a:blipFill>
            </p:spPr>
            <p:txBody>
              <a:bodyPr/>
              <a:lstStyle/>
              <a:p>
                <a:r>
                  <a:rPr lang="zh-CN" altLang="en-US">
                    <a:noFill/>
                  </a:rPr>
                  <a:t> </a:t>
                </a:r>
              </a:p>
            </p:txBody>
          </p:sp>
        </mc:Fallback>
      </mc:AlternateContent>
      <p:sp>
        <p:nvSpPr>
          <p:cNvPr id="6" name="QB_4_AN.43_1#4116fa7f2.blank?vcp=1&amp;pid=3207bea1f&amp;color=0,0,0&amp;vpa=24&amp;vtp=1&amp;bbb=1"/>
          <p:cNvSpPr/>
          <p:nvPr/>
        </p:nvSpPr>
        <p:spPr>
          <a:xfrm>
            <a:off x="554641" y="4547840"/>
            <a:ext cx="754063" cy="533400"/>
          </a:xfrm>
          <a:prstGeom prst="rect">
            <a:avLst/>
          </a:prstGeom>
          <a:noFill/>
        </p:spPr>
        <p:txBody>
          <a:bodyPr wrap="none" lIns="0" tIns="0" rIns="0" bIns="0" rtlCol="0" anchor="t"/>
          <a:lstStyle/>
          <a:p>
            <a:pPr algn="ctr" latinLnBrk="1">
              <a:lnSpc>
                <a:spcPts val="4200"/>
              </a:lnSpc>
            </a:pP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13.6</a:t>
            </a:r>
            <a:endParaRPr lang="en-US" altLang="zh-CN" sz="2400" dirty="0">
              <a:solidFill>
                <a:srgbClr val="A00021"/>
              </a:solidFill>
            </a:endParaRPr>
          </a:p>
        </p:txBody>
      </p:sp>
      <p:pic>
        <p:nvPicPr>
          <p:cNvPr id="7" name="图片 6"/>
          <p:cNvPicPr>
            <a:picLocks noChangeAspect="1"/>
          </p:cNvPicPr>
          <p:nvPr/>
        </p:nvPicPr>
        <p:blipFill>
          <a:blip r:embed="rId3"/>
          <a:stretch>
            <a:fillRect/>
          </a:stretch>
        </p:blipFill>
        <p:spPr>
          <a:xfrm>
            <a:off x="9500235" y="1770380"/>
            <a:ext cx="1680210" cy="2557145"/>
          </a:xfrm>
          <a:prstGeom prst="rect">
            <a:avLst/>
          </a:prstGeom>
        </p:spPr>
      </p:pic>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f20c094d2?vcp=1&amp;pid=5291e75f6&amp;color=0,0,0&amp;vtp=1&amp;bt=1&amp;bbb=1"/>
          <p:cNvSpPr/>
          <p:nvPr/>
        </p:nvSpPr>
        <p:spPr>
          <a:xfrm>
            <a:off x="576072" y="539496"/>
            <a:ext cx="10954512" cy="721360"/>
          </a:xfrm>
          <a:prstGeom prst="rect">
            <a:avLst/>
          </a:prstGeom>
          <a:noFill/>
        </p:spPr>
        <p:txBody>
          <a:bodyPr wrap="none" lIns="0" tIns="0" rIns="0" bIns="0" rtlCol="0" anchor="t"/>
          <a:lstStyle/>
          <a:p>
            <a:pPr algn="l" latinLnBrk="1">
              <a:lnSpc>
                <a:spcPts val="4600"/>
              </a:lnSpc>
            </a:pPr>
            <a:r>
              <a:rPr lang="en-US" altLang="zh-CN" sz="26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四、作图题（本大题共1小题，共6分）</a:t>
            </a:r>
            <a:endParaRPr lang="en-US" altLang="zh-CN" sz="2600" dirty="0"/>
          </a:p>
        </p:txBody>
      </p:sp>
      <mc:AlternateContent xmlns:mc="http://schemas.openxmlformats.org/markup-compatibility/2006">
        <mc:Choice xmlns:a14="http://schemas.microsoft.com/office/drawing/2010/main" Requires="a14">
          <p:sp>
            <p:nvSpPr>
              <p:cNvPr id="5" name="QO_5_BD.44_3#7c3b8b298?htil=8&amp;sp=1&amp;vcp=1&amp;pid=1bcb3574c&amp;color=0,0,0&amp;vtp=1&amp;bbb=1&amp;hb=1"/>
              <p:cNvSpPr/>
              <p:nvPr/>
            </p:nvSpPr>
            <p:spPr>
              <a:xfrm>
                <a:off x="576072" y="1117088"/>
                <a:ext cx="7872984"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19.（1）（2分）如图14所示，</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把一个铁锁用绳子悬挂起来，</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将铁锁拉到一定的高度后放手</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，铁锁来回摆动</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。请你画出</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铁锁摆到最高点</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𝒂</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时的受力示意图。</a:t>
                </a:r>
                <a:endParaRPr lang="en-US" altLang="zh-CN" sz="2400" dirty="0"/>
              </a:p>
            </p:txBody>
          </p:sp>
        </mc:Choice>
        <mc:Fallback>
          <p:sp>
            <p:nvSpPr>
              <p:cNvPr id="5" name="QO_5_BD.44_3#7c3b8b298?htil=8&amp;sp=1&amp;vcp=1&amp;pid=1bcb3574c&amp;color=0,0,0&amp;vtp=1&amp;bbb=1&amp;hb=1"/>
              <p:cNvSpPr>
                <a:spLocks noRot="1" noChangeAspect="1" noMove="1" noResize="1" noEditPoints="1" noAdjustHandles="1" noChangeArrowheads="1" noChangeShapeType="1" noTextEdit="1"/>
              </p:cNvSpPr>
              <p:nvPr/>
            </p:nvSpPr>
            <p:spPr>
              <a:xfrm>
                <a:off x="576072" y="1117088"/>
                <a:ext cx="7872984" cy="1676400"/>
              </a:xfrm>
              <a:prstGeom prst="rect">
                <a:avLst/>
              </a:prstGeom>
              <a:blipFill rotWithShape="1">
                <a:blip r:embed="rId1"/>
                <a:stretch>
                  <a:fillRect l="-2" t="-7" r="-3068" b="7"/>
                </a:stretch>
              </a:blipFill>
            </p:spPr>
            <p:txBody>
              <a:bodyPr/>
              <a:lstStyle/>
              <a:p>
                <a:r>
                  <a:rPr lang="zh-CN" altLang="en-US">
                    <a:noFill/>
                  </a:rPr>
                  <a:t> </a:t>
                </a:r>
              </a:p>
            </p:txBody>
          </p:sp>
        </mc:Fallback>
      </mc:AlternateContent>
      <p:sp>
        <p:nvSpPr>
          <p:cNvPr id="6" name="QO_5_AN.45_1#7c3b8b298?vcp=1&amp;pid=1bcb3574c&amp;color=0,0,0&amp;vtp=1&amp;bt=1&amp;bbb=1"/>
          <p:cNvSpPr/>
          <p:nvPr/>
        </p:nvSpPr>
        <p:spPr>
          <a:xfrm>
            <a:off x="5690870" y="2510155"/>
            <a:ext cx="6405880" cy="533400"/>
          </a:xfrm>
          <a:prstGeom prst="rect">
            <a:avLst/>
          </a:prstGeom>
          <a:noFill/>
        </p:spPr>
        <p:txBody>
          <a:bodyPr wrap="none" lIns="0" tIns="0" rIns="0" bIns="0" rtlCol="0" anchor="t"/>
          <a:lstStyle/>
          <a:p>
            <a:pPr algn="l" latinLnBrk="1">
              <a:lnSpc>
                <a:spcPts val="42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如答图11所示（正确画出重力和拉力各得1分）</a:t>
            </a:r>
            <a:endParaRPr lang="en-US" altLang="zh-CN" sz="2400" dirty="0"/>
          </a:p>
        </p:txBody>
      </p:sp>
      <p:pic>
        <p:nvPicPr>
          <p:cNvPr id="7" name="QO_5_AN.45_2#7c3b8b298?iti=14&amp;vcp=1&amp;pid=1bcb3574c&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352790" y="3335020"/>
            <a:ext cx="2000250" cy="2139315"/>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8" name="QO_5_AN.45_3#7c3b8b298?iti=14&amp;vcp=1&amp;pid=1bcb3574c&amp;color=0,0,0&amp;vtp=1&amp;bbb=1"/>
          <p:cNvSpPr/>
          <p:nvPr/>
        </p:nvSpPr>
        <p:spPr>
          <a:xfrm>
            <a:off x="8995641" y="5474530"/>
            <a:ext cx="969010" cy="895096"/>
          </a:xfrm>
          <a:prstGeom prst="rect">
            <a:avLst/>
          </a:prstGeom>
          <a:noFill/>
        </p:spPr>
        <p:txBody>
          <a:bodyPr wrap="none" lIns="0" tIns="0" rIns="0" bIns="0" rtlCol="0" anchor="t"/>
          <a:lstStyle/>
          <a:p>
            <a:pPr algn="ctr" latinLnBrk="1">
              <a:lnSpc>
                <a:spcPts val="4200"/>
              </a:lnSpc>
            </a:pPr>
            <a:r>
              <a:rPr lang="en-US" altLang="zh-CN" sz="20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答图11</a:t>
            </a:r>
            <a:endParaRPr lang="en-US" altLang="zh-CN" sz="20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p:txBody>
      </p:sp>
      <p:pic>
        <p:nvPicPr>
          <p:cNvPr id="9" name="图片 8"/>
          <p:cNvPicPr>
            <a:picLocks noChangeAspect="1"/>
          </p:cNvPicPr>
          <p:nvPr/>
        </p:nvPicPr>
        <p:blipFill>
          <a:blip r:embed="rId3"/>
          <a:stretch>
            <a:fillRect/>
          </a:stretch>
        </p:blipFill>
        <p:spPr>
          <a:xfrm>
            <a:off x="1750060" y="3420110"/>
            <a:ext cx="2504440" cy="2304415"/>
          </a:xfrm>
          <a:prstGeom prst="rect">
            <a:avLst/>
          </a:prstGeom>
        </p:spPr>
      </p:pic>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par>
                                <p:cTn id="8" presetID="22" presetClass="entr" presetSubtype="8"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left)">
                                      <p:cBhvr>
                                        <p:cTn id="10" dur="500"/>
                                        <p:tgtEl>
                                          <p:spTgt spid="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8">
                                            <p:txEl>
                                              <p:pRg st="0" end="0"/>
                                            </p:txEl>
                                          </p:spTgt>
                                        </p:tgtEl>
                                        <p:attrNameLst>
                                          <p:attrName>style.visibility</p:attrName>
                                        </p:attrNameLst>
                                      </p:cBhvr>
                                      <p:to>
                                        <p:strVal val="visible"/>
                                      </p:to>
                                    </p:set>
                                    <p:animEffect transition="in" filter="wipe(left)">
                                      <p:cBhvr>
                                        <p:cTn id="13"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uiExpand="1" build="p"/>
      <p:bldP spid="8"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6_1#a90a08d8f?sp=1&amp;vcp=1&amp;pid=1bcb3574c&amp;color=0,0,0&amp;vtp=1&amp;bt=1&amp;bbb=1&amp;hb=1"/>
          <p:cNvSpPr/>
          <p:nvPr/>
        </p:nvSpPr>
        <p:spPr>
          <a:xfrm>
            <a:off x="576072" y="614050"/>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（2）（2分）如图15所示，一小球滚到桌子底下静止不动</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，人眼直接看不到小球</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本身</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，但恰好旁边有一平面镜，人能看到平面镜中小球的像</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。请你在图中画出人</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眼通过平面镜看到桌底下小球的光路图</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。（保留作图痕迹）</a:t>
            </a:r>
            <a:endParaRPr lang="en-US" altLang="zh-CN" sz="2400" dirty="0"/>
          </a:p>
        </p:txBody>
      </p:sp>
      <p:sp>
        <p:nvSpPr>
          <p:cNvPr id="5" name="QO_5_AN.47_1#a90a08d8f?htil=9&amp;vcp=1&amp;pid=1bcb3574c&amp;color=0,0,0&amp;vtp=1&amp;bbb=1&amp;hb=1"/>
          <p:cNvSpPr/>
          <p:nvPr/>
        </p:nvSpPr>
        <p:spPr>
          <a:xfrm>
            <a:off x="6044184" y="2314888"/>
            <a:ext cx="5477256" cy="11176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如答图12所示</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（正确画出像的位置和光</a:t>
            </a:r>
            <a:endPar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路各得</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1分）</a:t>
            </a:r>
            <a:endParaRPr lang="en-US" altLang="zh-CN" sz="2400" dirty="0"/>
          </a:p>
        </p:txBody>
      </p:sp>
      <p:pic>
        <p:nvPicPr>
          <p:cNvPr id="6" name="QO_5_AN.47_2#a90a08d8f?iti=16&amp;htil=9&amp;vcp=1&amp;pid=1bcb3574c&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366510" y="3326130"/>
            <a:ext cx="3937000" cy="226187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7" name="QO_5_AN.47_3#a90a08d8f?iti=16&amp;htil=9&amp;vcp=1&amp;pid=1bcb3574c&amp;color=0,0,0&amp;vtp=1&amp;bbb=1"/>
          <p:cNvSpPr/>
          <p:nvPr/>
        </p:nvSpPr>
        <p:spPr>
          <a:xfrm>
            <a:off x="8391874" y="5588313"/>
            <a:ext cx="985837" cy="895096"/>
          </a:xfrm>
          <a:prstGeom prst="rect">
            <a:avLst/>
          </a:prstGeom>
          <a:noFill/>
        </p:spPr>
        <p:txBody>
          <a:bodyPr wrap="none" lIns="0" tIns="0" rIns="0" bIns="0" rtlCol="0" anchor="t"/>
          <a:lstStyle/>
          <a:p>
            <a:pPr algn="ctr" latinLnBrk="1">
              <a:lnSpc>
                <a:spcPts val="4200"/>
              </a:lnSpc>
            </a:pPr>
            <a:r>
              <a:rPr lang="en-US" altLang="zh-CN" sz="20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答图12</a:t>
            </a:r>
            <a:endParaRPr lang="en-US" altLang="zh-CN" sz="20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p:txBody>
      </p:sp>
      <p:pic>
        <p:nvPicPr>
          <p:cNvPr id="8" name="图片 7"/>
          <p:cNvPicPr>
            <a:picLocks noChangeAspect="1"/>
          </p:cNvPicPr>
          <p:nvPr/>
        </p:nvPicPr>
        <p:blipFill>
          <a:blip r:embed="rId2"/>
          <a:stretch>
            <a:fillRect/>
          </a:stretch>
        </p:blipFill>
        <p:spPr>
          <a:xfrm>
            <a:off x="1200150" y="2867660"/>
            <a:ext cx="3933825" cy="2809875"/>
          </a:xfrm>
          <a:prstGeom prst="rect">
            <a:avLst/>
          </a:prstGeom>
        </p:spPr>
      </p:pic>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wipe(left)">
                                      <p:cBhvr>
                                        <p:cTn id="13" dur="500"/>
                                        <p:tgtEl>
                                          <p:spTgt spid="5">
                                            <p:txEl>
                                              <p:pRg st="1" end="1"/>
                                            </p:txEl>
                                          </p:spTgt>
                                        </p:tgtEl>
                                      </p:cBhvr>
                                    </p:animEffect>
                                  </p:childTnLst>
                                </p:cTn>
                              </p:par>
                              <p:par>
                                <p:cTn id="14" presetID="22" presetClass="entr" presetSubtype="8"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500"/>
                                        <p:tgtEl>
                                          <p:spTgt spid="6"/>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animEffect transition="in" filter="wipe(left)">
                                      <p:cBhvr>
                                        <p:cTn id="19"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7"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8_1#1977e1255?sp=1&amp;vcp=1&amp;pid=1bcb3574c&amp;color=0,0,0&amp;vtp=1&amp;bt=1&amp;bbb=1&amp;hb=1"/>
          <p:cNvSpPr/>
          <p:nvPr/>
        </p:nvSpPr>
        <p:spPr>
          <a:xfrm>
            <a:off x="576072" y="964824"/>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（3）（2分）请你用笔画线代替导线，将图16中的插座</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、电灯和开关正确接入家</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庭电路中</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5" name="QO_5_AN.49_1#1977e1255?htil=10&amp;vcp=1&amp;pid=1bcb3574c&amp;color=0,0,0&amp;vtp=1&amp;bbb=1&amp;hb=1"/>
          <p:cNvSpPr/>
          <p:nvPr/>
        </p:nvSpPr>
        <p:spPr>
          <a:xfrm>
            <a:off x="6044184" y="2119562"/>
            <a:ext cx="5477256" cy="11176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如答图13所示（正确将插座</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、电灯和开</a:t>
            </a:r>
            <a:endPar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关接入家庭电路中得</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2分）</a:t>
            </a:r>
            <a:endParaRPr lang="en-US" altLang="zh-CN" sz="2400" dirty="0"/>
          </a:p>
        </p:txBody>
      </p:sp>
      <p:pic>
        <p:nvPicPr>
          <p:cNvPr id="6" name="QO_5_AN.49_2#1977e1255?iti=18&amp;htil=10&amp;vcp=1&amp;pid=1bcb3574c&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062472" y="3343842"/>
            <a:ext cx="5440680" cy="185623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7" name="QO_5_AN.49_3#1977e1255?iti=18&amp;htil=10&amp;vcp=1&amp;pid=1bcb3574c&amp;color=0,0,0&amp;vtp=1&amp;bbb=1"/>
          <p:cNvSpPr/>
          <p:nvPr/>
        </p:nvSpPr>
        <p:spPr>
          <a:xfrm>
            <a:off x="8289893" y="5327074"/>
            <a:ext cx="985837" cy="895096"/>
          </a:xfrm>
          <a:prstGeom prst="rect">
            <a:avLst/>
          </a:prstGeom>
          <a:noFill/>
        </p:spPr>
        <p:txBody>
          <a:bodyPr wrap="none" lIns="0" tIns="0" rIns="0" bIns="0" rtlCol="0" anchor="t"/>
          <a:lstStyle/>
          <a:p>
            <a:pPr algn="ctr" latinLnBrk="1">
              <a:lnSpc>
                <a:spcPts val="4200"/>
              </a:lnSpc>
            </a:pPr>
            <a:r>
              <a:rPr lang="en-US" altLang="zh-CN" sz="20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答图13</a:t>
            </a:r>
            <a:endParaRPr lang="en-US" altLang="zh-CN" sz="20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p:txBody>
      </p:sp>
      <p:pic>
        <p:nvPicPr>
          <p:cNvPr id="8" name="图片 7"/>
          <p:cNvPicPr>
            <a:picLocks noChangeAspect="1"/>
          </p:cNvPicPr>
          <p:nvPr/>
        </p:nvPicPr>
        <p:blipFill>
          <a:blip r:embed="rId2"/>
          <a:stretch>
            <a:fillRect/>
          </a:stretch>
        </p:blipFill>
        <p:spPr>
          <a:xfrm>
            <a:off x="376555" y="3076575"/>
            <a:ext cx="5667375" cy="2533650"/>
          </a:xfrm>
          <a:prstGeom prst="rect">
            <a:avLst/>
          </a:prstGeom>
        </p:spPr>
      </p:pic>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wipe(left)">
                                      <p:cBhvr>
                                        <p:cTn id="13" dur="500"/>
                                        <p:tgtEl>
                                          <p:spTgt spid="5">
                                            <p:txEl>
                                              <p:pRg st="1" end="1"/>
                                            </p:txEl>
                                          </p:spTgt>
                                        </p:tgtEl>
                                      </p:cBhvr>
                                    </p:animEffect>
                                  </p:childTnLst>
                                </p:cTn>
                              </p:par>
                              <p:par>
                                <p:cTn id="14" presetID="22" presetClass="entr" presetSubtype="8"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500"/>
                                        <p:tgtEl>
                                          <p:spTgt spid="6"/>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7">
                                            <p:bg/>
                                          </p:spTgt>
                                        </p:tgtEl>
                                        <p:attrNameLst>
                                          <p:attrName>style.visibility</p:attrName>
                                        </p:attrNameLst>
                                      </p:cBhvr>
                                      <p:to>
                                        <p:strVal val="visible"/>
                                      </p:to>
                                    </p:set>
                                    <p:animEffect transition="in" filter="wipe(left)">
                                      <p:cBhvr>
                                        <p:cTn id="19" dur="500"/>
                                        <p:tgtEl>
                                          <p:spTgt spid="7">
                                            <p:bg/>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7">
                                            <p:txEl>
                                              <p:pRg st="0" end="0"/>
                                            </p:txEl>
                                          </p:spTgt>
                                        </p:tgtEl>
                                        <p:attrNameLst>
                                          <p:attrName>style.visibility</p:attrName>
                                        </p:attrNameLst>
                                      </p:cBhvr>
                                      <p:to>
                                        <p:strVal val="visible"/>
                                      </p:to>
                                    </p:set>
                                    <p:animEffect transition="in" filter="wipe(left)">
                                      <p:cBhvr>
                                        <p:cTn id="22"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7"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029cafaf7?vcp=1&amp;pid=5291e75f6&amp;color=0,0,0&amp;vtp=1&amp;bt=1&amp;bbb=1"/>
          <p:cNvSpPr/>
          <p:nvPr/>
        </p:nvSpPr>
        <p:spPr>
          <a:xfrm>
            <a:off x="576072" y="539496"/>
            <a:ext cx="10954512" cy="721360"/>
          </a:xfrm>
          <a:prstGeom prst="rect">
            <a:avLst/>
          </a:prstGeom>
          <a:noFill/>
        </p:spPr>
        <p:txBody>
          <a:bodyPr wrap="none" lIns="0" tIns="0" rIns="0" bIns="0" rtlCol="0" anchor="t"/>
          <a:lstStyle/>
          <a:p>
            <a:pPr algn="l" latinLnBrk="1">
              <a:lnSpc>
                <a:spcPts val="4600"/>
              </a:lnSpc>
            </a:pPr>
            <a:r>
              <a:rPr lang="en-US" altLang="zh-CN" sz="26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五、实验探究题（本大题共4小题，共25分）</a:t>
            </a:r>
            <a:endParaRPr lang="en-US" altLang="zh-CN" sz="2600" dirty="0">
              <a:solidFill>
                <a:srgbClr val="000000"/>
              </a:solidFill>
            </a:endParaRPr>
          </a:p>
        </p:txBody>
      </p:sp>
      <mc:AlternateContent xmlns:mc="http://schemas.openxmlformats.org/markup-compatibility/2006">
        <mc:Choice xmlns:a14="http://schemas.microsoft.com/office/drawing/2010/main" Requires="a14">
          <p:sp>
            <p:nvSpPr>
              <p:cNvPr id="3" name="QO_4_BD.50_1#b33d72426?sp=1&amp;vcp=1&amp;pid=029cafaf7&amp;color=0,0,0&amp;vtp=1&amp;bbb=1&amp;hb=1"/>
              <p:cNvSpPr/>
              <p:nvPr/>
            </p:nvSpPr>
            <p:spPr>
              <a:xfrm>
                <a:off x="576072" y="1117088"/>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a:t>
                </a:r>
                <a:r>
                  <a:rPr lang="en-US" altLang="zh-CN" sz="2400" b="1" i="0" spc="-5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0.（5分）实验课上，老师和同学们测量盐水的密度，他们用弹簧测力计、</a:t>
                </a:r>
                <a:r>
                  <a:rPr lang="en-US" altLang="zh-CN" sz="2400" b="1" i="0" spc="-5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烧杯、</a:t>
                </a:r>
                <a:endParaRPr lang="en-US" altLang="zh-CN" sz="2400" b="1" i="0" spc="-5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pc="-5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水（密度用</a:t>
                </a:r>
                <a14:m>
                  <m:oMath xmlns:m="http://schemas.openxmlformats.org/officeDocument/2006/math">
                    <m:sSub>
                      <m:sSubPr>
                        <m:ctrlPr>
                          <a:rPr lang="en-US" altLang="zh-CN" sz="2400" b="1" i="1" spc="-5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spc="-5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𝝆</m:t>
                        </m:r>
                      </m:e>
                      <m:sub>
                        <m:r>
                          <a:rPr lang="en-US" altLang="zh-CN" sz="2400" b="1" spc="-50" baseline="-10000">
                            <a:solidFill>
                              <a:srgbClr val="000000"/>
                            </a:solidFill>
                            <a:latin typeface="Cambria Math" panose="02040503050406030204" pitchFamily="18" charset="0"/>
                          </a:rPr>
                          <m:t>水</m:t>
                        </m:r>
                      </m:sub>
                    </m:sSub>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spc="-5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表示）、金属块A、盐水以及不吸水的细线等器材完成了图17的实验。</a:t>
                </a:r>
                <a:endParaRPr lang="en-US" altLang="zh-CN" sz="2400" spc="-50" dirty="0">
                  <a:solidFill>
                    <a:srgbClr val="000000"/>
                  </a:solidFill>
                </a:endParaRPr>
              </a:p>
            </p:txBody>
          </p:sp>
        </mc:Choice>
        <mc:Fallback>
          <p:sp>
            <p:nvSpPr>
              <p:cNvPr id="3" name="QO_4_BD.50_1#b33d72426?sp=1&amp;vcp=1&amp;pid=029cafaf7&amp;color=0,0,0&amp;vtp=1&amp;bbb=1&amp;hb=1"/>
              <p:cNvSpPr>
                <a:spLocks noRot="1" noChangeAspect="1" noMove="1" noResize="1" noEditPoints="1" noAdjustHandles="1" noChangeArrowheads="1" noChangeShapeType="1" noTextEdit="1"/>
              </p:cNvSpPr>
              <p:nvPr/>
            </p:nvSpPr>
            <p:spPr>
              <a:xfrm>
                <a:off x="576072" y="1117088"/>
                <a:ext cx="10954512" cy="1117600"/>
              </a:xfrm>
              <a:prstGeom prst="rect">
                <a:avLst/>
              </a:prstGeom>
              <a:blipFill rotWithShape="1">
                <a:blip r:embed="rId1"/>
                <a:stretch>
                  <a:fillRect l="-1" t="-11" r="-1319" b="-135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5_BD.51_1#a53bf9d25?vcp=1&amp;pid=b33d72426&amp;color=0,0,0&amp;vtp=1&amp;bbb=1"/>
              <p:cNvSpPr/>
              <p:nvPr/>
            </p:nvSpPr>
            <p:spPr>
              <a:xfrm>
                <a:off x="576072" y="5758933"/>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（1）实验中</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，弹簧秤的示数</a:t>
                </a:r>
                <a14:m>
                  <m:oMath xmlns:m="http://schemas.openxmlformats.org/officeDocument/2006/math">
                    <m:sSub>
                      <m:sSubPr>
                        <m:ctrlPr>
                          <a:rPr lang="en-US" altLang="zh-CN" sz="2400" b="1" i="1"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𝑭</m:t>
                        </m:r>
                      </m:e>
                      <m: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m:t>
                        </m:r>
                      </m:sub>
                    </m:sSub>
                  </m:oMath>
                </a14:m>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填“</a:t>
                </a:r>
                <a14:m>
                  <m:oMath xmlns:m="http://schemas.openxmlformats.org/officeDocument/2006/math">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&gt;</m:t>
                    </m:r>
                  </m:oMath>
                </a14:m>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14:m>
                  <m:oMath xmlns:m="http://schemas.openxmlformats.org/officeDocument/2006/math">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&lt;</m:t>
                    </m:r>
                  </m:oMath>
                </a14:m>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”或“</a:t>
                </a:r>
                <a14:m>
                  <m:oMath xmlns:m="http://schemas.openxmlformats.org/officeDocument/2006/math">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14:m>
                  <m:oMath xmlns:m="http://schemas.openxmlformats.org/officeDocument/2006/math">
                    <m:sSub>
                      <m:sSubPr>
                        <m:ctrlPr>
                          <a:rPr lang="en-US" altLang="zh-CN" sz="2400" b="1" i="1"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𝑭</m:t>
                        </m:r>
                      </m:e>
                      <m: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𝟑</m:t>
                        </m:r>
                      </m:sub>
                    </m:sSub>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solidFill>
                    <a:srgbClr val="000000"/>
                  </a:solidFill>
                </a:endParaRPr>
              </a:p>
            </p:txBody>
          </p:sp>
        </mc:Choice>
        <mc:Fallback>
          <p:sp>
            <p:nvSpPr>
              <p:cNvPr id="6" name="QB_5_BD.51_1#a53bf9d25?vcp=1&amp;pid=b33d72426&amp;color=0,0,0&amp;vtp=1&amp;bbb=1"/>
              <p:cNvSpPr>
                <a:spLocks noRot="1" noChangeAspect="1" noMove="1" noResize="1" noEditPoints="1" noAdjustHandles="1" noChangeArrowheads="1" noChangeShapeType="1" noTextEdit="1"/>
              </p:cNvSpPr>
              <p:nvPr/>
            </p:nvSpPr>
            <p:spPr>
              <a:xfrm>
                <a:off x="576072" y="5758933"/>
                <a:ext cx="10954512" cy="533400"/>
              </a:xfrm>
              <a:prstGeom prst="rect">
                <a:avLst/>
              </a:prstGeom>
              <a:blipFill rotWithShape="1">
                <a:blip r:embed="rId2"/>
                <a:stretch>
                  <a:fillRect l="-1" t="-22" r="2" b="2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B_5_AN.52_1#a53bf9d25.blank?vcp=1&amp;pid=b33d72426&amp;color=0,0,0&amp;vpa=25&amp;vtp=1&amp;bbb=1"/>
              <p:cNvSpPr/>
              <p:nvPr/>
            </p:nvSpPr>
            <p:spPr>
              <a:xfrm>
                <a:off x="4782884" y="5821639"/>
                <a:ext cx="384175" cy="381000"/>
              </a:xfrm>
              <a:prstGeom prst="rect">
                <a:avLst/>
              </a:prstGeom>
              <a:noFill/>
            </p:spPr>
            <p:txBody>
              <a:bodyPr wrap="none" lIns="0" tIns="0" rIns="0" bIns="0" rtlCol="0" anchor="t"/>
              <a:lstStyle/>
              <a:p>
                <a:pPr algn="ctr" latinLnBrk="1">
                  <a:lnSpc>
                    <a:spcPts val="3000"/>
                  </a:lnSpc>
                </a:pPr>
                <a14:m>
                  <m:oMath xmlns:m="http://schemas.openxmlformats.org/officeDocument/2006/math">
                    <m:r>
                      <a:rPr lang="en-US" altLang="zh-CN" sz="2400" b="1" i="0" dirty="0" smtClean="0">
                        <a:solidFill>
                          <a:srgbClr val="A00021"/>
                        </a:solidFill>
                        <a:latin typeface="Cambria Math" panose="02040503050406030204" pitchFamily="18" charset="0"/>
                        <a:ea typeface="宋体" panose="02010600030101010101" pitchFamily="2" charset="-122"/>
                        <a:cs typeface="Times New Roman" panose="02020603050405020304" pitchFamily="34" charset="-120"/>
                      </a:rPr>
                      <m:t>&gt;</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endParaRPr lang="en-US" altLang="zh-CN" sz="100" dirty="0"/>
              </a:p>
            </p:txBody>
          </p:sp>
        </mc:Choice>
        <mc:Fallback>
          <p:sp>
            <p:nvSpPr>
              <p:cNvPr id="7" name="QB_5_AN.52_1#a53bf9d25.blank?vcp=1&amp;pid=b33d72426&amp;color=0,0,0&amp;vpa=25&amp;vtp=1&amp;bbb=1"/>
              <p:cNvSpPr>
                <a:spLocks noRot="1" noChangeAspect="1" noMove="1" noResize="1" noEditPoints="1" noAdjustHandles="1" noChangeArrowheads="1" noChangeShapeType="1" noTextEdit="1"/>
              </p:cNvSpPr>
              <p:nvPr/>
            </p:nvSpPr>
            <p:spPr>
              <a:xfrm>
                <a:off x="4782884" y="5821639"/>
                <a:ext cx="384175" cy="381000"/>
              </a:xfrm>
              <a:prstGeom prst="rect">
                <a:avLst/>
              </a:prstGeom>
              <a:blipFill rotWithShape="1">
                <a:blip r:embed="rId3"/>
                <a:stretch>
                  <a:fillRect l="-17" t="-156" r="17" b="156"/>
                </a:stretch>
              </a:blipFill>
            </p:spPr>
            <p:txBody>
              <a:bodyPr/>
              <a:lstStyle/>
              <a:p>
                <a:r>
                  <a:rPr lang="zh-CN" altLang="en-US">
                    <a:noFill/>
                  </a:rPr>
                  <a:t> </a:t>
                </a:r>
              </a:p>
            </p:txBody>
          </p:sp>
        </mc:Fallback>
      </mc:AlternateContent>
      <p:pic>
        <p:nvPicPr>
          <p:cNvPr id="8" name="图片 7"/>
          <p:cNvPicPr>
            <a:picLocks noChangeAspect="1"/>
          </p:cNvPicPr>
          <p:nvPr/>
        </p:nvPicPr>
        <p:blipFill>
          <a:blip r:embed="rId4"/>
          <a:stretch>
            <a:fillRect/>
          </a:stretch>
        </p:blipFill>
        <p:spPr>
          <a:xfrm>
            <a:off x="3875405" y="2421890"/>
            <a:ext cx="4516755" cy="3336925"/>
          </a:xfrm>
          <a:prstGeom prst="rect">
            <a:avLst/>
          </a:prstGeom>
        </p:spPr>
      </p:pic>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ipe(left)">
                                      <p:cBhvr>
                                        <p:cTn id="7"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53_1#16e2bc306?vcp=1&amp;pid=b33d72426&amp;color=0,0,0&amp;mp=1&amp;vtp=1&amp;bt=1&amp;bbb=1&amp;hb=1"/>
              <p:cNvSpPr/>
              <p:nvPr/>
            </p:nvSpPr>
            <p:spPr>
              <a:xfrm>
                <a:off x="576072" y="1385729"/>
                <a:ext cx="10954512" cy="41402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（2）要测量金属块A浸没在水中的浮力</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，合理的测量顺序是</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（填“</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14:m>
                  <m:oMath xmlns:m="http://schemas.openxmlformats.org/officeDocument/2006/math">
                    <m:d>
                      <m:dPr>
                        <m:begChr m:val=""/>
                        <m:endChr m:val=""/>
                        <m:ctrlPr>
                          <a:rPr lang="en-US" altLang="zh-CN" sz="2400" b="1" i="1"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d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①</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②</m:t>
                        </m:r>
                      </m:e>
                    </m:d>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或“</a:t>
                </a:r>
                <a14:m>
                  <m:oMath xmlns:m="http://schemas.openxmlformats.org/officeDocument/2006/math">
                    <m:d>
                      <m:dPr>
                        <m:begChr m:val=""/>
                        <m:endChr m:val=""/>
                        <m:ctrlPr>
                          <a:rPr lang="en-US" altLang="zh-CN" sz="2400" b="1" i="1"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d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②</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①</m:t>
                        </m:r>
                      </m:e>
                    </m:d>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vl="0" latinLnBrk="1">
                  <a:lnSpc>
                    <a:spcPts val="4400"/>
                  </a:lnSpc>
                </a:pPr>
                <a:r>
                  <a:rPr lang="en-US" altLang="zh-CN" sz="2400" b="1"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（3）计算金属块A浸没在水中的浮力</a:t>
                </a:r>
                <a14:m>
                  <m:oMath xmlns:m="http://schemas.openxmlformats.org/officeDocument/2006/math">
                    <m:r>
                      <a:rPr lang="en-US" altLang="zh-CN" sz="2400" b="1"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𝑭</m:t>
                    </m:r>
                    <m:r>
                      <a:rPr lang="en-US" altLang="zh-CN" sz="2400" b="1"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oMath>
                </a14:m>
                <a:r>
                  <a:rPr lang="en-US" altLang="zh-CN" sz="2400">
                    <a:solidFill>
                      <a:srgbClr val="000000"/>
                    </a:solidFill>
                    <a:latin typeface="宋体" panose="02010600030101010101" pitchFamily="2" charset="-122"/>
                    <a:ea typeface="宋体" panose="02010600030101010101" pitchFamily="2" charset="-122"/>
                    <a:cs typeface="宋体" panose="02010600030101010101" pitchFamily="34" charset="-120"/>
                  </a:rPr>
                  <a:t>____</a:t>
                </a:r>
                <a14:m>
                  <m:oMath xmlns:m="http://schemas.openxmlformats.org/officeDocument/2006/math">
                    <m:r>
                      <a:rPr lang="en-US" altLang="zh-CN" sz="2400" b="1"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𝐍</m:t>
                    </m:r>
                  </m:oMath>
                </a14:m>
                <a:r>
                  <a:rPr lang="en-US" altLang="zh-CN" sz="100" b="1"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solidFill>
                    <a:srgbClr val="000000"/>
                  </a:solidFill>
                </a:endParaRPr>
              </a:p>
              <a:p>
                <a:pPr lvl="0" latinLnBrk="1">
                  <a:lnSpc>
                    <a:spcPts val="4400"/>
                  </a:lnSpc>
                </a:pPr>
                <a:r>
                  <a:rPr lang="en-US" altLang="zh-CN" sz="2400" b="1">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（4）完成图中各项实验后分析可知：金属块A的浮力大小与</a:t>
                </a:r>
                <a:r>
                  <a:rPr lang="en-US" altLang="zh-CN" sz="240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40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vl="0" latinLnBrk="1">
                  <a:lnSpc>
                    <a:spcPts val="4400"/>
                  </a:lnSpc>
                </a:pPr>
                <a:r>
                  <a:rPr lang="en-US" altLang="zh-CN" sz="2400" b="1">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（填“液体密度”或“金属密度”）有关。</a:t>
                </a:r>
                <a:endParaRPr lang="en-US" altLang="zh-CN" sz="2400">
                  <a:solidFill>
                    <a:srgbClr val="000000"/>
                  </a:solidFill>
                </a:endParaRPr>
              </a:p>
              <a:p>
                <a:pPr lvl="0" latinLnBrk="1">
                  <a:lnSpc>
                    <a:spcPts val="6200"/>
                  </a:lnSpc>
                </a:pPr>
                <a:r>
                  <a:rPr lang="en-US" altLang="zh-CN" sz="2400" b="1"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（5）</a:t>
                </a:r>
                <a:r>
                  <a:rPr lang="en-US" altLang="zh-CN" sz="2400" b="1">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请推导出盐水的密度表达式：</a:t>
                </a:r>
                <a14:m>
                  <m:oMath xmlns:m="http://schemas.openxmlformats.org/officeDocument/2006/math">
                    <m:sSub>
                      <m:sSubPr>
                        <m:ctrlPr>
                          <a:rPr lang="en-US" altLang="zh-CN" sz="2400" b="1" i="1"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𝝆</m:t>
                        </m:r>
                      </m:e>
                      <m:sub>
                        <m:r>
                          <a:rPr lang="en-US" altLang="zh-CN" sz="2400" b="1" baseline="-10000">
                            <a:solidFill>
                              <a:srgbClr val="000000"/>
                            </a:solidFill>
                            <a:latin typeface="Cambria Math" panose="02040503050406030204" pitchFamily="18" charset="0"/>
                          </a:rPr>
                          <m:t>盐水</m:t>
                        </m:r>
                      </m:sub>
                    </m:sSub>
                    <m:r>
                      <a:rPr lang="en-US" altLang="zh-CN" sz="2400" b="1"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oMath>
                </a14:m>
                <a:r>
                  <a:rPr lang="en-US" altLang="zh-CN" sz="240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3400" b="1" u="sng" kern="0" spc="-99900">
                    <a:solidFill>
                      <a:srgbClr val="FF00FF"/>
                    </a:solidFill>
                    <a:latin typeface="宋体" panose="02010600030101010101" pitchFamily="2" charset="-122"/>
                    <a:ea typeface="宋体" panose="02010600030101010101" pitchFamily="2" charset="-122"/>
                    <a:cs typeface="Times New Roman" panose="02020603050405020304" pitchFamily="34" charset="-120"/>
                  </a:rPr>
                  <a:t> </a:t>
                </a:r>
                <a:r>
                  <a:rPr lang="en-US" altLang="zh-CN" sz="240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400" b="1">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（用</a:t>
                </a:r>
                <a14:m>
                  <m:oMath xmlns:m="http://schemas.openxmlformats.org/officeDocument/2006/math">
                    <m:sSub>
                      <m:sSubPr>
                        <m:ctrlPr>
                          <a:rPr lang="en-US" altLang="zh-CN" sz="2400" b="1" i="1"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𝑭</m:t>
                        </m:r>
                      </m:e>
                      <m:sub>
                        <m:r>
                          <a:rPr lang="en-US" altLang="zh-CN" sz="2400" b="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m:t>
                        </m:r>
                      </m:sub>
                    </m:sSub>
                  </m:oMath>
                </a14:m>
                <a:r>
                  <a:rPr lang="en-US" altLang="zh-CN" sz="2400" b="1"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14:m>
                  <m:oMath xmlns:m="http://schemas.openxmlformats.org/officeDocument/2006/math">
                    <m:sSub>
                      <m:sSubPr>
                        <m:ctrlPr>
                          <a:rPr lang="en-US" altLang="zh-CN" sz="2400" b="1" i="1"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𝑭</m:t>
                        </m:r>
                      </m:e>
                      <m:sub>
                        <m:r>
                          <a:rPr lang="en-US" altLang="zh-CN" sz="2400" b="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𝟐</m:t>
                        </m:r>
                      </m:sub>
                    </m:sSub>
                  </m:oMath>
                </a14:m>
                <a:r>
                  <a:rPr lang="en-US" altLang="zh-CN" sz="2400" b="1"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14:m>
                  <m:oMath xmlns:m="http://schemas.openxmlformats.org/officeDocument/2006/math">
                    <m:sSub>
                      <m:sSubPr>
                        <m:ctrlPr>
                          <a:rPr lang="en-US" altLang="zh-CN" sz="2400" b="1" i="1"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𝑭</m:t>
                        </m:r>
                      </m:e>
                      <m:sub>
                        <m:r>
                          <a:rPr lang="en-US" altLang="zh-CN" sz="2400" b="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𝟑</m:t>
                        </m:r>
                      </m:sub>
                    </m:sSub>
                  </m:oMath>
                </a14:m>
                <a:r>
                  <a:rPr lang="en-US" altLang="zh-CN" sz="2400" b="1"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14:m>
                  <m:oMath xmlns:m="http://schemas.openxmlformats.org/officeDocument/2006/math">
                    <m:sSub>
                      <m:sSubPr>
                        <m:ctrlPr>
                          <a:rPr lang="en-US" altLang="zh-CN" sz="2400" b="1" i="1"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𝝆</m:t>
                        </m:r>
                      </m:e>
                      <m:sub>
                        <m:r>
                          <a:rPr lang="en-US" altLang="zh-CN" sz="2400" b="1" baseline="-10000">
                            <a:solidFill>
                              <a:srgbClr val="000000"/>
                            </a:solidFill>
                            <a:latin typeface="Cambria Math" panose="02040503050406030204" pitchFamily="18" charset="0"/>
                          </a:rPr>
                          <m:t>水</m:t>
                        </m:r>
                      </m:sub>
                    </m:sSub>
                  </m:oMath>
                </a14:m>
                <a:r>
                  <a:rPr lang="en-US" altLang="zh-CN" sz="100" b="1"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表</a:t>
                </a:r>
                <a:endParaRPr lang="en-US" altLang="zh-CN" sz="2400" b="1">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vl="0" latinLnBrk="1">
                  <a:lnSpc>
                    <a:spcPts val="4400"/>
                  </a:lnSpc>
                </a:pPr>
                <a:r>
                  <a:rPr lang="en-US" altLang="zh-CN" sz="2400" b="1">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示）。</a:t>
                </a:r>
                <a:endParaRPr lang="en-US" altLang="zh-CN" sz="2400" dirty="0">
                  <a:solidFill>
                    <a:srgbClr val="000000"/>
                  </a:solidFill>
                </a:endParaRPr>
              </a:p>
            </p:txBody>
          </p:sp>
        </mc:Choice>
        <mc:Fallback>
          <p:sp>
            <p:nvSpPr>
              <p:cNvPr id="2" name="QB_5_BD.53_1#16e2bc306?vcp=1&amp;pid=b33d72426&amp;color=0,0,0&amp;mp=1&amp;vtp=1&amp;bt=1&amp;bbb=1&amp;hb=1"/>
              <p:cNvSpPr>
                <a:spLocks noRot="1" noChangeAspect="1" noMove="1" noResize="1" noEditPoints="1" noAdjustHandles="1" noChangeArrowheads="1" noChangeShapeType="1" noTextEdit="1"/>
              </p:cNvSpPr>
              <p:nvPr/>
            </p:nvSpPr>
            <p:spPr>
              <a:xfrm>
                <a:off x="576072" y="1385729"/>
                <a:ext cx="10954512" cy="4140200"/>
              </a:xfrm>
              <a:prstGeom prst="rect">
                <a:avLst/>
              </a:prstGeom>
              <a:blipFill rotWithShape="1">
                <a:blip r:embed="rId1"/>
                <a:stretch>
                  <a:fillRect l="-1" t="-4" r="2" b="4"/>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5_AN.54_1#16e2bc306.blank?vcp=1&amp;pid=b33d72426&amp;color=0,0,0&amp;mp=1&amp;vpa=26&amp;vtp=1&amp;bbb=1"/>
              <p:cNvSpPr/>
              <p:nvPr/>
            </p:nvSpPr>
            <p:spPr>
              <a:xfrm>
                <a:off x="8632634" y="1458352"/>
                <a:ext cx="1190054" cy="393700"/>
              </a:xfrm>
              <a:prstGeom prst="rect">
                <a:avLst/>
              </a:prstGeom>
              <a:noFill/>
            </p:spPr>
            <p:txBody>
              <a:bodyPr wrap="none" lIns="0" tIns="0" rIns="0" bIns="0" rtlCol="0" anchor="t"/>
              <a:lstStyle/>
              <a:p>
                <a:pPr algn="ctr" latinLnBrk="1">
                  <a:lnSpc>
                    <a:spcPts val="3100"/>
                  </a:lnSpc>
                </a:pPr>
                <a14:m>
                  <m:oMath xmlns:m="http://schemas.openxmlformats.org/officeDocument/2006/math">
                    <m:d>
                      <m:dPr>
                        <m:begChr m:val=""/>
                        <m:endChr m:val=""/>
                        <m:ctrlPr>
                          <a:rPr lang="en-US" altLang="zh-CN" sz="2400" b="1" i="1" dirty="0" smtClean="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d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①</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②</m:t>
                        </m:r>
                      </m:e>
                    </m:d>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endParaRPr lang="en-US" altLang="zh-CN" sz="100" dirty="0"/>
              </a:p>
            </p:txBody>
          </p:sp>
        </mc:Choice>
        <mc:Fallback>
          <p:sp>
            <p:nvSpPr>
              <p:cNvPr id="3" name="QB_5_AN.54_1#16e2bc306.blank?vcp=1&amp;pid=b33d72426&amp;color=0,0,0&amp;mp=1&amp;vpa=26&amp;vtp=1&amp;bbb=1"/>
              <p:cNvSpPr>
                <a:spLocks noRot="1" noChangeAspect="1" noMove="1" noResize="1" noEditPoints="1" noAdjustHandles="1" noChangeArrowheads="1" noChangeShapeType="1" noTextEdit="1"/>
              </p:cNvSpPr>
              <p:nvPr/>
            </p:nvSpPr>
            <p:spPr>
              <a:xfrm>
                <a:off x="8632634" y="1458352"/>
                <a:ext cx="1190054" cy="393700"/>
              </a:xfrm>
              <a:prstGeom prst="rect">
                <a:avLst/>
              </a:prstGeom>
              <a:blipFill rotWithShape="1">
                <a:blip r:embed="rId2"/>
                <a:stretch>
                  <a:fillRect l="-37" t="-100" r="43" b="100"/>
                </a:stretch>
              </a:blipFill>
            </p:spPr>
            <p:txBody>
              <a:bodyPr/>
              <a:lstStyle/>
              <a:p>
                <a:r>
                  <a:rPr lang="zh-CN" altLang="en-US">
                    <a:noFill/>
                  </a:rPr>
                  <a:t> </a:t>
                </a:r>
              </a:p>
            </p:txBody>
          </p:sp>
        </mc:Fallback>
      </mc:AlternateContent>
      <p:sp>
        <p:nvSpPr>
          <p:cNvPr id="5" name="QB_5_AN.56_1#16e2bc306.blank?vcp=1&amp;pid=b33d72426&amp;color=0,0,0&amp;vpa=27&amp;vtp=1&amp;bbb=1"/>
          <p:cNvSpPr/>
          <p:nvPr/>
        </p:nvSpPr>
        <p:spPr>
          <a:xfrm>
            <a:off x="6030436" y="2475389"/>
            <a:ext cx="601663"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1.3</a:t>
            </a:r>
            <a:endParaRPr lang="en-US" altLang="zh-CN" sz="2400" dirty="0">
              <a:solidFill>
                <a:srgbClr val="A00021"/>
              </a:solidFill>
            </a:endParaRPr>
          </a:p>
        </p:txBody>
      </p:sp>
      <p:sp>
        <p:nvSpPr>
          <p:cNvPr id="7" name="QB_5_AN.58_1#16e2bc306.blank?vcp=1&amp;pid=b33d72426&amp;color=0,0,0&amp;vpa=28&amp;vtp=1&amp;bbb=1"/>
          <p:cNvSpPr/>
          <p:nvPr/>
        </p:nvSpPr>
        <p:spPr>
          <a:xfrm>
            <a:off x="8625490" y="3034189"/>
            <a:ext cx="1446213"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液体密度</a:t>
            </a:r>
            <a:endParaRPr lang="en-US" altLang="zh-CN" sz="2400" dirty="0">
              <a:solidFill>
                <a:srgbClr val="A00021"/>
              </a:solidFill>
            </a:endParaRPr>
          </a:p>
        </p:txBody>
      </p:sp>
      <mc:AlternateContent xmlns:mc="http://schemas.openxmlformats.org/markup-compatibility/2006">
        <mc:Choice xmlns:a14="http://schemas.microsoft.com/office/drawing/2010/main" Requires="a14">
          <p:sp>
            <p:nvSpPr>
              <p:cNvPr id="9" name="QB_5_AN.60_1#16e2bc306.blank?vcp=1&amp;pid=b33d72426&amp;color=0,0,0&amp;vpa=29&amp;vtp=1&amp;bbb=1&amp;rh=44.89504"/>
              <p:cNvSpPr/>
              <p:nvPr/>
            </p:nvSpPr>
            <p:spPr>
              <a:xfrm>
                <a:off x="6280405" y="4223432"/>
                <a:ext cx="1466723" cy="570167"/>
              </a:xfrm>
              <a:prstGeom prst="rect">
                <a:avLst/>
              </a:prstGeom>
              <a:noFill/>
            </p:spPr>
            <p:txBody>
              <a:bodyPr wrap="none" lIns="0" tIns="0" rIns="0" bIns="0" rtlCol="0" anchor="t"/>
              <a:lstStyle/>
              <a:p>
                <a:pPr algn="ctr" latinLnBrk="1">
                  <a:lnSpc>
                    <a:spcPts val="4500"/>
                  </a:lnSpc>
                </a:pPr>
                <a14:m>
                  <m:oMath xmlns:m="http://schemas.openxmlformats.org/officeDocument/2006/math">
                    <m:f>
                      <m:fPr>
                        <m:ctrlPr>
                          <a:rPr lang="en-US" altLang="zh-CN" sz="2400" b="1" i="1" dirty="0" smtClean="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fPr>
                      <m:num>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𝑭</m:t>
                            </m:r>
                          </m:e>
                          <m: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𝑭</m:t>
                            </m:r>
                          </m:e>
                          <m: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𝟑</m:t>
                            </m:r>
                          </m:sub>
                        </m:sSub>
                      </m:num>
                      <m:den>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𝑭</m:t>
                            </m:r>
                          </m:e>
                          <m: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𝑭</m:t>
                            </m:r>
                          </m:e>
                          <m: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𝟐</m:t>
                            </m:r>
                          </m:sub>
                        </m:sSub>
                      </m:den>
                    </m:f>
                    <m:r>
                      <a:rPr lang="en-US" altLang="zh-CN" sz="2400" b="1" i="0" dirty="0" smtClean="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1" i="1" dirty="0" smtClean="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𝝆</m:t>
                        </m:r>
                      </m:e>
                      <m:sub>
                        <m:r>
                          <a:rPr lang="en-US" altLang="zh-CN" sz="2400" b="1" baseline="-10000">
                            <a:solidFill>
                              <a:srgbClr val="A00021"/>
                            </a:solidFill>
                            <a:latin typeface="Cambria Math" panose="02040503050406030204" pitchFamily="18" charset="0"/>
                          </a:rPr>
                          <m:t>水</m:t>
                        </m:r>
                      </m:sub>
                    </m:sSub>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endParaRPr lang="en-US" altLang="zh-CN" sz="100" dirty="0"/>
              </a:p>
            </p:txBody>
          </p:sp>
        </mc:Choice>
        <mc:Fallback>
          <p:sp>
            <p:nvSpPr>
              <p:cNvPr id="9" name="QB_5_AN.60_1#16e2bc306.blank?vcp=1&amp;pid=b33d72426&amp;color=0,0,0&amp;vpa=29&amp;vtp=1&amp;bbb=1&amp;rh=44.89504"/>
              <p:cNvSpPr>
                <a:spLocks noRot="1" noChangeAspect="1" noMove="1" noResize="1" noEditPoints="1" noAdjustHandles="1" noChangeArrowheads="1" noChangeShapeType="1" noTextEdit="1"/>
              </p:cNvSpPr>
              <p:nvPr/>
            </p:nvSpPr>
            <p:spPr>
              <a:xfrm>
                <a:off x="6280405" y="4223432"/>
                <a:ext cx="1466723" cy="570167"/>
              </a:xfrm>
              <a:prstGeom prst="rect">
                <a:avLst/>
              </a:prstGeom>
              <a:blipFill rotWithShape="1">
                <a:blip r:embed="rId3"/>
                <a:stretch>
                  <a:fillRect l="-17" t="-8" r="9" b="-2898"/>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wipe(left)">
                                      <p:cBhvr>
                                        <p:cTn id="23" dur="500"/>
                                        <p:tgtEl>
                                          <p:spTgt spid="7">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wipe(left)">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wipe(left)">
                                      <p:cBhvr>
                                        <p:cTn id="31" dur="500"/>
                                        <p:tgtEl>
                                          <p:spTgt spid="9">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wipe(left)">
                                      <p:cBhvr>
                                        <p:cTn id="34"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9"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61_1#fc61e1e0a?vcp=1&amp;pid=029cafaf7&amp;color=0,0,0&amp;vtp=1&amp;bt=1&amp;bbb=1"/>
          <p:cNvSpPr/>
          <p:nvPr/>
        </p:nvSpPr>
        <p:spPr>
          <a:xfrm>
            <a:off x="576072" y="991013"/>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21.（6分）</a:t>
            </a:r>
            <a:endParaRPr lang="en-US" altLang="zh-CN" sz="2400" dirty="0"/>
          </a:p>
        </p:txBody>
      </p:sp>
      <mc:AlternateContent xmlns:mc="http://schemas.openxmlformats.org/markup-compatibility/2006">
        <mc:Choice xmlns:a14="http://schemas.microsoft.com/office/drawing/2010/main" Requires="a14">
          <p:sp>
            <p:nvSpPr>
              <p:cNvPr id="3" name="QB_5_BD.62_1#cac50c65a?sp=1&amp;vcp=1&amp;pid=fc61e1e0a&amp;color=0,0,0&amp;vtp=1&amp;bbb=1&amp;hb=1"/>
              <p:cNvSpPr/>
              <p:nvPr/>
            </p:nvSpPr>
            <p:spPr>
              <a:xfrm>
                <a:off x="576072" y="1512910"/>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（1）生活中常用到各种各样杠杆。图</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18中的天平属于</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填“省力”“费力</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”或</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等臂”）杠杆</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；所测石块的质量是</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𝐠</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mc:Choice>
        <mc:Fallback>
          <p:sp>
            <p:nvSpPr>
              <p:cNvPr id="3" name="QB_5_BD.62_1#cac50c65a?sp=1&amp;vcp=1&amp;pid=fc61e1e0a&amp;color=0,0,0&amp;vtp=1&amp;bbb=1&amp;hb=1"/>
              <p:cNvSpPr>
                <a:spLocks noRot="1" noChangeAspect="1" noMove="1" noResize="1" noEditPoints="1" noAdjustHandles="1" noChangeArrowheads="1" noChangeShapeType="1" noTextEdit="1"/>
              </p:cNvSpPr>
              <p:nvPr/>
            </p:nvSpPr>
            <p:spPr>
              <a:xfrm>
                <a:off x="576072" y="1512910"/>
                <a:ext cx="10954512" cy="1117600"/>
              </a:xfrm>
              <a:prstGeom prst="rect">
                <a:avLst/>
              </a:prstGeom>
              <a:blipFill rotWithShape="1">
                <a:blip r:embed="rId1"/>
                <a:stretch>
                  <a:fillRect l="-1" t="-30" r="2" b="30"/>
                </a:stretch>
              </a:blipFill>
            </p:spPr>
            <p:txBody>
              <a:bodyPr/>
              <a:lstStyle/>
              <a:p>
                <a:r>
                  <a:rPr lang="zh-CN" altLang="en-US">
                    <a:noFill/>
                  </a:rPr>
                  <a:t> </a:t>
                </a:r>
              </a:p>
            </p:txBody>
          </p:sp>
        </mc:Fallback>
      </mc:AlternateContent>
      <p:sp>
        <p:nvSpPr>
          <p:cNvPr id="6" name="QB_5_AN.63_1#cac50c65a.blank?vcp=1&amp;pid=fc61e1e0a&amp;color=0,0,0&amp;vpa=30&amp;vtp=1&amp;bbb=1"/>
          <p:cNvSpPr/>
          <p:nvPr/>
        </p:nvSpPr>
        <p:spPr>
          <a:xfrm>
            <a:off x="7790465" y="1484970"/>
            <a:ext cx="833438"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等臂</a:t>
            </a:r>
            <a:endParaRPr lang="en-US" altLang="zh-CN" sz="2400" dirty="0"/>
          </a:p>
        </p:txBody>
      </p:sp>
      <p:sp>
        <p:nvSpPr>
          <p:cNvPr id="7" name="QB_5_AN.64_1#cac50c65a.blank?vcp=1&amp;pid=fc61e1e0a&amp;color=0,0,0&amp;vpa=31&amp;vtp=1&amp;bbb=1"/>
          <p:cNvSpPr/>
          <p:nvPr/>
        </p:nvSpPr>
        <p:spPr>
          <a:xfrm>
            <a:off x="5148865" y="2043770"/>
            <a:ext cx="906463"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142.0</a:t>
            </a:r>
            <a:endParaRPr lang="en-US" altLang="zh-CN" sz="2400" dirty="0"/>
          </a:p>
        </p:txBody>
      </p:sp>
      <p:pic>
        <p:nvPicPr>
          <p:cNvPr id="8" name="图片 7"/>
          <p:cNvPicPr>
            <a:picLocks noChangeAspect="1"/>
          </p:cNvPicPr>
          <p:nvPr/>
        </p:nvPicPr>
        <p:blipFill>
          <a:blip r:embed="rId2"/>
          <a:stretch>
            <a:fillRect/>
          </a:stretch>
        </p:blipFill>
        <p:spPr>
          <a:xfrm>
            <a:off x="4136390" y="2881630"/>
            <a:ext cx="4123690" cy="2592705"/>
          </a:xfrm>
          <a:prstGeom prst="rect">
            <a:avLst/>
          </a:prstGeom>
        </p:spPr>
      </p:pic>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wipe(left)">
                                      <p:cBhvr>
                                        <p:cTn id="7" dur="500"/>
                                        <p:tgtEl>
                                          <p:spTgt spid="6">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wipe(left)">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wipe(left)">
                                      <p:cBhvr>
                                        <p:cTn id="15" dur="500"/>
                                        <p:tgtEl>
                                          <p:spTgt spid="7">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wipe(left)">
                                      <p:cBhvr>
                                        <p:cTn id="18"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65_1#0a0080de4?sp=1&amp;vcp=1&amp;pid=fc61e1e0a&amp;color=0,0,0&amp;vtp=1&amp;bt=1&amp;bbb=1&amp;hb=1"/>
              <p:cNvSpPr/>
              <p:nvPr/>
            </p:nvSpPr>
            <p:spPr>
              <a:xfrm>
                <a:off x="576072" y="1252887"/>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（2）在探究光的折射现象中，一束单色光从空气斜射入水中的情境如图19</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所示，</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其中折射光是</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同时也观察到了反射光，反射角是图中的</a:t>
                </a:r>
                <a14:m>
                  <m:oMath xmlns:m="http://schemas.openxmlformats.org/officeDocument/2006/math">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solidFill>
                    <a:srgbClr val="000000"/>
                  </a:solidFill>
                </a:endParaRPr>
              </a:p>
            </p:txBody>
          </p:sp>
        </mc:Choice>
        <mc:Fallback>
          <p:sp>
            <p:nvSpPr>
              <p:cNvPr id="2" name="QB_5_BD.65_1#0a0080de4?sp=1&amp;vcp=1&amp;pid=fc61e1e0a&amp;color=0,0,0&amp;vtp=1&amp;bt=1&amp;bbb=1&amp;hb=1"/>
              <p:cNvSpPr>
                <a:spLocks noRot="1" noChangeAspect="1" noMove="1" noResize="1" noEditPoints="1" noAdjustHandles="1" noChangeArrowheads="1" noChangeShapeType="1" noTextEdit="1"/>
              </p:cNvSpPr>
              <p:nvPr/>
            </p:nvSpPr>
            <p:spPr>
              <a:xfrm>
                <a:off x="576072" y="1252887"/>
                <a:ext cx="10954512" cy="1117600"/>
              </a:xfrm>
              <a:prstGeom prst="rect">
                <a:avLst/>
              </a:prstGeom>
              <a:blipFill rotWithShape="1">
                <a:blip r:embed="rId1"/>
                <a:stretch>
                  <a:fillRect l="-1" t="-3" r="2" b="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5_AN.66_1#0a0080de4.blank?vcp=1&amp;pid=fc61e1e0a&amp;color=0,0,0&amp;vpa=32&amp;vtp=1&amp;bbb=1"/>
              <p:cNvSpPr/>
              <p:nvPr/>
            </p:nvSpPr>
            <p:spPr>
              <a:xfrm>
                <a:off x="2438209" y="1893463"/>
                <a:ext cx="569913" cy="381000"/>
              </a:xfrm>
              <a:prstGeom prst="rect">
                <a:avLst/>
              </a:prstGeom>
              <a:noFill/>
            </p:spPr>
            <p:txBody>
              <a:bodyPr wrap="none" lIns="0" tIns="0" rIns="0" bIns="0" rtlCol="0" anchor="t"/>
              <a:lstStyle/>
              <a:p>
                <a:pPr algn="ctr" latinLnBrk="1">
                  <a:lnSpc>
                    <a:spcPts val="3000"/>
                  </a:lnSpc>
                </a:pPr>
                <a14:m>
                  <m:oMath xmlns:m="http://schemas.openxmlformats.org/officeDocument/2006/math">
                    <m:r>
                      <a:rPr lang="en-US" altLang="zh-CN" sz="2400" b="1" i="0" dirty="0" smtClean="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𝑶𝑪</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endParaRPr lang="en-US" altLang="zh-CN" sz="100" dirty="0"/>
              </a:p>
            </p:txBody>
          </p:sp>
        </mc:Choice>
        <mc:Fallback>
          <p:sp>
            <p:nvSpPr>
              <p:cNvPr id="3" name="QB_5_AN.66_1#0a0080de4.blank?vcp=1&amp;pid=fc61e1e0a&amp;color=0,0,0&amp;vpa=32&amp;vtp=1&amp;bbb=1"/>
              <p:cNvSpPr>
                <a:spLocks noRot="1" noChangeAspect="1" noMove="1" noResize="1" noEditPoints="1" noAdjustHandles="1" noChangeArrowheads="1" noChangeShapeType="1" noTextEdit="1"/>
              </p:cNvSpPr>
              <p:nvPr/>
            </p:nvSpPr>
            <p:spPr>
              <a:xfrm>
                <a:off x="2438209" y="1893463"/>
                <a:ext cx="569913" cy="381000"/>
              </a:xfrm>
              <a:prstGeom prst="rect">
                <a:avLst/>
              </a:prstGeom>
              <a:blipFill rotWithShape="1">
                <a:blip r:embed="rId2"/>
                <a:stretch>
                  <a:fillRect l="-78" t="-139" r="22" b="13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5_AN.68_1#0a0080de4.blank?vcp=1&amp;pid=fc61e1e0a&amp;color=0,0,0&amp;vpa=33&amp;vtp=1&amp;bbb=1"/>
              <p:cNvSpPr/>
              <p:nvPr/>
            </p:nvSpPr>
            <p:spPr>
              <a:xfrm>
                <a:off x="9261284" y="1893463"/>
                <a:ext cx="809625" cy="381000"/>
              </a:xfrm>
              <a:prstGeom prst="rect">
                <a:avLst/>
              </a:prstGeom>
              <a:noFill/>
            </p:spPr>
            <p:txBody>
              <a:bodyPr wrap="none" lIns="0" tIns="0" rIns="0" bIns="0" rtlCol="0" anchor="t"/>
              <a:lstStyle/>
              <a:p>
                <a:pPr algn="ctr" latinLnBrk="1">
                  <a:lnSpc>
                    <a:spcPts val="3000"/>
                  </a:lnSpc>
                </a:pPr>
                <a14:m>
                  <m:oMath xmlns:m="http://schemas.openxmlformats.org/officeDocument/2006/math">
                    <m:r>
                      <a:rPr lang="en-US" altLang="zh-CN" sz="2400" b="1" i="0" dirty="0" smtClean="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𝑩𝑶𝑷</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endParaRPr lang="en-US" altLang="zh-CN" sz="100" dirty="0"/>
              </a:p>
            </p:txBody>
          </p:sp>
        </mc:Choice>
        <mc:Fallback>
          <p:sp>
            <p:nvSpPr>
              <p:cNvPr id="4" name="QB_5_AN.68_1#0a0080de4.blank?vcp=1&amp;pid=fc61e1e0a&amp;color=0,0,0&amp;vpa=33&amp;vtp=1&amp;bbb=1"/>
              <p:cNvSpPr>
                <a:spLocks noRot="1" noChangeAspect="1" noMove="1" noResize="1" noEditPoints="1" noAdjustHandles="1" noChangeArrowheads="1" noChangeShapeType="1" noTextEdit="1"/>
              </p:cNvSpPr>
              <p:nvPr/>
            </p:nvSpPr>
            <p:spPr>
              <a:xfrm>
                <a:off x="9261284" y="1893463"/>
                <a:ext cx="809625" cy="381000"/>
              </a:xfrm>
              <a:prstGeom prst="rect">
                <a:avLst/>
              </a:prstGeom>
              <a:blipFill rotWithShape="1">
                <a:blip r:embed="rId3"/>
                <a:stretch>
                  <a:fillRect l="-55" t="-139" r="55" b="139"/>
                </a:stretch>
              </a:blipFill>
            </p:spPr>
            <p:txBody>
              <a:bodyPr/>
              <a:lstStyle/>
              <a:p>
                <a:r>
                  <a:rPr lang="zh-CN" altLang="en-US">
                    <a:noFill/>
                  </a:rPr>
                  <a:t> </a:t>
                </a:r>
              </a:p>
            </p:txBody>
          </p:sp>
        </mc:Fallback>
      </mc:AlternateContent>
      <p:pic>
        <p:nvPicPr>
          <p:cNvPr id="7" name="图片 6"/>
          <p:cNvPicPr>
            <a:picLocks noChangeAspect="1"/>
          </p:cNvPicPr>
          <p:nvPr/>
        </p:nvPicPr>
        <p:blipFill>
          <a:blip r:embed="rId4"/>
          <a:stretch>
            <a:fillRect/>
          </a:stretch>
        </p:blipFill>
        <p:spPr>
          <a:xfrm>
            <a:off x="4891405" y="2707640"/>
            <a:ext cx="2595880" cy="2840990"/>
          </a:xfrm>
          <a:prstGeom prst="rect">
            <a:avLst/>
          </a:prstGeom>
        </p:spPr>
      </p:pic>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69_1#aaaece37a?sp=1&amp;vcp=1&amp;pid=fc61e1e0a&amp;color=0,0,0&amp;vtp=1&amp;bt=1&amp;bbb=1&amp;hb=1"/>
              <p:cNvSpPr/>
              <p:nvPr/>
            </p:nvSpPr>
            <p:spPr>
              <a:xfrm>
                <a:off x="576072" y="729647"/>
                <a:ext cx="10954512" cy="22352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（3）在做海波熔化的实验时，小庄采用了如图20甲所示的装置</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，他用两支温度计</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分别测量试管里海波和烧杯中热水的温度，并绘制出温度随时间变化的图象</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如图20乙所示），第</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𝟏𝟎</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𝐦𝐢𝐧</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时</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，海波处于</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填“固态”“液态”或</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“固</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液共存态”）；实验中海波的熔点为</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mc:Choice>
        <mc:Fallback>
          <p:sp>
            <p:nvSpPr>
              <p:cNvPr id="2" name="QB_5_BD.69_1#aaaece37a?sp=1&amp;vcp=1&amp;pid=fc61e1e0a&amp;color=0,0,0&amp;vtp=1&amp;bt=1&amp;bbb=1&amp;hb=1"/>
              <p:cNvSpPr>
                <a:spLocks noRot="1" noChangeAspect="1" noMove="1" noResize="1" noEditPoints="1" noAdjustHandles="1" noChangeArrowheads="1" noChangeShapeType="1" noTextEdit="1"/>
              </p:cNvSpPr>
              <p:nvPr/>
            </p:nvSpPr>
            <p:spPr>
              <a:xfrm>
                <a:off x="576072" y="729647"/>
                <a:ext cx="10954512" cy="2235200"/>
              </a:xfrm>
              <a:prstGeom prst="rect">
                <a:avLst/>
              </a:prstGeom>
              <a:blipFill rotWithShape="1">
                <a:blip r:embed="rId1"/>
                <a:stretch>
                  <a:fillRect l="-1" t="-1" r="-560" b="1"/>
                </a:stretch>
              </a:blipFill>
            </p:spPr>
            <p:txBody>
              <a:bodyPr/>
              <a:lstStyle/>
              <a:p>
                <a:r>
                  <a:rPr lang="zh-CN" altLang="en-US">
                    <a:noFill/>
                  </a:rPr>
                  <a:t> </a:t>
                </a:r>
              </a:p>
            </p:txBody>
          </p:sp>
        </mc:Fallback>
      </mc:AlternateContent>
      <p:sp>
        <p:nvSpPr>
          <p:cNvPr id="5" name="QB_5_AN.70_1#aaaece37a.blank?vcp=1&amp;pid=fc61e1e0a&amp;color=0,0,0&amp;vpa=34&amp;vtp=1&amp;bbb=1"/>
          <p:cNvSpPr/>
          <p:nvPr/>
        </p:nvSpPr>
        <p:spPr>
          <a:xfrm>
            <a:off x="6490304" y="1819307"/>
            <a:ext cx="1752600"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固液共存态</a:t>
            </a:r>
            <a:endParaRPr lang="en-US" altLang="zh-CN" sz="2400" dirty="0"/>
          </a:p>
        </p:txBody>
      </p:sp>
      <p:sp>
        <p:nvSpPr>
          <p:cNvPr id="6" name="QB_5_AN.71_1#aaaece37a.blank?vcp=1&amp;pid=fc61e1e0a&amp;color=0,0,0&amp;vpa=35&amp;vtp=1&amp;bbb=1"/>
          <p:cNvSpPr/>
          <p:nvPr/>
        </p:nvSpPr>
        <p:spPr>
          <a:xfrm>
            <a:off x="5340954" y="2378107"/>
            <a:ext cx="525463"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48</a:t>
            </a:r>
            <a:endParaRPr lang="en-US" altLang="zh-CN" sz="2400" dirty="0"/>
          </a:p>
        </p:txBody>
      </p:sp>
      <p:pic>
        <p:nvPicPr>
          <p:cNvPr id="7" name="图片 6"/>
          <p:cNvPicPr>
            <a:picLocks noChangeAspect="1"/>
          </p:cNvPicPr>
          <p:nvPr/>
        </p:nvPicPr>
        <p:blipFill>
          <a:blip r:embed="rId2"/>
          <a:stretch>
            <a:fillRect/>
          </a:stretch>
        </p:blipFill>
        <p:spPr>
          <a:xfrm>
            <a:off x="3803015" y="3220720"/>
            <a:ext cx="4500245" cy="3140710"/>
          </a:xfrm>
          <a:prstGeom prst="rect">
            <a:avLst/>
          </a:prstGeom>
        </p:spPr>
      </p:pic>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left)">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wipe(left)">
                                      <p:cBhvr>
                                        <p:cTn id="12"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1_BD#d39e511f2.fixed?vcp=1&amp;color=0,0,0&amp;vtp=1&amp;bbb=1"/>
          <p:cNvSpPr/>
          <p:nvPr/>
        </p:nvSpPr>
        <p:spPr>
          <a:xfrm>
            <a:off x="0" y="1874520"/>
            <a:ext cx="12097512" cy="969264"/>
          </a:xfrm>
          <a:prstGeom prst="rect">
            <a:avLst/>
          </a:prstGeom>
          <a:noFill/>
        </p:spPr>
        <p:txBody>
          <a:bodyPr wrap="none" lIns="0" tIns="0" rIns="0" bIns="0" rtlCol="0" anchor="ctr"/>
          <a:lstStyle/>
          <a:p>
            <a:pPr algn="ctr" latinLnBrk="1">
              <a:lnSpc>
                <a:spcPts val="6000"/>
              </a:lnSpc>
            </a:pPr>
            <a:r>
              <a:rPr lang="en-US" altLang="zh-CN" sz="4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2025年初中学业水平考试模拟测试卷（四）</a:t>
            </a:r>
            <a:endParaRPr lang="en-US" altLang="zh-CN" sz="4800" dirty="0"/>
          </a:p>
        </p:txBody>
      </p:sp>
      <p:sp>
        <p:nvSpPr>
          <p:cNvPr id="3" name="C_1#d39e511f2.fixed?vcp=1&amp;color=0,0,0&amp;vtp=1&amp;bbb=1"/>
          <p:cNvSpPr/>
          <p:nvPr/>
        </p:nvSpPr>
        <p:spPr>
          <a:xfrm>
            <a:off x="0" y="2880360"/>
            <a:ext cx="12097512" cy="859536"/>
          </a:xfrm>
          <a:prstGeom prst="rect">
            <a:avLst/>
          </a:prstGeom>
          <a:noFill/>
        </p:spPr>
        <p:txBody>
          <a:bodyPr wrap="none" lIns="0" tIns="0" rIns="0" bIns="0" rtlCol="0" anchor="ctr"/>
          <a:lstStyle/>
          <a:p>
            <a:pPr algn="ctr" latinLnBrk="1">
              <a:lnSpc>
                <a:spcPts val="5000"/>
              </a:lnSpc>
            </a:pPr>
            <a:r>
              <a:rPr lang="en-US" altLang="zh-CN" sz="40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物</a:t>
            </a:r>
            <a:r>
              <a:rPr lang="en-US" altLang="zh-CN" sz="4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40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理</a:t>
            </a:r>
            <a:endParaRPr lang="en-US" altLang="zh-CN" sz="4000" dirty="0"/>
          </a:p>
        </p:txBody>
      </p:sp>
      <p:sp>
        <p:nvSpPr>
          <p:cNvPr id="4" name="C_1#d39e511f2.fixed?vcp=1&amp;color=0,0,0&amp;vtp=1&amp;bbb=1"/>
          <p:cNvSpPr/>
          <p:nvPr/>
        </p:nvSpPr>
        <p:spPr>
          <a:xfrm>
            <a:off x="0" y="3776472"/>
            <a:ext cx="12097512" cy="502920"/>
          </a:xfrm>
          <a:prstGeom prst="rect">
            <a:avLst/>
          </a:prstGeom>
          <a:noFill/>
        </p:spPr>
        <p:txBody>
          <a:bodyPr wrap="none" lIns="0" tIns="0" rIns="0" bIns="0" rtlCol="0" anchor="ctr"/>
          <a:lstStyle/>
          <a:p>
            <a:pPr algn="ctr" latinLnBrk="1">
              <a:lnSpc>
                <a:spcPts val="29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（满分：100分</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考试时间：90分钟）</a:t>
            </a:r>
            <a:endParaRPr lang="en-US" altLang="zh-CN" sz="2400" dirty="0"/>
          </a:p>
        </p:txBody>
      </p:sp>
    </p:spTree>
  </p:cSld>
  <p:clrMapOvr>
    <a:masterClrMapping/>
  </p:clrMapOvr>
  <p:transition>
    <p:split dir="in"/>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72_1#40c3191f6?vcp=1&amp;pid=029cafaf7&amp;color=0,0,0&amp;vtp=1&amp;bt=1&amp;bbb=1"/>
          <p:cNvSpPr/>
          <p:nvPr/>
        </p:nvSpPr>
        <p:spPr>
          <a:xfrm>
            <a:off x="576072" y="2573660"/>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22.（7分）冰雹是一种灾害性天气，会损坏农作物和各种设施。</a:t>
            </a:r>
            <a:endParaRPr lang="en-US" altLang="zh-CN" sz="2400" dirty="0"/>
          </a:p>
        </p:txBody>
      </p:sp>
      <p:sp>
        <p:nvSpPr>
          <p:cNvPr id="3" name="QB_5_BD.73_1#055803c3d?vcp=1&amp;pid=40c3191f6&amp;color=0,0,0&amp;vtp=1&amp;bbb=1&amp;hb=1"/>
          <p:cNvSpPr/>
          <p:nvPr/>
        </p:nvSpPr>
        <p:spPr>
          <a:xfrm>
            <a:off x="576072" y="3095557"/>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（1）冰雹在高空具有较大的重力势能，高度越高</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，重力势能越</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；物体下落时，</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重力势能转化为</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能，使落到地面时速度较</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4" name="QB_5_AN.74_1#055803c3d.blank?vcp=1&amp;pid=40c3191f6&amp;color=0,0,0&amp;vpa=36&amp;vtp=1"/>
          <p:cNvSpPr/>
          <p:nvPr/>
        </p:nvSpPr>
        <p:spPr>
          <a:xfrm>
            <a:off x="9017604" y="3067617"/>
            <a:ext cx="527050"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大</a:t>
            </a:r>
            <a:endParaRPr lang="en-US" altLang="zh-CN" sz="2400" dirty="0"/>
          </a:p>
        </p:txBody>
      </p:sp>
      <p:sp>
        <p:nvSpPr>
          <p:cNvPr id="5" name="QB_5_AN.75_1#055803c3d.blank?vcp=1&amp;pid=40c3191f6&amp;color=0,0,0&amp;vpa=37&amp;vtp=1"/>
          <p:cNvSpPr/>
          <p:nvPr/>
        </p:nvSpPr>
        <p:spPr>
          <a:xfrm>
            <a:off x="2737454" y="3626417"/>
            <a:ext cx="527050"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动</a:t>
            </a:r>
            <a:endParaRPr lang="en-US" altLang="zh-CN" sz="2400" dirty="0"/>
          </a:p>
        </p:txBody>
      </p:sp>
      <p:sp>
        <p:nvSpPr>
          <p:cNvPr id="6" name="QB_5_AN.76_1#055803c3d.blank?vcp=1&amp;pid=40c3191f6&amp;color=0,0,0&amp;vpa=38&amp;vtp=1"/>
          <p:cNvSpPr/>
          <p:nvPr/>
        </p:nvSpPr>
        <p:spPr>
          <a:xfrm>
            <a:off x="6717315" y="3626417"/>
            <a:ext cx="527050"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大</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wipe(left)">
                                      <p:cBhvr>
                                        <p:cTn id="23" dur="500"/>
                                        <p:tgtEl>
                                          <p:spTgt spid="6">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wipe(left)">
                                      <p:cBhvr>
                                        <p:cTn id="26"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77_1#5c7cba22b?sp=1&amp;vcp=1&amp;pid=40c3191f6&amp;color=0,0,0&amp;mp=1&amp;vtp=1&amp;bt=1&amp;bbb=1&amp;hb=1"/>
              <p:cNvSpPr/>
              <p:nvPr/>
            </p:nvSpPr>
            <p:spPr>
              <a:xfrm>
                <a:off x="576072" y="437116"/>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（2）为探究不同速度的冰雹下落时对塑料薄膜的损坏程度</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，某同学进行了模拟实</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验</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:取3块相同的塑料薄膜，画上</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𝟐𝟎</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𝐦𝐦</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𝟐𝟎</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𝐦𝐦</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的小方格，让</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3个相同的圆冰球</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以不同的速度分别撞击塑料薄膜</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，实验结果如图21所示。</a:t>
                </a:r>
                <a:endParaRPr lang="en-US" altLang="zh-CN" sz="2400" dirty="0"/>
              </a:p>
            </p:txBody>
          </p:sp>
        </mc:Choice>
        <mc:Fallback>
          <p:sp>
            <p:nvSpPr>
              <p:cNvPr id="2" name="QB_5_BD.77_1#5c7cba22b?sp=1&amp;vcp=1&amp;pid=40c3191f6&amp;color=0,0,0&amp;mp=1&amp;vtp=1&amp;bt=1&amp;bbb=1&amp;hb=1"/>
              <p:cNvSpPr>
                <a:spLocks noRot="1" noChangeAspect="1" noMove="1" noResize="1" noEditPoints="1" noAdjustHandles="1" noChangeArrowheads="1" noChangeShapeType="1" noTextEdit="1"/>
              </p:cNvSpPr>
              <p:nvPr/>
            </p:nvSpPr>
            <p:spPr>
              <a:xfrm>
                <a:off x="576072" y="437116"/>
                <a:ext cx="10954512" cy="1676400"/>
              </a:xfrm>
              <a:prstGeom prst="rect">
                <a:avLst/>
              </a:prstGeom>
              <a:blipFill rotWithShape="1">
                <a:blip r:embed="rId1"/>
                <a:stretch>
                  <a:fillRect l="-1" t="-14" r="2" b="14"/>
                </a:stretch>
              </a:blipFill>
            </p:spPr>
            <p:txBody>
              <a:bodyPr/>
              <a:lstStyle/>
              <a:p>
                <a:r>
                  <a:rPr lang="zh-CN" altLang="en-US">
                    <a:noFill/>
                  </a:rPr>
                  <a:t> </a:t>
                </a:r>
              </a:p>
            </p:txBody>
          </p:sp>
        </mc:Fallback>
      </mc:AlternateContent>
      <p:sp>
        <p:nvSpPr>
          <p:cNvPr id="5" name="QB_5_BD.77_4#5c7cba22b?vcp=1&amp;pid=40c3191f6&amp;color=0,0,0&amp;mp=1&amp;vtp=1&amp;bbb=1&amp;hb=1"/>
          <p:cNvSpPr/>
          <p:nvPr/>
        </p:nvSpPr>
        <p:spPr>
          <a:xfrm>
            <a:off x="576072" y="4577624"/>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圆冰球落地时撞击塑料薄膜使之受损</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，说明力可以改变物体的</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；利用方格</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计算受损面积</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，发现图甲、乙难以比较。若要更准确比较图甲、</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乙受损面积大小，</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不增加其他工具</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，可以如何改进</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？你改进的方案是</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6" name="QB_5_AN.78_1#5c7cba22b.blank?vcp=1&amp;pid=40c3191f6&amp;color=0,0,0&amp;mp=1&amp;vpa=39&amp;vtp=1&amp;bbb=1"/>
          <p:cNvSpPr/>
          <p:nvPr/>
        </p:nvSpPr>
        <p:spPr>
          <a:xfrm>
            <a:off x="8865204" y="4549684"/>
            <a:ext cx="833438"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形状</a:t>
            </a:r>
            <a:endParaRPr lang="en-US" altLang="zh-CN" sz="2400" dirty="0"/>
          </a:p>
        </p:txBody>
      </p:sp>
      <p:sp>
        <p:nvSpPr>
          <p:cNvPr id="7" name="QB_5_AN.79_1#5c7cba22b.blank?vcp=1&amp;pid=40c3191f6&amp;color=0,0,0&amp;mp=1&amp;vpa=40&amp;vtp=1&amp;bbb=1"/>
          <p:cNvSpPr/>
          <p:nvPr/>
        </p:nvSpPr>
        <p:spPr>
          <a:xfrm>
            <a:off x="7320565" y="5667284"/>
            <a:ext cx="2671763"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将方格划分得更小</a:t>
            </a:r>
            <a:endParaRPr lang="en-US" altLang="zh-CN" sz="2400" dirty="0"/>
          </a:p>
        </p:txBody>
      </p:sp>
      <p:pic>
        <p:nvPicPr>
          <p:cNvPr id="8" name="图片 7"/>
          <p:cNvPicPr>
            <a:picLocks noChangeAspect="1"/>
          </p:cNvPicPr>
          <p:nvPr/>
        </p:nvPicPr>
        <p:blipFill>
          <a:blip r:embed="rId2"/>
          <a:stretch>
            <a:fillRect/>
          </a:stretch>
        </p:blipFill>
        <p:spPr>
          <a:xfrm>
            <a:off x="2486025" y="2181860"/>
            <a:ext cx="7124700" cy="2476500"/>
          </a:xfrm>
          <a:prstGeom prst="rect">
            <a:avLst/>
          </a:prstGeom>
        </p:spPr>
      </p:pic>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wipe(left)">
                                      <p:cBhvr>
                                        <p:cTn id="7" dur="500"/>
                                        <p:tgtEl>
                                          <p:spTgt spid="6">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wipe(left)">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wipe(left)">
                                      <p:cBhvr>
                                        <p:cTn id="15" dur="500"/>
                                        <p:tgtEl>
                                          <p:spTgt spid="7">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wipe(left)">
                                      <p:cBhvr>
                                        <p:cTn id="18"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80_1#904deae65?sp=1&amp;vcp=1&amp;pid=40c3191f6&amp;color=0,0,0&amp;vtp=1&amp;bt=1&amp;bbb=1&amp;hb=1"/>
          <p:cNvSpPr/>
          <p:nvPr/>
        </p:nvSpPr>
        <p:spPr>
          <a:xfrm>
            <a:off x="512064" y="401796"/>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（3）在总厚度不变的情况下，使用双层薄膜是否可以更好地抵挡冰雹</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？于是该同</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学再次进行模拟实验</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：选用材质相同的单层和双层薄膜</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，利用大小和速度相同的</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圆冰球撞击</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，比较受损程度。实验结果如下表所示。</a:t>
            </a:r>
            <a:endParaRPr lang="en-US" altLang="zh-CN" sz="2400" dirty="0"/>
          </a:p>
        </p:txBody>
      </p:sp>
      <mc:AlternateContent xmlns:mc="http://schemas.openxmlformats.org/markup-compatibility/2006" xmlns:a14="http://schemas.microsoft.com/office/drawing/2010/main">
        <mc:Choice Requires="a14">
          <p:graphicFrame>
            <p:nvGraphicFramePr>
              <p:cNvPr id="35" name="QB_5_BD.80_2#904deae65?colgroup=4,8,21&amp;vcp=1&amp;pid=40c3191f6&amp;color=0,0,0&amp;vtp=1&amp;bbb=1&amp;hb=1"/>
              <p:cNvGraphicFramePr>
                <a:graphicFrameLocks noGrp="1"/>
              </p:cNvGraphicFramePr>
              <p:nvPr/>
            </p:nvGraphicFramePr>
            <p:xfrm>
              <a:off x="512064" y="2183860"/>
              <a:ext cx="10890504" cy="2472817"/>
            </p:xfrm>
            <a:graphic>
              <a:graphicData uri="http://schemas.openxmlformats.org/drawingml/2006/table">
                <a:tbl>
                  <a:tblPr/>
                  <a:tblGrid>
                    <a:gridCol w="1435608"/>
                    <a:gridCol w="2843784"/>
                    <a:gridCol w="2121408"/>
                    <a:gridCol w="2221992"/>
                    <a:gridCol w="2267712"/>
                  </a:tblGrid>
                  <a:tr h="538988">
                    <a:tc rowSpan="2">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类型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a:txBody>
                        <a:bodyPr/>
                        <a:lstStyle/>
                        <a:p>
                          <a:pPr marL="0" indent="0" algn="ctr" latinLnBrk="1" hangingPunct="0">
                            <a:lnSpc>
                              <a:spcPts val="38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单层薄膜</a:t>
                          </a:r>
                          <a:endParaRPr lang="en-US" altLang="zh-CN" sz="1200" dirty="0"/>
                        </a:p>
                        <a:p>
                          <a:pPr marL="0" indent="0" algn="ctr" latinLnBrk="1" hangingPunct="0">
                            <a:lnSpc>
                              <a:spcPts val="38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（厚度为</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ctr" latinLnBrk="1" hangingPunct="0">
                            <a:lnSpc>
                              <a:spcPts val="3600"/>
                            </a:lnSpc>
                          </a:pPr>
                          <a14:m>
                            <m:oMath xmlns:m="http://schemas.openxmlformats.org/officeDocument/2006/math">
                              <m:r>
                                <a:rPr lang="en-US" altLang="zh-CN" sz="2400" b="1" i="0" spc="-10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𝟎</m:t>
                              </m:r>
                              <m:r>
                                <a:rPr lang="en-US" altLang="zh-CN" sz="2400" b="1" i="0" spc="-10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spc="-10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𝟐𝟒</m:t>
                              </m:r>
                              <m:r>
                                <a:rPr lang="en-US" altLang="zh-CN" sz="2400" b="1" i="0" spc="-10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spc="-10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𝐦𝐦</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algn="ctr" latinLnBrk="1" hangingPunct="0">
                            <a:lnSpc>
                              <a:spcPts val="37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双层薄膜（厚度为</a:t>
                          </a:r>
                          <a14:m>
                            <m:oMath xmlns:m="http://schemas.openxmlformats.org/officeDocument/2006/math">
                              <m:r>
                                <a:rPr lang="en-US" altLang="zh-CN" sz="2400" b="1" i="0" spc="-10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𝟎</m:t>
                              </m:r>
                              <m:r>
                                <a:rPr lang="en-US" altLang="zh-CN" sz="2400" b="1" i="0" spc="-10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spc="-10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𝟏𝟐</m:t>
                              </m:r>
                              <m:r>
                                <a:rPr lang="en-US" altLang="zh-CN" sz="2400" b="1" i="0" spc="-10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spc="-10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𝐦𝐦</m:t>
                              </m:r>
                              <m:r>
                                <a:rPr lang="en-US" altLang="zh-CN" sz="2400" b="1" i="0" spc="-10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r h="919353">
                    <a:tc vMerge="1">
                      <a:tcPr/>
                    </a:tc>
                    <a:tc vMerge="1">
                      <a:tcPr/>
                    </a:tc>
                    <a:tc>
                      <a:txBody>
                        <a:bodyPr/>
                        <a:lstStyle/>
                        <a:p>
                          <a:pPr algn="ctr" latinLnBrk="1" hangingPunct="0">
                            <a:lnSpc>
                              <a:spcPts val="37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间隔</a:t>
                          </a:r>
                          <a14:m>
                            <m:oMath xmlns:m="http://schemas.openxmlformats.org/officeDocument/2006/math">
                              <m:r>
                                <a:rPr lang="en-US" altLang="zh-CN" sz="2400" b="1" i="0" spc="-10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𝟎</m:t>
                              </m:r>
                              <m:r>
                                <a:rPr lang="en-US" altLang="zh-CN" sz="2400" b="1" i="0" spc="-10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spc="-10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𝐦𝐦</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间隔</a:t>
                          </a:r>
                          <a14:m>
                            <m:oMath xmlns:m="http://schemas.openxmlformats.org/officeDocument/2006/math">
                              <m:r>
                                <a:rPr lang="en-US" altLang="zh-CN" sz="2400" b="1" i="0" spc="-10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𝟓</m:t>
                              </m:r>
                              <m:r>
                                <a:rPr lang="en-US" altLang="zh-CN" sz="2400" b="1" i="0" spc="-10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spc="-10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𝐦𝐦</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间隔</a:t>
                          </a:r>
                          <a14:m>
                            <m:oMath xmlns:m="http://schemas.openxmlformats.org/officeDocument/2006/math">
                              <m:r>
                                <a:rPr lang="en-US" altLang="zh-CN" sz="2400" b="1" i="0" spc="-10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𝟏𝟎</m:t>
                              </m:r>
                              <m:r>
                                <a:rPr lang="en-US" altLang="zh-CN" sz="2400" b="1" i="0" spc="-10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spc="-10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𝐦𝐦</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014476">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受损程度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破损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8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上</a:t>
                          </a:r>
                          <a:r>
                            <a:rPr lang="en-US" altLang="zh-CN" sz="2400" b="1"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下两层均</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latinLnBrk="1" hangingPunct="0">
                            <a:lnSpc>
                              <a:spcPts val="36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轻微形变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8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上</a:t>
                          </a:r>
                          <a:r>
                            <a:rPr lang="en-US" altLang="zh-CN" sz="2400" b="1"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下两层均</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latinLnBrk="1" hangingPunct="0">
                            <a:lnSpc>
                              <a:spcPts val="36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中度形变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8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上层破损</a:t>
                          </a:r>
                          <a:r>
                            <a:rPr lang="en-US" altLang="zh-CN" sz="2400" b="1"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下</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latinLnBrk="1" hangingPunct="0">
                            <a:lnSpc>
                              <a:spcPts val="36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层严重形变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35" name="QB_5_BD.80_2#904deae65?colgroup=4,8,21&amp;vcp=1&amp;pid=40c3191f6&amp;color=0,0,0&amp;vtp=1&amp;bbb=1&amp;hb=1"/>
              <p:cNvGraphicFramePr>
                <a:graphicFrameLocks noGrp="1"/>
              </p:cNvGraphicFramePr>
              <p:nvPr/>
            </p:nvGraphicFramePr>
            <p:xfrm>
              <a:off x="512064" y="2183860"/>
              <a:ext cx="10890504" cy="2472817"/>
            </p:xfrm>
            <a:graphic>
              <a:graphicData uri="http://schemas.openxmlformats.org/drawingml/2006/table">
                <a:tbl>
                  <a:tblPr/>
                  <a:tblGrid>
                    <a:gridCol w="1435608"/>
                    <a:gridCol w="2843784"/>
                    <a:gridCol w="2121408"/>
                    <a:gridCol w="2221992"/>
                    <a:gridCol w="2267712"/>
                  </a:tblGrid>
                  <a:tr h="539115">
                    <a:tc rowSpan="2">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类型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gridSpan="3">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hMerge="1">
                      <a:tcPr/>
                    </a:tc>
                    <a:tc hMerge="1">
                      <a:tcPr/>
                    </a:tc>
                  </a:tr>
                  <a:tr h="919480">
                    <a:tc vMerge="1">
                      <a:tcPr/>
                    </a:tc>
                    <a:tc vMerge="1">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1014476">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受损程度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破损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8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上</a:t>
                          </a:r>
                          <a:r>
                            <a:rPr lang="en-US" altLang="zh-CN" sz="2400" b="1"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下两层均</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latinLnBrk="1" hangingPunct="0">
                            <a:lnSpc>
                              <a:spcPts val="36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轻微形变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8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上</a:t>
                          </a:r>
                          <a:r>
                            <a:rPr lang="en-US" altLang="zh-CN" sz="2400" b="1"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下两层均</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latinLnBrk="1" hangingPunct="0">
                            <a:lnSpc>
                              <a:spcPts val="36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中度形变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8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上层破损</a:t>
                          </a:r>
                          <a:r>
                            <a:rPr lang="en-US" altLang="zh-CN" sz="2400" b="1"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下</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latinLnBrk="1" hangingPunct="0">
                            <a:lnSpc>
                              <a:spcPts val="36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层严重形变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4" name="QB_5_BD.80_3#904deae65?vcp=1&amp;pid=40c3191f6&amp;color=0,0,0&amp;vtp=1&amp;bbb=1&amp;hb=1"/>
          <p:cNvSpPr/>
          <p:nvPr/>
        </p:nvSpPr>
        <p:spPr>
          <a:xfrm>
            <a:off x="512064" y="4787360"/>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对比表格中数据可知</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，使用</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填“单”或“双”）</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层薄膜可以更好地抵挡冰雹；</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进一步分析后可知，对大棚铺设塑料薄膜合理的建议是</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a:t>
            </a:r>
            <a:endPar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400"/>
              </a:lnSpc>
            </a:pP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5" name="QB_5_AN.81_1#904deae65.blank?vcp=1&amp;pid=40c3191f6&amp;color=0,0,0&amp;vpa=41&amp;vtp=1"/>
          <p:cNvSpPr/>
          <p:nvPr/>
        </p:nvSpPr>
        <p:spPr>
          <a:xfrm>
            <a:off x="4205382" y="4759420"/>
            <a:ext cx="527050"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双</a:t>
            </a:r>
            <a:endParaRPr lang="en-US" altLang="zh-CN" sz="2400" dirty="0"/>
          </a:p>
        </p:txBody>
      </p:sp>
      <p:sp>
        <p:nvSpPr>
          <p:cNvPr id="6" name="QB_5_AN.82_1#904deae65.blank?vcp=1&amp;pid=40c3191f6&amp;color=0,0,0&amp;vpa=42&amp;vtp=1&amp;bbb=1&amp;hb=1"/>
          <p:cNvSpPr/>
          <p:nvPr/>
        </p:nvSpPr>
        <p:spPr>
          <a:xfrm>
            <a:off x="512065" y="5318220"/>
            <a:ext cx="10948277" cy="1097280"/>
          </a:xfrm>
          <a:prstGeom prst="rect">
            <a:avLst/>
          </a:prstGeom>
          <a:noFill/>
        </p:spPr>
        <p:txBody>
          <a:bodyPr wrap="square" lIns="0" tIns="0" rIns="0" bIns="0" rtlCol="0" anchor="t"/>
          <a:lstStyle/>
          <a:p>
            <a:pPr latinLnBrk="1">
              <a:lnSpc>
                <a:spcPct val="150000"/>
              </a:lnSpc>
            </a:pPr>
            <a:r>
              <a:rPr lang="en-US" altLang="zh-CN" sz="2400" b="1" i="0">
                <a:solidFill>
                  <a:srgbClr val="A00021"/>
                </a:solidFill>
                <a:latin typeface="宋体" panose="02010600030101010101" pitchFamily="2" charset="-122"/>
                <a:ea typeface="宋体" panose="02010600030101010101" pitchFamily="2" charset="-122"/>
                <a:cs typeface="Times New Roman" panose="02020603050405020304" pitchFamily="34" charset="-120"/>
              </a:rPr>
              <a:t>                                                 </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使用间隔为0的双层薄膜可以减小受损程度</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83_1#4f4636d40?sp=1&amp;vcp=1&amp;pid=029cafaf7&amp;color=0,0,0&amp;vtp=1&amp;bt=1&amp;bbb=1&amp;hb=1"/>
              <p:cNvSpPr/>
              <p:nvPr/>
            </p:nvSpPr>
            <p:spPr>
              <a:xfrm>
                <a:off x="576072" y="678974"/>
                <a:ext cx="10954512" cy="22352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23.（7分）探究电流与电阻的关系时，实验室可提供的实验器材有：</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3节新的干电</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池</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（电压为</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𝟒</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𝟓</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𝐕</m:t>
                    </m:r>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）、1个电流表、1个电压表、1个滑动变阻器（标有“</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𝟐𝟎</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𝛀</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𝟐</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𝐀</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字样</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）、5个定值电阻（阻值分别为</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𝟓</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𝛀</m:t>
                    </m:r>
                  </m:oMath>
                </a14:m>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𝟏𝟎</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𝛀</m:t>
                    </m:r>
                  </m:oMath>
                </a14:m>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𝟏𝟓</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𝛀</m:t>
                    </m:r>
                  </m:oMath>
                </a14:m>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𝟐𝟎</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𝛀</m:t>
                    </m:r>
                  </m:oMath>
                </a14:m>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𝟓𝟎</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𝛀</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1个</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开关及若干导线</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。小静等同学设计了如图22甲所示的电路图。</a:t>
                </a:r>
                <a:endParaRPr lang="en-US" altLang="zh-CN" sz="2400" dirty="0"/>
              </a:p>
            </p:txBody>
          </p:sp>
        </mc:Choice>
        <mc:Fallback>
          <p:sp>
            <p:nvSpPr>
              <p:cNvPr id="2" name="QO_4_BD.83_1#4f4636d40?sp=1&amp;vcp=1&amp;pid=029cafaf7&amp;color=0,0,0&amp;vtp=1&amp;bt=1&amp;bbb=1&amp;hb=1"/>
              <p:cNvSpPr>
                <a:spLocks noRot="1" noChangeAspect="1" noMove="1" noResize="1" noEditPoints="1" noAdjustHandles="1" noChangeArrowheads="1" noChangeShapeType="1" noTextEdit="1"/>
              </p:cNvSpPr>
              <p:nvPr/>
            </p:nvSpPr>
            <p:spPr>
              <a:xfrm>
                <a:off x="576072" y="678974"/>
                <a:ext cx="10954512" cy="2235200"/>
              </a:xfrm>
              <a:prstGeom prst="rect">
                <a:avLst/>
              </a:prstGeom>
              <a:blipFill rotWithShape="1">
                <a:blip r:embed="rId1"/>
                <a:stretch>
                  <a:fillRect l="-1" t="-7" r="2" b="7"/>
                </a:stretch>
              </a:blipFill>
            </p:spPr>
            <p:txBody>
              <a:bodyPr/>
              <a:lstStyle/>
              <a:p>
                <a:r>
                  <a:rPr lang="zh-CN" altLang="en-US">
                    <a:noFill/>
                  </a:rPr>
                  <a:t> </a:t>
                </a:r>
              </a:p>
            </p:txBody>
          </p:sp>
        </mc:Fallback>
      </mc:AlternateContent>
      <p:pic>
        <p:nvPicPr>
          <p:cNvPr id="5" name="图片 4"/>
          <p:cNvPicPr>
            <a:picLocks noChangeAspect="1"/>
          </p:cNvPicPr>
          <p:nvPr/>
        </p:nvPicPr>
        <p:blipFill>
          <a:blip r:embed="rId2"/>
          <a:stretch>
            <a:fillRect/>
          </a:stretch>
        </p:blipFill>
        <p:spPr>
          <a:xfrm>
            <a:off x="1909445" y="2936875"/>
            <a:ext cx="9086850" cy="3438525"/>
          </a:xfrm>
          <a:prstGeom prst="rect">
            <a:avLst/>
          </a:prstGeom>
        </p:spPr>
      </p:pic>
    </p:spTree>
  </p:cSld>
  <p:clrMapOvr>
    <a:masterClrMapping/>
  </p:clrMapOvr>
  <p:transition>
    <p:split dir="in"/>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84_1#df463649e?vcp=1&amp;pid=4f4636d40&amp;color=0,0,0&amp;vtp=1&amp;bt=1&amp;bbb=1&amp;hb=1"/>
          <p:cNvSpPr/>
          <p:nvPr/>
        </p:nvSpPr>
        <p:spPr>
          <a:xfrm>
            <a:off x="576072" y="898530"/>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（1）请你用笔画线代替导线，将图22乙中的实物图连接完整</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，要求滑片向右移动</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时电阻变大</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solidFill>
                <a:srgbClr val="000000"/>
              </a:solidFill>
            </a:endParaRPr>
          </a:p>
        </p:txBody>
      </p:sp>
      <p:sp>
        <p:nvSpPr>
          <p:cNvPr id="3" name="QO_5_AN.85_1#df463649e?vcp=1&amp;pid=4f4636d40&amp;color=0,0,0&amp;vtp=1&amp;bbb=1"/>
          <p:cNvSpPr/>
          <p:nvPr/>
        </p:nvSpPr>
        <p:spPr>
          <a:xfrm>
            <a:off x="575945" y="2052955"/>
            <a:ext cx="2155825" cy="533400"/>
          </a:xfrm>
          <a:prstGeom prst="rect">
            <a:avLst/>
          </a:prstGeom>
          <a:noFill/>
        </p:spPr>
        <p:txBody>
          <a:bodyPr wrap="none" lIns="0" tIns="0" rIns="0" bIns="0" rtlCol="0" anchor="t"/>
          <a:lstStyle/>
          <a:p>
            <a:pPr algn="l" latinLnBrk="1">
              <a:lnSpc>
                <a:spcPts val="42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如答图14所示</a:t>
            </a:r>
            <a:endParaRPr lang="en-US" altLang="zh-CN" sz="2400" dirty="0">
              <a:solidFill>
                <a:srgbClr val="A00021"/>
              </a:solidFill>
            </a:endParaRPr>
          </a:p>
        </p:txBody>
      </p:sp>
      <p:pic>
        <p:nvPicPr>
          <p:cNvPr id="6" name="图片 5"/>
          <p:cNvPicPr>
            <a:picLocks noChangeAspect="1"/>
          </p:cNvPicPr>
          <p:nvPr/>
        </p:nvPicPr>
        <p:blipFill>
          <a:blip r:embed="rId1"/>
          <a:stretch>
            <a:fillRect/>
          </a:stretch>
        </p:blipFill>
        <p:spPr>
          <a:xfrm>
            <a:off x="4614545" y="2669540"/>
            <a:ext cx="3567430" cy="2726055"/>
          </a:xfrm>
          <a:prstGeom prst="rect">
            <a:avLst/>
          </a:prstGeom>
        </p:spPr>
      </p:pic>
      <p:sp>
        <p:nvSpPr>
          <p:cNvPr id="8" name="QO_5_AN.49_3#1977e1255?iti=18&amp;htil=10&amp;vcp=1&amp;pid=1bcb3574c&amp;color=0,0,0&amp;vtp=1&amp;bbb=1"/>
          <p:cNvSpPr/>
          <p:nvPr/>
        </p:nvSpPr>
        <p:spPr>
          <a:xfrm>
            <a:off x="6158198" y="5505509"/>
            <a:ext cx="985837" cy="895096"/>
          </a:xfrm>
          <a:prstGeom prst="rect">
            <a:avLst/>
          </a:prstGeom>
          <a:noFill/>
        </p:spPr>
        <p:txBody>
          <a:bodyPr wrap="none" lIns="0" tIns="0" rIns="0" bIns="0" rtlCol="0" anchor="t"/>
          <a:p>
            <a:pPr algn="ctr" latinLnBrk="1">
              <a:lnSpc>
                <a:spcPts val="4200"/>
              </a:lnSpc>
            </a:pPr>
            <a:r>
              <a:rPr lang="en-US" altLang="zh-CN" sz="20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答图14</a:t>
            </a:r>
            <a:endParaRPr lang="en-US" altLang="zh-CN" sz="20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wipe(left)">
                                      <p:cBhvr>
                                        <p:cTn id="10" dur="500"/>
                                        <p:tgtEl>
                                          <p:spTgt spid="8">
                                            <p:txEl>
                                              <p:pRg st="0" end="0"/>
                                            </p:txEl>
                                          </p:spTgt>
                                        </p:tgtEl>
                                      </p:cBhvr>
                                    </p:animEffect>
                                  </p:childTnLst>
                                </p:cTn>
                              </p:par>
                              <p:par>
                                <p:cTn id="11" presetID="22" presetClass="entr" presetSubtype="8"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8"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QB_5_BD.86_1#b4fdc9ec7?vcp=1&amp;pid=4f4636d40&amp;color=0,0,0&amp;vtp=1&amp;bbb=1&amp;hb=1"/>
              <p:cNvSpPr/>
              <p:nvPr/>
            </p:nvSpPr>
            <p:spPr>
              <a:xfrm>
                <a:off x="701802" y="1947477"/>
                <a:ext cx="10954512" cy="33528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（2）小静闭合开关，电流表无示数，电压表有示数，并接近电源电压</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，则故障原</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因是</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vl="0" latinLnBrk="1">
                  <a:lnSpc>
                    <a:spcPts val="4400"/>
                  </a:lnSpc>
                </a:pPr>
                <a:r>
                  <a:rPr lang="en-US" altLang="zh-CN" sz="2400" b="1"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（3）排除故障后，小静将定值电阻由</a:t>
                </a:r>
                <a14:m>
                  <m:oMath xmlns:m="http://schemas.openxmlformats.org/officeDocument/2006/math">
                    <m:r>
                      <a:rPr lang="en-US" altLang="zh-CN" sz="2400" b="1"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𝟓</m:t>
                    </m:r>
                    <m:r>
                      <a:rPr lang="en-US" altLang="zh-CN" sz="2400" b="1"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𝛀</m:t>
                    </m:r>
                  </m:oMath>
                </a14:m>
                <a:r>
                  <a:rPr lang="en-US" altLang="zh-CN" sz="2400" b="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更换为</a:t>
                </a:r>
                <a14:m>
                  <m:oMath xmlns:m="http://schemas.openxmlformats.org/officeDocument/2006/math">
                    <m:r>
                      <a:rPr lang="en-US" altLang="zh-CN" sz="2400" b="1"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𝟏𝟎</m:t>
                    </m:r>
                    <m:r>
                      <a:rPr lang="en-US" altLang="zh-CN" sz="2400" b="1"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𝛀</m:t>
                    </m:r>
                  </m:oMath>
                </a14:m>
                <a:r>
                  <a:rPr lang="en-US" altLang="zh-CN" sz="100" b="1"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时</a:t>
                </a:r>
                <a:r>
                  <a:rPr lang="en-US" altLang="zh-CN" sz="2400" b="1">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，应向</a:t>
                </a:r>
                <a:r>
                  <a:rPr lang="en-US" altLang="zh-CN" sz="240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400" b="1">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填“左</a:t>
                </a:r>
                <a:r>
                  <a:rPr lang="en-US" altLang="zh-CN" sz="2400" b="1">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”或</a:t>
                </a:r>
                <a:endParaRPr lang="en-US" altLang="zh-CN" sz="2400" b="1">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vl="0" latinLnBrk="1">
                  <a:lnSpc>
                    <a:spcPts val="4400"/>
                  </a:lnSpc>
                </a:pPr>
                <a:r>
                  <a:rPr lang="en-US" altLang="zh-CN" sz="2400" b="1">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右”）适当调节滑动变阻器的滑片，使电压表的示数保持不变。</a:t>
                </a:r>
                <a:endParaRPr lang="en-US" altLang="zh-CN" sz="2400" dirty="0">
                  <a:solidFill>
                    <a:srgbClr val="000000"/>
                  </a:solidFill>
                </a:endParaRPr>
              </a:p>
              <a:p>
                <a:pPr lvl="0" latinLnBrk="1">
                  <a:lnSpc>
                    <a:spcPts val="4400"/>
                  </a:lnSpc>
                </a:pPr>
                <a:r>
                  <a:rPr lang="en-US" altLang="zh-CN" sz="2400" b="1"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（4）图22丙是小静根据实验数据画出的定值电阻的</a:t>
                </a:r>
                <a14:m>
                  <m:oMath xmlns:m="http://schemas.openxmlformats.org/officeDocument/2006/math">
                    <m:r>
                      <a:rPr lang="en-US" altLang="zh-CN" sz="2400" b="1"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𝑰</m:t>
                    </m:r>
                    <m:r>
                      <a:rPr lang="en-US" altLang="zh-CN" sz="2400" b="1"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𝑹</m:t>
                    </m:r>
                  </m:oMath>
                </a14:m>
                <a:r>
                  <a:rPr lang="en-US" altLang="zh-CN" sz="100" b="1"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图象</a:t>
                </a:r>
                <a:r>
                  <a:rPr lang="en-US" altLang="zh-CN" sz="2400" b="1">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，其中阴影部分面</a:t>
                </a:r>
                <a:endParaRPr lang="en-US" altLang="zh-CN" sz="2400" b="1">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vl="0" latinLnBrk="1">
                  <a:lnSpc>
                    <a:spcPts val="4400"/>
                  </a:lnSpc>
                </a:pPr>
                <a:r>
                  <a:rPr lang="en-US" altLang="zh-CN" sz="2400" b="1">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积表示的物理量是</a:t>
                </a:r>
                <a:r>
                  <a:rPr lang="en-US" altLang="zh-CN" sz="240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400" b="1">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，其数值为</a:t>
                </a:r>
                <a:r>
                  <a:rPr lang="en-US" altLang="zh-CN" sz="240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400" b="1">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solidFill>
                    <a:srgbClr val="000000"/>
                  </a:solidFill>
                </a:endParaRPr>
              </a:p>
            </p:txBody>
          </p:sp>
        </mc:Choice>
        <mc:Fallback>
          <p:sp>
            <p:nvSpPr>
              <p:cNvPr id="4" name="QB_5_BD.86_1#b4fdc9ec7?vcp=1&amp;pid=4f4636d40&amp;color=0,0,0&amp;vtp=1&amp;bbb=1&amp;hb=1"/>
              <p:cNvSpPr>
                <a:spLocks noRot="1" noChangeAspect="1" noMove="1" noResize="1" noEditPoints="1" noAdjustHandles="1" noChangeArrowheads="1" noChangeShapeType="1" noTextEdit="1"/>
              </p:cNvSpPr>
              <p:nvPr/>
            </p:nvSpPr>
            <p:spPr>
              <a:xfrm>
                <a:off x="701802" y="1947477"/>
                <a:ext cx="10954512" cy="3352800"/>
              </a:xfrm>
              <a:prstGeom prst="rect">
                <a:avLst/>
              </a:prstGeom>
              <a:blipFill rotWithShape="1">
                <a:blip r:embed="rId1"/>
                <a:stretch>
                  <a:fillRect l="-1" t="-17" r="2" b="17"/>
                </a:stretch>
              </a:blipFill>
            </p:spPr>
            <p:txBody>
              <a:bodyPr/>
              <a:lstStyle/>
              <a:p>
                <a:r>
                  <a:rPr lang="zh-CN" altLang="en-US">
                    <a:noFill/>
                  </a:rPr>
                  <a:t> </a:t>
                </a:r>
              </a:p>
            </p:txBody>
          </p:sp>
        </mc:Fallback>
      </mc:AlternateContent>
      <p:sp>
        <p:nvSpPr>
          <p:cNvPr id="5" name="QB_5_AN.87_1#b4fdc9ec7.blank?vcp=1&amp;pid=4f4636d40&amp;color=0,0,0&amp;vpa=43&amp;vtp=1&amp;bbb=1"/>
          <p:cNvSpPr/>
          <p:nvPr/>
        </p:nvSpPr>
        <p:spPr>
          <a:xfrm>
            <a:off x="1318545" y="2478337"/>
            <a:ext cx="2058988"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定值电阻断路</a:t>
            </a:r>
            <a:endParaRPr lang="en-US" altLang="zh-CN" sz="2400" dirty="0">
              <a:solidFill>
                <a:srgbClr val="A00021"/>
              </a:solidFill>
            </a:endParaRPr>
          </a:p>
        </p:txBody>
      </p:sp>
      <p:sp>
        <p:nvSpPr>
          <p:cNvPr id="7" name="QB_5_AN.89_1#b4fdc9ec7.blank?vcp=1&amp;pid=4f4636d40&amp;color=0,0,0&amp;vpa=44&amp;vtp=1"/>
          <p:cNvSpPr/>
          <p:nvPr/>
        </p:nvSpPr>
        <p:spPr>
          <a:xfrm>
            <a:off x="9354470" y="3037137"/>
            <a:ext cx="527050"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右</a:t>
            </a:r>
            <a:endParaRPr lang="en-US" altLang="zh-CN" sz="2400" dirty="0">
              <a:solidFill>
                <a:srgbClr val="A00021"/>
              </a:solidFill>
            </a:endParaRPr>
          </a:p>
        </p:txBody>
      </p:sp>
      <p:sp>
        <p:nvSpPr>
          <p:cNvPr id="9" name="QB_5_AN.91_1#b4fdc9ec7.blank?vcp=1&amp;pid=4f4636d40&amp;color=0,0,0&amp;vpa=45&amp;vtp=1&amp;bbb=1"/>
          <p:cNvSpPr/>
          <p:nvPr/>
        </p:nvSpPr>
        <p:spPr>
          <a:xfrm>
            <a:off x="3156871" y="4713537"/>
            <a:ext cx="2978150"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定值电阻两端的电压</a:t>
            </a:r>
            <a:endParaRPr lang="en-US" altLang="zh-CN" sz="2400" dirty="0">
              <a:solidFill>
                <a:srgbClr val="A00021"/>
              </a:solidFill>
            </a:endParaRPr>
          </a:p>
        </p:txBody>
      </p:sp>
      <mc:AlternateContent xmlns:mc="http://schemas.openxmlformats.org/markup-compatibility/2006">
        <mc:Choice xmlns:a14="http://schemas.microsoft.com/office/drawing/2010/main" Requires="a14">
          <p:sp>
            <p:nvSpPr>
              <p:cNvPr id="10" name="QB_5_AN.92_1#b4fdc9ec7.blank?vcp=1&amp;pid=4f4636d40&amp;color=0,0,0&amp;vpa=46&amp;vtp=1&amp;bbb=1"/>
              <p:cNvSpPr/>
              <p:nvPr/>
            </p:nvSpPr>
            <p:spPr>
              <a:xfrm>
                <a:off x="7743952" y="4817205"/>
                <a:ext cx="601663" cy="381000"/>
              </a:xfrm>
              <a:prstGeom prst="rect">
                <a:avLst/>
              </a:prstGeom>
              <a:noFill/>
            </p:spPr>
            <p:txBody>
              <a:bodyPr wrap="none" lIns="0" tIns="0" rIns="0" bIns="0" rtlCol="0" anchor="t"/>
              <a:lstStyle/>
              <a:p>
                <a:pPr algn="ctr" latinLnBrk="1">
                  <a:lnSpc>
                    <a:spcPts val="3000"/>
                  </a:lnSpc>
                </a:pPr>
                <a14:m>
                  <m:oMath xmlns:m="http://schemas.openxmlformats.org/officeDocument/2006/math">
                    <m:r>
                      <a:rPr lang="en-US" altLang="zh-CN" sz="2400" b="1" i="0" dirty="0" smtClean="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𝟑</m:t>
                    </m:r>
                    <m:r>
                      <a:rPr lang="en-US" altLang="zh-CN" sz="2400" b="1" i="0" dirty="0" smtClean="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smtClean="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𝐕</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endParaRPr lang="en-US" altLang="zh-CN" sz="100" dirty="0"/>
              </a:p>
            </p:txBody>
          </p:sp>
        </mc:Choice>
        <mc:Fallback>
          <p:sp>
            <p:nvSpPr>
              <p:cNvPr id="10" name="QB_5_AN.92_1#b4fdc9ec7.blank?vcp=1&amp;pid=4f4636d40&amp;color=0,0,0&amp;vpa=46&amp;vtp=1&amp;bbb=1"/>
              <p:cNvSpPr>
                <a:spLocks noRot="1" noChangeAspect="1" noMove="1" noResize="1" noEditPoints="1" noAdjustHandles="1" noChangeArrowheads="1" noChangeShapeType="1" noTextEdit="1"/>
              </p:cNvSpPr>
              <p:nvPr/>
            </p:nvSpPr>
            <p:spPr>
              <a:xfrm>
                <a:off x="7743952" y="4817205"/>
                <a:ext cx="601663" cy="381000"/>
              </a:xfrm>
              <a:prstGeom prst="rect">
                <a:avLst/>
              </a:prstGeom>
              <a:blipFill rotWithShape="1">
                <a:blip r:embed="rId2"/>
                <a:stretch>
                  <a:fillRect l="-21" t="-25" r="74" b="25"/>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left)">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wipe(left)">
                                      <p:cBhvr>
                                        <p:cTn id="12" dur="500"/>
                                        <p:tgtEl>
                                          <p:spTgt spid="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wipe(left)">
                                      <p:cBhvr>
                                        <p:cTn id="17" dur="500"/>
                                        <p:tgtEl>
                                          <p:spTgt spid="9">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0">
                                            <p:txEl>
                                              <p:pRg st="0" end="0"/>
                                            </p:txEl>
                                          </p:spTgt>
                                        </p:tgtEl>
                                        <p:attrNameLst>
                                          <p:attrName>style.visibility</p:attrName>
                                        </p:attrNameLst>
                                      </p:cBhvr>
                                      <p:to>
                                        <p:strVal val="visible"/>
                                      </p:to>
                                    </p:set>
                                    <p:animEffect transition="in" filter="wipe(left)">
                                      <p:cBhvr>
                                        <p:cTn id="22"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7" grpId="0" animBg="1" build="p"/>
      <p:bldP spid="9" grpId="0" animBg="1" build="p"/>
      <p:bldP spid="10"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93_1#15a56742d?vcp=1&amp;pid=4f4636d40&amp;color=0,0,0&amp;vtp=1&amp;bt=1&amp;bbb=1&amp;hb=1"/>
              <p:cNvSpPr/>
              <p:nvPr/>
            </p:nvSpPr>
            <p:spPr>
              <a:xfrm>
                <a:off x="576072" y="1726570"/>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（5）实验中，在接入</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𝟓𝟎</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𝛀</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的定值电阻后，小静无论怎样移动滑片</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，都不能使电</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压表的示数达到原来的数值</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。为了能完成这次实验</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，小静可采取的措施有</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mc:Choice>
        <mc:Fallback>
          <p:sp>
            <p:nvSpPr>
              <p:cNvPr id="2" name="QC_5_BD.93_1#15a56742d?vcp=1&amp;pid=4f4636d40&amp;color=0,0,0&amp;vtp=1&amp;bt=1&amp;bbb=1&amp;hb=1"/>
              <p:cNvSpPr>
                <a:spLocks noRot="1" noChangeAspect="1" noMove="1" noResize="1" noEditPoints="1" noAdjustHandles="1" noChangeArrowheads="1" noChangeShapeType="1" noTextEdit="1"/>
              </p:cNvSpPr>
              <p:nvPr/>
            </p:nvSpPr>
            <p:spPr>
              <a:xfrm>
                <a:off x="576072" y="1726570"/>
                <a:ext cx="10954512" cy="1117600"/>
              </a:xfrm>
              <a:prstGeom prst="rect">
                <a:avLst/>
              </a:prstGeom>
              <a:blipFill rotWithShape="1">
                <a:blip r:embed="rId1"/>
                <a:stretch>
                  <a:fillRect l="-1" r="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C_5_BD.93_2#15a56742d.choices?vcp=1&amp;pid=4f4636d40&amp;color=0,0,0&amp;vtp=1&amp;bbb=1"/>
              <p:cNvSpPr/>
              <p:nvPr/>
            </p:nvSpPr>
            <p:spPr>
              <a:xfrm>
                <a:off x="576072" y="2881308"/>
                <a:ext cx="10954512" cy="22352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A.调高电源电压</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.更换一个最大阻值为</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𝟑𝟎</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𝛀</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的滑动变阻器</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.再串联一个</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𝟏𝟎</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𝛀</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的电阻</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.将电压表改接到滑动变阻器两端</a:t>
                </a:r>
                <a:endParaRPr lang="en-US" altLang="zh-CN" sz="2400" dirty="0"/>
              </a:p>
            </p:txBody>
          </p:sp>
        </mc:Choice>
        <mc:Fallback>
          <p:sp>
            <p:nvSpPr>
              <p:cNvPr id="4" name="QC_5_BD.93_2#15a56742d.choices?vcp=1&amp;pid=4f4636d40&amp;color=0,0,0&amp;vtp=1&amp;bbb=1"/>
              <p:cNvSpPr>
                <a:spLocks noRot="1" noChangeAspect="1" noMove="1" noResize="1" noEditPoints="1" noAdjustHandles="1" noChangeArrowheads="1" noChangeShapeType="1" noTextEdit="1"/>
              </p:cNvSpPr>
              <p:nvPr/>
            </p:nvSpPr>
            <p:spPr>
              <a:xfrm>
                <a:off x="576072" y="2881308"/>
                <a:ext cx="10954512" cy="2235200"/>
              </a:xfrm>
              <a:prstGeom prst="rect">
                <a:avLst/>
              </a:prstGeom>
              <a:blipFill rotWithShape="1">
                <a:blip r:embed="rId2"/>
                <a:stretch>
                  <a:fillRect l="-1" t="-14" r="2" b="14"/>
                </a:stretch>
              </a:blipFill>
            </p:spPr>
            <p:txBody>
              <a:bodyPr/>
              <a:lstStyle/>
              <a:p>
                <a:r>
                  <a:rPr lang="zh-CN" altLang="en-US">
                    <a:noFill/>
                  </a:rPr>
                  <a:t> </a:t>
                </a:r>
              </a:p>
            </p:txBody>
          </p:sp>
        </mc:Fallback>
      </mc:AlternateContent>
      <p:sp>
        <p:nvSpPr>
          <p:cNvPr id="5" name="QC_5_AN.94_1#15a56742d.blank?vcp=1&amp;pid=4f4636d40&amp;color=0,0,0&amp;vpa=47&amp;vtp=1&amp;bbb=1&amp;answeroption=BC"/>
          <p:cNvSpPr txBox="1"/>
          <p:nvPr/>
        </p:nvSpPr>
        <p:spPr>
          <a:xfrm>
            <a:off x="449072" y="3511228"/>
            <a:ext cx="474489" cy="569387"/>
          </a:xfrm>
          <a:prstGeom prst="rect">
            <a:avLst/>
          </a:prstGeom>
          <a:noFill/>
        </p:spPr>
        <p:txBody>
          <a:bodyPr vert="horz" wrap="none" lIns="0" tIns="0" rIns="0" bIns="0" rtlCol="0">
            <a:spAutoFit/>
          </a:bodyPr>
          <a:lstStyle/>
          <a:p>
            <a:r>
              <a:rPr lang="zh-CN" altLang="en-US" sz="3700" b="1">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
        <p:nvSpPr>
          <p:cNvPr id="6" name="QC_5_AN.94_2#15a56742d.blank?vcp=1&amp;pid=4f4636d40&amp;color=0,0,0&amp;vpa=47&amp;vtp=1&amp;bbb=1&amp;answeroption=BC"/>
          <p:cNvSpPr txBox="1"/>
          <p:nvPr/>
        </p:nvSpPr>
        <p:spPr>
          <a:xfrm>
            <a:off x="449072" y="4082728"/>
            <a:ext cx="822325" cy="563880"/>
          </a:xfrm>
          <a:prstGeom prst="rect">
            <a:avLst/>
          </a:prstGeom>
          <a:noFill/>
        </p:spPr>
        <p:txBody>
          <a:bodyPr vert="horz" lIns="0" tIns="0" rIns="0" bIns="0" rtlCol="0">
            <a:spAutoFit/>
          </a:bodyPr>
          <a:lstStyle/>
          <a:p>
            <a:r>
              <a:rPr lang="zh-CN" altLang="en-US" sz="3700" b="1">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left)">
                                      <p:cBhvr>
                                        <p:cTn id="7" dur="500"/>
                                        <p:tgtEl>
                                          <p:spTgt spid="5">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wipe(left)">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95_1#101529ca5?sp=1&amp;vcp=1&amp;pid=4f4636d40&amp;color=0,0,0&amp;vtp=1&amp;bt=1&amp;bbb=1"/>
          <p:cNvSpPr/>
          <p:nvPr/>
        </p:nvSpPr>
        <p:spPr>
          <a:xfrm>
            <a:off x="576072" y="558170"/>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（6）下列图象中</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，能大致反映本实验中各物理量之间关系的是</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mc:AlternateContent xmlns:mc="http://schemas.openxmlformats.org/markup-compatibility/2006">
        <mc:Choice xmlns:a14="http://schemas.microsoft.com/office/drawing/2010/main" Requires="a14">
          <p:sp>
            <p:nvSpPr>
              <p:cNvPr id="6" name="QC_5_BD.95_4#101529ca5.choices?vcp=1&amp;pid=4f4636d40&amp;color=0,0,0&amp;vtp=1&amp;bbb=1"/>
              <p:cNvSpPr/>
              <p:nvPr/>
            </p:nvSpPr>
            <p:spPr>
              <a:xfrm>
                <a:off x="576072" y="4059487"/>
                <a:ext cx="10954512" cy="22352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A.图甲：电流表示数</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𝑰</m:t>
                    </m:r>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与</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𝑹</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阻值的关系</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.图乙：电压表示数</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𝑼</m:t>
                    </m:r>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与</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𝑹</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阻值的关系</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.图丙</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：滑动变阻器接入电路阻值</a:t>
                </a:r>
                <a14:m>
                  <m:oMath xmlns:m="http://schemas.openxmlformats.org/officeDocument/2006/math">
                    <m:sSub>
                      <m:sSub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𝑹</m:t>
                        </m:r>
                      </m:e>
                      <m: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𝐏</m:t>
                        </m:r>
                      </m:sub>
                    </m:sSub>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与</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𝑹</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阻值的关系</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.图丁</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：电阻的功率</a:t>
                </a:r>
                <a14:m>
                  <m:oMath xmlns:m="http://schemas.openxmlformats.org/officeDocument/2006/math">
                    <m:sSub>
                      <m:sSub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𝑷</m:t>
                        </m:r>
                      </m:e>
                      <m: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𝑹</m:t>
                        </m:r>
                      </m:sub>
                    </m:sSub>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与</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𝑹</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阻值的关系</a:t>
                </a:r>
                <a:endParaRPr lang="en-US" altLang="zh-CN" sz="2400" dirty="0"/>
              </a:p>
            </p:txBody>
          </p:sp>
        </mc:Choice>
        <mc:Fallback>
          <p:sp>
            <p:nvSpPr>
              <p:cNvPr id="6" name="QC_5_BD.95_4#101529ca5.choices?vcp=1&amp;pid=4f4636d40&amp;color=0,0,0&amp;vtp=1&amp;bbb=1"/>
              <p:cNvSpPr>
                <a:spLocks noRot="1" noChangeAspect="1" noMove="1" noResize="1" noEditPoints="1" noAdjustHandles="1" noChangeArrowheads="1" noChangeShapeType="1" noTextEdit="1"/>
              </p:cNvSpPr>
              <p:nvPr/>
            </p:nvSpPr>
            <p:spPr>
              <a:xfrm>
                <a:off x="576072" y="4059487"/>
                <a:ext cx="10954512" cy="2235200"/>
              </a:xfrm>
              <a:prstGeom prst="rect">
                <a:avLst/>
              </a:prstGeom>
              <a:blipFill rotWithShape="1">
                <a:blip r:embed="rId1"/>
                <a:stretch>
                  <a:fillRect l="-1" t="-25" r="2" b="25"/>
                </a:stretch>
              </a:blipFill>
            </p:spPr>
            <p:txBody>
              <a:bodyPr/>
              <a:lstStyle/>
              <a:p>
                <a:r>
                  <a:rPr lang="zh-CN" altLang="en-US">
                    <a:noFill/>
                  </a:rPr>
                  <a:t> </a:t>
                </a:r>
              </a:p>
            </p:txBody>
          </p:sp>
        </mc:Fallback>
      </mc:AlternateContent>
      <p:sp>
        <p:nvSpPr>
          <p:cNvPr id="7" name="QC_5_AN.96_1#101529ca5.blank?vcp=1&amp;pid=4f4636d40&amp;color=0,0,0&amp;vpa=48&amp;vtp=1&amp;answeroption=C"/>
          <p:cNvSpPr txBox="1"/>
          <p:nvPr/>
        </p:nvSpPr>
        <p:spPr>
          <a:xfrm>
            <a:off x="449072" y="5260907"/>
            <a:ext cx="474489" cy="569387"/>
          </a:xfrm>
          <a:prstGeom prst="rect">
            <a:avLst/>
          </a:prstGeom>
          <a:noFill/>
        </p:spPr>
        <p:txBody>
          <a:bodyPr vert="horz" wrap="none" lIns="0" tIns="0" rIns="0" bIns="0" rtlCol="0">
            <a:spAutoFit/>
          </a:bodyPr>
          <a:lstStyle/>
          <a:p>
            <a:r>
              <a:rPr lang="zh-CN" altLang="en-US" sz="3700" b="1">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pic>
        <p:nvPicPr>
          <p:cNvPr id="5" name="图片 4"/>
          <p:cNvPicPr>
            <a:picLocks noChangeAspect="1"/>
          </p:cNvPicPr>
          <p:nvPr/>
        </p:nvPicPr>
        <p:blipFill>
          <a:blip r:embed="rId2"/>
          <a:stretch>
            <a:fillRect/>
          </a:stretch>
        </p:blipFill>
        <p:spPr>
          <a:xfrm>
            <a:off x="1095375" y="1270635"/>
            <a:ext cx="9715500" cy="2771775"/>
          </a:xfrm>
          <a:prstGeom prst="rect">
            <a:avLst/>
          </a:prstGeom>
        </p:spPr>
      </p:pic>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ipe(left)">
                                      <p:cBhvr>
                                        <p:cTn id="7"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651a3eeda?vcp=1&amp;pid=5291e75f6&amp;color=0,0,0&amp;vtp=1&amp;bt=1&amp;bbb=1&amp;hb=1"/>
          <p:cNvSpPr/>
          <p:nvPr/>
        </p:nvSpPr>
        <p:spPr>
          <a:xfrm>
            <a:off x="576072" y="539496"/>
            <a:ext cx="10954512" cy="1900936"/>
          </a:xfrm>
          <a:prstGeom prst="rect">
            <a:avLst/>
          </a:prstGeom>
          <a:noFill/>
        </p:spPr>
        <p:txBody>
          <a:bodyPr wrap="none" lIns="0" tIns="0" rIns="0" bIns="0" rtlCol="0" anchor="t"/>
          <a:lstStyle/>
          <a:p>
            <a:pPr algn="l" latinLnBrk="1">
              <a:lnSpc>
                <a:spcPts val="4700"/>
              </a:lnSpc>
            </a:pPr>
            <a:r>
              <a:rPr lang="en-US" altLang="zh-CN" sz="26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六、综合应用题（本大题共2小题，共19分</a:t>
            </a:r>
            <a:r>
              <a:rPr lang="en-US" altLang="zh-CN" sz="26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。解答时要求在答题卡相应的答</a:t>
            </a:r>
            <a:endParaRPr lang="en-US" altLang="zh-CN" sz="26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700"/>
              </a:lnSpc>
            </a:pPr>
            <a:r>
              <a:rPr lang="en-US" altLang="zh-CN" sz="26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题区域内写出必要的文字说明</a:t>
            </a:r>
            <a:r>
              <a:rPr lang="en-US" altLang="zh-CN" sz="26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、计算公式和重要的演算步骤</a:t>
            </a:r>
            <a:r>
              <a:rPr lang="en-US" altLang="zh-CN" sz="26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。只写出最后答</a:t>
            </a:r>
            <a:endParaRPr lang="en-US" altLang="zh-CN" sz="26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700"/>
              </a:lnSpc>
            </a:pPr>
            <a:r>
              <a:rPr lang="en-US" altLang="zh-CN" sz="26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案</a:t>
            </a:r>
            <a:r>
              <a:rPr lang="en-US" altLang="zh-CN" sz="26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，未写出主要演算过程的，不得分）</a:t>
            </a:r>
            <a:endParaRPr lang="en-US" altLang="zh-CN" sz="2600" dirty="0"/>
          </a:p>
        </p:txBody>
      </p:sp>
      <p:sp>
        <p:nvSpPr>
          <p:cNvPr id="5" name="QO_4_BD.97_3#3fbb18d24?htil=11&amp;sp=1&amp;vcp=1&amp;pid=651a3eeda&amp;color=0,0,0&amp;vtp=1&amp;bbb=1&amp;hb=1&amp;hs=1"/>
          <p:cNvSpPr/>
          <p:nvPr/>
        </p:nvSpPr>
        <p:spPr>
          <a:xfrm>
            <a:off x="576072" y="2373689"/>
            <a:ext cx="8357616"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24.（9分）小华家新买了一台电暖器，</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部分参数如下表所示，</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通过调节如图</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24所示的旋钮，可实现高温挡、</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低温挡的切换。</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他结合所学知识进行了研究</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mc:AlternateContent xmlns:mc="http://schemas.openxmlformats.org/markup-compatibility/2006" xmlns:a14="http://schemas.microsoft.com/office/drawing/2010/main">
        <mc:Choice Requires="a14">
          <p:graphicFrame>
            <p:nvGraphicFramePr>
              <p:cNvPr id="40" name="QO_4_BD.97_4#3fbb18d24?colgroup=17,17&amp;vcp=1&amp;pid=651a3eeda&amp;color=0,0,0&amp;vtp=1&amp;bbb=1&amp;hs=1"/>
              <p:cNvGraphicFramePr>
                <a:graphicFrameLocks noGrp="1"/>
              </p:cNvGraphicFramePr>
              <p:nvPr/>
            </p:nvGraphicFramePr>
            <p:xfrm>
              <a:off x="511992" y="4554864"/>
              <a:ext cx="10927080" cy="1616964"/>
            </p:xfrm>
            <a:graphic>
              <a:graphicData uri="http://schemas.openxmlformats.org/drawingml/2006/table">
                <a:tbl>
                  <a:tblPr/>
                  <a:tblGrid>
                    <a:gridCol w="5468112"/>
                    <a:gridCol w="5458968"/>
                  </a:tblGrid>
                  <a:tr h="538988">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额定电压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500"/>
                            </a:lnSpc>
                          </a:pPr>
                          <a14:m>
                            <m:oMath xmlns:m="http://schemas.openxmlformats.org/officeDocument/2006/math">
                              <m:r>
                                <a:rPr lang="en-US" altLang="zh-CN" sz="2400" b="1" i="0" spc="-10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𝟐𝟐𝟎</m:t>
                              </m:r>
                              <m:r>
                                <a:rPr lang="en-US" altLang="zh-CN" sz="2400" b="1" i="0" spc="-10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spc="-10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𝐕</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38988">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高温挡功率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500"/>
                            </a:lnSpc>
                          </a:pPr>
                          <a14:m>
                            <m:oMath xmlns:m="http://schemas.openxmlformats.org/officeDocument/2006/math">
                              <m:r>
                                <a:rPr lang="en-US" altLang="zh-CN" sz="2400" b="1" i="0" spc="-10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𝟐</m:t>
                              </m:r>
                              <m:r>
                                <a:rPr lang="en-US" altLang="zh-CN" sz="2400" b="1" i="0" spc="-10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spc="-10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𝟎𝟎𝟎</m:t>
                              </m:r>
                              <m:r>
                                <a:rPr lang="en-US" altLang="zh-CN" sz="2400" b="1" i="0" spc="-10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spc="-10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𝐖</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38988">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低温挡功率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500"/>
                            </a:lnSpc>
                          </a:pPr>
                          <a14:m>
                            <m:oMath xmlns:m="http://schemas.openxmlformats.org/officeDocument/2006/math">
                              <m:r>
                                <a:rPr lang="en-US" altLang="zh-CN" sz="2400" b="1" i="0" spc="-10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𝟖𝟎𝟎</m:t>
                              </m:r>
                              <m:r>
                                <a:rPr lang="en-US" altLang="zh-CN" sz="2400" b="1" i="0" spc="-10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spc="-10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𝐖</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40" name="QO_4_BD.97_4#3fbb18d24?colgroup=17,17&amp;vcp=1&amp;pid=651a3eeda&amp;color=0,0,0&amp;vtp=1&amp;bbb=1&amp;hs=1"/>
              <p:cNvGraphicFramePr>
                <a:graphicFrameLocks noGrp="1"/>
              </p:cNvGraphicFramePr>
              <p:nvPr/>
            </p:nvGraphicFramePr>
            <p:xfrm>
              <a:off x="511992" y="4554864"/>
              <a:ext cx="10927080" cy="1616964"/>
            </p:xfrm>
            <a:graphic>
              <a:graphicData uri="http://schemas.openxmlformats.org/drawingml/2006/table">
                <a:tbl>
                  <a:tblPr/>
                  <a:tblGrid>
                    <a:gridCol w="5468112"/>
                    <a:gridCol w="5458968"/>
                  </a:tblGrid>
                  <a:tr h="539115">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额定电压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539115">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高温挡功率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538480">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低温挡功率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bl>
              </a:graphicData>
            </a:graphic>
          </p:graphicFrame>
        </mc:Fallback>
      </mc:AlternateContent>
      <p:pic>
        <p:nvPicPr>
          <p:cNvPr id="6" name="图片 5"/>
          <p:cNvPicPr>
            <a:picLocks noChangeAspect="1"/>
          </p:cNvPicPr>
          <p:nvPr/>
        </p:nvPicPr>
        <p:blipFill>
          <a:blip r:embed="rId2"/>
          <a:stretch>
            <a:fillRect/>
          </a:stretch>
        </p:blipFill>
        <p:spPr>
          <a:xfrm>
            <a:off x="9165590" y="2373630"/>
            <a:ext cx="2300605" cy="2035175"/>
          </a:xfrm>
          <a:prstGeom prst="rect">
            <a:avLst/>
          </a:prstGeom>
        </p:spPr>
      </p:pic>
    </p:spTree>
  </p:cSld>
  <p:clrMapOvr>
    <a:masterClrMapping/>
  </p:clrMapOvr>
  <p:transition>
    <p:split dir="in"/>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98_1#7f8158178?vcp=1&amp;pid=3fbb18d24&amp;color=0,0,0&amp;mp=1&amp;vtp=1&amp;bt=1&amp;bbb=1&amp;hb=1"/>
              <p:cNvSpPr/>
              <p:nvPr/>
            </p:nvSpPr>
            <p:spPr>
              <a:xfrm>
                <a:off x="576072" y="1477899"/>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（1）已知小华家墙上的插座允许通过的最大电流为</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𝟏𝟎</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𝐀</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，请你通过计算说明此插</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座能否满足该电暖器正常使用</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mc:Choice>
        <mc:Fallback>
          <p:sp>
            <p:nvSpPr>
              <p:cNvPr id="2" name="QO_5_BD.98_1#7f8158178?vcp=1&amp;pid=3fbb18d24&amp;color=0,0,0&amp;mp=1&amp;vtp=1&amp;bt=1&amp;bbb=1&amp;hb=1"/>
              <p:cNvSpPr>
                <a:spLocks noRot="1" noChangeAspect="1" noMove="1" noResize="1" noEditPoints="1" noAdjustHandles="1" noChangeArrowheads="1" noChangeShapeType="1" noTextEdit="1"/>
              </p:cNvSpPr>
              <p:nvPr/>
            </p:nvSpPr>
            <p:spPr>
              <a:xfrm>
                <a:off x="576072" y="1477899"/>
                <a:ext cx="10954512" cy="1117600"/>
              </a:xfrm>
              <a:prstGeom prst="rect">
                <a:avLst/>
              </a:prstGeom>
              <a:blipFill rotWithShape="1">
                <a:blip r:embed="rId1"/>
                <a:stretch>
                  <a:fillRect l="-1" t="-23" r="-195" b="2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AN.99_1#7f8158178?vcp=1&amp;pid=3fbb18d24&amp;color=0,0,0&amp;vtp=1&amp;bbb=1&amp;hb=1"/>
              <p:cNvSpPr/>
              <p:nvPr/>
            </p:nvSpPr>
            <p:spPr>
              <a:xfrm>
                <a:off x="576072" y="2586863"/>
                <a:ext cx="10954512" cy="2819400"/>
              </a:xfrm>
              <a:prstGeom prst="rect">
                <a:avLst/>
              </a:prstGeom>
              <a:noFill/>
            </p:spPr>
            <p:txBody>
              <a:bodyPr wrap="none" lIns="0" tIns="0" rIns="0" bIns="0" rtlCol="0" anchor="t"/>
              <a:lstStyle/>
              <a:p>
                <a:pPr algn="l" latinLnBrk="1">
                  <a:lnSpc>
                    <a:spcPts val="46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方法一：电暖器高温挡工作时电流</a:t>
                </a:r>
                <a14:m>
                  <m:oMath xmlns:m="http://schemas.openxmlformats.org/officeDocument/2006/math">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𝑰</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f>
                      <m:f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fPr>
                      <m:num>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𝑷</m:t>
                        </m:r>
                      </m:num>
                      <m:den>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𝑼</m:t>
                        </m:r>
                      </m:den>
                    </m:f>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f>
                      <m:f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fPr>
                      <m:num>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𝟐</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𝟎𝟎𝟎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𝐖</m:t>
                        </m:r>
                      </m:num>
                      <m:den>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𝟐𝟐𝟎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𝐕</m:t>
                        </m:r>
                      </m:den>
                    </m:f>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𝟗</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𝐀</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（1分</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），电暖器工作时</a:t>
                </a:r>
                <a:endPar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最大电流</a:t>
                </a:r>
                <a14:m>
                  <m:oMath xmlns:m="http://schemas.openxmlformats.org/officeDocument/2006/math">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𝟗</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𝐀</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&lt;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𝐀</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（1分），所以此插座能满足该电暖器正常使用（1</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分）。</a:t>
                </a:r>
                <a:endPar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方法二</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：此插座允许接入用电器的最大总功率</a:t>
                </a:r>
                <a14:m>
                  <m:oMath xmlns:m="http://schemas.openxmlformats.org/officeDocument/2006/math">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𝑷</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𝑼𝑰</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𝟐𝟐𝟎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𝐕</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𝐀</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𝟐</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𝟐𝟎𝟎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𝐖</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endParaRPr lang="en-US" altLang="zh-CN" sz="100" b="1" i="0" kern="0" spc="-99900">
                  <a:solidFill>
                    <a:srgbClr val="FFFFFF"/>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1分），电暖器的高温挡功率</a:t>
                </a:r>
                <a14:m>
                  <m:oMath xmlns:m="http://schemas.openxmlformats.org/officeDocument/2006/math">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𝟐</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𝟎𝟎𝟎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𝐖</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&lt;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𝟐</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𝟐𝟎𝟎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𝐖</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（1分</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），所以此插座能满足</a:t>
                </a:r>
                <a:endPar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该电暖器正常使用</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（1分）</a:t>
                </a:r>
                <a:endParaRPr lang="en-US" altLang="zh-CN" sz="2400" dirty="0"/>
              </a:p>
            </p:txBody>
          </p:sp>
        </mc:Choice>
        <mc:Fallback>
          <p:sp>
            <p:nvSpPr>
              <p:cNvPr id="3" name="QO_5_AN.99_1#7f8158178?vcp=1&amp;pid=3fbb18d24&amp;color=0,0,0&amp;vtp=1&amp;bbb=1&amp;hb=1"/>
              <p:cNvSpPr>
                <a:spLocks noRot="1" noChangeAspect="1" noMove="1" noResize="1" noEditPoints="1" noAdjustHandles="1" noChangeArrowheads="1" noChangeShapeType="1" noTextEdit="1"/>
              </p:cNvSpPr>
              <p:nvPr/>
            </p:nvSpPr>
            <p:spPr>
              <a:xfrm>
                <a:off x="576072" y="2586863"/>
                <a:ext cx="10954512" cy="2819400"/>
              </a:xfrm>
              <a:prstGeom prst="rect">
                <a:avLst/>
              </a:prstGeom>
              <a:blipFill rotWithShape="1">
                <a:blip r:embed="rId2"/>
                <a:stretch>
                  <a:fillRect l="-1" t="-18" r="-154" b="18"/>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P_3_BD#434c5bbcf?vcp=1&amp;pid=5291e75f6&amp;color=0,0,0&amp;vtp=1&amp;bt=1&amp;bbb=1"/>
              <p:cNvSpPr/>
              <p:nvPr/>
            </p:nvSpPr>
            <p:spPr>
              <a:xfrm>
                <a:off x="576072" y="2303939"/>
                <a:ext cx="10954512" cy="2235200"/>
              </a:xfrm>
              <a:prstGeom prst="rect">
                <a:avLst/>
              </a:prstGeom>
              <a:noFill/>
            </p:spPr>
            <p:txBody>
              <a:bodyPr wrap="none" lIns="0" tIns="0" rIns="0" bIns="0" rtlCol="0" anchor="t"/>
              <a:lstStyle/>
              <a:p>
                <a:pPr algn="ctr" latinLnBrk="1">
                  <a:lnSpc>
                    <a:spcPts val="4400"/>
                  </a:lnSpc>
                </a:pP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注意事项</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：1.答题前，考生务必将姓名、准考证号填写在试卷和答题卡上。</a:t>
                </a:r>
                <a:endParaRPr lang="en-US" altLang="zh-CN" sz="2400" dirty="0"/>
              </a:p>
              <a:p>
                <a:pPr latinLnBrk="1">
                  <a:lnSpc>
                    <a:spcPts val="4400"/>
                  </a:lnSpc>
                </a:pPr>
                <a:r>
                  <a:rPr lang="en-US" altLang="zh-CN" sz="2400" b="1"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.考生作答时，请在答题卡上作答（答题注意事项见答题卡），在本试卷上作答无效。</a:t>
                </a:r>
                <a:endParaRPr lang="en-US" altLang="zh-CN" sz="2400" spc="-1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3</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.本试卷</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𝒈</m:t>
                    </m:r>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取</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𝟏𝟎</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𝐍</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𝐤𝐠</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mc:Choice>
        <mc:Fallback>
          <p:sp>
            <p:nvSpPr>
              <p:cNvPr id="2" name="P_3_BD#434c5bbcf?vcp=1&amp;pid=5291e75f6&amp;color=0,0,0&amp;vtp=1&amp;bt=1&amp;bbb=1"/>
              <p:cNvSpPr>
                <a:spLocks noRot="1" noChangeAspect="1" noMove="1" noResize="1" noEditPoints="1" noAdjustHandles="1" noChangeArrowheads="1" noChangeShapeType="1" noTextEdit="1"/>
              </p:cNvSpPr>
              <p:nvPr/>
            </p:nvSpPr>
            <p:spPr>
              <a:xfrm>
                <a:off x="576072" y="2303939"/>
                <a:ext cx="10954512" cy="2235200"/>
              </a:xfrm>
              <a:prstGeom prst="rect">
                <a:avLst/>
              </a:prstGeom>
              <a:blipFill rotWithShape="1">
                <a:blip r:embed="rId1"/>
                <a:stretch>
                  <a:fillRect l="-1" t="-7" r="-1580" b="7"/>
                </a:stretch>
              </a:blipFill>
            </p:spPr>
            <p:txBody>
              <a:bodyPr/>
              <a:lstStyle/>
              <a:p>
                <a:r>
                  <a:rPr lang="zh-CN" altLang="en-US">
                    <a:noFill/>
                  </a:rPr>
                  <a:t> </a:t>
                </a:r>
              </a:p>
            </p:txBody>
          </p:sp>
        </mc:Fallback>
      </mc:AlternateContent>
    </p:spTree>
  </p:cSld>
  <p:clrMapOvr>
    <a:masterClrMapping/>
  </p:clrMapOvr>
  <p:transition>
    <p:split dir="in"/>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100_1#d58c540dd?vcp=1&amp;pid=3fbb18d24&amp;color=0,0,0&amp;vtp=1&amp;bt=1&amp;bbb=1&amp;hb=1"/>
              <p:cNvSpPr/>
              <p:nvPr/>
            </p:nvSpPr>
            <p:spPr>
              <a:xfrm>
                <a:off x="576072" y="2010700"/>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（2）若该电暖器一天正常工作</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𝟔</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𝐡</m:t>
                    </m:r>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，其中高温挡</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𝟐</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𝐡</m:t>
                    </m:r>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，低温挡</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𝟒</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𝐡</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，则它一天耗电</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多少千瓦时</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mc:Choice>
        <mc:Fallback>
          <p:sp>
            <p:nvSpPr>
              <p:cNvPr id="2" name="QO_5_BD.100_1#d58c540dd?vcp=1&amp;pid=3fbb18d24&amp;color=0,0,0&amp;vtp=1&amp;bt=1&amp;bbb=1&amp;hb=1"/>
              <p:cNvSpPr>
                <a:spLocks noRot="1" noChangeAspect="1" noMove="1" noResize="1" noEditPoints="1" noAdjustHandles="1" noChangeArrowheads="1" noChangeShapeType="1" noTextEdit="1"/>
              </p:cNvSpPr>
              <p:nvPr/>
            </p:nvSpPr>
            <p:spPr>
              <a:xfrm>
                <a:off x="576072" y="2010700"/>
                <a:ext cx="10954512" cy="1117600"/>
              </a:xfrm>
              <a:prstGeom prst="rect">
                <a:avLst/>
              </a:prstGeom>
              <a:blipFill rotWithShape="1">
                <a:blip r:embed="rId1"/>
                <a:stretch>
                  <a:fillRect l="-1" t="-26" r="2" b="26"/>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AN.101_1#d58c540dd?vcp=1&amp;pid=3fbb18d24&amp;color=0,0,0&amp;vtp=1&amp;bbb=1&amp;hb=1"/>
              <p:cNvSpPr/>
              <p:nvPr/>
            </p:nvSpPr>
            <p:spPr>
              <a:xfrm>
                <a:off x="576072" y="3165438"/>
                <a:ext cx="10954512" cy="1676400"/>
              </a:xfrm>
              <a:prstGeom prst="rect">
                <a:avLst/>
              </a:prstGeom>
              <a:noFill/>
            </p:spPr>
            <p:txBody>
              <a:bodyPr wrap="none" lIns="0" tIns="0" rIns="0" bIns="0" rtlCol="0" anchor="t"/>
              <a:lstStyle/>
              <a:p>
                <a:pPr algn="l" latinLnBrk="1">
                  <a:lnSpc>
                    <a:spcPts val="4400"/>
                  </a:lnSpc>
                </a:pP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电暖器高温挡工作消耗的电能</a:t>
                </a:r>
                <a14:m>
                  <m:oMath xmlns:m="http://schemas.openxmlformats.org/officeDocument/2006/math">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𝑾</m:t>
                        </m:r>
                      </m:e>
                      <m: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𝑷</m:t>
                        </m:r>
                      </m:e>
                      <m: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m:t>
                        </m:r>
                      </m:sub>
                    </m:sSub>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𝒕</m:t>
                        </m:r>
                      </m:e>
                      <m: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𝟐</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𝐤𝐖</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𝟐</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𝐡</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𝟒</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𝐤𝐖</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𝐡</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（1分</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），电暖</a:t>
                </a:r>
                <a:endPar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器低温挡工作消耗的电能</a:t>
                </a:r>
                <a14:m>
                  <m:oMath xmlns:m="http://schemas.openxmlformats.org/officeDocument/2006/math">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𝑾</m:t>
                        </m:r>
                      </m:e>
                      <m: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𝟐</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𝑷</m:t>
                        </m:r>
                      </m:e>
                      <m: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𝟐</m:t>
                        </m:r>
                      </m:sub>
                    </m:sSub>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𝒕</m:t>
                        </m:r>
                      </m:e>
                      <m: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𝟐</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𝟖</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𝐤𝐖</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𝟒</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𝐡</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𝟑</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𝟐</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𝐤𝐖</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𝐡</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（1分</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），该电</a:t>
                </a:r>
                <a:endPar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暖器一天消耗的电能</a:t>
                </a:r>
                <a14:m>
                  <m:oMath xmlns:m="http://schemas.openxmlformats.org/officeDocument/2006/math">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𝑾</m:t>
                        </m:r>
                      </m:e>
                      <m:sub>
                        <m:r>
                          <a:rPr lang="en-US" altLang="zh-CN" sz="2400" b="1" baseline="-10000">
                            <a:solidFill>
                              <a:srgbClr val="A00021"/>
                            </a:solidFill>
                            <a:latin typeface="Cambria Math" panose="02040503050406030204" pitchFamily="18" charset="0"/>
                          </a:rPr>
                          <m:t>总</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𝑾</m:t>
                        </m:r>
                      </m:e>
                      <m: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𝑾</m:t>
                        </m:r>
                      </m:e>
                      <m: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𝟐</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𝟒</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𝐤𝐖</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𝐡</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𝟑</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𝟐</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𝐤𝐖</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𝐡</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𝟕</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𝟐</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𝐤𝐖</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𝐡</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（2分）</a:t>
                </a:r>
                <a:endParaRPr lang="en-US" altLang="zh-CN" sz="2400" dirty="0"/>
              </a:p>
            </p:txBody>
          </p:sp>
        </mc:Choice>
        <mc:Fallback>
          <p:sp>
            <p:nvSpPr>
              <p:cNvPr id="3" name="QO_5_AN.101_1#d58c540dd?vcp=1&amp;pid=3fbb18d24&amp;color=0,0,0&amp;vtp=1&amp;bbb=1&amp;hb=1"/>
              <p:cNvSpPr>
                <a:spLocks noRot="1" noChangeAspect="1" noMove="1" noResize="1" noEditPoints="1" noAdjustHandles="1" noChangeArrowheads="1" noChangeShapeType="1" noTextEdit="1"/>
              </p:cNvSpPr>
              <p:nvPr/>
            </p:nvSpPr>
            <p:spPr>
              <a:xfrm>
                <a:off x="576072" y="3165438"/>
                <a:ext cx="10954512" cy="1676400"/>
              </a:xfrm>
              <a:prstGeom prst="rect">
                <a:avLst/>
              </a:prstGeom>
              <a:blipFill rotWithShape="1">
                <a:blip r:embed="rId2"/>
                <a:stretch>
                  <a:fillRect l="-1" t="-36" r="-2050" b="-873"/>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02_1#6fb7decca?vcp=1&amp;pid=3fbb18d24&amp;color=0,0,0&amp;mp=1&amp;vtp=1&amp;bt=1&amp;bbb=1&amp;hb=1"/>
          <p:cNvSpPr/>
          <p:nvPr/>
        </p:nvSpPr>
        <p:spPr>
          <a:xfrm>
            <a:off x="576072" y="1642935"/>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（3）小华与妈妈一起做饭时，准备同时使用电饭锅和电磁炉。小华说</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：“应先把</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电暖器关掉</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，否则容易使家庭电路的干路导线过热引发火灾</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。”请你运用物理知识</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进行解释</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mc:AlternateContent xmlns:mc="http://schemas.openxmlformats.org/markup-compatibility/2006">
        <mc:Choice xmlns:a14="http://schemas.microsoft.com/office/drawing/2010/main" Requires="a14">
          <p:sp>
            <p:nvSpPr>
              <p:cNvPr id="3" name="QO_5_AN.103_1#6fb7decca?vcp=1&amp;pid=3fbb18d24&amp;color=0,0,0&amp;vtp=1&amp;bbb=1&amp;hb=1"/>
              <p:cNvSpPr/>
              <p:nvPr/>
            </p:nvSpPr>
            <p:spPr>
              <a:xfrm>
                <a:off x="576072" y="3297999"/>
                <a:ext cx="10954512" cy="1701800"/>
              </a:xfrm>
              <a:prstGeom prst="rect">
                <a:avLst/>
              </a:prstGeom>
              <a:noFill/>
            </p:spPr>
            <p:txBody>
              <a:bodyPr wrap="none" lIns="0" tIns="0" rIns="0" bIns="0" rtlCol="0" anchor="t"/>
              <a:lstStyle/>
              <a:p>
                <a:pPr algn="l" latinLnBrk="1">
                  <a:lnSpc>
                    <a:spcPts val="45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多个大功率用电器同时工作时，由</a:t>
                </a:r>
                <a14:m>
                  <m:oMath xmlns:m="http://schemas.openxmlformats.org/officeDocument/2006/math">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𝑰</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f>
                      <m:f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fPr>
                      <m:num>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𝑷</m:t>
                        </m:r>
                      </m:num>
                      <m:den>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𝑼</m:t>
                        </m:r>
                      </m:den>
                    </m:f>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可知，干路中的电流会过大</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，由焦耳定律</a:t>
                </a:r>
                <a:endPar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500"/>
                  </a:lnSpc>
                </a:pPr>
                <a14:m>
                  <m:oMath xmlns:m="http://schemas.openxmlformats.org/officeDocument/2006/math">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𝑸</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p>
                      <m:sSup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p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𝑰</m:t>
                        </m:r>
                      </m:e>
                      <m:sup>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𝟐</m:t>
                        </m:r>
                      </m:sup>
                    </m:sSup>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𝑹𝒕</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可知，导线的电阻与通电时间一定时，干路上产生的电热会过多</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，容易</a:t>
                </a:r>
                <a:endPar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引发火灾</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（2分）</a:t>
                </a:r>
                <a:endParaRPr lang="en-US" altLang="zh-CN" sz="2400" dirty="0"/>
              </a:p>
            </p:txBody>
          </p:sp>
        </mc:Choice>
        <mc:Fallback>
          <p:sp>
            <p:nvSpPr>
              <p:cNvPr id="3" name="QO_5_AN.103_1#6fb7decca?vcp=1&amp;pid=3fbb18d24&amp;color=0,0,0&amp;vtp=1&amp;bbb=1&amp;hb=1"/>
              <p:cNvSpPr>
                <a:spLocks noRot="1" noChangeAspect="1" noMove="1" noResize="1" noEditPoints="1" noAdjustHandles="1" noChangeArrowheads="1" noChangeShapeType="1" noTextEdit="1"/>
              </p:cNvSpPr>
              <p:nvPr/>
            </p:nvSpPr>
            <p:spPr>
              <a:xfrm>
                <a:off x="576072" y="3297999"/>
                <a:ext cx="10954512" cy="1701800"/>
              </a:xfrm>
              <a:prstGeom prst="rect">
                <a:avLst/>
              </a:prstGeom>
              <a:blipFill rotWithShape="1">
                <a:blip r:embed="rId1"/>
                <a:stretch>
                  <a:fillRect l="-1" t="-26" r="2" b="26"/>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104_1#465b672b8?sp=1&amp;vcp=1&amp;pid=651a3eeda&amp;color=0,0,0&amp;vtp=1&amp;bt=1&amp;bbb=1&amp;hb=1"/>
              <p:cNvSpPr/>
              <p:nvPr/>
            </p:nvSpPr>
            <p:spPr>
              <a:xfrm>
                <a:off x="576072" y="630587"/>
                <a:ext cx="10954512" cy="27940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25.（10分）从物理学角度来说，浸在水中的物体，当排开水的体积不同时</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，浮力</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和压强会发生怎样的变化呢</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？为了探究这个问题，某小组设计如下实验进行探究。</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如图</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25甲所示，质地均匀的长方体物体，质量为</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𝐤𝐠</m:t>
                    </m:r>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，底面积为</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sSup>
                      <m:sSup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p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𝟏𝟎</m:t>
                        </m:r>
                      </m:e>
                      <m:sup>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𝟐</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sup>
                    </m:sSup>
                    <m:sSup>
                      <m:sSup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p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𝐦</m:t>
                        </m:r>
                      </m:e>
                      <m:sup>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𝟐</m:t>
                        </m:r>
                      </m:sup>
                    </m:sSup>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，竖</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直放入水平桌面上的薄壁圆柱形容器</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（容器壁厚度不计）内</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。已知</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14:m>
                  <m:oMath xmlns:m="http://schemas.openxmlformats.org/officeDocument/2006/math">
                    <m:sSub>
                      <m:sSub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𝝆</m:t>
                        </m:r>
                      </m:e>
                      <m:sub>
                        <m:r>
                          <a:rPr lang="en-US" altLang="zh-CN" sz="2400" b="1" baseline="-10000">
                            <a:solidFill>
                              <a:srgbClr val="000000"/>
                            </a:solidFill>
                            <a:latin typeface="Cambria Math" panose="02040503050406030204" pitchFamily="18" charset="0"/>
                          </a:rPr>
                          <m:t>水</m:t>
                        </m:r>
                      </m:sub>
                    </m:s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𝟎</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sSup>
                      <m:sSup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p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𝟏𝟎</m:t>
                        </m:r>
                      </m:e>
                      <m:sup>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𝟑</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sup>
                    </m:sSup>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𝐤𝐠</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sSup>
                      <m:sSup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p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𝐦</m:t>
                        </m:r>
                      </m:e>
                      <m:sup>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𝟑</m:t>
                        </m:r>
                      </m:sup>
                    </m:sSup>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mc:Choice>
        <mc:Fallback>
          <p:sp>
            <p:nvSpPr>
              <p:cNvPr id="2" name="QO_4_BD.104_1#465b672b8?sp=1&amp;vcp=1&amp;pid=651a3eeda&amp;color=0,0,0&amp;vtp=1&amp;bt=1&amp;bbb=1&amp;hb=1"/>
              <p:cNvSpPr>
                <a:spLocks noRot="1" noChangeAspect="1" noMove="1" noResize="1" noEditPoints="1" noAdjustHandles="1" noChangeArrowheads="1" noChangeShapeType="1" noTextEdit="1"/>
              </p:cNvSpPr>
              <p:nvPr/>
            </p:nvSpPr>
            <p:spPr>
              <a:xfrm>
                <a:off x="576072" y="630587"/>
                <a:ext cx="10954512" cy="2794000"/>
              </a:xfrm>
              <a:prstGeom prst="rect">
                <a:avLst/>
              </a:prstGeom>
              <a:blipFill rotWithShape="1">
                <a:blip r:embed="rId1"/>
                <a:stretch>
                  <a:fillRect l="-1" t="-1" r="-1221" b="-544"/>
                </a:stretch>
              </a:blipFill>
            </p:spPr>
            <p:txBody>
              <a:bodyPr/>
              <a:lstStyle/>
              <a:p>
                <a:r>
                  <a:rPr lang="zh-CN" altLang="en-US">
                    <a:noFill/>
                  </a:rPr>
                  <a:t> </a:t>
                </a:r>
              </a:p>
            </p:txBody>
          </p:sp>
        </mc:Fallback>
      </mc:AlternateContent>
      <p:pic>
        <p:nvPicPr>
          <p:cNvPr id="5" name="图片 4"/>
          <p:cNvPicPr>
            <a:picLocks noChangeAspect="1"/>
          </p:cNvPicPr>
          <p:nvPr/>
        </p:nvPicPr>
        <p:blipFill>
          <a:blip r:embed="rId2"/>
          <a:stretch>
            <a:fillRect/>
          </a:stretch>
        </p:blipFill>
        <p:spPr>
          <a:xfrm>
            <a:off x="3409315" y="3498850"/>
            <a:ext cx="5514975" cy="2819400"/>
          </a:xfrm>
          <a:prstGeom prst="rect">
            <a:avLst/>
          </a:prstGeom>
        </p:spPr>
      </p:pic>
    </p:spTree>
  </p:cSld>
  <p:clrMapOvr>
    <a:masterClrMapping/>
  </p:clrMapOvr>
  <p:transition>
    <p:split dir="in"/>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05_1#282138290?vcp=1&amp;pid=465b672b8&amp;color=0,0,0&amp;vtp=1&amp;bt=1&amp;bbb=1"/>
          <p:cNvSpPr/>
          <p:nvPr/>
        </p:nvSpPr>
        <p:spPr>
          <a:xfrm>
            <a:off x="576072" y="1124336"/>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（1）物体对容器底部的压强为多少？</a:t>
            </a:r>
            <a:endParaRPr lang="en-US" altLang="zh-CN" sz="2400" dirty="0"/>
          </a:p>
        </p:txBody>
      </p:sp>
      <mc:AlternateContent xmlns:mc="http://schemas.openxmlformats.org/markup-compatibility/2006">
        <mc:Choice xmlns:a14="http://schemas.microsoft.com/office/drawing/2010/main" Requires="a14">
          <p:sp>
            <p:nvSpPr>
              <p:cNvPr id="3" name="QO_5_AN.106_1#282138290?vcp=1&amp;pid=465b672b8&amp;color=0,0,0&amp;vtp=1&amp;bbb=1&amp;hb=1"/>
              <p:cNvSpPr/>
              <p:nvPr/>
            </p:nvSpPr>
            <p:spPr>
              <a:xfrm>
                <a:off x="576072" y="1646233"/>
                <a:ext cx="10954512" cy="17018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无水时，物体对容器底的压力等于其受到的重力</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，即</a:t>
                </a:r>
                <a:endPar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14:m>
                  <m:oMath xmlns:m="http://schemas.openxmlformats.org/officeDocument/2006/math">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𝑭</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𝑮</m:t>
                        </m:r>
                      </m:e>
                      <m:sub>
                        <m:r>
                          <a:rPr lang="en-US" altLang="zh-CN" sz="2400" b="1" baseline="-10000">
                            <a:solidFill>
                              <a:srgbClr val="A00021"/>
                            </a:solidFill>
                            <a:latin typeface="Cambria Math" panose="02040503050406030204" pitchFamily="18" charset="0"/>
                          </a:rPr>
                          <m:t>物</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𝒎</m:t>
                        </m:r>
                      </m:e>
                      <m:sub>
                        <m:r>
                          <a:rPr lang="en-US" altLang="zh-CN" sz="2400" b="1" baseline="-10000">
                            <a:solidFill>
                              <a:srgbClr val="A00021"/>
                            </a:solidFill>
                            <a:latin typeface="Cambria Math" panose="02040503050406030204" pitchFamily="18" charset="0"/>
                          </a:rPr>
                          <m:t>物</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𝒈</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𝐤𝐠</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𝐍</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𝐤𝐠</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𝐍</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（1分</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），物体对容器底部的压强</a:t>
                </a:r>
                <a:endPar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600"/>
                  </a:lnSpc>
                </a:pPr>
                <a14:m>
                  <m:oMath xmlns:m="http://schemas.openxmlformats.org/officeDocument/2006/math">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𝒑</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f>
                      <m:f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fPr>
                      <m:num>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𝑭</m:t>
                        </m:r>
                      </m:num>
                      <m:den>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𝑺</m:t>
                        </m:r>
                      </m:den>
                    </m:f>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f>
                      <m:f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fPr>
                      <m:num>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𝐍</m:t>
                        </m:r>
                      </m:num>
                      <m:den>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p>
                          <m:sSup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p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𝟏𝟎</m:t>
                            </m:r>
                          </m:e>
                          <m:sup>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𝟐</m:t>
                            </m:r>
                          </m:sup>
                        </m:sSup>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sSup>
                          <m:sSup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p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𝐦</m:t>
                            </m:r>
                          </m:e>
                          <m:sup>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𝟐</m:t>
                            </m:r>
                          </m:sup>
                        </m:sSup>
                      </m:den>
                    </m:f>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𝟎𝟎𝟎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𝐏𝐚</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（1分）</a:t>
                </a:r>
                <a:endParaRPr lang="en-US" altLang="zh-CN" sz="2400" dirty="0"/>
              </a:p>
            </p:txBody>
          </p:sp>
        </mc:Choice>
        <mc:Fallback>
          <p:sp>
            <p:nvSpPr>
              <p:cNvPr id="3" name="QO_5_AN.106_1#282138290?vcp=1&amp;pid=465b672b8&amp;color=0,0,0&amp;vtp=1&amp;bbb=1&amp;hb=1"/>
              <p:cNvSpPr>
                <a:spLocks noRot="1" noChangeAspect="1" noMove="1" noResize="1" noEditPoints="1" noAdjustHandles="1" noChangeArrowheads="1" noChangeShapeType="1" noTextEdit="1"/>
              </p:cNvSpPr>
              <p:nvPr/>
            </p:nvSpPr>
            <p:spPr>
              <a:xfrm>
                <a:off x="576072" y="1646233"/>
                <a:ext cx="10954512" cy="1701800"/>
              </a:xfrm>
              <a:prstGeom prst="rect">
                <a:avLst/>
              </a:prstGeom>
              <a:blipFill rotWithShape="1">
                <a:blip r:embed="rId1"/>
                <a:stretch>
                  <a:fillRect l="-1" t="-18" r="2" b="1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5_BD.107_1#d7abf996f?vcp=1&amp;pid=465b672b8&amp;color=0,0,0&amp;vtp=1&amp;bbb=1&amp;hb=1"/>
              <p:cNvSpPr/>
              <p:nvPr/>
            </p:nvSpPr>
            <p:spPr>
              <a:xfrm>
                <a:off x="576072" y="3353059"/>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（2）向容器内注入</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𝟐</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𝐜𝐦</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深的水，物体不会倾斜，也没有浮起，如图25乙所示</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，则</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水对容器底部的压强为多少</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mc:Choice>
        <mc:Fallback>
          <p:sp>
            <p:nvSpPr>
              <p:cNvPr id="4" name="QO_5_BD.107_1#d7abf996f?vcp=1&amp;pid=465b672b8&amp;color=0,0,0&amp;vtp=1&amp;bbb=1&amp;hb=1"/>
              <p:cNvSpPr>
                <a:spLocks noRot="1" noChangeAspect="1" noMove="1" noResize="1" noEditPoints="1" noAdjustHandles="1" noChangeArrowheads="1" noChangeShapeType="1" noTextEdit="1"/>
              </p:cNvSpPr>
              <p:nvPr/>
            </p:nvSpPr>
            <p:spPr>
              <a:xfrm>
                <a:off x="576072" y="3353059"/>
                <a:ext cx="10954512" cy="1117600"/>
              </a:xfrm>
              <a:prstGeom prst="rect">
                <a:avLst/>
              </a:prstGeom>
              <a:blipFill rotWithShape="1">
                <a:blip r:embed="rId2"/>
                <a:stretch>
                  <a:fillRect l="-1" t="-23" r="-490" b="2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O_5_AN.108_1#d7abf996f?vcp=1&amp;pid=465b672b8&amp;color=0,0,0&amp;vtp=1&amp;bbb=1&amp;hb=1"/>
              <p:cNvSpPr/>
              <p:nvPr/>
            </p:nvSpPr>
            <p:spPr>
              <a:xfrm>
                <a:off x="576072" y="4503733"/>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当水深为</a:t>
                </a:r>
                <a14:m>
                  <m:oMath xmlns:m="http://schemas.openxmlformats.org/officeDocument/2006/math">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𝟐</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𝐜𝐦</m:t>
                    </m:r>
                  </m:oMath>
                </a14:m>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即</a:t>
                </a:r>
                <a14:m>
                  <m:oMath xmlns:m="http://schemas.openxmlformats.org/officeDocument/2006/math">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𝟎𝟐</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𝐦</m:t>
                    </m:r>
                  </m:oMath>
                </a14:m>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时，根据</a:t>
                </a:r>
                <a14:m>
                  <m:oMath xmlns:m="http://schemas.openxmlformats.org/officeDocument/2006/math">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𝒑</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𝝆</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𝒈𝒉</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得水对容器底部的压强</a:t>
                </a:r>
                <a:endPar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14:m>
                  <m:oMath xmlns:m="http://schemas.openxmlformats.org/officeDocument/2006/math">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𝒑</m:t>
                        </m:r>
                      </m:e>
                      <m:sub>
                        <m:r>
                          <a:rPr lang="en-US" altLang="zh-CN" sz="2400" b="1" baseline="-10000">
                            <a:solidFill>
                              <a:srgbClr val="A00021"/>
                            </a:solidFill>
                            <a:latin typeface="Cambria Math" panose="02040503050406030204" pitchFamily="18" charset="0"/>
                          </a:rPr>
                          <m:t>水</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𝝆</m:t>
                        </m:r>
                      </m:e>
                      <m:sub>
                        <m:r>
                          <a:rPr lang="en-US" altLang="zh-CN" sz="2400" b="1" baseline="-10000">
                            <a:solidFill>
                              <a:srgbClr val="A00021"/>
                            </a:solidFill>
                            <a:latin typeface="Cambria Math" panose="02040503050406030204" pitchFamily="18" charset="0"/>
                          </a:rPr>
                          <m:t>水</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𝒈𝒉</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p>
                      <m:sSup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p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𝟏𝟎</m:t>
                        </m:r>
                      </m:e>
                      <m:sup>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𝟑</m:t>
                        </m:r>
                      </m:sup>
                    </m:sSup>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𝐤𝐠</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p>
                      <m:sSup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p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𝐦</m:t>
                        </m:r>
                      </m:e>
                      <m:sup>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𝟑</m:t>
                        </m:r>
                      </m:sup>
                    </m:sSup>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𝐍</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𝐤𝐠</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𝟎𝟐</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𝐦</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𝟐𝟎𝟎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𝐏𝐚</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（2分）</a:t>
                </a:r>
                <a:endParaRPr lang="en-US" altLang="zh-CN" sz="2400" dirty="0"/>
              </a:p>
            </p:txBody>
          </p:sp>
        </mc:Choice>
        <mc:Fallback>
          <p:sp>
            <p:nvSpPr>
              <p:cNvPr id="5" name="QO_5_AN.108_1#d7abf996f?vcp=1&amp;pid=465b672b8&amp;color=0,0,0&amp;vtp=1&amp;bbb=1&amp;hb=1"/>
              <p:cNvSpPr>
                <a:spLocks noRot="1" noChangeAspect="1" noMove="1" noResize="1" noEditPoints="1" noAdjustHandles="1" noChangeArrowheads="1" noChangeShapeType="1" noTextEdit="1"/>
              </p:cNvSpPr>
              <p:nvPr/>
            </p:nvSpPr>
            <p:spPr>
              <a:xfrm>
                <a:off x="576072" y="4503733"/>
                <a:ext cx="10954512" cy="1117600"/>
              </a:xfrm>
              <a:prstGeom prst="rect">
                <a:avLst/>
              </a:prstGeom>
              <a:blipFill rotWithShape="1">
                <a:blip r:embed="rId3"/>
                <a:stretch>
                  <a:fillRect l="-1" t="-28" r="2" b="-1336"/>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5">
                                            <p:bg/>
                                          </p:spTgt>
                                        </p:tgtEl>
                                        <p:attrNameLst>
                                          <p:attrName>style.visibility</p:attrName>
                                        </p:attrNameLst>
                                      </p:cBhvr>
                                      <p:to>
                                        <p:strVal val="visible"/>
                                      </p:to>
                                    </p:set>
                                    <p:animEffect transition="in" filter="wipe(left)">
                                      <p:cBhvr>
                                        <p:cTn id="21" dur="500"/>
                                        <p:tgtEl>
                                          <p:spTgt spid="5">
                                            <p:bg/>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5">
                                            <p:txEl>
                                              <p:pRg st="0" end="0"/>
                                            </p:txEl>
                                          </p:spTgt>
                                        </p:tgtEl>
                                        <p:attrNameLst>
                                          <p:attrName>style.visibility</p:attrName>
                                        </p:attrNameLst>
                                      </p:cBhvr>
                                      <p:to>
                                        <p:strVal val="visible"/>
                                      </p:to>
                                    </p:set>
                                    <p:animEffect transition="in" filter="wipe(left)">
                                      <p:cBhvr>
                                        <p:cTn id="24" dur="500"/>
                                        <p:tgtEl>
                                          <p:spTgt spid="5">
                                            <p:txEl>
                                              <p:pRg st="0" end="0"/>
                                            </p:tx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5">
                                            <p:txEl>
                                              <p:pRg st="1" end="1"/>
                                            </p:txEl>
                                          </p:spTgt>
                                        </p:tgtEl>
                                        <p:attrNameLst>
                                          <p:attrName>style.visibility</p:attrName>
                                        </p:attrNameLst>
                                      </p:cBhvr>
                                      <p:to>
                                        <p:strVal val="visible"/>
                                      </p:to>
                                    </p:set>
                                    <p:animEffect transition="in" filter="wipe(left)">
                                      <p:cBhvr>
                                        <p:cTn id="27"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09_1#86df8993e?vcp=1&amp;pid=465b672b8&amp;color=0,0,0&amp;vtp=1&amp;bt=1&amp;bbb=1&amp;hb=1"/>
          <p:cNvSpPr/>
          <p:nvPr/>
        </p:nvSpPr>
        <p:spPr>
          <a:xfrm>
            <a:off x="576072" y="1098237"/>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（3）现不断往容器内注水，当注水深度为物体高度的一半时</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，物体对容器底部的</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压力刚好为</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0，如图25丙所示，物体的密度为多少？</a:t>
            </a:r>
            <a:endParaRPr lang="en-US" altLang="zh-CN" sz="2400" dirty="0"/>
          </a:p>
        </p:txBody>
      </p:sp>
      <mc:AlternateContent xmlns:mc="http://schemas.openxmlformats.org/markup-compatibility/2006">
        <mc:Choice xmlns:a14="http://schemas.microsoft.com/office/drawing/2010/main" Requires="a14">
          <p:sp>
            <p:nvSpPr>
              <p:cNvPr id="3" name="QO_5_AN.110_1#86df8993e?vcp=1&amp;pid=465b672b8&amp;color=0,0,0&amp;vtp=1&amp;bbb=1&amp;hb=1"/>
              <p:cNvSpPr/>
              <p:nvPr/>
            </p:nvSpPr>
            <p:spPr>
              <a:xfrm>
                <a:off x="576072" y="2252975"/>
                <a:ext cx="10954512" cy="35306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当水深为物体高度一半时，物体对容器底部的压力为0</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，则此时浮力等于受到的重</a:t>
                </a:r>
                <a:endPar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6300"/>
                  </a:lnSpc>
                </a:pP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力</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。根据阿基米德原理可知</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，此时物体所受浮力</a:t>
                </a:r>
                <a14:m>
                  <m:oMath xmlns:m="http://schemas.openxmlformats.org/officeDocument/2006/math">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𝑭</m:t>
                        </m:r>
                      </m:e>
                      <m:sub>
                        <m:r>
                          <a:rPr lang="en-US" altLang="zh-CN" sz="2400" b="1" baseline="-10000">
                            <a:solidFill>
                              <a:srgbClr val="A00021"/>
                            </a:solidFill>
                            <a:latin typeface="Cambria Math" panose="02040503050406030204" pitchFamily="18" charset="0"/>
                          </a:rPr>
                          <m:t>浮</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𝝆</m:t>
                        </m:r>
                      </m:e>
                      <m:sub>
                        <m:r>
                          <a:rPr lang="en-US" altLang="zh-CN" sz="2400" b="1" baseline="-10000">
                            <a:solidFill>
                              <a:srgbClr val="A00021"/>
                            </a:solidFill>
                            <a:latin typeface="Cambria Math" panose="02040503050406030204" pitchFamily="18" charset="0"/>
                          </a:rPr>
                          <m:t>水</m:t>
                        </m:r>
                      </m:sub>
                    </m:sSub>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𝑽</m:t>
                        </m:r>
                      </m:e>
                      <m:sub>
                        <m:r>
                          <a:rPr lang="en-US" altLang="zh-CN" sz="2400" b="1" baseline="-10000">
                            <a:solidFill>
                              <a:srgbClr val="A00021"/>
                            </a:solidFill>
                            <a:latin typeface="Cambria Math" panose="02040503050406030204" pitchFamily="18" charset="0"/>
                          </a:rPr>
                          <m:t>排</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𝒈</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f>
                      <m:f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fPr>
                      <m:num>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m:t>
                        </m:r>
                      </m:num>
                      <m:den>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𝟐</m:t>
                        </m:r>
                      </m:den>
                    </m:f>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𝝆</m:t>
                        </m:r>
                      </m:e>
                      <m:sub>
                        <m:r>
                          <a:rPr lang="en-US" altLang="zh-CN" sz="2400" b="1" baseline="-10000">
                            <a:solidFill>
                              <a:srgbClr val="A00021"/>
                            </a:solidFill>
                            <a:latin typeface="Cambria Math" panose="02040503050406030204" pitchFamily="18" charset="0"/>
                          </a:rPr>
                          <m:t>水</m:t>
                        </m:r>
                      </m:sub>
                    </m:sSub>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𝑽</m:t>
                        </m:r>
                      </m:e>
                      <m:sub>
                        <m:r>
                          <a:rPr lang="en-US" altLang="zh-CN" sz="2400" b="1" baseline="-10000">
                            <a:solidFill>
                              <a:srgbClr val="A00021"/>
                            </a:solidFill>
                            <a:latin typeface="Cambria Math" panose="02040503050406030204" pitchFamily="18" charset="0"/>
                          </a:rPr>
                          <m:t>物</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𝒈</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（1</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分），</a:t>
                </a:r>
                <a:endPar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500"/>
                  </a:lnSpc>
                </a:pP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而物体受到的重力</a:t>
                </a:r>
                <a14:m>
                  <m:oMath xmlns:m="http://schemas.openxmlformats.org/officeDocument/2006/math">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𝑮</m:t>
                        </m:r>
                      </m:e>
                      <m:sub>
                        <m:r>
                          <a:rPr lang="en-US" altLang="zh-CN" sz="2400" b="1" baseline="-10000">
                            <a:solidFill>
                              <a:srgbClr val="A00021"/>
                            </a:solidFill>
                            <a:latin typeface="Cambria Math" panose="02040503050406030204" pitchFamily="18" charset="0"/>
                          </a:rPr>
                          <m:t>物</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𝒎</m:t>
                        </m:r>
                      </m:e>
                      <m:sub>
                        <m:r>
                          <a:rPr lang="en-US" altLang="zh-CN" sz="2400" b="1" baseline="-10000">
                            <a:solidFill>
                              <a:srgbClr val="A00021"/>
                            </a:solidFill>
                            <a:latin typeface="Cambria Math" panose="02040503050406030204" pitchFamily="18" charset="0"/>
                          </a:rPr>
                          <m:t>物</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𝒈</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𝝆</m:t>
                        </m:r>
                      </m:e>
                      <m:sub>
                        <m:r>
                          <a:rPr lang="en-US" altLang="zh-CN" sz="2400" b="1" baseline="-10000">
                            <a:solidFill>
                              <a:srgbClr val="A00021"/>
                            </a:solidFill>
                            <a:latin typeface="Cambria Math" panose="02040503050406030204" pitchFamily="18" charset="0"/>
                          </a:rPr>
                          <m:t>物</m:t>
                        </m:r>
                      </m:sub>
                    </m:sSub>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𝑽</m:t>
                        </m:r>
                      </m:e>
                      <m:sub>
                        <m:r>
                          <a:rPr lang="en-US" altLang="zh-CN" sz="2400" b="1" baseline="-10000">
                            <a:solidFill>
                              <a:srgbClr val="A00021"/>
                            </a:solidFill>
                            <a:latin typeface="Cambria Math" panose="02040503050406030204" pitchFamily="18" charset="0"/>
                          </a:rPr>
                          <m:t>物</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𝒈</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，根据二力平衡可知浮力等于重力</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，即</a:t>
                </a:r>
                <a:endPar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6300"/>
                  </a:lnSpc>
                </a:pPr>
                <a14:m>
                  <m:oMath xmlns:m="http://schemas.openxmlformats.org/officeDocument/2006/math">
                    <m:f>
                      <m:f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fPr>
                      <m:num>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m:t>
                        </m:r>
                      </m:num>
                      <m:den>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𝟐</m:t>
                        </m:r>
                      </m:den>
                    </m:f>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𝝆</m:t>
                        </m:r>
                      </m:e>
                      <m:sub>
                        <m:r>
                          <a:rPr lang="en-US" altLang="zh-CN" sz="2400" b="1" baseline="-10000">
                            <a:solidFill>
                              <a:srgbClr val="A00021"/>
                            </a:solidFill>
                            <a:latin typeface="Cambria Math" panose="02040503050406030204" pitchFamily="18" charset="0"/>
                          </a:rPr>
                          <m:t>水</m:t>
                        </m:r>
                      </m:sub>
                    </m:sSub>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𝑽</m:t>
                        </m:r>
                      </m:e>
                      <m:sub>
                        <m:r>
                          <a:rPr lang="en-US" altLang="zh-CN" sz="2400" b="1" baseline="-10000">
                            <a:solidFill>
                              <a:srgbClr val="A00021"/>
                            </a:solidFill>
                            <a:latin typeface="Cambria Math" panose="02040503050406030204" pitchFamily="18" charset="0"/>
                          </a:rPr>
                          <m:t>物</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𝒈</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𝝆</m:t>
                        </m:r>
                      </m:e>
                      <m:sub>
                        <m:r>
                          <a:rPr lang="en-US" altLang="zh-CN" sz="2400" b="1" baseline="-10000">
                            <a:solidFill>
                              <a:srgbClr val="A00021"/>
                            </a:solidFill>
                            <a:latin typeface="Cambria Math" panose="02040503050406030204" pitchFamily="18" charset="0"/>
                          </a:rPr>
                          <m:t>物</m:t>
                        </m:r>
                      </m:sub>
                    </m:sSub>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𝑽</m:t>
                        </m:r>
                      </m:e>
                      <m:sub>
                        <m:r>
                          <a:rPr lang="en-US" altLang="zh-CN" sz="2400" b="1" baseline="-10000">
                            <a:solidFill>
                              <a:srgbClr val="A00021"/>
                            </a:solidFill>
                            <a:latin typeface="Cambria Math" panose="02040503050406030204" pitchFamily="18" charset="0"/>
                          </a:rPr>
                          <m:t>物</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𝒈</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（1分</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），故物体的密度</a:t>
                </a:r>
                <a:endPar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6300"/>
                  </a:lnSpc>
                </a:pPr>
                <a14:m>
                  <m:oMath xmlns:m="http://schemas.openxmlformats.org/officeDocument/2006/math">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𝝆</m:t>
                        </m:r>
                      </m:e>
                      <m:sub>
                        <m:r>
                          <a:rPr lang="en-US" altLang="zh-CN" sz="2400" b="1" baseline="-10000">
                            <a:solidFill>
                              <a:srgbClr val="A00021"/>
                            </a:solidFill>
                            <a:latin typeface="Cambria Math" panose="02040503050406030204" pitchFamily="18" charset="0"/>
                          </a:rPr>
                          <m:t>物</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f>
                      <m:f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fPr>
                      <m:num>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m:t>
                        </m:r>
                      </m:num>
                      <m:den>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𝟐</m:t>
                        </m:r>
                      </m:den>
                    </m:f>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𝝆</m:t>
                        </m:r>
                      </m:e>
                      <m:sub>
                        <m:r>
                          <a:rPr lang="en-US" altLang="zh-CN" sz="2400" b="1" baseline="-10000">
                            <a:solidFill>
                              <a:srgbClr val="A00021"/>
                            </a:solidFill>
                            <a:latin typeface="Cambria Math" panose="02040503050406030204" pitchFamily="18" charset="0"/>
                          </a:rPr>
                          <m:t>水</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f>
                      <m:f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fPr>
                      <m:num>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m:t>
                        </m:r>
                      </m:num>
                      <m:den>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𝟐</m:t>
                        </m:r>
                      </m:den>
                    </m:f>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p>
                      <m:sSup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p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𝟏𝟎</m:t>
                        </m:r>
                      </m:e>
                      <m:sup>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𝟑</m:t>
                        </m:r>
                      </m:sup>
                    </m:sSup>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𝐤𝐠</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p>
                      <m:sSup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p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𝐦</m:t>
                        </m:r>
                      </m:e>
                      <m:sup>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𝟑</m:t>
                        </m:r>
                      </m:sup>
                    </m:sSup>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𝟓</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p>
                      <m:sSup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p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𝟏𝟎</m:t>
                        </m:r>
                      </m:e>
                      <m:sup>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𝟑</m:t>
                        </m:r>
                      </m:sup>
                    </m:sSup>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𝐤𝐠</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p>
                      <m:sSup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p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𝐦</m:t>
                        </m:r>
                      </m:e>
                      <m:sup>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𝟑</m:t>
                        </m:r>
                      </m:sup>
                    </m:sSup>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A00021"/>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（1分）</a:t>
                </a:r>
                <a:endParaRPr lang="en-US" altLang="zh-CN" sz="2400" dirty="0"/>
              </a:p>
            </p:txBody>
          </p:sp>
        </mc:Choice>
        <mc:Fallback>
          <p:sp>
            <p:nvSpPr>
              <p:cNvPr id="3" name="QO_5_AN.110_1#86df8993e?vcp=1&amp;pid=465b672b8&amp;color=0,0,0&amp;vtp=1&amp;bbb=1&amp;hb=1"/>
              <p:cNvSpPr>
                <a:spLocks noRot="1" noChangeAspect="1" noMove="1" noResize="1" noEditPoints="1" noAdjustHandles="1" noChangeArrowheads="1" noChangeShapeType="1" noTextEdit="1"/>
              </p:cNvSpPr>
              <p:nvPr/>
            </p:nvSpPr>
            <p:spPr>
              <a:xfrm>
                <a:off x="576072" y="2252975"/>
                <a:ext cx="10954512" cy="3530600"/>
              </a:xfrm>
              <a:prstGeom prst="rect">
                <a:avLst/>
              </a:prstGeom>
              <a:blipFill rotWithShape="1">
                <a:blip r:embed="rId1"/>
                <a:stretch>
                  <a:fillRect l="-1" t="-18" r="-693" b="-414"/>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111_1#c99d1a3ab?vcp=1&amp;pid=465b672b8&amp;color=0,0,0&amp;vtp=1&amp;bt=1&amp;bbb=1&amp;hb=1"/>
              <p:cNvSpPr/>
              <p:nvPr/>
            </p:nvSpPr>
            <p:spPr>
              <a:xfrm>
                <a:off x="576072" y="539986"/>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（4）在容器内继续注入适量的水，物体静止时如图25丁所示</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，将露出水面的部分</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切去</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，待剩余部分再次静止后，请你推理说明水对容器底部压强的变化量</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𝚫</m:t>
                    </m:r>
                    <m:sSub>
                      <m:sSub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𝒑</m:t>
                        </m:r>
                      </m:e>
                      <m:sub>
                        <m:r>
                          <a:rPr lang="en-US" altLang="zh-CN" sz="2400" b="1" baseline="-10000">
                            <a:solidFill>
                              <a:srgbClr val="000000"/>
                            </a:solidFill>
                            <a:latin typeface="Cambria Math" panose="02040503050406030204" pitchFamily="18" charset="0"/>
                          </a:rPr>
                          <m:t>水</m:t>
                        </m:r>
                      </m:sub>
                    </m:sSub>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与</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容器对桌面压强的变化量</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𝚫</m:t>
                    </m:r>
                    <m:sSub>
                      <m:sSub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𝒑</m:t>
                        </m:r>
                      </m:e>
                      <m:sub>
                        <m:r>
                          <a:rPr lang="en-US" altLang="zh-CN" sz="2400" b="1" baseline="-10000">
                            <a:solidFill>
                              <a:srgbClr val="000000"/>
                            </a:solidFill>
                            <a:latin typeface="Cambria Math" panose="02040503050406030204" pitchFamily="18" charset="0"/>
                          </a:rPr>
                          <m:t>桌</m:t>
                        </m:r>
                      </m:sub>
                    </m:sSub>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的大小的关系。</a:t>
                </a:r>
                <a:endParaRPr lang="en-US" altLang="zh-CN" sz="2400" dirty="0"/>
              </a:p>
            </p:txBody>
          </p:sp>
        </mc:Choice>
        <mc:Fallback>
          <p:sp>
            <p:nvSpPr>
              <p:cNvPr id="2" name="QO_5_BD.111_1#c99d1a3ab?vcp=1&amp;pid=465b672b8&amp;color=0,0,0&amp;vtp=1&amp;bt=1&amp;bbb=1&amp;hb=1"/>
              <p:cNvSpPr>
                <a:spLocks noRot="1" noChangeAspect="1" noMove="1" noResize="1" noEditPoints="1" noAdjustHandles="1" noChangeArrowheads="1" noChangeShapeType="1" noTextEdit="1"/>
              </p:cNvSpPr>
              <p:nvPr/>
            </p:nvSpPr>
            <p:spPr>
              <a:xfrm>
                <a:off x="576072" y="539986"/>
                <a:ext cx="10954512" cy="1676400"/>
              </a:xfrm>
              <a:prstGeom prst="rect">
                <a:avLst/>
              </a:prstGeom>
              <a:blipFill rotWithShape="1">
                <a:blip r:embed="rId1"/>
                <a:stretch>
                  <a:fillRect l="-1" t="-14" r="2" b="-89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AN.112_1#c99d1a3ab?vcp=1&amp;pid=465b672b8&amp;color=0,0,0&amp;vtp=1&amp;bbb=1&amp;hb=1"/>
              <p:cNvSpPr/>
              <p:nvPr/>
            </p:nvSpPr>
            <p:spPr>
              <a:xfrm>
                <a:off x="576072" y="2269334"/>
                <a:ext cx="10954512" cy="40640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将物体露出水面部分切去，切去其中一半，即切去的质量</a:t>
                </a:r>
                <a:r>
                  <a:rPr lang="en-US" altLang="zh-CN" sz="2400" b="1" i="0" dirty="0">
                    <a:solidFill>
                      <a:srgbClr val="A00021"/>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𝟓</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𝐤𝐠</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。假设容器</a:t>
                </a:r>
                <a:endPar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5800"/>
                  </a:lnSpc>
                </a:pP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底面积为</a:t>
                </a:r>
                <a14:m>
                  <m:oMath xmlns:m="http://schemas.openxmlformats.org/officeDocument/2006/math">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𝑺</m:t>
                    </m:r>
                  </m:oMath>
                </a14:m>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，则容器对桌面压强的变化量</a:t>
                </a:r>
                <a14:m>
                  <m:oMath xmlns:m="http://schemas.openxmlformats.org/officeDocument/2006/math">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𝚫</m:t>
                    </m:r>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𝒑</m:t>
                        </m:r>
                      </m:e>
                      <m:sub>
                        <m:r>
                          <a:rPr lang="en-US" altLang="zh-CN" sz="2400" b="1" baseline="-10000">
                            <a:solidFill>
                              <a:srgbClr val="A00021"/>
                            </a:solidFill>
                            <a:latin typeface="Cambria Math" panose="02040503050406030204" pitchFamily="18" charset="0"/>
                          </a:rPr>
                          <m:t>桌</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f>
                      <m:f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fPr>
                      <m:num>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𝒎𝒈</m:t>
                        </m:r>
                      </m:num>
                      <m:den>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𝑺</m:t>
                        </m:r>
                      </m:den>
                    </m:f>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（1分）;</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当物体切去一半后，</a:t>
                </a:r>
                <a:endPar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剩下的一半仍漂浮</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，故排开液体质量与剩余物体质量相等，均为</a:t>
                </a:r>
                <a14:m>
                  <m:oMath xmlns:m="http://schemas.openxmlformats.org/officeDocument/2006/math">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𝟓</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𝐤𝐠</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，即排开</a:t>
                </a:r>
                <a:endPar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5800"/>
                  </a:lnSpc>
                </a:pP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液体的质量也为</a:t>
                </a:r>
                <a14:m>
                  <m:oMath xmlns:m="http://schemas.openxmlformats.org/officeDocument/2006/math">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𝟓</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𝐤𝐠</m:t>
                    </m:r>
                  </m:oMath>
                </a14:m>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，排开液体变化量</a:t>
                </a:r>
                <a14:m>
                  <m:oMath xmlns:m="http://schemas.openxmlformats.org/officeDocument/2006/math">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𝚫</m:t>
                    </m:r>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𝒎</m:t>
                        </m:r>
                      </m:e>
                      <m:sub>
                        <m:r>
                          <a:rPr lang="en-US" altLang="zh-CN" sz="2400" b="1" baseline="-10000">
                            <a:solidFill>
                              <a:srgbClr val="A00021"/>
                            </a:solidFill>
                            <a:latin typeface="Cambria Math" panose="02040503050406030204" pitchFamily="18" charset="0"/>
                          </a:rPr>
                          <m:t>排</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𝟓</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𝐤𝐠</m:t>
                    </m:r>
                  </m:oMath>
                </a14:m>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，则有</a:t>
                </a:r>
                <a14:m>
                  <m:oMath xmlns:m="http://schemas.openxmlformats.org/officeDocument/2006/math">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𝚫</m:t>
                    </m:r>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𝑽</m:t>
                        </m:r>
                      </m:e>
                      <m:sub>
                        <m:r>
                          <a:rPr lang="en-US" altLang="zh-CN" sz="2400" b="1" baseline="-10000">
                            <a:solidFill>
                              <a:srgbClr val="A00021"/>
                            </a:solidFill>
                            <a:latin typeface="Cambria Math" panose="02040503050406030204" pitchFamily="18" charset="0"/>
                          </a:rPr>
                          <m:t>排</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f>
                      <m:f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fPr>
                      <m:num>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𝚫</m:t>
                        </m:r>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𝒎</m:t>
                            </m:r>
                          </m:e>
                          <m:sub>
                            <m:r>
                              <a:rPr lang="en-US" altLang="zh-CN" sz="2400" b="1" baseline="-10000">
                                <a:solidFill>
                                  <a:srgbClr val="A00021"/>
                                </a:solidFill>
                                <a:latin typeface="Cambria Math" panose="02040503050406030204" pitchFamily="18" charset="0"/>
                              </a:rPr>
                              <m:t>排</m:t>
                            </m:r>
                          </m:sub>
                        </m:sSub>
                      </m:num>
                      <m:den>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𝝆</m:t>
                            </m:r>
                          </m:e>
                          <m:sub>
                            <m:r>
                              <a:rPr lang="en-US" altLang="zh-CN" sz="2400" b="1" baseline="-10000">
                                <a:solidFill>
                                  <a:srgbClr val="A00021"/>
                                </a:solidFill>
                                <a:latin typeface="Cambria Math" panose="02040503050406030204" pitchFamily="18" charset="0"/>
                              </a:rPr>
                              <m:t>水</m:t>
                            </m:r>
                          </m:sub>
                        </m:sSub>
                      </m:den>
                    </m:f>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endParaRPr lang="en-US" altLang="zh-CN" sz="100" b="1" i="0" kern="0" spc="-99900">
                  <a:solidFill>
                    <a:srgbClr val="FFFFFF"/>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5800"/>
                  </a:lnSpc>
                </a:pP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1分），水面高度变化量</a:t>
                </a:r>
                <a14:m>
                  <m:oMath xmlns:m="http://schemas.openxmlformats.org/officeDocument/2006/math">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𝚫</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𝒉</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f>
                      <m:f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fPr>
                      <m:num>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𝚫</m:t>
                        </m:r>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𝑽</m:t>
                            </m:r>
                          </m:e>
                          <m:sub>
                            <m:r>
                              <a:rPr lang="en-US" altLang="zh-CN" sz="2400" b="1" baseline="-10000">
                                <a:solidFill>
                                  <a:srgbClr val="A00021"/>
                                </a:solidFill>
                                <a:latin typeface="Cambria Math" panose="02040503050406030204" pitchFamily="18" charset="0"/>
                              </a:rPr>
                              <m:t>排</m:t>
                            </m:r>
                          </m:sub>
                        </m:sSub>
                      </m:num>
                      <m:den>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𝑺</m:t>
                        </m:r>
                      </m:den>
                    </m:f>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f>
                      <m:f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fPr>
                      <m:num>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𝚫</m:t>
                        </m:r>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𝒎</m:t>
                            </m:r>
                          </m:e>
                          <m:sub>
                            <m:r>
                              <a:rPr lang="en-US" altLang="zh-CN" sz="2400" b="1" baseline="-10000">
                                <a:solidFill>
                                  <a:srgbClr val="A00021"/>
                                </a:solidFill>
                                <a:latin typeface="Cambria Math" panose="02040503050406030204" pitchFamily="18" charset="0"/>
                              </a:rPr>
                              <m:t>排</m:t>
                            </m:r>
                          </m:sub>
                        </m:sSub>
                      </m:num>
                      <m:den>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𝝆</m:t>
                            </m:r>
                          </m:e>
                          <m:sub>
                            <m:r>
                              <a:rPr lang="en-US" altLang="zh-CN" sz="2400" b="1" baseline="-10000">
                                <a:solidFill>
                                  <a:srgbClr val="A00021"/>
                                </a:solidFill>
                                <a:latin typeface="Cambria Math" panose="02040503050406030204" pitchFamily="18" charset="0"/>
                              </a:rPr>
                              <m:t>水</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𝑺</m:t>
                        </m:r>
                      </m:den>
                    </m:f>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，则水对容器底部压强的变化量</a:t>
                </a:r>
                <a:endPar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5800"/>
                  </a:lnSpc>
                </a:pPr>
                <a14:m>
                  <m:oMath xmlns:m="http://schemas.openxmlformats.org/officeDocument/2006/math">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𝚫</m:t>
                    </m:r>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𝒑</m:t>
                        </m:r>
                      </m:e>
                      <m:sub>
                        <m:r>
                          <a:rPr lang="en-US" altLang="zh-CN" sz="2400" b="1" baseline="-10000">
                            <a:solidFill>
                              <a:srgbClr val="A00021"/>
                            </a:solidFill>
                            <a:latin typeface="Cambria Math" panose="02040503050406030204" pitchFamily="18" charset="0"/>
                          </a:rPr>
                          <m:t>水</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𝝆</m:t>
                        </m:r>
                      </m:e>
                      <m:sub>
                        <m:r>
                          <a:rPr lang="en-US" altLang="zh-CN" sz="2400" b="1" baseline="-10000">
                            <a:solidFill>
                              <a:srgbClr val="A00021"/>
                            </a:solidFill>
                            <a:latin typeface="Cambria Math" panose="02040503050406030204" pitchFamily="18" charset="0"/>
                          </a:rPr>
                          <m:t>水</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𝒈</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𝚫</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𝒉</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𝝆</m:t>
                        </m:r>
                      </m:e>
                      <m:sub>
                        <m:r>
                          <a:rPr lang="en-US" altLang="zh-CN" sz="2400" b="1" baseline="-10000">
                            <a:solidFill>
                              <a:srgbClr val="A00021"/>
                            </a:solidFill>
                            <a:latin typeface="Cambria Math" panose="02040503050406030204" pitchFamily="18" charset="0"/>
                          </a:rPr>
                          <m:t>水</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𝒈</m:t>
                    </m:r>
                    <m:f>
                      <m:f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fPr>
                      <m:num>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𝚫</m:t>
                        </m:r>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𝒎</m:t>
                            </m:r>
                          </m:e>
                          <m:sub>
                            <m:r>
                              <a:rPr lang="en-US" altLang="zh-CN" sz="2400" b="1" baseline="-10000">
                                <a:solidFill>
                                  <a:srgbClr val="A00021"/>
                                </a:solidFill>
                                <a:latin typeface="Cambria Math" panose="02040503050406030204" pitchFamily="18" charset="0"/>
                              </a:rPr>
                              <m:t>排</m:t>
                            </m:r>
                          </m:sub>
                        </m:sSub>
                      </m:num>
                      <m:den>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𝝆</m:t>
                            </m:r>
                          </m:e>
                          <m:sub>
                            <m:r>
                              <a:rPr lang="en-US" altLang="zh-CN" sz="2400" b="1" baseline="-10000">
                                <a:solidFill>
                                  <a:srgbClr val="A00021"/>
                                </a:solidFill>
                                <a:latin typeface="Cambria Math" panose="02040503050406030204" pitchFamily="18" charset="0"/>
                              </a:rPr>
                              <m:t>水</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𝑺</m:t>
                        </m:r>
                      </m:den>
                    </m:f>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f>
                      <m:f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fPr>
                      <m:num>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𝚫</m:t>
                        </m:r>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𝒎</m:t>
                            </m:r>
                          </m:e>
                          <m:sub>
                            <m:r>
                              <a:rPr lang="en-US" altLang="zh-CN" sz="2400" b="1" baseline="-10000">
                                <a:solidFill>
                                  <a:srgbClr val="A00021"/>
                                </a:solidFill>
                                <a:latin typeface="Cambria Math" panose="02040503050406030204" pitchFamily="18" charset="0"/>
                              </a:rPr>
                              <m:t>排</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𝒈</m:t>
                        </m:r>
                      </m:num>
                      <m:den>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𝑺</m:t>
                        </m:r>
                      </m:den>
                    </m:f>
                  </m:oMath>
                </a14:m>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，因此</a:t>
                </a:r>
                <a14:m>
                  <m:oMath xmlns:m="http://schemas.openxmlformats.org/officeDocument/2006/math">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𝚫</m:t>
                    </m:r>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𝒑</m:t>
                        </m:r>
                      </m:e>
                      <m:sub>
                        <m:r>
                          <a:rPr lang="en-US" altLang="zh-CN" sz="2400" b="1" baseline="-10000">
                            <a:solidFill>
                              <a:srgbClr val="A00021"/>
                            </a:solidFill>
                            <a:latin typeface="Cambria Math" panose="02040503050406030204" pitchFamily="18" charset="0"/>
                          </a:rPr>
                          <m:t>水</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𝚫</m:t>
                    </m:r>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𝒑</m:t>
                        </m:r>
                      </m:e>
                      <m:sub>
                        <m:r>
                          <a:rPr lang="en-US" altLang="zh-CN" sz="2400" b="1" baseline="-10000">
                            <a:solidFill>
                              <a:srgbClr val="A00021"/>
                            </a:solidFill>
                            <a:latin typeface="Cambria Math" panose="02040503050406030204" pitchFamily="18" charset="0"/>
                          </a:rPr>
                          <m:t>桌</m:t>
                        </m:r>
                      </m:sub>
                    </m:sSub>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（1分）</a:t>
                </a:r>
                <a:endParaRPr lang="en-US" altLang="zh-CN" sz="2400" dirty="0"/>
              </a:p>
            </p:txBody>
          </p:sp>
        </mc:Choice>
        <mc:Fallback>
          <p:sp>
            <p:nvSpPr>
              <p:cNvPr id="3" name="QO_5_AN.112_1#c99d1a3ab?vcp=1&amp;pid=465b672b8&amp;color=0,0,0&amp;vtp=1&amp;bbb=1&amp;hb=1"/>
              <p:cNvSpPr>
                <a:spLocks noRot="1" noChangeAspect="1" noMove="1" noResize="1" noEditPoints="1" noAdjustHandles="1" noChangeArrowheads="1" noChangeShapeType="1" noTextEdit="1"/>
              </p:cNvSpPr>
              <p:nvPr/>
            </p:nvSpPr>
            <p:spPr>
              <a:xfrm>
                <a:off x="576072" y="2269334"/>
                <a:ext cx="10954512" cy="4064000"/>
              </a:xfrm>
              <a:prstGeom prst="rect">
                <a:avLst/>
              </a:prstGeom>
              <a:blipFill rotWithShape="1">
                <a:blip r:embed="rId2"/>
                <a:stretch>
                  <a:fillRect l="-1" t="-12" r="-386" b="-363"/>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af8e4c894?vcp=1&amp;pid=5291e75f6&amp;color=0,0,0&amp;vtp=1&amp;bt=1&amp;bbb=1&amp;hb=1"/>
          <p:cNvSpPr/>
          <p:nvPr/>
        </p:nvSpPr>
        <p:spPr>
          <a:xfrm>
            <a:off x="576072" y="539497"/>
            <a:ext cx="10954512" cy="863600"/>
          </a:xfrm>
          <a:prstGeom prst="rect">
            <a:avLst/>
          </a:prstGeom>
          <a:noFill/>
        </p:spPr>
        <p:txBody>
          <a:bodyPr wrap="none" lIns="0" tIns="0" rIns="0" bIns="0" rtlCol="0" anchor="t"/>
          <a:lstStyle/>
          <a:p>
            <a:pPr algn="l" latinLnBrk="1">
              <a:lnSpc>
                <a:spcPts val="3400"/>
              </a:lnSpc>
            </a:pPr>
            <a:r>
              <a:rPr lang="en-US" altLang="zh-CN" sz="235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一、单项选择题（本大题共10小题，每小题3分，共30分</a:t>
            </a:r>
            <a:r>
              <a:rPr lang="en-US" altLang="zh-CN" sz="235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。在给出的四个备选项中，</a:t>
            </a:r>
            <a:endParaRPr lang="en-US" altLang="zh-CN" sz="235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400"/>
              </a:lnSpc>
            </a:pPr>
            <a:r>
              <a:rPr lang="en-US" altLang="zh-CN" sz="235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只有一个选项符合题目要求</a:t>
            </a:r>
            <a:r>
              <a:rPr lang="en-US" altLang="zh-CN" sz="235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350" dirty="0"/>
          </a:p>
        </p:txBody>
      </p:sp>
      <p:sp>
        <p:nvSpPr>
          <p:cNvPr id="3" name="QC_4_BD.1_1#977fb55cd?sp=1&amp;vcp=1&amp;pid=af8e4c894&amp;color=0,0,0&amp;vtp=1&amp;bbb=1&amp;hb=1"/>
          <p:cNvSpPr/>
          <p:nvPr/>
        </p:nvSpPr>
        <p:spPr>
          <a:xfrm>
            <a:off x="576072" y="1459732"/>
            <a:ext cx="10954512" cy="787400"/>
          </a:xfrm>
          <a:prstGeom prst="rect">
            <a:avLst/>
          </a:prstGeom>
          <a:noFill/>
        </p:spPr>
        <p:txBody>
          <a:bodyPr wrap="none" lIns="0" tIns="0" rIns="0" bIns="0" rtlCol="0" anchor="t"/>
          <a:lstStyle/>
          <a:p>
            <a:pPr indent="0" algn="l" fontAlgn="auto" latinLnBrk="1">
              <a:lnSpc>
                <a:spcPts val="3400"/>
              </a:lnSpc>
            </a:pPr>
            <a:r>
              <a:rPr lang="en-US" altLang="zh-CN" sz="215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1.当水星运行到太阳和地球之间时，会看到太阳圆面上有一个小黑点穿过</a:t>
            </a:r>
            <a:r>
              <a:rPr lang="en-US" altLang="zh-CN" sz="215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，形成 “水星凌日”</a:t>
            </a:r>
            <a:endParaRPr lang="en-US" altLang="zh-CN" sz="215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indent="0" fontAlgn="auto" latinLnBrk="1">
              <a:lnSpc>
                <a:spcPts val="3400"/>
              </a:lnSpc>
            </a:pPr>
            <a:r>
              <a:rPr lang="en-US" altLang="zh-CN" sz="215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的天文奇观</a:t>
            </a:r>
            <a:r>
              <a:rPr lang="en-US" altLang="zh-CN" sz="215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，如图1所示，其原理和日食类似</a:t>
            </a:r>
            <a:r>
              <a:rPr lang="en-US" altLang="zh-CN" sz="215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。下列选项中的光现象与此原理相同的是 (</a:t>
            </a:r>
            <a:r>
              <a:rPr lang="en-US" altLang="zh-CN" sz="215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15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zh-CN" altLang="en-US" sz="215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zh-CN" altLang="en-US" sz="215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p:txBody>
      </p:sp>
      <p:pic>
        <p:nvPicPr>
          <p:cNvPr id="7" name="QC_4_BD.1_4#977fb55cd.choice_image?htil=1&amp;vcp=1&amp;pid=af8e4c89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76072" y="4595877"/>
            <a:ext cx="2203704" cy="130759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8" name="QC_4_BD.1_5#977fb55cd?htil=1&amp;vcp=1&amp;pid=af8e4c894&amp;color=0,0,0&amp;vtp=1&amp;bbb=1"/>
          <p:cNvSpPr/>
          <p:nvPr/>
        </p:nvSpPr>
        <p:spPr>
          <a:xfrm>
            <a:off x="576072" y="6004052"/>
            <a:ext cx="2734056" cy="431800"/>
          </a:xfrm>
          <a:prstGeom prst="rect">
            <a:avLst/>
          </a:prstGeom>
          <a:noFill/>
        </p:spPr>
        <p:txBody>
          <a:bodyPr wrap="none" lIns="0" tIns="0" rIns="0" bIns="0" rtlCol="0" anchor="t"/>
          <a:lstStyle/>
          <a:p>
            <a:pPr algn="l" latinLnBrk="1">
              <a:lnSpc>
                <a:spcPts val="3400"/>
              </a:lnSpc>
            </a:pPr>
            <a:r>
              <a:rPr lang="en-US" altLang="zh-CN" sz="215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A.海市蜃楼</a:t>
            </a:r>
            <a:endParaRPr lang="en-US" altLang="zh-CN" sz="2150" dirty="0"/>
          </a:p>
        </p:txBody>
      </p:sp>
      <p:pic>
        <p:nvPicPr>
          <p:cNvPr id="9" name="QC_4_BD.1_6#977fb55cd.choice_image?htil=1&amp;vcp=1&amp;pid=af8e4c894&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310128" y="4541012"/>
            <a:ext cx="1847088" cy="136245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10" name="QC_4_BD.1_7#977fb55cd?htil=1&amp;vcp=1&amp;pid=af8e4c894&amp;color=0,0,0&amp;vtp=1&amp;bbb=1"/>
          <p:cNvSpPr/>
          <p:nvPr/>
        </p:nvSpPr>
        <p:spPr>
          <a:xfrm>
            <a:off x="3310128" y="6004052"/>
            <a:ext cx="2734056" cy="431800"/>
          </a:xfrm>
          <a:prstGeom prst="rect">
            <a:avLst/>
          </a:prstGeom>
          <a:noFill/>
        </p:spPr>
        <p:txBody>
          <a:bodyPr wrap="none" lIns="0" tIns="0" rIns="0" bIns="0" rtlCol="0" anchor="t"/>
          <a:lstStyle/>
          <a:p>
            <a:pPr algn="l" latinLnBrk="1">
              <a:lnSpc>
                <a:spcPts val="3400"/>
              </a:lnSpc>
            </a:pPr>
            <a:r>
              <a:rPr lang="en-US" altLang="zh-CN" sz="215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B.水中倒影</a:t>
            </a:r>
            <a:endParaRPr lang="en-US" altLang="zh-CN" sz="2150" dirty="0"/>
          </a:p>
        </p:txBody>
      </p:sp>
      <p:pic>
        <p:nvPicPr>
          <p:cNvPr id="11" name="QC_4_BD.1_8#977fb55cd.choice_image?htil=1&amp;vcp=1&amp;pid=af8e4c894&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044184" y="4440429"/>
            <a:ext cx="1618488" cy="147218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12" name="QC_4_BD.1_9#977fb55cd?htil=1&amp;vcp=1&amp;pid=af8e4c894&amp;color=0,0,0&amp;vtp=1&amp;bbb=1"/>
          <p:cNvSpPr/>
          <p:nvPr/>
        </p:nvSpPr>
        <p:spPr>
          <a:xfrm>
            <a:off x="6044184" y="6004052"/>
            <a:ext cx="2734056" cy="431800"/>
          </a:xfrm>
          <a:prstGeom prst="rect">
            <a:avLst/>
          </a:prstGeom>
          <a:noFill/>
        </p:spPr>
        <p:txBody>
          <a:bodyPr wrap="none" lIns="0" tIns="0" rIns="0" bIns="0" rtlCol="0" anchor="t"/>
          <a:lstStyle/>
          <a:p>
            <a:pPr algn="l" latinLnBrk="1">
              <a:lnSpc>
                <a:spcPts val="3400"/>
              </a:lnSpc>
            </a:pPr>
            <a:r>
              <a:rPr lang="en-US" altLang="zh-CN" sz="215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C.墙上手影</a:t>
            </a:r>
            <a:endParaRPr lang="en-US" altLang="zh-CN" sz="2150" dirty="0"/>
          </a:p>
        </p:txBody>
      </p:sp>
      <p:pic>
        <p:nvPicPr>
          <p:cNvPr id="13" name="QC_4_BD.1_10#977fb55cd.choice_image?htil=1&amp;vcp=1&amp;pid=af8e4c894&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787384" y="4330700"/>
            <a:ext cx="1179576" cy="157276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14" name="QC_4_BD.1_11#977fb55cd?htil=1&amp;vcp=1&amp;pid=af8e4c894&amp;color=0,0,0&amp;vtp=1&amp;bbb=1"/>
          <p:cNvSpPr/>
          <p:nvPr/>
        </p:nvSpPr>
        <p:spPr>
          <a:xfrm>
            <a:off x="8787384" y="6004052"/>
            <a:ext cx="2734056" cy="431800"/>
          </a:xfrm>
          <a:prstGeom prst="rect">
            <a:avLst/>
          </a:prstGeom>
          <a:noFill/>
        </p:spPr>
        <p:txBody>
          <a:bodyPr wrap="none" lIns="0" tIns="0" rIns="0" bIns="0" rtlCol="0" anchor="t"/>
          <a:lstStyle/>
          <a:p>
            <a:pPr algn="l" latinLnBrk="1">
              <a:lnSpc>
                <a:spcPts val="3400"/>
              </a:lnSpc>
            </a:pPr>
            <a:r>
              <a:rPr lang="en-US" altLang="zh-CN" sz="215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D.雨后彩虹</a:t>
            </a:r>
            <a:endParaRPr lang="en-US" altLang="zh-CN" sz="2150" dirty="0"/>
          </a:p>
        </p:txBody>
      </p:sp>
      <p:sp>
        <p:nvSpPr>
          <p:cNvPr id="15" name="QC_4_AN.2_1#977fb55cd.bracket?vcp=1&amp;pid=af8e4c894&amp;color=0,0,0&amp;vpa=1&amp;vtp=1&amp;answeroption=C"/>
          <p:cNvSpPr txBox="1"/>
          <p:nvPr/>
        </p:nvSpPr>
        <p:spPr>
          <a:xfrm>
            <a:off x="5917184" y="5981192"/>
            <a:ext cx="436017" cy="523220"/>
          </a:xfrm>
          <a:prstGeom prst="rect">
            <a:avLst/>
          </a:prstGeom>
          <a:noFill/>
        </p:spPr>
        <p:txBody>
          <a:bodyPr vert="horz" wrap="none" lIns="0" tIns="0" rIns="0" bIns="0" rtlCol="0">
            <a:spAutoFit/>
          </a:bodyPr>
          <a:lstStyle/>
          <a:p>
            <a:r>
              <a:rPr lang="zh-CN" altLang="en-US" sz="3400" b="1">
                <a:solidFill>
                  <a:srgbClr val="A00021"/>
                </a:solidFill>
                <a:latin typeface="华文细黑" panose="02010600040101010101" pitchFamily="2" charset="-122"/>
              </a:rPr>
              <a:t>√</a:t>
            </a:r>
            <a:endParaRPr lang="zh-CN" altLang="en-US" sz="3400" b="1">
              <a:solidFill>
                <a:srgbClr val="A00021"/>
              </a:solidFill>
              <a:latin typeface="华文细黑" panose="02010600040101010101" pitchFamily="2" charset="-122"/>
            </a:endParaRPr>
          </a:p>
        </p:txBody>
      </p:sp>
      <p:pic>
        <p:nvPicPr>
          <p:cNvPr id="4" name="图片 3"/>
          <p:cNvPicPr>
            <a:picLocks noChangeAspect="1"/>
          </p:cNvPicPr>
          <p:nvPr/>
        </p:nvPicPr>
        <p:blipFill>
          <a:blip r:embed="rId5"/>
          <a:stretch>
            <a:fillRect/>
          </a:stretch>
        </p:blipFill>
        <p:spPr>
          <a:xfrm>
            <a:off x="5052695" y="2677795"/>
            <a:ext cx="2172335" cy="1652905"/>
          </a:xfrm>
          <a:prstGeom prst="rect">
            <a:avLst/>
          </a:prstGeom>
        </p:spPr>
      </p:pic>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Effect transition="in" filter="wipe(left)">
                                      <p:cBhvr>
                                        <p:cTn id="7"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3_1#833776b1a?sp=1&amp;vcp=1&amp;pid=af8e4c894&amp;color=0,0,0&amp;vtp=1&amp;bt=1&amp;bbb=1&amp;hb=1"/>
          <p:cNvSpPr/>
          <p:nvPr/>
        </p:nvSpPr>
        <p:spPr>
          <a:xfrm>
            <a:off x="576072" y="1177930"/>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2.停放自行车时，若要从如图2四点中选择一点施加竖直向上的力</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，将后轮略微提</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起</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其中最省力的点是(</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zh-CN" altLang="en-US"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zh-CN" altLang="en-US"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p:txBody>
      </p:sp>
      <mc:AlternateContent xmlns:mc="http://schemas.openxmlformats.org/markup-compatibility/2006">
        <mc:Choice xmlns:a14="http://schemas.microsoft.com/office/drawing/2010/main" Requires="a14">
          <p:sp>
            <p:nvSpPr>
              <p:cNvPr id="6" name="QC_4_BD.3_4#833776b1a.choices?vcp=1&amp;pid=af8e4c894&amp;color=0,0,0&amp;vtp=1&amp;bbb=1"/>
              <p:cNvSpPr/>
              <p:nvPr/>
            </p:nvSpPr>
            <p:spPr>
              <a:xfrm>
                <a:off x="576072" y="5113968"/>
                <a:ext cx="10954512" cy="533400"/>
              </a:xfrm>
              <a:prstGeom prst="rect">
                <a:avLst/>
              </a:prstGeom>
              <a:noFill/>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2794635" algn="l"/>
                    <a:tab pos="5577205" algn="l"/>
                    <a:tab pos="8347075" algn="l"/>
                  </a:tabLst>
                  <a:defRPr/>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𝑨</m:t>
                    </m:r>
                  </m:oMath>
                </a14:m>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点</a:t>
                </a:r>
                <a:r>
                  <a:rPr lang="en-US" altLang="zh-CN" sz="2400" b="1"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𝑩</m:t>
                    </m:r>
                  </m:oMath>
                </a14:m>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点</a:t>
                </a:r>
                <a:r>
                  <a:rPr lang="en-US" altLang="zh-CN" sz="2400" b="1"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𝑪</m:t>
                    </m:r>
                  </m:oMath>
                </a14:m>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点</a:t>
                </a:r>
                <a:r>
                  <a:rPr lang="en-US" altLang="zh-CN" sz="2400" b="1"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𝑫</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点</a:t>
                </a:r>
                <a:endParaRPr lang="en-US" altLang="zh-CN" sz="2400" dirty="0"/>
              </a:p>
            </p:txBody>
          </p:sp>
        </mc:Choice>
        <mc:Fallback>
          <p:sp>
            <p:nvSpPr>
              <p:cNvPr id="6" name="QC_4_BD.3_4#833776b1a.choices?vcp=1&amp;pid=af8e4c894&amp;color=0,0,0&amp;vtp=1&amp;bbb=1"/>
              <p:cNvSpPr>
                <a:spLocks noRot="1" noChangeAspect="1" noMove="1" noResize="1" noEditPoints="1" noAdjustHandles="1" noChangeArrowheads="1" noChangeShapeType="1" noTextEdit="1"/>
              </p:cNvSpPr>
              <p:nvPr/>
            </p:nvSpPr>
            <p:spPr>
              <a:xfrm>
                <a:off x="576072" y="5113968"/>
                <a:ext cx="10954512" cy="533400"/>
              </a:xfrm>
              <a:prstGeom prst="rect">
                <a:avLst/>
              </a:prstGeom>
              <a:blipFill rotWithShape="1">
                <a:blip r:embed="rId1"/>
                <a:stretch>
                  <a:fillRect l="-1" t="-59" r="2" b="59"/>
                </a:stretch>
              </a:blipFill>
            </p:spPr>
            <p:txBody>
              <a:bodyPr/>
              <a:lstStyle/>
              <a:p>
                <a:r>
                  <a:rPr lang="zh-CN" altLang="en-US">
                    <a:noFill/>
                  </a:rPr>
                  <a:t> </a:t>
                </a:r>
              </a:p>
            </p:txBody>
          </p:sp>
        </mc:Fallback>
      </mc:AlternateContent>
      <p:sp>
        <p:nvSpPr>
          <p:cNvPr id="7" name="QC_4_AN.4_1#833776b1a.bracket?vcp=1&amp;pid=af8e4c894&amp;color=0,0,0&amp;vpa=2&amp;vtp=1&amp;answeroption=D"/>
          <p:cNvSpPr txBox="1"/>
          <p:nvPr/>
        </p:nvSpPr>
        <p:spPr>
          <a:xfrm>
            <a:off x="8796147" y="5146988"/>
            <a:ext cx="474489" cy="569387"/>
          </a:xfrm>
          <a:prstGeom prst="rect">
            <a:avLst/>
          </a:prstGeom>
          <a:noFill/>
        </p:spPr>
        <p:txBody>
          <a:bodyPr vert="horz" wrap="none" lIns="0" tIns="0" rIns="0" bIns="0" rtlCol="0">
            <a:spAutoFit/>
          </a:bodyPr>
          <a:lstStyle/>
          <a:p>
            <a:r>
              <a:rPr lang="zh-CN" altLang="en-US" sz="3700" b="1">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pic>
        <p:nvPicPr>
          <p:cNvPr id="5" name="图片 4"/>
          <p:cNvPicPr>
            <a:picLocks noChangeAspect="1"/>
          </p:cNvPicPr>
          <p:nvPr/>
        </p:nvPicPr>
        <p:blipFill>
          <a:blip r:embed="rId2"/>
          <a:stretch>
            <a:fillRect/>
          </a:stretch>
        </p:blipFill>
        <p:spPr>
          <a:xfrm>
            <a:off x="4853305" y="2746375"/>
            <a:ext cx="3311525" cy="2131060"/>
          </a:xfrm>
          <a:prstGeom prst="rect">
            <a:avLst/>
          </a:prstGeom>
        </p:spPr>
      </p:pic>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ipe(left)">
                                      <p:cBhvr>
                                        <p:cTn id="7"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5_1#06d3b0035?vcp=1&amp;pid=af8e4c894&amp;color=0,0,0&amp;vtp=1&amp;bt=1&amp;bbb=1&amp;hb=1"/>
          <p:cNvSpPr/>
          <p:nvPr/>
        </p:nvSpPr>
        <p:spPr>
          <a:xfrm>
            <a:off x="576072" y="1746663"/>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3.水的物态变化使自然界有了千姿百态的奇观。下列现象中</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，通过汽化形成的是</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zh-CN" altLang="en-US"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zh-CN" altLang="en-US"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p:txBody>
      </p:sp>
      <p:pic>
        <p:nvPicPr>
          <p:cNvPr id="4" name="QC_4_BD.5_2#06d3b0035.choice_image?htil=1&amp;vcp=1&amp;pid=af8e4c89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76072" y="3100483"/>
            <a:ext cx="2093976" cy="135331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4_BD.5_3#06d3b0035?htil=1&amp;vcp=1&amp;pid=af8e4c894&amp;color=0,0,0&amp;vtp=1&amp;bbb=1"/>
          <p:cNvSpPr/>
          <p:nvPr/>
        </p:nvSpPr>
        <p:spPr>
          <a:xfrm>
            <a:off x="576072" y="4545235"/>
            <a:ext cx="2734056"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A.露珠消失</a:t>
            </a:r>
            <a:endParaRPr lang="en-US" altLang="zh-CN" sz="2400" dirty="0"/>
          </a:p>
        </p:txBody>
      </p:sp>
      <p:pic>
        <p:nvPicPr>
          <p:cNvPr id="6" name="QC_4_BD.5_4#06d3b0035.choice_image?htil=1&amp;vcp=1&amp;pid=af8e4c894&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310128" y="2972467"/>
            <a:ext cx="2203704" cy="148132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7" name="QC_4_BD.5_5#06d3b0035?htil=1&amp;vcp=1&amp;pid=af8e4c894&amp;color=0,0,0&amp;vtp=1&amp;bbb=1"/>
          <p:cNvSpPr/>
          <p:nvPr/>
        </p:nvSpPr>
        <p:spPr>
          <a:xfrm>
            <a:off x="3310128" y="4545235"/>
            <a:ext cx="2734056"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B.冰雪消融</a:t>
            </a:r>
            <a:endParaRPr lang="en-US" altLang="zh-CN" sz="2400" dirty="0"/>
          </a:p>
        </p:txBody>
      </p:sp>
      <p:pic>
        <p:nvPicPr>
          <p:cNvPr id="8" name="QC_4_BD.5_6#06d3b0035.choice_image?htil=1&amp;vcp=1&amp;pid=af8e4c894&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044184" y="2981611"/>
            <a:ext cx="2203704" cy="146304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9" name="QC_4_BD.5_7#06d3b0035?htil=1&amp;vcp=1&amp;pid=af8e4c894&amp;color=0,0,0&amp;vtp=1&amp;bbb=1"/>
          <p:cNvSpPr/>
          <p:nvPr/>
        </p:nvSpPr>
        <p:spPr>
          <a:xfrm>
            <a:off x="6044184" y="4545235"/>
            <a:ext cx="2734056"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C.泼水成冰</a:t>
            </a:r>
            <a:endParaRPr lang="en-US" altLang="zh-CN" sz="2400" dirty="0"/>
          </a:p>
        </p:txBody>
      </p:sp>
      <p:pic>
        <p:nvPicPr>
          <p:cNvPr id="10" name="QC_4_BD.5_8#06d3b0035.choice_image?htil=1&amp;vcp=1&amp;pid=af8e4c894&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787384" y="2990755"/>
            <a:ext cx="2203704" cy="146304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11" name="QC_4_BD.5_9#06d3b0035?htil=1&amp;vcp=1&amp;pid=af8e4c894&amp;color=0,0,0&amp;vtp=1&amp;bbb=1"/>
          <p:cNvSpPr/>
          <p:nvPr/>
        </p:nvSpPr>
        <p:spPr>
          <a:xfrm>
            <a:off x="8787384" y="4545235"/>
            <a:ext cx="2734056"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D.树结雾凇</a:t>
            </a:r>
            <a:endParaRPr lang="en-US" altLang="zh-CN" sz="2400" dirty="0"/>
          </a:p>
        </p:txBody>
      </p:sp>
      <p:sp>
        <p:nvSpPr>
          <p:cNvPr id="12" name="QC_4_AN.6_1#06d3b0035.bracket?vcp=1&amp;pid=af8e4c894&amp;color=0,0,0&amp;vpa=3&amp;vtp=1&amp;answeroption=A"/>
          <p:cNvSpPr txBox="1"/>
          <p:nvPr/>
        </p:nvSpPr>
        <p:spPr>
          <a:xfrm>
            <a:off x="449072" y="4578255"/>
            <a:ext cx="474489" cy="569387"/>
          </a:xfrm>
          <a:prstGeom prst="rect">
            <a:avLst/>
          </a:prstGeom>
          <a:noFill/>
        </p:spPr>
        <p:txBody>
          <a:bodyPr vert="horz" wrap="none" lIns="0" tIns="0" rIns="0" bIns="0" rtlCol="0">
            <a:spAutoFit/>
          </a:bodyPr>
          <a:lstStyle/>
          <a:p>
            <a:r>
              <a:rPr lang="zh-CN" altLang="en-US" sz="3700" b="1">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wipe(left)">
                                      <p:cBhvr>
                                        <p:cTn id="7"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7_1#755449af6?sp=1&amp;vcp=1&amp;pid=af8e4c894&amp;color=0,0,0&amp;mp=1&amp;vtp=1&amp;bt=1&amp;bbb=1&amp;hb=1"/>
          <p:cNvSpPr/>
          <p:nvPr/>
        </p:nvSpPr>
        <p:spPr>
          <a:xfrm>
            <a:off x="576072" y="1726570"/>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4.“两个黄鹂鸣翠柳，一行白鹭上青天</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。”杜甫的诗句描绘了成都草堂门前浣花溪秀</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丽的景色</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（意境图如图3所示）。</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下列说法中不正确的是(</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zh-CN" altLang="en-US"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zh-CN" altLang="en-US"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p:txBody>
      </p:sp>
      <p:sp>
        <p:nvSpPr>
          <p:cNvPr id="6" name="QC_4_BD.7_4#755449af6.choices?htil=1&amp;vcp=1&amp;pid=af8e4c894&amp;color=0,0,0&amp;vtp=1&amp;bbb=1"/>
          <p:cNvSpPr/>
          <p:nvPr/>
        </p:nvSpPr>
        <p:spPr>
          <a:xfrm>
            <a:off x="576072" y="2881308"/>
            <a:ext cx="8650224" cy="22352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A.人们能从各个方向看见黄鹂，是由于光发生了漫反射</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.人们看到溪水中的鱼比实际位置浅，是光的折射现象</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.阳光下的溪水波光是水面对光的反射现象</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.人们目送白鹭高飞远去的过程中，眼睛的晶状体变厚</a:t>
            </a:r>
            <a:endParaRPr lang="en-US" altLang="zh-CN" sz="2400" dirty="0"/>
          </a:p>
        </p:txBody>
      </p:sp>
      <p:sp>
        <p:nvSpPr>
          <p:cNvPr id="7" name="QC_4_AN.8_1#755449af6.bracket?vcp=1&amp;pid=af8e4c894&amp;color=0,0,0&amp;mp=1&amp;vpa=4&amp;vtp=1&amp;answeroption=D"/>
          <p:cNvSpPr txBox="1"/>
          <p:nvPr/>
        </p:nvSpPr>
        <p:spPr>
          <a:xfrm>
            <a:off x="449072" y="4654228"/>
            <a:ext cx="474489" cy="569387"/>
          </a:xfrm>
          <a:prstGeom prst="rect">
            <a:avLst/>
          </a:prstGeom>
          <a:noFill/>
        </p:spPr>
        <p:txBody>
          <a:bodyPr vert="horz" wrap="none" lIns="0" tIns="0" rIns="0" bIns="0" rtlCol="0">
            <a:spAutoFit/>
          </a:bodyPr>
          <a:lstStyle/>
          <a:p>
            <a:r>
              <a:rPr lang="zh-CN" altLang="en-US" sz="3700" b="1">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pic>
        <p:nvPicPr>
          <p:cNvPr id="3" name="图片 2"/>
          <p:cNvPicPr>
            <a:picLocks noChangeAspect="1"/>
          </p:cNvPicPr>
          <p:nvPr/>
        </p:nvPicPr>
        <p:blipFill>
          <a:blip r:embed="rId1"/>
          <a:stretch>
            <a:fillRect/>
          </a:stretch>
        </p:blipFill>
        <p:spPr>
          <a:xfrm>
            <a:off x="8853170" y="3086735"/>
            <a:ext cx="2260600" cy="1605280"/>
          </a:xfrm>
          <a:prstGeom prst="rect">
            <a:avLst/>
          </a:prstGeom>
        </p:spPr>
      </p:pic>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ipe(left)">
                                      <p:cBhvr>
                                        <p:cTn id="7"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9_1#f43576a0f?sp=1&amp;vcp=1&amp;pid=af8e4c894&amp;color=0,0,0&amp;vtp=1&amp;bt=1&amp;bbb=1"/>
          <p:cNvSpPr/>
          <p:nvPr/>
        </p:nvSpPr>
        <p:spPr>
          <a:xfrm>
            <a:off x="576072" y="967137"/>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5.下列与压强有关的生产生活实例的说法中，</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不正确的是(</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zh-CN" altLang="en-US"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zh-CN" altLang="en-US"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p:txBody>
      </p:sp>
      <p:pic>
        <p:nvPicPr>
          <p:cNvPr id="3" name="QC_4_BD.9_2#f43576a0f?vcp=1&amp;pid=af8e4c89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878965" y="1712595"/>
            <a:ext cx="8897620" cy="220853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4_BD.9_3#f43576a0f.choices?vcp=1&amp;pid=af8e4c894&amp;color=0,0,0&amp;vtp=1&amp;bbb=1"/>
          <p:cNvSpPr/>
          <p:nvPr/>
        </p:nvSpPr>
        <p:spPr>
          <a:xfrm>
            <a:off x="576072" y="3921030"/>
            <a:ext cx="10954512" cy="22352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A.图甲：三峡大坝的坝体横截面上窄下宽，是因为坝底受到水的压强大</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.图乙：飞机能够腾空而起是因为机翼上下表面气体的流速不同产生向上的升力</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.图丙：青藏高原边防战士用高压锅煮面条，是因为海拔越高，大气压越大</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.图丁：用真空吸盘搬运沉重的钢板是利用大气压来完成的</a:t>
            </a:r>
            <a:endParaRPr lang="en-US" altLang="zh-CN" sz="2400" dirty="0"/>
          </a:p>
        </p:txBody>
      </p:sp>
      <p:sp>
        <p:nvSpPr>
          <p:cNvPr id="6" name="QC_4_AN.10_1#f43576a0f.bracket?vcp=1&amp;pid=af8e4c894&amp;color=0,0,0&amp;vpa=5&amp;vtp=1&amp;answeroption=C"/>
          <p:cNvSpPr txBox="1"/>
          <p:nvPr/>
        </p:nvSpPr>
        <p:spPr>
          <a:xfrm>
            <a:off x="449072" y="5122450"/>
            <a:ext cx="474489" cy="569387"/>
          </a:xfrm>
          <a:prstGeom prst="rect">
            <a:avLst/>
          </a:prstGeom>
          <a:noFill/>
        </p:spPr>
        <p:txBody>
          <a:bodyPr vert="horz" wrap="none" lIns="0" tIns="0" rIns="0" bIns="0" rtlCol="0">
            <a:spAutoFit/>
          </a:bodyPr>
          <a:lstStyle/>
          <a:p>
            <a:r>
              <a:rPr lang="zh-CN" altLang="en-US" sz="3700" b="1">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8566</Words>
  <Application>WPS 演示</Application>
  <PresentationFormat>自定义</PresentationFormat>
  <Paragraphs>487</Paragraphs>
  <Slides>46</Slides>
  <Notes>45</Notes>
  <HiddenSlides>0</HiddenSlides>
  <MMClips>0</MMClips>
  <ScaleCrop>false</ScaleCrop>
  <HeadingPairs>
    <vt:vector size="6" baseType="variant">
      <vt:variant>
        <vt:lpstr>已用的字体</vt:lpstr>
      </vt:variant>
      <vt:variant>
        <vt:i4>15</vt:i4>
      </vt:variant>
      <vt:variant>
        <vt:lpstr>主题</vt:lpstr>
      </vt:variant>
      <vt:variant>
        <vt:i4>2</vt:i4>
      </vt:variant>
      <vt:variant>
        <vt:lpstr>幻灯片标题</vt:lpstr>
      </vt:variant>
      <vt:variant>
        <vt:i4>46</vt:i4>
      </vt:variant>
    </vt:vector>
  </HeadingPairs>
  <TitlesOfParts>
    <vt:vector size="63" baseType="lpstr">
      <vt:lpstr>Arial</vt:lpstr>
      <vt:lpstr>宋体</vt:lpstr>
      <vt:lpstr>Wingdings</vt:lpstr>
      <vt:lpstr>微软雅黑</vt:lpstr>
      <vt:lpstr>微软雅黑</vt:lpstr>
      <vt:lpstr>黑体</vt:lpstr>
      <vt:lpstr>黑体</vt:lpstr>
      <vt:lpstr>Times New Roman</vt:lpstr>
      <vt:lpstr>Times New Roman</vt:lpstr>
      <vt:lpstr>宋体</vt:lpstr>
      <vt:lpstr>Cambria Math</vt:lpstr>
      <vt:lpstr>华文细黑</vt:lpstr>
      <vt:lpstr>Arial Unicode MS</vt:lpstr>
      <vt:lpstr>等线</vt:lpstr>
      <vt:lpstr>Calibri</vt:lpstr>
      <vt:lpstr/>
      <vt:lpstr>1_</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杨阳</cp:lastModifiedBy>
  <cp:revision>8</cp:revision>
  <dcterms:created xsi:type="dcterms:W3CDTF">2025-04-10T06:41:00Z</dcterms:created>
  <dcterms:modified xsi:type="dcterms:W3CDTF">2025-04-11T08:32:22Z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1F7143B3A239452C9B7BA3CBF8893721_12</vt:lpwstr>
  </property>
  <property fmtid="{D5CDD505-2E9C-101B-9397-08002B2CF9AE}" pid="3" name="KSOProductBuildVer">
    <vt:lpwstr>2052-12.1.0.20305</vt:lpwstr>
  </property>
</Properties>
</file>