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</p:sldIdLst>
  <p:sldSz cx="12096750" cy="6840220"/>
  <p:notesSz cx="6840220" cy="120967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4" d="100"/>
          <a:sy n="114" d="100"/>
        </p:scale>
        <p:origin x="46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39" Type="http://schemas.openxmlformats.org/officeDocument/2006/relationships/presProps" Target="presProps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daode_fazhi#pid=67f34dfb4e3858257340cff6#tid=67f760b618be2f000a99e4c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468112" y="4069080"/>
            <a:ext cx="4681728" cy="83210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lang="en-US" sz="4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道德与法治  A版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9e68f8a83?sp=1&amp;vcp=1&amp;pid=58df6f318&amp;color=0,0,0&amp;vtp=1&amp;bt=1&amp;bbb=1"/>
          <p:cNvSpPr/>
          <p:nvPr/>
        </p:nvSpPr>
        <p:spPr>
          <a:xfrm>
            <a:off x="576072" y="53949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以下对生活中的现象点评正确的有(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graphicFrame>
        <p:nvGraphicFramePr>
          <p:cNvPr id="11" name="QC_5_BD.13_2#9e68f8a83?colgroup=2,24,7&amp;vcp=1&amp;pid=58df6f318&amp;color=0,0,0&amp;vtp=1&amp;bbb=1&amp;hb=1"/>
          <p:cNvGraphicFramePr>
            <a:graphicFrameLocks noGrp="1"/>
          </p:cNvGraphicFramePr>
          <p:nvPr/>
        </p:nvGraphicFramePr>
        <p:xfrm>
          <a:off x="576072" y="1145159"/>
          <a:ext cx="10908792" cy="4596892"/>
        </p:xfrm>
        <a:graphic>
          <a:graphicData uri="http://schemas.openxmlformats.org/drawingml/2006/table">
            <a:tbl>
              <a:tblPr/>
              <a:tblGrid>
                <a:gridCol w="932688"/>
                <a:gridCol w="7626096"/>
                <a:gridCol w="2350008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序号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现象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点评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7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刘某将穿脏了的网购衣服以符合“七日内无理由退货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”规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定为由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要求商家退货退款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自觉遵守社会规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7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李某在规定时间内完成个人所得税综合所得年度汇算申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报并补缴税款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依法履行纳税的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义务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7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余某某因拐卖17名儿童被人民法院依法判处死刑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剥夺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政治权利终身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不犯罪是人们行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为的底线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7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从2024年秋季学期开始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大学生王某领取的国家助学金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从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300元提高到3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700元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国家保障公民的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受教育权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C_5_BD.13_3#9e68f8a83.choices?vcp=1&amp;pid=58df6f318&amp;color=0,0,0&amp;vtp=1&amp;bbb=1"/>
          <p:cNvSpPr/>
          <p:nvPr/>
        </p:nvSpPr>
        <p:spPr>
          <a:xfrm>
            <a:off x="576072" y="586955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.①③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B.①④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C.②③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.②④</a:t>
            </a:r>
            <a:endParaRPr lang="en-US" altLang="zh-CN" sz="2400" dirty="0"/>
          </a:p>
        </p:txBody>
      </p:sp>
      <p:sp>
        <p:nvSpPr>
          <p:cNvPr id="3" name="QC_5_AN.14_1#9e68f8a83.bracket?vcp=1&amp;pid=58df6f318&amp;color=0,0,0&amp;vpa=7&amp;vtp=1&amp;answeroption=D"/>
          <p:cNvSpPr txBox="1"/>
          <p:nvPr/>
        </p:nvSpPr>
        <p:spPr>
          <a:xfrm>
            <a:off x="8815197" y="590257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5_1#7f6cd5686?vcp=1&amp;pid=58df6f318&amp;color=0,0,0&amp;vtp=1&amp;bt=1&amp;bbb=1&amp;hb=1"/>
          <p:cNvSpPr/>
          <p:nvPr/>
        </p:nvSpPr>
        <p:spPr>
          <a:xfrm>
            <a:off x="576072" y="201486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8.“人民卫士”国家荣誉称号获得者巴依卡·凯力迪别克老人，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一家三代人接力戍边，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从未退缩过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。老人说：“父亲告诉我，没有国家的界碑，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哪有我们的家和牛羊。”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老人的话语让我们感受到(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15_2#7f6cd5686.choices?vcp=1&amp;pid=58df6f318&amp;color=0,0,0&amp;vtp=1&amp;bbb=1"/>
          <p:cNvSpPr/>
          <p:nvPr/>
        </p:nvSpPr>
        <p:spPr>
          <a:xfrm>
            <a:off x="576072" y="371569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.人民利益是国家利益的集中表现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.坚持国家利益至上的高尚情操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C.维护国家安全是公民的基本权利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.以自强不息为核心的民族精神</a:t>
            </a:r>
            <a:endParaRPr lang="en-US" altLang="zh-CN" sz="2400" dirty="0"/>
          </a:p>
        </p:txBody>
      </p:sp>
      <p:sp>
        <p:nvSpPr>
          <p:cNvPr id="5" name="QC_5_AN.16_1#7f6cd5686.bracket?vcp=1&amp;pid=58df6f318&amp;color=0,0,0&amp;vpa=8&amp;vtp=1&amp;answeroption=B"/>
          <p:cNvSpPr txBox="1"/>
          <p:nvPr/>
        </p:nvSpPr>
        <p:spPr>
          <a:xfrm>
            <a:off x="6033262" y="377411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7_1#874dab316?sp=1&amp;vcp=1&amp;pid=58df6f318&amp;color=0,0,0&amp;vtp=1&amp;bt=1&amp;bbb=1"/>
          <p:cNvSpPr/>
          <p:nvPr/>
        </p:nvSpPr>
        <p:spPr>
          <a:xfrm>
            <a:off x="576072" y="135067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9.以下是小南在学习宪法知识时整理的两条信息，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其共同反映的道理是(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pic>
        <p:nvPicPr>
          <p:cNvPr id="3" name="QC_5_BD.17_2#874dab316?vcp=1&amp;pid=58df6f31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81912" y="1956340"/>
            <a:ext cx="8924544" cy="222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17_3#874dab316.choices?vcp=1&amp;pid=58df6f318&amp;color=0,0,0&amp;vtp=1&amp;bbb=1"/>
          <p:cNvSpPr/>
          <p:nvPr/>
        </p:nvSpPr>
        <p:spPr>
          <a:xfrm>
            <a:off x="576072" y="430584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.教育法是根据宪法制定的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.国家的一切权力属于公民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C.宪法与每个公民息息相关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.宪法是治国安邦的总章程</a:t>
            </a:r>
            <a:endParaRPr lang="en-US" altLang="zh-CN" sz="2400" dirty="0"/>
          </a:p>
        </p:txBody>
      </p:sp>
      <p:sp>
        <p:nvSpPr>
          <p:cNvPr id="6" name="QC_5_AN.18_1#874dab316.bracket?vcp=1&amp;pid=58df6f318&amp;color=0,0,0&amp;vpa=9&amp;vtp=1&amp;answeroption=C"/>
          <p:cNvSpPr txBox="1"/>
          <p:nvPr/>
        </p:nvSpPr>
        <p:spPr>
          <a:xfrm>
            <a:off x="449072" y="493576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dcb6a205f?sp=1&amp;vcp=1&amp;pid=58df6f318&amp;color=0,0,0&amp;vtp=1&amp;bt=1&amp;bbb=1&amp;hb=1"/>
          <p:cNvSpPr/>
          <p:nvPr/>
        </p:nvSpPr>
        <p:spPr>
          <a:xfrm>
            <a:off x="576072" y="53998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10.某校以“走进司法机关，感受司法公正”为主题开展社会实践活动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。下列同学们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选择的实践地点与本次活动主题相契合的有(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19_2#dcb6a205f?vcp=1&amp;pid=58df6f318&amp;color=0,0,0&amp;vtp=1&amp;bbb=1"/>
          <p:cNvSpPr/>
          <p:nvPr/>
        </p:nvSpPr>
        <p:spPr>
          <a:xfrm>
            <a:off x="576072" y="169472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①人民政府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②居民委员会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③人民法院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④人民检察院</a:t>
            </a:r>
            <a:endParaRPr lang="en-US" altLang="zh-CN" sz="2400" dirty="0"/>
          </a:p>
        </p:txBody>
      </p:sp>
      <p:sp>
        <p:nvSpPr>
          <p:cNvPr id="5" name="QC_5_BD.19_3#dcb6a205f.choices?vcp=1&amp;pid=58df6f318&amp;color=0,0,0&amp;vtp=1&amp;bbb=1"/>
          <p:cNvSpPr/>
          <p:nvPr/>
        </p:nvSpPr>
        <p:spPr>
          <a:xfrm>
            <a:off x="576072" y="221758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.①②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B.①④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C.②③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.③④</a:t>
            </a:r>
            <a:endParaRPr lang="en-US" altLang="zh-CN" sz="2400" dirty="0"/>
          </a:p>
        </p:txBody>
      </p:sp>
      <p:sp>
        <p:nvSpPr>
          <p:cNvPr id="6" name="QC_5_BD.21_1#f3b5e0977?sp=1&amp;vcp=1&amp;pid=58df6f318&amp;color=0,0,0&amp;vtp=1&amp;bbb=1&amp;hb=1"/>
          <p:cNvSpPr/>
          <p:nvPr/>
        </p:nvSpPr>
        <p:spPr>
          <a:xfrm>
            <a:off x="576072" y="2740441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11.2025年1月7日公布的《全国统一大市场建设指引（试行）》（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以下简称指引）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指出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，全面取消在就业地参保户籍限制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各地区不得在户籍、地域、身份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、档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、人事关系等方面设置影响人才流动的政策性障碍。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该指引的出台(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8" name="QC_5_BD.21_2#f3b5e0977?vcp=1&amp;pid=58df6f318&amp;color=0,0,0&amp;vtp=1&amp;bbb=1&amp;hb=1"/>
          <p:cNvSpPr/>
          <p:nvPr/>
        </p:nvSpPr>
        <p:spPr>
          <a:xfrm>
            <a:off x="576072" y="4442242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①旨在实现绝对平等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②建成了全国统一的大市场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③将会促进人才流动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④利于创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设公平的就业环境</a:t>
            </a:r>
            <a:endParaRPr lang="en-US" altLang="zh-CN" sz="2400" dirty="0"/>
          </a:p>
        </p:txBody>
      </p:sp>
      <p:sp>
        <p:nvSpPr>
          <p:cNvPr id="9" name="QC_5_BD.21_3#f3b5e0977.choices?vcp=1&amp;pid=58df6f318&amp;color=0,0,0&amp;vtp=1&amp;bbb=1"/>
          <p:cNvSpPr/>
          <p:nvPr/>
        </p:nvSpPr>
        <p:spPr>
          <a:xfrm>
            <a:off x="576072" y="559794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.①②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B.①④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C.②③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.③④</a:t>
            </a:r>
            <a:endParaRPr lang="en-US" altLang="zh-CN" sz="2400" dirty="0"/>
          </a:p>
        </p:txBody>
      </p:sp>
      <p:sp>
        <p:nvSpPr>
          <p:cNvPr id="10" name="QC_5_AN.20_1#dcb6a205f.bracket?vcp=1&amp;pid=58df6f318&amp;color=0,0,0&amp;vpa=10&amp;vtp=1&amp;answeroption=D"/>
          <p:cNvSpPr txBox="1"/>
          <p:nvPr/>
        </p:nvSpPr>
        <p:spPr>
          <a:xfrm>
            <a:off x="8815197" y="225060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1" name="QC_5_AN.22_1#f3b5e0977.bracket?vcp=1&amp;pid=58df6f318&amp;color=0,0,0&amp;vpa=11&amp;vtp=1&amp;answeroption=D"/>
          <p:cNvSpPr txBox="1"/>
          <p:nvPr/>
        </p:nvSpPr>
        <p:spPr>
          <a:xfrm>
            <a:off x="8815197" y="5630962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3_1#6e932b0db?vcp=1&amp;pid=58df6f318&amp;color=0,0,0&amp;vtp=1&amp;bt=1&amp;bbb=1&amp;hb=1"/>
          <p:cNvSpPr/>
          <p:nvPr/>
        </p:nvSpPr>
        <p:spPr>
          <a:xfrm>
            <a:off x="576072" y="145352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12.2024年12月30日，南珠高铁南玉段开通运营，广西14个设区市全部实现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“市市通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高铁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”。至此，广西成为中国西部地区首个实现“市市通高铁”的省区。广西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“市市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通高铁”(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23_2#6e932b0db.choices?vcp=1&amp;pid=58df6f318&amp;color=0,0,0&amp;vtp=1&amp;bbb=1"/>
          <p:cNvSpPr/>
          <p:nvPr/>
        </p:nvSpPr>
        <p:spPr>
          <a:xfrm>
            <a:off x="576072" y="3154358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A.得益于我国科技创新能力的不断增强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.促进城乡融合发展，全面建成小康社会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.为人民出行带来便利，确保人人富裕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.落实开放理念，助力广西实现高速发展</a:t>
            </a:r>
            <a:endParaRPr lang="en-US" altLang="zh-CN" sz="2400" dirty="0"/>
          </a:p>
        </p:txBody>
      </p:sp>
      <p:sp>
        <p:nvSpPr>
          <p:cNvPr id="5" name="QC_5_AN.24_1#6e932b0db.bracket?vcp=1&amp;pid=58df6f318&amp;color=0,0,0&amp;vpa=12&amp;vtp=1&amp;answeroption=A"/>
          <p:cNvSpPr txBox="1"/>
          <p:nvPr/>
        </p:nvSpPr>
        <p:spPr>
          <a:xfrm>
            <a:off x="449072" y="321277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5_1#ca6f4c2c7?sp=1&amp;vcp=1&amp;pid=58df6f318&amp;color=0,0,0&amp;vtp=1&amp;bt=1&amp;bbb=1&amp;hb=1"/>
          <p:cNvSpPr/>
          <p:nvPr/>
        </p:nvSpPr>
        <p:spPr>
          <a:xfrm>
            <a:off x="576072" y="1171580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13.近年来，广大人民对于增加假期的呼声日益高涨，有关部门通过网络媒体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、专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题调研等渠道广泛收集整理人民意见建议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。2024年11月,国务院公布了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《国务院关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于修改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〈全国年节及纪念日放假办法〉的决定》，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规定全体公民放假的假日增加2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天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，回应了民众期待。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这说明(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25_2#ca6f4c2c7?vcp=1&amp;pid=58df6f318&amp;color=0,0,0&amp;vtp=1&amp;bbb=1&amp;hb=1"/>
          <p:cNvSpPr/>
          <p:nvPr/>
        </p:nvSpPr>
        <p:spPr>
          <a:xfrm>
            <a:off x="576072" y="341851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①人民当家作主是社会主义民主政治的本质特征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我国公民积极参与民主生活，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民主权利不断扩大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③民主监督是公民参与民主生活、行使民主权利的形式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④我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国全过程人民民主是最广泛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、最真实、最管用的民主</a:t>
            </a:r>
            <a:endParaRPr lang="en-US" altLang="zh-CN" sz="2400" dirty="0"/>
          </a:p>
        </p:txBody>
      </p:sp>
      <p:sp>
        <p:nvSpPr>
          <p:cNvPr id="5" name="QC_5_BD.25_3#ca6f4c2c7.choices?vcp=1&amp;pid=58df6f318&amp;color=0,0,0&amp;vtp=1&amp;bbb=1"/>
          <p:cNvSpPr/>
          <p:nvPr/>
        </p:nvSpPr>
        <p:spPr>
          <a:xfrm>
            <a:off x="576072" y="512031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.①②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B.①④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C.②③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.③④</a:t>
            </a:r>
            <a:endParaRPr lang="en-US" altLang="zh-CN" sz="2400" dirty="0"/>
          </a:p>
        </p:txBody>
      </p:sp>
      <p:sp>
        <p:nvSpPr>
          <p:cNvPr id="6" name="QC_5_AN.26_1#ca6f4c2c7.bracket?vcp=1&amp;pid=58df6f318&amp;color=0,0,0&amp;vpa=13&amp;vtp=1&amp;answeroption=B"/>
          <p:cNvSpPr txBox="1"/>
          <p:nvPr/>
        </p:nvSpPr>
        <p:spPr>
          <a:xfrm>
            <a:off x="3250692" y="515333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7_1#4f98de88c?vcp=1&amp;pid=58df6f318&amp;color=0,0,0&amp;vtp=1&amp;bt=1&amp;bbb=1&amp;hb=1"/>
          <p:cNvSpPr/>
          <p:nvPr/>
        </p:nvSpPr>
        <p:spPr>
          <a:xfrm>
            <a:off x="576072" y="1741810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14.2024年11月28日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，第十一批在韩中国人民志愿军烈士遗骸迎回仪式在沈阳举行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国旗为盖，军机护航，仪仗相伴，礼枪鸣响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祖国和人民用最高礼仪迎接43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位</a:t>
            </a:r>
            <a:endParaRPr lang="en-US" altLang="zh-CN" sz="2400" b="1" i="0" dirty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在韩中国人民志愿军烈士的遗骸归来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。以下最适合作为这则新闻标题的是(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27_2#4f98de88c.choices?vcp=1&amp;pid=58df6f318&amp;color=0,0,0&amp;vtp=1&amp;bbb=1"/>
          <p:cNvSpPr/>
          <p:nvPr/>
        </p:nvSpPr>
        <p:spPr>
          <a:xfrm>
            <a:off x="576072" y="398874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A.擎起法律利剑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，捍卫英烈荣光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.高扬时代精神，加强制度保障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.促进文化交流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，凝聚价值追求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.英魂荣归故土，浩气长耀中华</a:t>
            </a:r>
            <a:endParaRPr lang="en-US" altLang="zh-CN" sz="2400" dirty="0"/>
          </a:p>
        </p:txBody>
      </p:sp>
      <p:sp>
        <p:nvSpPr>
          <p:cNvPr id="5" name="QC_5_AN.28_1#4f98de88c.bracket?vcp=1&amp;pid=58df6f318&amp;color=0,0,0&amp;vpa=14&amp;vtp=1&amp;answeroption=D"/>
          <p:cNvSpPr txBox="1"/>
          <p:nvPr/>
        </p:nvSpPr>
        <p:spPr>
          <a:xfrm>
            <a:off x="6033262" y="461866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9_1#bea125fe5?sp=1&amp;vcp=1&amp;pid=58df6f318&amp;color=0,0,0&amp;mp=1&amp;vtp=1&amp;bt=1&amp;bbb=1&amp;hb=1"/>
          <p:cNvSpPr/>
          <p:nvPr/>
        </p:nvSpPr>
        <p:spPr>
          <a:xfrm>
            <a:off x="576072" y="171768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15.桂林市象山区持续推进公共服务均等化、全覆盖，实现各族群众“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同城同待遇”。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在此工作生活的新疆小伙感叹道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：“中华民族一家亲，祖国处处是家园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。”象山区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的工作(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29_2#bea125fe5?vcp=1&amp;pid=58df6f318&amp;color=0,0,0&amp;vtp=1&amp;bbb=1&amp;hb=1"/>
          <p:cNvSpPr/>
          <p:nvPr/>
        </p:nvSpPr>
        <p:spPr>
          <a:xfrm>
            <a:off x="576072" y="341851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①能促进民族平等团结互助和谐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②消除了各族人民之间的差异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③能铸牢中华民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族共同体意识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④是扶持少数民族文化的表现</a:t>
            </a:r>
            <a:endParaRPr lang="en-US" altLang="zh-CN" sz="2400" dirty="0"/>
          </a:p>
        </p:txBody>
      </p:sp>
      <p:sp>
        <p:nvSpPr>
          <p:cNvPr id="5" name="QC_5_BD.29_3#bea125fe5.choices?vcp=1&amp;pid=58df6f318&amp;color=0,0,0&amp;vtp=1&amp;bbb=1"/>
          <p:cNvSpPr/>
          <p:nvPr/>
        </p:nvSpPr>
        <p:spPr>
          <a:xfrm>
            <a:off x="576072" y="457421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.①③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B.①④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C.②③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.②④</a:t>
            </a:r>
            <a:endParaRPr lang="en-US" altLang="zh-CN" sz="2400" dirty="0"/>
          </a:p>
        </p:txBody>
      </p:sp>
      <p:sp>
        <p:nvSpPr>
          <p:cNvPr id="6" name="QC_5_AN.30_1#bea125fe5.bracket?vcp=1&amp;pid=58df6f318&amp;color=0,0,0&amp;mp=1&amp;vpa=15&amp;vtp=1&amp;answeroption=A"/>
          <p:cNvSpPr txBox="1"/>
          <p:nvPr/>
        </p:nvSpPr>
        <p:spPr>
          <a:xfrm>
            <a:off x="449072" y="460723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1_1#eaf295d82?sp=1&amp;vcp=1&amp;pid=58df6f318&amp;color=0,0,0&amp;vtp=1&amp;bt=1&amp;bbb=1"/>
          <p:cNvSpPr/>
          <p:nvPr/>
        </p:nvSpPr>
        <p:spPr>
          <a:xfrm>
            <a:off x="576072" y="12465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16.奥运梦，中国梦。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下图中我国百年奥运逐梦的历程启示我们(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pic>
        <p:nvPicPr>
          <p:cNvPr id="3" name="QC_5_BD.31_2#eaf295d82?vcp=1&amp;pid=58df6f31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360" y="1852173"/>
            <a:ext cx="10908792" cy="183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31_3#eaf295d82?vcp=1&amp;pid=58df6f318&amp;color=0,0,0&amp;vtp=1&amp;bbb=1&amp;hb=1"/>
          <p:cNvSpPr/>
          <p:nvPr/>
        </p:nvSpPr>
        <p:spPr>
          <a:xfrm>
            <a:off x="576072" y="382067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①中华民族伟大复兴已经实现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应坚信中国特色社会主义道路就是人间正道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③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要立志成为运动员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，为国争光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④实现中国梦需要一代又一代青年的接续奋斗</a:t>
            </a:r>
            <a:endParaRPr lang="en-US" altLang="zh-CN" sz="2400" dirty="0"/>
          </a:p>
        </p:txBody>
      </p:sp>
      <p:sp>
        <p:nvSpPr>
          <p:cNvPr id="6" name="QC_5_BD.31_4#eaf295d82.choices?vcp=1&amp;pid=58df6f318&amp;color=0,0,0&amp;vtp=1&amp;bbb=1"/>
          <p:cNvSpPr/>
          <p:nvPr/>
        </p:nvSpPr>
        <p:spPr>
          <a:xfrm>
            <a:off x="576072" y="497134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.①②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B.①③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C.②④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.③④</a:t>
            </a:r>
            <a:endParaRPr lang="en-US" altLang="zh-CN" sz="2400" dirty="0"/>
          </a:p>
        </p:txBody>
      </p:sp>
      <p:sp>
        <p:nvSpPr>
          <p:cNvPr id="7" name="QC_5_AN.32_1#eaf295d82.bracket?vcp=1&amp;pid=58df6f318&amp;color=0,0,0&amp;vpa=16&amp;vtp=1&amp;answeroption=C"/>
          <p:cNvSpPr txBox="1"/>
          <p:nvPr/>
        </p:nvSpPr>
        <p:spPr>
          <a:xfrm>
            <a:off x="6026912" y="500436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3_1#41c3ee668?vcp=1&amp;pid=58df6f318&amp;color=0,0,0&amp;vtp=1&amp;bt=1&amp;bbb=1&amp;hb=1"/>
          <p:cNvSpPr/>
          <p:nvPr/>
        </p:nvSpPr>
        <p:spPr>
          <a:xfrm>
            <a:off x="576072" y="145352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17.2024年11月12日，《联合国气候变化框架公约》的缔约方达成了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“巴库气候团结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契约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”的一揽子平衡成果，并打破多年围绕全球碳市场机制的争论僵局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，就碳信用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创建标准达成共识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，以确保国际碳市场在联合国监督下诚信运作。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这表明(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33_2#41c3ee668.choices?vcp=1&amp;pid=58df6f318&amp;color=0,0,0&amp;vtp=1&amp;bbb=1"/>
          <p:cNvSpPr/>
          <p:nvPr/>
        </p:nvSpPr>
        <p:spPr>
          <a:xfrm>
            <a:off x="576072" y="3154358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A.世界格局从多极化转向单极化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.合作与发展是当今时代的主题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.解决全球性气候问题需要各国的共同担当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.各国已经就构建人类命运共同体达成共识</a:t>
            </a:r>
            <a:endParaRPr lang="en-US" altLang="zh-CN" sz="2400" dirty="0"/>
          </a:p>
        </p:txBody>
      </p:sp>
      <p:sp>
        <p:nvSpPr>
          <p:cNvPr id="5" name="QC_5_AN.34_1#41c3ee668.bracket?vcp=1&amp;pid=58df6f318&amp;color=0,0,0&amp;vpa=17&amp;vtp=1&amp;answeroption=C"/>
          <p:cNvSpPr txBox="1"/>
          <p:nvPr/>
        </p:nvSpPr>
        <p:spPr>
          <a:xfrm>
            <a:off x="449072" y="435577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5_1#48a0d3287?sp=1&amp;vcp=1&amp;pid=58df6f318&amp;color=0,0,0&amp;vtp=1&amp;bt=1&amp;bbb=1&amp;hb=1"/>
          <p:cNvSpPr/>
          <p:nvPr/>
        </p:nvSpPr>
        <p:spPr>
          <a:xfrm>
            <a:off x="576072" y="1171580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18.国家主席习近平在二○二五年新年贺词中指出：“世界百年变局加速演进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，需要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以宽广胸襟超越隔阂冲突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，以博大情怀关照人类命运。中国愿同各国一道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，做友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好合作的践行者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、文明互鉴的推动者、构建人类命运共同体的参与者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，共同开创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世界的美好未来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由此可见(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35_2#48a0d3287?vcp=1&amp;pid=58df6f318&amp;color=0,0,0&amp;vtp=1&amp;bbb=1&amp;hb=1"/>
          <p:cNvSpPr/>
          <p:nvPr/>
        </p:nvSpPr>
        <p:spPr>
          <a:xfrm>
            <a:off x="576072" y="341851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①我国弘扬全人类共同价值，引领人类进步潮流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②国际环境日趋复杂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，各国之间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的矛盾无法调和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③我国积极谋求开放创新、包容互惠的发展前景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④我国坚持中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国特色大国外交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，展现了大国担当</a:t>
            </a:r>
            <a:endParaRPr lang="en-US" altLang="zh-CN" sz="2400" dirty="0"/>
          </a:p>
        </p:txBody>
      </p:sp>
      <p:sp>
        <p:nvSpPr>
          <p:cNvPr id="5" name="QC_5_BD.35_3#48a0d3287.choices?vcp=1&amp;pid=58df6f318&amp;color=0,0,0&amp;vtp=1&amp;bbb=1"/>
          <p:cNvSpPr/>
          <p:nvPr/>
        </p:nvSpPr>
        <p:spPr>
          <a:xfrm>
            <a:off x="576072" y="512031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.①②③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B.①②④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C.①③④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.②③④</a:t>
            </a:r>
            <a:endParaRPr lang="en-US" altLang="zh-CN" sz="2400" dirty="0"/>
          </a:p>
        </p:txBody>
      </p:sp>
      <p:sp>
        <p:nvSpPr>
          <p:cNvPr id="6" name="QC_5_AN.36_1#48a0d3287.bracket?vcp=1&amp;pid=58df6f318&amp;color=0,0,0&amp;vpa=18&amp;vtp=1&amp;answeroption=C"/>
          <p:cNvSpPr txBox="1"/>
          <p:nvPr/>
        </p:nvSpPr>
        <p:spPr>
          <a:xfrm>
            <a:off x="6026912" y="515333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77b69d0d?vcp=1&amp;pid=d05228694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二、非选择题（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39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O_5_BD.37_1#3c2315cc1?sp=1&amp;vcp=1&amp;pid=177b69d0d&amp;color=0,0,0&amp;vtp=1&amp;bbb=1&amp;hb=1"/>
          <p:cNvSpPr/>
          <p:nvPr/>
        </p:nvSpPr>
        <p:spPr>
          <a:xfrm>
            <a:off x="576072" y="111708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19.（8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）岁月如梭，同学们即将完成义务教育阶段的学习任务，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就要初中毕业了。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某校九年级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（1）班举办了以“我的毕业季”为主题的交流分享活动,请你参与其中。</a:t>
            </a:r>
            <a:endParaRPr lang="en-US" altLang="zh-CN" sz="2400" dirty="0"/>
          </a:p>
        </p:txBody>
      </p:sp>
      <p:pic>
        <p:nvPicPr>
          <p:cNvPr id="4" name="QO_5_BD.37_2#3c2315cc1?vcp=1&amp;pid=177b69d0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9776" y="2350199"/>
            <a:ext cx="6528816" cy="3730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8_1#f8c405899?vcp=1&amp;pid=3c2315cc1&amp;color=0,0,0&amp;vtp=1&amp;bt=1&amp;bbb=1"/>
          <p:cNvSpPr/>
          <p:nvPr/>
        </p:nvSpPr>
        <p:spPr>
          <a:xfrm>
            <a:off x="576072" y="2847980"/>
            <a:ext cx="111728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（1）根据同学们的对话，简单概括初中生活给我们的成长带来哪些收获。（4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6_AN.39_1#f8c405899?vcp=1&amp;pid=3c2315cc1&amp;color=0,0,0&amp;vtp=1&amp;bbb=1"/>
          <p:cNvSpPr/>
          <p:nvPr/>
        </p:nvSpPr>
        <p:spPr>
          <a:xfrm>
            <a:off x="576072" y="336987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spc="-10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友谊、团队精神、集体荣誉感、坚强的意志。（答出任意两点即可，每点2分，共4分）</a:t>
            </a:r>
            <a:endParaRPr lang="en-US" altLang="zh-CN" sz="24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0_1#f70070627?vcp=1&amp;pid=3c2315cc1&amp;color=0,0,0&amp;vtp=1&amp;bt=1&amp;bbb=1"/>
          <p:cNvSpPr/>
          <p:nvPr/>
        </p:nvSpPr>
        <p:spPr>
          <a:xfrm>
            <a:off x="576072" y="92774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（2）请你运用所学知识，帮助小清化解烦恼。（4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6_AN.41_1#f70070627?vcp=1&amp;pid=3c2315cc1&amp;color=0,0,0&amp;vtp=1&amp;bbb=1&amp;hb=1"/>
          <p:cNvSpPr/>
          <p:nvPr/>
        </p:nvSpPr>
        <p:spPr>
          <a:xfrm>
            <a:off x="576072" y="1449637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友谊的角度：①友谊不是一成不变的，随着一段友谊的淡出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，我们需要到新的环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境里主动敞开心扉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，与他人建立新的友谊。②建立友谊需要持续的行动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，我们也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可以与原来的同学保持联系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，用心关怀对方，共同呵护已经建立起的友谊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。班级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建设的角度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：①美好集体是充满关怀与友爱的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，一个集体成长的过程是正气和凝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聚力形成的过程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，良好的人际关系离不开每个人的共同努力。②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在集体生活中，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我们要学会接纳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、理解和包容他人，学会关爱他人、相互帮助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，这样才能共同营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造良好的班级氛围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。（答出任意两点即可，每点2分，共4分。若有其他答案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，符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合题意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、言之有理可酌情给分）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2_1#66a1aba8c?sp=1&amp;vcp=1&amp;pid=177b69d0d&amp;color=0,0,0&amp;vtp=1&amp;bt=1&amp;bbb=1&amp;hb=1"/>
          <p:cNvSpPr/>
          <p:nvPr/>
        </p:nvSpPr>
        <p:spPr>
          <a:xfrm>
            <a:off x="576072" y="1767999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20.（9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）午睡时隔墙传来的钢琴声、深夜楼上传来的嬉闹声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、清晨楼下装修传来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的咣咣声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近年来，因噪声问题引发的邻里纠纷越来越多。为化解纠纷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，构建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和谐邻里关系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，某校“生活与法律”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道德与法治实践小组选取了典型案例进行探讨，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请你参与其中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案件起因】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胡某与徐奶奶是邻居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胡某经常不分时段在家中弹钢琴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钢琴弹奏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的声音影响了徐奶奶的正常休息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2_2#66a1aba8c?vcp=1&amp;pid=177b69d0d&amp;color=0,0,0&amp;vtp=1&amp;bt=1&amp;bbb=1&amp;hb=1"/>
          <p:cNvSpPr/>
          <p:nvPr/>
        </p:nvSpPr>
        <p:spPr>
          <a:xfrm>
            <a:off x="576072" y="807434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【化解纠纷】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徐奶奶找到胡某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希望她能对弹钢琴的房间加装降噪设备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但未能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达成一致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徐奶奶找到居委会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出具了自行录制的胡某弹钢琴时自己室内情况的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视频以及分贝仪监测到室内音量高于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55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分贝的截图等材料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希望居委会的工作人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员帮忙解决问题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graphicFrame>
        <p:nvGraphicFramePr>
          <p:cNvPr id="26" name="QO_5_BD.42_3#66a1aba8c?colgroup=35&amp;vcp=1&amp;pid=177b69d0d&amp;color=0,0,0&amp;vtp=1&amp;bbb=1&amp;hb=1"/>
          <p:cNvGraphicFramePr>
            <a:graphicFrameLocks noGrp="1"/>
          </p:cNvGraphicFramePr>
          <p:nvPr/>
        </p:nvGraphicFramePr>
        <p:xfrm>
          <a:off x="576072" y="3135598"/>
          <a:ext cx="10936224" cy="2897505"/>
        </p:xfrm>
        <a:graphic>
          <a:graphicData uri="http://schemas.openxmlformats.org/drawingml/2006/table">
            <a:tbl>
              <a:tblPr/>
              <a:tblGrid>
                <a:gridCol w="10936224"/>
              </a:tblGrid>
              <a:tr h="2897505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法律链接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：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中华人民共和国民法典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》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第一千零三十二条明确将私人生活安宁纳入法律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保护范围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这意味着自然人有权享受安静的生活环境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不受他人干扰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中华人民共和国治安管理处罚法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》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第五十八条规定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违反关于社会生活噪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声污染防治的法律规定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制造噪声干扰他人正常生活的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处警告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警告后不改正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处二百元以上五百元以下罚款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3_1#14f8ca7aa?vcp=1&amp;pid=66a1aba8c&amp;color=0,0,0&amp;mp=1&amp;vtp=1&amp;bt=1&amp;bbb=1"/>
          <p:cNvSpPr/>
          <p:nvPr/>
        </p:nvSpPr>
        <p:spPr>
          <a:xfrm>
            <a:off x="576072" y="115380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（1）徐奶奶通过哪些方式维护了自己的合法权益？（2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6_AN.44_1#14f8ca7aa?vcp=1&amp;pid=66a1aba8c&amp;color=0,0,0&amp;vtp=1&amp;bbb=1"/>
          <p:cNvSpPr/>
          <p:nvPr/>
        </p:nvSpPr>
        <p:spPr>
          <a:xfrm>
            <a:off x="576072" y="167569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和解、调解。（每点1分，共2分）</a:t>
            </a:r>
            <a:endParaRPr lang="en-US" altLang="zh-CN" sz="2400" dirty="0"/>
          </a:p>
        </p:txBody>
      </p:sp>
      <p:sp>
        <p:nvSpPr>
          <p:cNvPr id="4" name="QO_6_BD.45_1#c33e93176?vcp=1&amp;pid=66a1aba8c&amp;color=0,0,0&amp;vtp=1&amp;bbb=1"/>
          <p:cNvSpPr/>
          <p:nvPr/>
        </p:nvSpPr>
        <p:spPr>
          <a:xfrm>
            <a:off x="576072" y="219855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（2）请你运用法律知识，为居委会的工作人员写一段对胡某的劝导词。（7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5" name="QO_6_AN.46_1#c33e93176?vcp=1&amp;pid=66a1aba8c&amp;color=0,0,0&amp;vtp=1&amp;bbb=1&amp;hb=1"/>
          <p:cNvSpPr/>
          <p:nvPr/>
        </p:nvSpPr>
        <p:spPr>
          <a:xfrm>
            <a:off x="576072" y="2721415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①自觉履行法定义务，是公民不可推卸的责任。（2分）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②我国法律明确规定公民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不能制造噪声干扰他人生活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。（1分）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③你部分时段弹钢琴的行为已经侵害了徐奶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奶的生活安宁权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，属于违法行为。如果不听劝阻，将承担相应的法律责任。（2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分）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请你在享有自己权利的同时，履行相应的义务，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做到法律禁止做的坚决不做。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7_1#ccd871973?sp=1&amp;vcp=1&amp;pid=177b69d0d&amp;color=0,0,0&amp;vtp=1&amp;bt=1&amp;bbb=1&amp;hb=1"/>
          <p:cNvSpPr/>
          <p:nvPr/>
        </p:nvSpPr>
        <p:spPr>
          <a:xfrm>
            <a:off x="576072" y="766223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21.（10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）2024年是中国人民政治协商会议（以下简称人民政协）成立75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周年。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习近平总书记强调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：“人民政协要协助党和政府增进人民福祉。”S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市政协依法履职，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全过程助推工业博物馆的建设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。为深入了解人民政协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，致远中学模拟政协社团开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展了调研活动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，记录了以下镜头：</a:t>
            </a:r>
            <a:endParaRPr lang="en-US" altLang="zh-CN" sz="2400" dirty="0"/>
          </a:p>
        </p:txBody>
      </p:sp>
      <p:graphicFrame>
        <p:nvGraphicFramePr>
          <p:cNvPr id="28" name="QO_5_BD.47_2#ccd871973?colgroup=18,16&amp;vcp=1&amp;pid=177b69d0d&amp;color=0,0,0&amp;vtp=1&amp;bbb=1&amp;hb=1"/>
          <p:cNvGraphicFramePr>
            <a:graphicFrameLocks noGrp="1"/>
          </p:cNvGraphicFramePr>
          <p:nvPr/>
        </p:nvGraphicFramePr>
        <p:xfrm>
          <a:off x="576072" y="3094387"/>
          <a:ext cx="10927080" cy="2979928"/>
        </p:xfrm>
        <a:graphic>
          <a:graphicData uri="http://schemas.openxmlformats.org/drawingml/2006/table">
            <a:tbl>
              <a:tblPr/>
              <a:tblGrid>
                <a:gridCol w="5678424"/>
                <a:gridCol w="5248656"/>
              </a:tblGrid>
              <a:tr h="1489964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镜头一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市政协委员们专注于民生改善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400" b="1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深入基层调研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广泛收集民众对工业博物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馆建设的反馈和建议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镜头二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市政协组织相关单位互动交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流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协商推进提案建议转化落地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该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提案被列入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市政府工作报告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9964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镜头三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市政协听取政府部门进展情况汇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报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政协委员们参与工业博物馆建设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积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极建言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贡献智慧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镜头四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市政协启动相关课题调研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400" b="1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形成调研报告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连续提交筹建工业博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物馆的相关提案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8_1#2d483324f?sp=1&amp;vcp=1&amp;pid=ccd871973&amp;color=0,0,0&amp;vtp=1&amp;bt=1&amp;bbb=1&amp;hb=1"/>
          <p:cNvSpPr/>
          <p:nvPr/>
        </p:nvSpPr>
        <p:spPr>
          <a:xfrm>
            <a:off x="576072" y="2317655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（1）请梳理S市人民政协推进工业博物馆建设的履职流程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，并将镜头序号填写到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括号内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B_6_BD.48_2#2d483324f?vcp=1&amp;pid=ccd871973&amp;color=0,0,0&amp;tib=255,255,255&amp;vip=19#20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9224" y="3553619"/>
            <a:ext cx="10799064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6_AN.49_1#2d483324f.blank?vcp=1&amp;pid=ccd871973&amp;color=0,0,0&amp;vpa=19&amp;vtp=1"/>
          <p:cNvSpPr/>
          <p:nvPr/>
        </p:nvSpPr>
        <p:spPr>
          <a:xfrm>
            <a:off x="4334256" y="3690779"/>
            <a:ext cx="978408" cy="37490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四</a:t>
            </a:r>
            <a:endParaRPr lang="en-US" altLang="zh-CN" dirty="0"/>
          </a:p>
        </p:txBody>
      </p:sp>
      <p:sp>
        <p:nvSpPr>
          <p:cNvPr id="5" name="QB_6_AN.50_1#2d483324f.blank?vcp=1&amp;pid=ccd871973&amp;color=0,0,0&amp;vpa=20&amp;vtp=1"/>
          <p:cNvSpPr/>
          <p:nvPr/>
        </p:nvSpPr>
        <p:spPr>
          <a:xfrm>
            <a:off x="8073522" y="3672491"/>
            <a:ext cx="306953" cy="393192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二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1_1#cbb1abe13?sp=1&amp;vcp=1&amp;pid=ccd871973&amp;color=0,0,0&amp;mp=1&amp;vtp=1&amp;bt=1&amp;bbb=1&amp;hb=1"/>
          <p:cNvSpPr/>
          <p:nvPr/>
        </p:nvSpPr>
        <p:spPr>
          <a:xfrm>
            <a:off x="576072" y="104206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（2）在开展研讨活动时，社团成员表达了以上观点，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请你将横线部分补充完整。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pic>
        <p:nvPicPr>
          <p:cNvPr id="3" name="QB_6_BD.51_2#cbb1abe13?vcp=1&amp;pid=ccd871973&amp;color=0,0,0&amp;mp=1&amp;tib=255,255,255&amp;vip=21#2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360" y="2278031"/>
            <a:ext cx="10908792" cy="352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6_AN.52_1#cbb1abe13.blank?vcp=1&amp;pid=ccd871973&amp;color=0,0,0&amp;mp=1&amp;vpa=21&amp;vtp=1"/>
          <p:cNvSpPr/>
          <p:nvPr/>
        </p:nvSpPr>
        <p:spPr>
          <a:xfrm>
            <a:off x="3337560" y="2982119"/>
            <a:ext cx="2523744" cy="33832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宪法</a:t>
            </a:r>
            <a:endParaRPr lang="en-US" altLang="zh-CN" dirty="0"/>
          </a:p>
        </p:txBody>
      </p:sp>
      <p:sp>
        <p:nvSpPr>
          <p:cNvPr id="5" name="QB_6_AN.53_1#cbb1abe13.blank?vcp=1&amp;pid=ccd871973&amp;color=0,0,0&amp;mp=1&amp;vpa=22&amp;vtp=1"/>
          <p:cNvSpPr/>
          <p:nvPr/>
        </p:nvSpPr>
        <p:spPr>
          <a:xfrm>
            <a:off x="7905449" y="4317143"/>
            <a:ext cx="1280496" cy="310896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1" i="0" dirty="0" err="1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中国共产党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f6a45e22.fixed?vcp=1&amp;color=0,0,0&amp;vtp=1&amp;bbb=1"/>
          <p:cNvSpPr/>
          <p:nvPr/>
        </p:nvSpPr>
        <p:spPr>
          <a:xfrm>
            <a:off x="0" y="2414016"/>
            <a:ext cx="12097512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2025年初中学业水平考试模拟测试卷（二）</a:t>
            </a:r>
            <a:endParaRPr lang="en-US" altLang="zh-CN" sz="4800" dirty="0"/>
          </a:p>
        </p:txBody>
      </p:sp>
      <p:sp>
        <p:nvSpPr>
          <p:cNvPr id="3" name="C_1#bf6a45e22.fixed?vcp=1&amp;color=0,0,0&amp;vtp=1&amp;bbb=1"/>
          <p:cNvSpPr/>
          <p:nvPr/>
        </p:nvSpPr>
        <p:spPr>
          <a:xfrm>
            <a:off x="0" y="3419856"/>
            <a:ext cx="12097512" cy="85953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道德与法治部分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4_1#6b924582f?vcp=1&amp;pid=ccd871973&amp;color=0,0,0&amp;mp=1&amp;vtp=1&amp;bt=1&amp;bbb=1&amp;hb=1"/>
          <p:cNvSpPr/>
          <p:nvPr/>
        </p:nvSpPr>
        <p:spPr>
          <a:xfrm>
            <a:off x="576072" y="174562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（3）模拟政协社团准备撰写调研报告，主题拟定为“人民政协为人民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”。请结合材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料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，综合运用所学内容，阐述拟定该主题的理由。（4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6_AN.55_1#6b924582f?vcp=1&amp;pid=ccd871973&amp;color=0,0,0&amp;vtp=1&amp;bbb=1&amp;hb=1"/>
          <p:cNvSpPr/>
          <p:nvPr/>
        </p:nvSpPr>
        <p:spPr>
          <a:xfrm>
            <a:off x="576072" y="2900358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①政协委员深入基层调研，收集民众建议，体现了人民政协关注民生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、代表人民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利益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。②政协委员组织相关单位交流协商，推进提案落地，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表明其积极履行职能，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协助党和政府增进人民福祉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，充分彰显了“人民政协为人民”的宗旨。（每点2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分，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共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6_1#7234b720a?sp=1&amp;vcp=1&amp;pid=177b69d0d&amp;color=0,0,0&amp;vtp=1&amp;bt=1&amp;bbb=1&amp;hb=1"/>
          <p:cNvSpPr/>
          <p:nvPr/>
        </p:nvSpPr>
        <p:spPr>
          <a:xfrm>
            <a:off x="576072" y="1229011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22.（12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）人民的表情是独特的时代“记录仪”。某校以“笑容里的中国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”为主题制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作纪录片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，同学们纷纷参与其中。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镜头定格灿烂笑容】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 spc="-1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笑容是国家发展变化和人民奋斗成就的最佳诠释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以下是某小组收录的几组笑容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endParaRPr lang="en-US" altLang="zh-CN" sz="2400" spc="-100" dirty="0"/>
          </a:p>
        </p:txBody>
      </p:sp>
      <p:graphicFrame>
        <p:nvGraphicFramePr>
          <p:cNvPr id="32" name="QO_5_BD.56_2#7234b720a?colgroup=5,29&amp;vcp=1&amp;pid=177b69d0d&amp;color=0,0,0&amp;vtp=1&amp;bbb=1&amp;hb=1"/>
          <p:cNvGraphicFramePr>
            <a:graphicFrameLocks noGrp="1"/>
          </p:cNvGraphicFramePr>
          <p:nvPr/>
        </p:nvGraphicFramePr>
        <p:xfrm>
          <a:off x="576072" y="3557175"/>
          <a:ext cx="10936224" cy="2028952"/>
        </p:xfrm>
        <a:graphic>
          <a:graphicData uri="http://schemas.openxmlformats.org/drawingml/2006/table">
            <a:tbl>
              <a:tblPr/>
              <a:tblGrid>
                <a:gridCol w="1737360"/>
                <a:gridCol w="9198864"/>
              </a:tblGrid>
              <a:tr h="1014476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浩瀚宇宙中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的笑容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中国自主研制的神舟系列飞船不断书写新的历史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神舟十八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号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神舟十九号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会师太空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航天员们会心微笑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76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广袤田畴边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的笑容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广东省深化省内对口帮扶和乡村产业转型升级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治理垃圾和生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活污水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收入增加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环境变美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农民们开怀大笑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QO_5_BD.56_3#7234b720a?colgroup=5,29&amp;vcp=1&amp;pid=177b69d0d&amp;color=0,0,0&amp;mp=1&amp;vtp=1&amp;bt=1&amp;bbb=1&amp;hb=1"/>
          <p:cNvGraphicFramePr>
            <a:graphicFrameLocks noGrp="1"/>
          </p:cNvGraphicFramePr>
          <p:nvPr/>
        </p:nvGraphicFramePr>
        <p:xfrm>
          <a:off x="576072" y="2695353"/>
          <a:ext cx="10936224" cy="2028952"/>
        </p:xfrm>
        <a:graphic>
          <a:graphicData uri="http://schemas.openxmlformats.org/drawingml/2006/table">
            <a:tbl>
              <a:tblPr/>
              <a:tblGrid>
                <a:gridCol w="1737360"/>
                <a:gridCol w="9198864"/>
              </a:tblGrid>
              <a:tr h="1014476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碧波汪洋上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的笑容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万名深中通道建设者七年间辛勤付出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合力攻坚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筑起世界级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中国桥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通车日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建设者们畅然欢笑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76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万千屋宇下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的笑容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深圳市人民政府用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“@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深圳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民意速办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平台整合资源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回应群众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诉求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民意心声被听见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问题困难得解决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市民们眉开眼笑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QO_5_BD.56_3#7234b720a?colgroup=5,29&amp;vcp=1&amp;pid=177b69d0d&amp;color=0,0,0&amp;mp=1&amp;vtp=1&amp;bt=1&amp;bbb=1"/>
          <p:cNvSpPr txBox="1"/>
          <p:nvPr/>
        </p:nvSpPr>
        <p:spPr>
          <a:xfrm>
            <a:off x="10896743" y="2065941"/>
            <a:ext cx="615553" cy="5032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4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7_1#583069682?vcp=1&amp;pid=7234b720a&amp;color=0,0,0&amp;vtp=1&amp;bt=1&amp;bbb=1"/>
          <p:cNvSpPr/>
          <p:nvPr/>
        </p:nvSpPr>
        <p:spPr>
          <a:xfrm>
            <a:off x="576072" y="92774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（1）请你结合上述镜头和所学知识，解读这些笑容绽放的原因。（8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6_AN.58_1#583069682?vcp=1&amp;pid=7234b720a&amp;color=0,0,0&amp;vtp=1&amp;bbb=1&amp;hb=1"/>
          <p:cNvSpPr/>
          <p:nvPr/>
        </p:nvSpPr>
        <p:spPr>
          <a:xfrm>
            <a:off x="576072" y="1449637"/>
            <a:ext cx="10954512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①我国坚持创新驱动发展战略（科教兴国、人才强国战略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），不断提高自主创新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能力和科技实力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，带给航天员们自豪感，所以他们会心微笑。</a:t>
            </a:r>
            <a:r>
              <a:rPr lang="en-US" altLang="zh-CN" sz="2400" b="1" i="0" dirty="0">
                <a:solidFill>
                  <a:srgbClr val="A0002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②广东省贯彻落实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乡村振兴发展战略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，推动区域协调发展，坚持绿色惠民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，改善了农民的生活水平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和居住环境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，带给农民们获得感，所以他们开怀大笑。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③深中通道建设者始终弘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扬团结统一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、勤劳勇敢、自强不息的民族精神，为国家建设作出了重要贡献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，建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设者们满怀成就感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，所以他们畅然欢笑。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④深圳市人民政府坚持以人民为中心的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发展思想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，全心全意为人民服务，努力建设人民满意的服务型政府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，带给市民们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幸福感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，所以他们眉开眼笑。（每点2分，共8分）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3d689e081?vcp=1&amp;pid=7234b720a&amp;color=0,0,0&amp;mp=1&amp;vtp=1&amp;bt=1&amp;bbb=1&amp;hb=1"/>
          <p:cNvSpPr/>
          <p:nvPr/>
        </p:nvSpPr>
        <p:spPr>
          <a:xfrm>
            <a:off x="576072" y="799814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【观察记录身边幸福】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一张张笑脸里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中国故事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中国价值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中国力量澎湃涌动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用心观察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的身边也有许多这样的笑容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（2）你还想在纪录片中补充哪种笑容？请简要阐述你的理由。（4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graphicFrame>
        <p:nvGraphicFramePr>
          <p:cNvPr id="35" name="QB_6_BD.59_2#7e9675618?colgroup=35&amp;vcp=1&amp;pid=7234b720a&amp;color=0,0,0&amp;vtp=1&amp;bbb=1&amp;hb=1"/>
          <p:cNvGraphicFramePr>
            <a:graphicFrameLocks noGrp="1"/>
          </p:cNvGraphicFramePr>
          <p:nvPr/>
        </p:nvGraphicFramePr>
        <p:xfrm>
          <a:off x="576072" y="3130518"/>
          <a:ext cx="10936224" cy="2897505"/>
        </p:xfrm>
        <a:graphic>
          <a:graphicData uri="http://schemas.openxmlformats.org/drawingml/2006/table">
            <a:tbl>
              <a:tblPr/>
              <a:tblGrid>
                <a:gridCol w="10936224"/>
              </a:tblGrid>
              <a:tr h="2897505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参考格式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：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我想补充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人物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的笑容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它出现在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</a:t>
                      </a:r>
                      <a:endParaRPr lang="en-US" altLang="zh-CN" sz="24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场景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我选择该笑容是因为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</a:t>
                      </a:r>
                      <a:endParaRPr lang="en-US" altLang="zh-CN" sz="24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______________________________________________________________________</a:t>
                      </a:r>
                      <a:endParaRPr lang="en-US" altLang="zh-CN" sz="24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理由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6_AN.60_1#7e9675618.blank?vcp=1&amp;pid=7234b720a&amp;color=0,0,0&amp;vpa=23&amp;vtp=1&amp;bbb=1"/>
          <p:cNvSpPr/>
          <p:nvPr/>
        </p:nvSpPr>
        <p:spPr>
          <a:xfrm>
            <a:off x="2493541" y="3615658"/>
            <a:ext cx="31305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【示例】妈妈（1分）</a:t>
            </a:r>
            <a:endParaRPr lang="en-US" altLang="zh-CN" sz="2400" dirty="0"/>
          </a:p>
        </p:txBody>
      </p:sp>
      <p:sp>
        <p:nvSpPr>
          <p:cNvPr id="6" name="QB_6_AN.61_1#7e9675618.blank?vcp=1&amp;pid=7234b720a&amp;color=0,0,0&amp;vpa=24&amp;vtp=1&amp;bbb=1&amp;hb=1"/>
          <p:cNvSpPr/>
          <p:nvPr/>
        </p:nvSpPr>
        <p:spPr>
          <a:xfrm>
            <a:off x="635372" y="3615658"/>
            <a:ext cx="10809224" cy="95097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                          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过年时我们一家人团聚的时候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（1分）</a:t>
            </a:r>
            <a:endParaRPr lang="en-US" altLang="zh-CN" sz="2400" dirty="0"/>
          </a:p>
        </p:txBody>
      </p:sp>
      <p:sp>
        <p:nvSpPr>
          <p:cNvPr id="7" name="QB_6_AN.62_1#7e9675618.blank?vcp=1&amp;pid=7234b720a&amp;color=0,0,0&amp;vpa=25&amp;vtp=1&amp;bbb=1&amp;hb=1"/>
          <p:cNvSpPr/>
          <p:nvPr/>
        </p:nvSpPr>
        <p:spPr>
          <a:xfrm>
            <a:off x="648072" y="4580858"/>
            <a:ext cx="10809224" cy="142646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党和政府始终坚持以人民为中心的发展思想，采取各种举措提高人民的生活水平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，让我们的家庭生活越来越幸福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，妈妈的笑反映出她对生活的满足感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12720ed2f?vcp=1&amp;pid=b6c2106ff&amp;color=0,0,0&amp;vtp=1&amp;bt=1&amp;bbb=1"/>
          <p:cNvSpPr/>
          <p:nvPr/>
        </p:nvSpPr>
        <p:spPr>
          <a:xfrm>
            <a:off x="576072" y="2865279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注意事项：1.答题前，考生务必将姓名、准考证号填写在试卷和答题卡上。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pc="-1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.考生作答时，请在答题卡上作答（答题注意事项见答题卡），在本试卷上作答无效。</a:t>
            </a:r>
            <a:endParaRPr lang="en-US" altLang="zh-CN" sz="2400" spc="-1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8df6f318?vcp=1&amp;pid=d05228694&amp;color=0,0,0&amp;vtp=1&amp;bt=1&amp;bbb=1&amp;hb=1"/>
          <p:cNvSpPr/>
          <p:nvPr/>
        </p:nvSpPr>
        <p:spPr>
          <a:xfrm>
            <a:off x="576072" y="539496"/>
            <a:ext cx="10954512" cy="13065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一、单项选择题（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36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在每小题列出的</a:t>
            </a:r>
            <a:endParaRPr lang="en-US" altLang="zh-CN" sz="2600" b="1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四个备选项中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只有一项符合题目要求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错选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多选或未选均不得分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C_5_BD.1_1#36f89b937?vcp=1&amp;pid=58df6f318&amp;color=0,0,0&amp;vtp=1&amp;bbb=1&amp;hb=1"/>
          <p:cNvSpPr/>
          <p:nvPr/>
        </p:nvSpPr>
        <p:spPr>
          <a:xfrm>
            <a:off x="576072" y="1789489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1.《论语》中有许多关于学习的经典语录，以下与“温故而知新，可以为师矣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”意思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相近的是(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5" name="QC_5_BD.1_2#36f89b937.choices?vcp=1&amp;pid=58df6f318&amp;color=0,0,0&amp;vtp=1&amp;bbb=1"/>
          <p:cNvSpPr/>
          <p:nvPr/>
        </p:nvSpPr>
        <p:spPr>
          <a:xfrm>
            <a:off x="576072" y="2941374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A.学而时习之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，不亦乐乎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.敏而好学，不耻下问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.三人行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，必有我师焉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.好之者，不如乐之者</a:t>
            </a:r>
            <a:endParaRPr lang="en-US" altLang="zh-CN" sz="2400" dirty="0"/>
          </a:p>
        </p:txBody>
      </p:sp>
      <p:sp>
        <p:nvSpPr>
          <p:cNvPr id="6" name="QC_5_AN.2_1#36f89b937.bracket?vcp=1&amp;pid=58df6f318&amp;color=0,0,0&amp;vpa=1&amp;vtp=1&amp;answeroption=A"/>
          <p:cNvSpPr txBox="1"/>
          <p:nvPr/>
        </p:nvSpPr>
        <p:spPr>
          <a:xfrm>
            <a:off x="449072" y="299979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_1#eb5c59a1b?sp=1&amp;vcp=1&amp;pid=58df6f318&amp;color=0,0,0&amp;vtp=1&amp;bt=1&amp;bbb=1&amp;hb=1"/>
          <p:cNvSpPr/>
          <p:nvPr/>
        </p:nvSpPr>
        <p:spPr>
          <a:xfrm>
            <a:off x="576072" y="171768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2.每逢假日，小夏与家人都会开启“家庭活动日”。看展览、共读好书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、赏自然风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光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共同的经历给他们留下了深刻而美好的记忆，也丰富了他们的情感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。由此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可见(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3_2#eb5c59a1b?vcp=1&amp;pid=58df6f318&amp;color=0,0,0&amp;vtp=1&amp;bbb=1&amp;hb=1"/>
          <p:cNvSpPr/>
          <p:nvPr/>
        </p:nvSpPr>
        <p:spPr>
          <a:xfrm>
            <a:off x="576072" y="341851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①和谐家庭需要共同建设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②美好情感在交往中产生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家人之间没有矛盾冲突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④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情绪能让生活变得更美好</a:t>
            </a:r>
            <a:endParaRPr lang="en-US" altLang="zh-CN" sz="2400" dirty="0"/>
          </a:p>
        </p:txBody>
      </p:sp>
      <p:sp>
        <p:nvSpPr>
          <p:cNvPr id="5" name="QC_5_BD.3_3#eb5c59a1b.choices?vcp=1&amp;pid=58df6f318&amp;color=0,0,0&amp;vtp=1&amp;bbb=1"/>
          <p:cNvSpPr/>
          <p:nvPr/>
        </p:nvSpPr>
        <p:spPr>
          <a:xfrm>
            <a:off x="576072" y="457421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.①②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B.①③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C.②④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.③④</a:t>
            </a:r>
            <a:endParaRPr lang="en-US" altLang="zh-CN" sz="2400" dirty="0"/>
          </a:p>
        </p:txBody>
      </p:sp>
      <p:sp>
        <p:nvSpPr>
          <p:cNvPr id="6" name="QC_5_AN.4_1#eb5c59a1b.bracket?vcp=1&amp;pid=58df6f318&amp;color=0,0,0&amp;vpa=2&amp;vtp=1&amp;answeroption=A"/>
          <p:cNvSpPr txBox="1"/>
          <p:nvPr/>
        </p:nvSpPr>
        <p:spPr>
          <a:xfrm>
            <a:off x="449072" y="460723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e41c77891?sp=1&amp;vcp=1&amp;pid=58df6f318&amp;color=0,0,0&amp;mp=1&amp;vtp=1&amp;bt=1&amp;bbb=1&amp;hb=1"/>
          <p:cNvSpPr/>
          <p:nvPr/>
        </p:nvSpPr>
        <p:spPr>
          <a:xfrm>
            <a:off x="576072" y="171768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3.2025年1月2日，在宁夏银川地震来临瞬间，银川外国语实验学校高中部高二（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6）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班郭庆同学起身向外跑后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，又折返回来背起行动不便的同学下楼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。郭庆同学的行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为(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5_2#e41c77891?vcp=1&amp;pid=58df6f318&amp;color=0,0,0&amp;vtp=1&amp;bbb=1&amp;hb=1"/>
          <p:cNvSpPr/>
          <p:nvPr/>
        </p:nvSpPr>
        <p:spPr>
          <a:xfrm>
            <a:off x="576072" y="341851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①是不珍爱生命的表现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②闪耀人性的光辉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③体现了对同学的关爱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④符合诚信的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原则</a:t>
            </a:r>
            <a:endParaRPr lang="en-US" altLang="zh-CN" sz="2400" dirty="0"/>
          </a:p>
        </p:txBody>
      </p:sp>
      <p:sp>
        <p:nvSpPr>
          <p:cNvPr id="5" name="QC_5_BD.5_3#e41c77891.choices?vcp=1&amp;pid=58df6f318&amp;color=0,0,0&amp;vtp=1&amp;bbb=1"/>
          <p:cNvSpPr/>
          <p:nvPr/>
        </p:nvSpPr>
        <p:spPr>
          <a:xfrm>
            <a:off x="576072" y="457421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.①②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B.①④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C.②③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.③④</a:t>
            </a:r>
            <a:endParaRPr lang="en-US" altLang="zh-CN" sz="2400" dirty="0"/>
          </a:p>
        </p:txBody>
      </p:sp>
      <p:sp>
        <p:nvSpPr>
          <p:cNvPr id="6" name="QC_5_AN.6_1#e41c77891.bracket?vcp=1&amp;pid=58df6f318&amp;color=0,0,0&amp;mp=1&amp;vpa=3&amp;vtp=1&amp;answeroption=C"/>
          <p:cNvSpPr txBox="1"/>
          <p:nvPr/>
        </p:nvSpPr>
        <p:spPr>
          <a:xfrm>
            <a:off x="6026912" y="460723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ed3a7356e?sp=1&amp;vcp=1&amp;pid=58df6f318&amp;color=0,0,0&amp;vtp=1&amp;bt=1&amp;bbb=1"/>
          <p:cNvSpPr/>
          <p:nvPr/>
        </p:nvSpPr>
        <p:spPr>
          <a:xfrm>
            <a:off x="576072" y="108649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4.右边漫画《跨越》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启示我们(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pic>
        <p:nvPicPr>
          <p:cNvPr id="3" name="QC_5_BD.7_2#ed3a7356e?iti=1&amp;vcp=1&amp;pid=58df6f31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0008" y="1692153"/>
            <a:ext cx="7388352" cy="214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7_3#ed3a7356e?iti=1&amp;vcp=1&amp;pid=58df6f318&amp;color=0,0,0&amp;vtp=1&amp;bbb=1"/>
          <p:cNvSpPr/>
          <p:nvPr/>
        </p:nvSpPr>
        <p:spPr>
          <a:xfrm>
            <a:off x="5703666" y="3967993"/>
            <a:ext cx="6810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跨越</a:t>
            </a:r>
            <a:endParaRPr lang="en-US" altLang="zh-CN" sz="2400" dirty="0"/>
          </a:p>
        </p:txBody>
      </p:sp>
      <p:sp>
        <p:nvSpPr>
          <p:cNvPr id="6" name="QC_5_BD.7_4#ed3a7356e.choices?vcp=1&amp;pid=58df6f318&amp;color=0,0,0&amp;vtp=1&amp;bbb=1"/>
          <p:cNvSpPr/>
          <p:nvPr/>
        </p:nvSpPr>
        <p:spPr>
          <a:xfrm>
            <a:off x="576072" y="457002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.青春的我们是无所不能的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.自强可以让我们更加自信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C.人生就没有跨不过的沟坎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.要学会求助他人解决困难</a:t>
            </a:r>
            <a:endParaRPr lang="en-US" altLang="zh-CN" sz="2400" dirty="0"/>
          </a:p>
        </p:txBody>
      </p:sp>
      <p:sp>
        <p:nvSpPr>
          <p:cNvPr id="7" name="QC_5_AN.8_1#ed3a7356e.bracket?vcp=1&amp;pid=58df6f318&amp;color=0,0,0&amp;vpa=4&amp;vtp=1&amp;answeroption=B"/>
          <p:cNvSpPr txBox="1"/>
          <p:nvPr/>
        </p:nvSpPr>
        <p:spPr>
          <a:xfrm>
            <a:off x="6033262" y="4628447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_1#2a5f84429?vcp=1&amp;pid=58df6f318&amp;color=0,0,0&amp;vtp=1&amp;bt=1&amp;bbb=1&amp;hb=1"/>
          <p:cNvSpPr/>
          <p:nvPr/>
        </p:nvSpPr>
        <p:spPr>
          <a:xfrm>
            <a:off x="576072" y="539986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5.全国妇联、中央网信办、教育部、公安部等16部门印发通知，联合部署开展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“把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爱带回家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同心护成长”2025寒假儿童关爱服务活动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。多部门部署这一活动体现了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对未成年人的(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9_2#2a5f84429.choices?vcp=1&amp;pid=58df6f318&amp;color=0,0,0&amp;vtp=1&amp;bbb=1"/>
          <p:cNvSpPr/>
          <p:nvPr/>
        </p:nvSpPr>
        <p:spPr>
          <a:xfrm>
            <a:off x="576072" y="224082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.学校保护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B.网络保护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C.家庭保护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.政府保护</a:t>
            </a:r>
            <a:endParaRPr lang="en-US" altLang="zh-CN" sz="2400" dirty="0"/>
          </a:p>
        </p:txBody>
      </p:sp>
      <p:sp>
        <p:nvSpPr>
          <p:cNvPr id="5" name="QC_5_BD.11_1#66f8a9494?sp=1&amp;vcp=1&amp;pid=58df6f318&amp;color=0,0,0&amp;vtp=1&amp;bbb=1&amp;hb=1"/>
          <p:cNvSpPr/>
          <p:nvPr/>
        </p:nvSpPr>
        <p:spPr>
          <a:xfrm>
            <a:off x="576072" y="2763682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6.“AI换脸”堪称现代网络“易容术”。随着人工智能的发展，“AI换脸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”技术获取门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槛逐步降低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，技术滥用现象层出不穷，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对个人信息安全和社会和谐稳定造成威胁。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对此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青少年应(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5_BD.11_2#66f8a9494?vcp=1&amp;pid=58df6f318&amp;color=0,0,0&amp;vtp=1&amp;bbb=1&amp;hb=1"/>
          <p:cNvSpPr/>
          <p:nvPr/>
        </p:nvSpPr>
        <p:spPr>
          <a:xfrm>
            <a:off x="576072" y="4465483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①认识到网络信息永远不能相信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②提高媒介素养，合理利用网络新技术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③增强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网络交往的安全防范意识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④完善法律法规，提升技术获取的门槛</a:t>
            </a:r>
            <a:endParaRPr lang="en-US" altLang="zh-CN" sz="2400" dirty="0"/>
          </a:p>
        </p:txBody>
      </p:sp>
      <p:sp>
        <p:nvSpPr>
          <p:cNvPr id="8" name="QC_5_BD.11_3#66f8a9494.choices?vcp=1&amp;pid=58df6f318&amp;color=0,0,0&amp;vtp=1&amp;bbb=1"/>
          <p:cNvSpPr/>
          <p:nvPr/>
        </p:nvSpPr>
        <p:spPr>
          <a:xfrm>
            <a:off x="576072" y="562118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.①②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B.①④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C.②③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.③④</a:t>
            </a:r>
            <a:endParaRPr lang="en-US" altLang="zh-CN" sz="2400" dirty="0"/>
          </a:p>
        </p:txBody>
      </p:sp>
      <p:sp>
        <p:nvSpPr>
          <p:cNvPr id="9" name="QC_5_AN.10_1#2a5f84429.bracket?vcp=1&amp;pid=58df6f318&amp;color=0,0,0&amp;vpa=5&amp;vtp=1&amp;answeroption=D"/>
          <p:cNvSpPr txBox="1"/>
          <p:nvPr/>
        </p:nvSpPr>
        <p:spPr>
          <a:xfrm>
            <a:off x="8815197" y="227384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10" name="QC_5_AN.12_1#66f8a9494.bracket?vcp=1&amp;pid=58df6f318&amp;color=0,0,0&amp;vpa=6&amp;vtp=1&amp;answeroption=C"/>
          <p:cNvSpPr txBox="1"/>
          <p:nvPr/>
        </p:nvSpPr>
        <p:spPr>
          <a:xfrm>
            <a:off x="6026912" y="5654203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5870</Words>
  <Application>WPS 演示</Application>
  <PresentationFormat>自定义</PresentationFormat>
  <Paragraphs>379</Paragraphs>
  <Slides>35</Slides>
  <Notes>35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51" baseType="lpstr">
      <vt:lpstr>Arial</vt:lpstr>
      <vt:lpstr>宋体</vt:lpstr>
      <vt:lpstr>Wingdings</vt:lpstr>
      <vt:lpstr>微软雅黑</vt:lpstr>
      <vt:lpstr>微软雅黑</vt:lpstr>
      <vt:lpstr>黑体</vt:lpstr>
      <vt:lpstr>黑体</vt:lpstr>
      <vt:lpstr>Times New Roman</vt:lpstr>
      <vt:lpstr>Times New Roman</vt:lpstr>
      <vt:lpstr>楷体</vt:lpstr>
      <vt:lpstr>宋体</vt:lpstr>
      <vt:lpstr>华文细黑</vt:lpstr>
      <vt:lpstr>Arial Unicode MS</vt:lpstr>
      <vt:lpstr>等线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_HSP</cp:lastModifiedBy>
  <cp:revision>4</cp:revision>
  <dcterms:created xsi:type="dcterms:W3CDTF">2025-04-10T06:46:00Z</dcterms:created>
  <dcterms:modified xsi:type="dcterms:W3CDTF">2025-04-11T02:23:35Z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BDEA416D5536445B8FDE1F01E3509BBC_12</vt:lpwstr>
  </property>
  <property fmtid="{D5CDD505-2E9C-101B-9397-08002B2CF9AE}" pid="3" name="KSOProductBuildVer">
    <vt:lpwstr>2052-12.1.0.20305</vt:lpwstr>
  </property>
</Properties>
</file>