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302" r:id="rId23"/>
    <p:sldId id="275" r:id="rId24"/>
    <p:sldId id="303"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304" r:id="rId44"/>
    <p:sldId id="294" r:id="rId45"/>
    <p:sldId id="295" r:id="rId46"/>
    <p:sldId id="296" r:id="rId47"/>
    <p:sldId id="297" r:id="rId48"/>
    <p:sldId id="298" r:id="rId49"/>
    <p:sldId id="299" r:id="rId50"/>
    <p:sldId id="300" r:id="rId51"/>
    <p:sldId id="301" r:id="rId52"/>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96"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f34a3b0bee9fc1ba320446#tid=67f75c8f5932700009ac04c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语文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7_1#b1b8d95ee?vcp=1&amp;pid=1a3da491a&amp;color=0,0,0&amp;vtp=1&amp;bt=1&amp;bbb=1&amp;hb=1"/>
          <p:cNvSpPr/>
          <p:nvPr/>
        </p:nvSpPr>
        <p:spPr>
          <a:xfrm>
            <a:off x="576072" y="204866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“共和国勋章”作为我国国家最高荣誉，授予为党</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国家和人民的事业做出巨大贡</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献</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、功勋卓著的杰出人士。（1分）勋章整体通过冷压成型、花丝镶嵌</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珐琅等工</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艺制作而成</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，由章链和章体两部分组成，（1分）其中章链包含中国结、如意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兰</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花等元素</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，（1分）章体包括国徽、五角星、黄河、长江、山峰、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牡丹等元素</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_1#47051279c?vcp=1&amp;pid=1a3da491a&amp;color=0,0,0&amp;vtp=1&amp;bt=1&amp;bbb=1&amp;hb=1"/>
          <p:cNvSpPr/>
          <p:nvPr/>
        </p:nvSpPr>
        <p:spPr>
          <a:xfrm>
            <a:off x="576072" y="201994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6.看了国家勋章和国家荣誉称号获得者的事迹介绍，同学们就</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新时代需不需要榜</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样</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”展开了讨论。对此你有什么看法？请简述观点和理由。（4分）</a:t>
            </a:r>
            <a:endParaRPr lang="en-US" altLang="zh-CN" sz="2400" dirty="0"/>
          </a:p>
        </p:txBody>
      </p:sp>
      <p:sp>
        <p:nvSpPr>
          <p:cNvPr id="3" name="QO_5_AN.19_1#47051279c?vcp=1&amp;pid=1a3da491a&amp;color=0,0,0&amp;vtp=1&amp;bbb=1&amp;hb=1"/>
          <p:cNvSpPr/>
          <p:nvPr/>
        </p:nvSpPr>
        <p:spPr>
          <a:xfrm>
            <a:off x="576072" y="317467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示例：新时代需要榜样。（1分）首先，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榜样能够引领社会风气和价值导向</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分）其次，杰出榜样在推动社会进步和发展中发挥着重要作用；（1分）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最后</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，榜</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样引领我们走在正确的前进道路上</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，能让我们进一步筑牢思想根基。（1分）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0_1#665512ed4?sp=1&amp;vcp=1&amp;pid=1a3da491a&amp;color=0,0,0&amp;vtp=1&amp;bt=1&amp;bbb=1&amp;hb=1"/>
          <p:cNvSpPr/>
          <p:nvPr/>
        </p:nvSpPr>
        <p:spPr>
          <a:xfrm>
            <a:off x="576072" y="9450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7.学榜样，悟人生。从诗词中感受“大丈夫”的精神气质。（6分）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何为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“大丈夫”？关汉卿在《谢天香》里说：“大丈夫当‘先天下之忧而忧</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天下之乐而乐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’，便好道‘富贵不能淫，贫贱不能移，威武不能屈，</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此之谓大丈夫</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。”韩愈忠言遇斥，不惜残年，仍坚定报效之心</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左迁至蓝关示侄孙湘》），此为大丈夫</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李白仕途艰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塞</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，但不改抱负，相信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路难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》（其一）］，此为大丈夫。文天祥面对动荡的国势和飘零的个人遭遇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不忘报国之志</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，吟咏</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⑤</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？⑥</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过零</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丁洋》），此为大丈夫。</a:t>
            </a:r>
            <a:endParaRPr lang="en-US" altLang="zh-CN" sz="2400" dirty="0"/>
          </a:p>
        </p:txBody>
      </p:sp>
      <p:sp>
        <p:nvSpPr>
          <p:cNvPr id="3" name="QB_5_AN.21_1#665512ed4.blank?vcp=1&amp;pid=1a3da491a&amp;color=0,0,0&amp;vpa=6&amp;vtp=1&amp;bbb=1"/>
          <p:cNvSpPr/>
          <p:nvPr/>
        </p:nvSpPr>
        <p:spPr>
          <a:xfrm>
            <a:off x="7931754" y="259349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欲为圣明除弊事</a:t>
            </a:r>
            <a:endParaRPr lang="en-US" altLang="zh-CN" sz="2400" dirty="0"/>
          </a:p>
        </p:txBody>
      </p:sp>
      <p:sp>
        <p:nvSpPr>
          <p:cNvPr id="4" name="QB_5_AN.22_1#665512ed4.blank?vcp=1&amp;pid=1a3da491a&amp;color=0,0,0&amp;vpa=7&amp;vtp=1&amp;bbb=1"/>
          <p:cNvSpPr/>
          <p:nvPr/>
        </p:nvSpPr>
        <p:spPr>
          <a:xfrm>
            <a:off x="886428" y="315229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肯将衰朽惜残年</a:t>
            </a:r>
            <a:endParaRPr lang="en-US" altLang="zh-CN" sz="2400" dirty="0"/>
          </a:p>
        </p:txBody>
      </p:sp>
      <p:sp>
        <p:nvSpPr>
          <p:cNvPr id="5" name="QB_5_AN.23_1#665512ed4.blank?vcp=1&amp;pid=1a3da491a&amp;color=0,0,0&amp;vpa=8&amp;vtp=1&amp;bbb=1"/>
          <p:cNvSpPr/>
          <p:nvPr/>
        </p:nvSpPr>
        <p:spPr>
          <a:xfrm>
            <a:off x="4102704" y="371109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长风破浪会有时</a:t>
            </a:r>
            <a:endParaRPr lang="en-US" altLang="zh-CN" sz="2400" dirty="0"/>
          </a:p>
        </p:txBody>
      </p:sp>
      <p:sp>
        <p:nvSpPr>
          <p:cNvPr id="6" name="QB_5_AN.24_1#665512ed4.blank?vcp=1&amp;pid=1a3da491a&amp;color=0,0,0&amp;vpa=9&amp;vtp=1&amp;bbb=1"/>
          <p:cNvSpPr/>
          <p:nvPr/>
        </p:nvSpPr>
        <p:spPr>
          <a:xfrm>
            <a:off x="7458679" y="371109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直挂云帆济沧海</a:t>
            </a:r>
            <a:endParaRPr lang="en-US" altLang="zh-CN" sz="2400" dirty="0"/>
          </a:p>
        </p:txBody>
      </p:sp>
      <p:sp>
        <p:nvSpPr>
          <p:cNvPr id="7" name="QB_5_AN.25_1#665512ed4.blank?vcp=1&amp;pid=1a3da491a&amp;color=0,0,0&amp;vpa=10&amp;vtp=1&amp;bbb=1"/>
          <p:cNvSpPr/>
          <p:nvPr/>
        </p:nvSpPr>
        <p:spPr>
          <a:xfrm>
            <a:off x="3796315" y="482869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人生自古谁无死</a:t>
            </a:r>
            <a:endParaRPr lang="en-US" altLang="zh-CN" sz="2400" dirty="0"/>
          </a:p>
        </p:txBody>
      </p:sp>
      <p:sp>
        <p:nvSpPr>
          <p:cNvPr id="8" name="QB_5_AN.26_1#665512ed4.blank?vcp=1&amp;pid=1a3da491a&amp;color=0,0,0&amp;vpa=11&amp;vtp=1&amp;bbb=1"/>
          <p:cNvSpPr/>
          <p:nvPr/>
        </p:nvSpPr>
        <p:spPr>
          <a:xfrm>
            <a:off x="7152290" y="482869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留取丹心照汗青</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wipe(left)">
                                      <p:cBhvr>
                                        <p:cTn id="47" dur="500"/>
                                        <p:tgtEl>
                                          <p:spTgt spid="8">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wipe(left)">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3381ba65?vcp=1&amp;pid=c9c3dafe4&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二、阅读（48分）</a:t>
            </a:r>
            <a:endParaRPr lang="en-US" altLang="zh-CN" sz="2600" dirty="0"/>
          </a:p>
        </p:txBody>
      </p:sp>
      <p:sp>
        <p:nvSpPr>
          <p:cNvPr id="3" name="C_4_BD#c50680bd1?vcp=1&amp;pid=73381ba65&amp;color=0,0,0&amp;vtp=1&amp;bbb=1"/>
          <p:cNvSpPr/>
          <p:nvPr/>
        </p:nvSpPr>
        <p:spPr>
          <a:xfrm>
            <a:off x="576072" y="1117088"/>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（一）整本书阅读（7分）</a:t>
            </a:r>
            <a:endParaRPr lang="en-US" altLang="zh-CN" sz="2400" dirty="0"/>
          </a:p>
        </p:txBody>
      </p:sp>
      <p:sp>
        <p:nvSpPr>
          <p:cNvPr id="4" name="QO_5_BD.27_1#04c0eb301?vcp=1&amp;pid=c50680bd1&amp;color=0,0,0&amp;vtp=1&amp;bbb=1&amp;hb=1"/>
          <p:cNvSpPr/>
          <p:nvPr/>
        </p:nvSpPr>
        <p:spPr>
          <a:xfrm>
            <a:off x="576072" y="164883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8.经典小说，魅力无限。为丰富同学们的小说阅读体验，学校文学社计划开展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进小说天地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”活动，请你参与并完成以下任务。</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8_1#556858180?sp=1&amp;vcp=1&amp;pid=04c0eb301&amp;color=0,0,0&amp;mp=1&amp;vtp=1&amp;bt=1&amp;bbb=1&amp;hb=1"/>
          <p:cNvSpPr/>
          <p:nvPr/>
        </p:nvSpPr>
        <p:spPr>
          <a:xfrm>
            <a:off x="576072" y="95062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（1）【策划·小说故事会】请你根据文学社设计的方案流程图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向同学们介绍本</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次活动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。要求：内容完整，顺序合理，语言连贯。（4分）</a:t>
            </a:r>
            <a:endParaRPr lang="en-US" altLang="zh-CN" sz="2400" dirty="0"/>
          </a:p>
        </p:txBody>
      </p:sp>
      <p:pic>
        <p:nvPicPr>
          <p:cNvPr id="3" name="QO_6_BD.28_2#556858180?vcp=1&amp;pid=04c0eb301&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24912" y="2186591"/>
            <a:ext cx="6638544" cy="370332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29_1#556858180?vcp=1&amp;pid=04c0eb301&amp;color=0,0,0&amp;vtp=1&amp;bt=1&amp;bbb=1&amp;hb=1"/>
          <p:cNvSpPr/>
          <p:nvPr/>
        </p:nvSpPr>
        <p:spPr>
          <a:xfrm>
            <a:off x="576072" y="259730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“小说故事会”分为准备与活动两个阶段：在准备阶段，首先需要确定方案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接着</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进行宣传动员</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，最后组织同学们报名；（2分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活动阶段则有现场展示和评选表彰</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两个环节</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，两个环节先后进行。（2分）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5de911141?sp=1&amp;vcp=1&amp;pid=04c0eb301&amp;color=0,0,0&amp;vtp=1&amp;bt=1&amp;bbb=1&amp;hb=1"/>
          <p:cNvSpPr/>
          <p:nvPr/>
        </p:nvSpPr>
        <p:spPr>
          <a:xfrm>
            <a:off x="576072" y="121300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（2）【采访·小说阅读法】“小说故事会”结束后，社团记者小语围绕《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水浒传</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的阅读采访了此次活动的评委李老师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。请你根据语境补全对话。（3分）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：李老师，您好！《水浒传》塑造了一大批人物形象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我们该如何把握</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各个人物的特征呢</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李老师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：可以从把握小说情节的发展和变化入手，比如林冲，刚出场时</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他</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处事谨慎</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，忍让妥协，</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直到</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情节），他躲过此劫</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从此奋起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反抗</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。还可以抓住人物之间的共性和个性，如鲁智深和李逵，同是疾恶如仇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侠</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肝义胆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、脾气火暴，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但鲁智深</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李逵头脑简单。</a:t>
            </a:r>
            <a:endParaRPr lang="en-US" altLang="zh-CN" sz="2400" dirty="0"/>
          </a:p>
        </p:txBody>
      </p:sp>
      <p:sp>
        <p:nvSpPr>
          <p:cNvPr id="3" name="QB_6_AN.31_1#5de911141.blank?vcp=1&amp;pid=04c0eb301&amp;color=0,0,0&amp;vpa=12&amp;vtp=1&amp;bbb=1"/>
          <p:cNvSpPr/>
          <p:nvPr/>
        </p:nvSpPr>
        <p:spPr>
          <a:xfrm>
            <a:off x="4563079" y="3979069"/>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风雪山神庙</a:t>
            </a:r>
            <a:endParaRPr lang="en-US" altLang="zh-CN" sz="2400" dirty="0"/>
          </a:p>
        </p:txBody>
      </p:sp>
      <p:sp>
        <p:nvSpPr>
          <p:cNvPr id="4" name="QB_6_AN.32_1#5de911141.blank?vcp=1&amp;pid=04c0eb301&amp;color=0,0,0&amp;vpa=13&amp;vtp=1&amp;bbb=1"/>
          <p:cNvSpPr/>
          <p:nvPr/>
        </p:nvSpPr>
        <p:spPr>
          <a:xfrm>
            <a:off x="4882165" y="5096668"/>
            <a:ext cx="175260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粗中有细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3_1#5de911141?vcp=1&amp;pid=04c0eb301&amp;color=0,0,0&amp;mp=1&amp;vtp=1&amp;bt=1&amp;bbb=1&amp;hb=1"/>
          <p:cNvSpPr/>
          <p:nvPr/>
        </p:nvSpPr>
        <p:spPr>
          <a:xfrm>
            <a:off x="576072" y="203596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小语：原来如此，看来体悟小说的人物个性对我们阅读会有很大帮助。</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李老师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：跌宕起伏的情节、丰满鲜活的人物形象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还有助于我们理解小说主</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题呢</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！《水浒传》就是通过写众多草莽英雄不同的人生经历和反抗道路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鲜明地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表现了③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的主题</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：谢谢李老师，您的指导对我们很有帮助。</a:t>
            </a:r>
            <a:endParaRPr lang="en-US" altLang="zh-CN" sz="2400" dirty="0"/>
          </a:p>
        </p:txBody>
      </p:sp>
      <p:sp>
        <p:nvSpPr>
          <p:cNvPr id="3" name="QB_6_AN.34_1#5de911141.blank?vcp=1&amp;pid=04c0eb301&amp;color=0,0,0&amp;mp=1&amp;vpa=14&amp;vtp=1&amp;bbb=1"/>
          <p:cNvSpPr/>
          <p:nvPr/>
        </p:nvSpPr>
        <p:spPr>
          <a:xfrm>
            <a:off x="1818291" y="3684429"/>
            <a:ext cx="175260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官逼民反</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10290c91?vcp=1&amp;pid=73381ba65&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（二）现代文阅读Ⅰ（本题共3小题，8分）</a:t>
            </a:r>
            <a:endParaRPr lang="en-US" altLang="zh-CN" sz="2400" dirty="0"/>
          </a:p>
        </p:txBody>
      </p:sp>
      <p:sp>
        <p:nvSpPr>
          <p:cNvPr id="3" name="QM_5_BD.35_1#0219f1c66?vcp=1&amp;pid=e10290c91&amp;color=0,0,0&amp;vtp=1&amp;bbb=1&amp;hb=1"/>
          <p:cNvSpPr/>
          <p:nvPr/>
        </p:nvSpPr>
        <p:spPr>
          <a:xfrm>
            <a:off x="576072" y="1063933"/>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阅读下面的文字，完成9～11题。</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材料一】</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2024</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年2月16日凌晨，OpenAI（一家人工智能研究公司</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继续在生成式人工</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智能上玩出新花样</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，发布了文生视频模型Sor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。据介绍，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可以直接输出长达</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60</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秒的视频，并且包含高度细致的背景、复杂的多角度镜头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以及富有情感的多</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个角色</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。目前官网上已经更新了48个视频demo（样片），在这些demo中，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仅能准确呈现细节</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，还能理解物体在物理世界中的存在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并生成具有丰富情感的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角色</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。该模型甚至还可以根据提示、静止图像填补现有视频中的缺失帧来生成视频。</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摘编自2024年2月19日《北京青年报》）</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5_2#0219f1c66?vcp=1&amp;pid=e10290c91&amp;color=0,0,0&amp;vtp=1&amp;bt=1&amp;bbb=1&amp;hb=1"/>
          <p:cNvSpPr/>
          <p:nvPr/>
        </p:nvSpPr>
        <p:spPr>
          <a:xfrm>
            <a:off x="576072" y="664368"/>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【材料二】</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的技术原理是什么？上海交通大学计算机科学与工程系教授赵海介绍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  </a:t>
            </a:r>
            <a:endPar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的核心思想是通过逐步去除视频中的噪声来生成视频。具体来说，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首先</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从一个看似静态噪声的视频片段开始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，然后通过多个步骤逐步移除这些噪声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最</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终将视频从最初的随机像素转化为清晰的图像场景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属于多模态混合模型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由大语言模型和文图生成器拼接而成</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纯文图生成模型对提示词的理解能力很弱</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而多模态混合模型对提示词的理解能力很强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。比如，用户输入“世界和平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纯文</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图生成器往往无法生成准确的图片</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如果把文图生成器与大语言模型拼接在一起</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后者就能把</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“世界和平”转化为和平鸽、橄榄枝等文图生成器“看得懂”</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的提示词</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从而生成切题的作品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ct val="150000"/>
              </a:lnSpc>
            </a:pP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5_2#0219f1c66?vcp=1&amp;pid=e10290c91&amp;color=0,0,0&amp;vtp=1&amp;bt=1&amp;bbb=1&amp;hb=1"/>
          <p:cNvSpPr/>
          <p:nvPr/>
        </p:nvSpPr>
        <p:spPr>
          <a:xfrm>
            <a:off x="576072" y="936149"/>
            <a:ext cx="10954512" cy="5029200"/>
          </a:xfrm>
          <a:prstGeom prst="rect">
            <a:avLst/>
          </a:prstGeom>
          <a:noFill/>
        </p:spPr>
        <p:txBody>
          <a:bodyPr wrap="none" lIns="0" tIns="0" rIns="0" bIns="0" rtlCol="0" anchor="t"/>
          <a:lstStyle/>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文图生成器经改造后</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，也能生成视频。因此</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从文图生成器过渡到文生视频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大模型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，不需要很大的技术突破，研发团队主要依靠的是大算力、大模型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大样</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本训练数据等</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“先天条件”。这些条件都是OpenAI所具备的，所以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的问世不能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算技术革命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，而是工程实践的成功。</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问世前，同类产品只能根据提示词生成5秒以内的短视频。</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的作品不</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仅长达</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1分钟，而且有多角度镜头，这些镜头里的人和物还能保持前后一致性</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会因角度变换而出现问题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。在对物理规律的掌握方面，Sor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也有不俗表现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比如</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在其生成的一段</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SUV（运动型多用途汽车）行驶视频中，汽车影子与车身始终契合。</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摘编自2024年2月18日《解放日报》）</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5_3#0219f1c66?vcp=1&amp;pid=e10290c91&amp;color=0,0,0&amp;vtp=1&amp;bt=1&amp;bbb=1&amp;hb=1"/>
          <p:cNvSpPr/>
          <p:nvPr/>
        </p:nvSpPr>
        <p:spPr>
          <a:xfrm>
            <a:off x="576072" y="658018"/>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【材料三】</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中新网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2024年2月16日电</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近日，美国人工智能研究公司OpenAI称，开发</a:t>
            </a:r>
            <a:endPar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”这一模型旨在教会人工智能理解和模拟运动中的物理世界</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并训练其帮助</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人们解决需要现实世界互动的问题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。很多专家认为Sor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可能在将来替代一些职业</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例如影视行业工作者</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、市场分析师、平面设计师等。</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材料四】</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文生视频的效果逼真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，意味着影视、多频道网络（MCN）、动画、美术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艺</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术等的从业人员的严冬很可能就要来临了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因为文生视频的速度和效果可以取代</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影视行业部分从业者的工作</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，创作的内容和产品更丰富多彩</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产品和产值也会有</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所增加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。另一方面，行业的准入门槛将变得更低，</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让演艺行业更为内卷</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sym typeface="+mn-ea"/>
              </a:rPr>
              <a:t>当然，</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100"/>
              </a:lnSpc>
            </a:pP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5_3#0219f1c66?vcp=1&amp;pid=e10290c91&amp;color=0,0,0&amp;vtp=1&amp;bt=1&amp;bbb=1&amp;hb=1"/>
          <p:cNvSpPr/>
          <p:nvPr/>
        </p:nvSpPr>
        <p:spPr>
          <a:xfrm>
            <a:off x="576072" y="646589"/>
            <a:ext cx="10954512" cy="5588000"/>
          </a:xfrm>
          <a:prstGeom prst="rect">
            <a:avLst/>
          </a:prstGeom>
          <a:noFill/>
        </p:spPr>
        <p:txBody>
          <a:bodyPr wrap="none" lIns="0" tIns="0" rIns="0" bIns="0" rtlCol="0" anchor="t"/>
          <a:lstStyle/>
          <a:p>
            <a:pPr algn="l" latinLnBrk="1">
              <a:lnSpc>
                <a:spcPts val="4400"/>
              </a:lnSpc>
            </a:pPr>
            <a:r>
              <a:rPr lang="en-US" altLang="zh-CN" sz="2400" b="1"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sym typeface="+mn-ea"/>
              </a:rPr>
              <a:t>文生</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视频并不完美</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，很多画面也难以与现实融入和衔接。因此</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影视行业要使用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成熟和逼真的文生视频还可能需要一定时间</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每当人工智能新产品出现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，社会的监管就多了一分责任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既要让研发公司遵</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守人工智能的伦理规范</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，也需要监管技术的突破。前者已经有联合国的</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能伦理问题建议书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》和各国的人工智能规则，后者则需要同步的技术制衡</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一个</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最简单的原则是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，如果是人工智能生成的产品</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就应当在向全社会发布时注明是</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人工智能产品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，让人们知晓这并非现实和原创，而是人工智能的产物。</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这些方式或许能让人们既享受到人工智能生成产品带来的效率和便捷</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尽量减少人工智能对人和社会的负面影响</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摘编自2024年2月17日《南方都市报》）</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6_1#b8022a554?vcp=1&amp;pid=0219f1c66&amp;color=0,0,0&amp;vtp=1&amp;bt=1&amp;bbb=1"/>
          <p:cNvSpPr/>
          <p:nvPr/>
        </p:nvSpPr>
        <p:spPr>
          <a:xfrm>
            <a:off x="576072" y="11563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9.根据以上材料分析，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下列表述不正确的一项是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36_2#b8022a554.choices?vcp=1&amp;pid=0219f1c66&amp;color=0,0,0&amp;vtp=1&amp;bbb=1&amp;hb=1"/>
          <p:cNvSpPr/>
          <p:nvPr/>
        </p:nvSpPr>
        <p:spPr>
          <a:xfrm>
            <a:off x="576072" y="168077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A.文生视频模型Sor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属于生成式人工智能，由大语言模型和文图生成器拼接而成。</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.从文图生成器过渡到文生视频大模型，Sor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的问世不仅是技术革命</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而且是工</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程实践的成功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的技术原理并不复杂，其核心思想是通过逐步去除视频中的噪声来生成视频。</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.“让研发公司遵守人工智能的伦理规范”，如今已经有相应的人工智能规则。</a:t>
            </a:r>
            <a:endParaRPr lang="en-US" altLang="zh-CN" sz="2400" dirty="0"/>
          </a:p>
        </p:txBody>
      </p:sp>
      <p:sp>
        <p:nvSpPr>
          <p:cNvPr id="5" name="QC_6_AS.38_1#b8022a554?vcp=1&amp;pid=0219f1c66&amp;color=0,0,0&amp;vtp=1&amp;bbb=1&amp;hb=1"/>
          <p:cNvSpPr/>
          <p:nvPr/>
        </p:nvSpPr>
        <p:spPr>
          <a:xfrm>
            <a:off x="576072" y="4474777"/>
            <a:ext cx="10954512" cy="1117600"/>
          </a:xfrm>
          <a:prstGeom prst="rect">
            <a:avLst/>
          </a:prstGeom>
          <a:noFill/>
        </p:spPr>
        <p:txBody>
          <a:bodyPr wrap="none" lIns="0" tIns="0" rIns="0" bIns="0" rtlCol="0" anchor="t"/>
          <a:lstStyle/>
          <a:p>
            <a:pPr algn="l" latinLnBrk="1">
              <a:lnSpc>
                <a:spcPts val="4400"/>
              </a:lnSpc>
            </a:pP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材料二原文为“Sor</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ɑ</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的问世不能算技术革命，而是工程实践的成功”，选项的</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Sor</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ɑ</a:t>
            </a:r>
            <a:endPar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的问世不仅是技术革命</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”表达有误</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endParaRPr lang="en-US" altLang="zh-CN" sz="2400" dirty="0"/>
          </a:p>
          <a:p>
            <a:pPr algn="l" latinLnBrk="1">
              <a:lnSpc>
                <a:spcPts val="4400"/>
              </a:lnSpc>
            </a:pPr>
            <a:endPar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endParaRPr>
          </a:p>
        </p:txBody>
      </p:sp>
      <p:sp>
        <p:nvSpPr>
          <p:cNvPr id="6" name="QC_6_AN.37_1#b8022a554.bracket?vcp=1&amp;pid=0219f1c66&amp;color=0,0,0&amp;vpa=15&amp;vtp=1&amp;answeroption=B"/>
          <p:cNvSpPr txBox="1"/>
          <p:nvPr/>
        </p:nvSpPr>
        <p:spPr>
          <a:xfrm>
            <a:off x="449072" y="231069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9_1#669e1d2d4?vcp=1&amp;pid=0219f1c66&amp;color=0,0,0&amp;vtp=1&amp;bt=1&amp;bbb=1&amp;hb=1"/>
          <p:cNvSpPr/>
          <p:nvPr/>
        </p:nvSpPr>
        <p:spPr>
          <a:xfrm>
            <a:off x="576072" y="201994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10.与同类产品相比，Sor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具有很明显的优势。请你根据材料二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用简明的语言概</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括</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的优点。（3分）</a:t>
            </a:r>
            <a:endParaRPr lang="en-US" altLang="zh-CN" sz="2400" dirty="0"/>
          </a:p>
        </p:txBody>
      </p:sp>
      <p:sp>
        <p:nvSpPr>
          <p:cNvPr id="3" name="QO_6_AN.40_1#669e1d2d4?vcp=1&amp;pid=0219f1c66&amp;color=0,0,0&amp;vtp=1&amp;bbb=1&amp;hb=1"/>
          <p:cNvSpPr/>
          <p:nvPr/>
        </p:nvSpPr>
        <p:spPr>
          <a:xfrm>
            <a:off x="576072" y="317467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①Sor</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ɑ</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对提示词的理解能力很强。（1分）②其生成的视频时长可达1分钟</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包含</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多角度镜头</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，镜头里的人和物还能保持前后一致性。（1分）③</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Sor</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ɑ</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掌握部分物理</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规律</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23b4b3442?sp=1&amp;vcp=1&amp;pid=0219f1c66&amp;color=0,0,0&amp;vtp=1&amp;bt=1&amp;bbb=1&amp;hb=1"/>
          <p:cNvSpPr/>
          <p:nvPr/>
        </p:nvSpPr>
        <p:spPr>
          <a:xfrm>
            <a:off x="576072" y="176164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11.材料三和材料四引发了大家的热烈讨论，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请你根据材料把下列对话补充完整</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的功能如此强大，可是我却有些担忧，从材料三可知，（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algn="l" latinLnBrk="1">
              <a:lnSpc>
                <a:spcPts val="44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algn="l"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：你看，材料四中说（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algn="l" latinLnBrk="1">
              <a:lnSpc>
                <a:spcPts val="44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可见我们还有时间了解Sor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、应用Sor</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，所以不必过分担忧。</a:t>
            </a:r>
            <a:endParaRPr lang="en-US" altLang="zh-CN" sz="2400" dirty="0"/>
          </a:p>
        </p:txBody>
      </p:sp>
      <p:sp>
        <p:nvSpPr>
          <p:cNvPr id="3" name="QB_6_AN.42_1#23b4b3442.blank?vcp=1&amp;pid=0219f1c66&amp;color=0,0,0&amp;vpa=16&amp;vtp=1&amp;bbb=1&amp;hb=1"/>
          <p:cNvSpPr/>
          <p:nvPr/>
        </p:nvSpPr>
        <p:spPr>
          <a:xfrm>
            <a:off x="575945" y="2861945"/>
            <a:ext cx="10948035" cy="1086485"/>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影视行业工作者</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、市场研究分析师和平面设计师等职业可能被Sor</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ɑ</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替代</a:t>
            </a:r>
            <a:endParaRPr lang="en-US" altLang="zh-CN" sz="2400" dirty="0"/>
          </a:p>
        </p:txBody>
      </p:sp>
      <p:sp>
        <p:nvSpPr>
          <p:cNvPr id="4" name="QB_6_AN.43_1#23b4b3442.blank?vcp=1&amp;pid=0219f1c66&amp;color=0,0,0&amp;vpa=17&amp;vtp=1&amp;bbb=1&amp;hb=1"/>
          <p:cNvSpPr/>
          <p:nvPr/>
        </p:nvSpPr>
        <p:spPr>
          <a:xfrm>
            <a:off x="621030" y="3949065"/>
            <a:ext cx="10779760" cy="438785"/>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文生视频并不完美</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很多画面也难以与现实融入和衔接</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4_1#23b4b3442?vcp=1&amp;pid=0219f1c66&amp;color=0,0,0&amp;mp=1&amp;vtp=1&amp;bt=1&amp;bbb=1&amp;hb=1"/>
          <p:cNvSpPr/>
          <p:nvPr/>
        </p:nvSpPr>
        <p:spPr>
          <a:xfrm>
            <a:off x="576072" y="176164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小文：你说的有道理，不过文生视频效果逼真</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会让伪造和欺骗变得更简单</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易行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，这如何应对呢？</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：我认为可以从两个方面来应对</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一方面研发公司要遵守人工智能的伦理</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规范</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，另一方面（</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：这些方式或许能减少人工智能对人和社会的负面影响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让人工智能更</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好地服务于人类</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B_6_AN.45_1#23b4b3442.blank?vcp=1&amp;pid=0219f1c66&amp;color=0,0,0&amp;mp=1&amp;vpa=18&amp;vtp=1&amp;bbb=1"/>
          <p:cNvSpPr/>
          <p:nvPr/>
        </p:nvSpPr>
        <p:spPr>
          <a:xfrm>
            <a:off x="3489929" y="3410109"/>
            <a:ext cx="680720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需要监管技术的突破和进行同步的技术制衡</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3743bc16?vcp=1&amp;pid=73381ba65&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（三）现代文阅读Ⅱ（本题共4小题，14分）</a:t>
            </a:r>
            <a:endParaRPr lang="en-US" altLang="zh-CN" sz="2400" dirty="0"/>
          </a:p>
        </p:txBody>
      </p:sp>
      <p:sp>
        <p:nvSpPr>
          <p:cNvPr id="3" name="QM_5_BD.46_1#13b55d188?vcp=1&amp;pid=73743bc16&amp;color=0,0,0&amp;vtp=1&amp;bbb=1&amp;hb=1"/>
          <p:cNvSpPr/>
          <p:nvPr/>
        </p:nvSpPr>
        <p:spPr>
          <a:xfrm>
            <a:off x="576072" y="1063933"/>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阅读下面的文字，完成12~15题。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家有斑鸠</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陈忠实</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住到乡下老屋的第一个早晨，刚睁开眼，便听到“咕咕——咕咕”</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的鸟叫声</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我断定是斑鸠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，不由得惊喜。披上衣服，竟有点迫不及待，</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悄声静气地靠近窗户</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透过玻璃望出去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，后屋的前檐上，果然有两只斑鸠。一只站在瓦楞上</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另一只围</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着它转着</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，一边转着，一边点头，发出“咕咕——咕咕”的叫声。</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_2#13b55d188?vcp=1&amp;pid=73743bc16&amp;color=0,0,0&amp;vtp=1&amp;bt=1&amp;bbb=1&amp;hb=1"/>
          <p:cNvSpPr/>
          <p:nvPr/>
        </p:nvSpPr>
        <p:spPr>
          <a:xfrm>
            <a:off x="576072" y="1500029"/>
            <a:ext cx="10954512" cy="3911600"/>
          </a:xfrm>
          <a:prstGeom prst="rect">
            <a:avLst/>
          </a:prstGeom>
          <a:noFill/>
        </p:spPr>
        <p:txBody>
          <a:bodyPr wrap="none" lIns="0" tIns="0" rIns="0" bIns="0" rtlCol="0" anchor="t"/>
          <a:lstStyle/>
          <a:p>
            <a:pPr algn="l" latinLnBrk="1">
              <a:lnSpc>
                <a:spcPts val="4400"/>
              </a:lnSpc>
            </a:pPr>
            <a:r>
              <a:rPr lang="en-US" altLang="zh-CN" sz="2400" b="1" i="0" spc="-5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②六年前的这个时节，我和王仲生教授住在波士顿城郊他的胞弟家里</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尽管三</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层小洋楼宽敞舒适</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，我和王教授还是喜欢站着或坐在后院里</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后院是一片绿茸茸的</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草坪</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，有几种疏于管理的花木。树木的枝杈上，栖息着，</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毋宁说侍立着一群鸟儿</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一种通体黑色的梭子形状的鸟儿</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，在人刚打开后门走到草坪边的时候</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它们便从树</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枝上飞下来</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，落在草坪上，期待着人撒出面包屑或什么吃食</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你撒了吃剩的面包屑</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或米粒</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，它们就在你面前的草地上争食，甚至大胆地跳到人的脚前来。偶尔</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还会</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有一只两只松鼠不知从哪棵树上跳下来</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，和梭子鸟儿在草地上抢夺食物。</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_3#13b55d188?vcp=1&amp;pid=73743bc16&amp;color=0,0,0&amp;mp=1&amp;vtp=1&amp;bt=1&amp;bbb=1&amp;hb=1"/>
          <p:cNvSpPr/>
          <p:nvPr/>
        </p:nvSpPr>
        <p:spPr>
          <a:xfrm>
            <a:off x="576072" y="2042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③我在那个令人忘情的人与鸟兽共处的草坪上，</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曾经想过在我家的小院里</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如若能有这样一群敢于光顾的鸟儿就好了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。然而，实际想来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实现这样人鸟人兽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共存共荣的和谐景象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，恐怕也不是短时间的事。【甲</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我们把鸟儿兽儿作为美食</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作为美裳作为玩物作为发财的对象而心狠手狠的年月</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，已无法计算。</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④</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还是说我家的斑鸠。</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cd8c9e76d.fixed?vcp=1&amp;color=0,0,0&amp;vtp=1&amp;bbb=1"/>
          <p:cNvSpPr/>
          <p:nvPr/>
        </p:nvSpPr>
        <p:spPr>
          <a:xfrm>
            <a:off x="0" y="1874520"/>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SimHei" panose="02010609060101010101" pitchFamily="34" charset="-122"/>
                <a:ea typeface="SimHei" panose="02010609060101010101" pitchFamily="34" charset="-122"/>
                <a:cs typeface="SimHei" panose="02010609060101010101" pitchFamily="34" charset="-120"/>
              </a:rPr>
              <a:t>2025年初中学业水平考试模拟测试卷（五）</a:t>
            </a:r>
            <a:endParaRPr lang="en-US" altLang="zh-CN" sz="4800" dirty="0"/>
          </a:p>
        </p:txBody>
      </p:sp>
      <p:sp>
        <p:nvSpPr>
          <p:cNvPr id="3" name="C_1#cd8c9e76d.fixed?vcp=1&amp;color=0,0,0&amp;vtp=1&amp;bbb=1"/>
          <p:cNvSpPr/>
          <p:nvPr/>
        </p:nvSpPr>
        <p:spPr>
          <a:xfrm>
            <a:off x="0" y="2880360"/>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a:t>
            </a:r>
            <a:r>
              <a:rPr lang="en-US" altLang="zh-CN" sz="40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a:t>
            </a:r>
            <a:endParaRPr lang="en-US" altLang="zh-CN" sz="4000" dirty="0"/>
          </a:p>
        </p:txBody>
      </p:sp>
      <p:sp>
        <p:nvSpPr>
          <p:cNvPr id="4" name="C_1#cd8c9e76d.fixed?vcp=1&amp;color=0,0,0&amp;vtp=1&amp;bbb=1"/>
          <p:cNvSpPr/>
          <p:nvPr/>
        </p:nvSpPr>
        <p:spPr>
          <a:xfrm>
            <a:off x="0" y="3776472"/>
            <a:ext cx="12097512" cy="502920"/>
          </a:xfrm>
          <a:prstGeom prst="rect">
            <a:avLst/>
          </a:prstGeom>
          <a:noFill/>
        </p:spPr>
        <p:txBody>
          <a:bodyPr wrap="none" lIns="0" tIns="0" rIns="0" bIns="0" rtlCol="0" anchor="ctr"/>
          <a:lstStyle/>
          <a:p>
            <a:pPr algn="ctr" latinLnBrk="1">
              <a:lnSpc>
                <a:spcPts val="2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（满分：120分</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考试时间：150分钟）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_4#13b55d188?vcp=1&amp;pid=73743bc16&amp;color=0,0,0&amp;mp=1&amp;vtp=1&amp;bt=1&amp;bbb=1&amp;hb=1"/>
          <p:cNvSpPr/>
          <p:nvPr/>
        </p:nvSpPr>
        <p:spPr>
          <a:xfrm>
            <a:off x="576072" y="9450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⑤我有记事能力的时候就认识并记住了斑鸠。在我家乡的鸟类中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斑鸠是最</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朴拙最不显眼近乎丑陋的一种鸟儿</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。灰褐色的羽毛比不得任何一种鸟儿</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连麻雀</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的羽翅上的暗纹也比不得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。没有长喙和高足，比不得啄木鸟和鹭鸶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没有动人的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叫声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，从早到晚都是粗浑单调的“咕咕——咕咕”的声音。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它的巢仅由几十根柴枝</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横竖搭置成一个浅浅的潦草的窝</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。小时候我站在树下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可以从窝底部的缝隙透见</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窝里有几枚蛋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。记得有篇小学课文，说斑鸠是最懒惰的，</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懒得连窝也不认真搭建</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冬天便冻死在这种既不遮风亦不挡雨的窝里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然而，整个八十年代到九十年代初，我住在祖居的老屋读书写字</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没有看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见过一只斑鸠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。我以为再也看不到斑鸠了。</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_5#13b55d188?vcp=1&amp;pid=73743bc16&amp;color=0,0,0&amp;vtp=1&amp;bt=1&amp;bbb=1&amp;hb=1"/>
          <p:cNvSpPr/>
          <p:nvPr/>
        </p:nvSpPr>
        <p:spPr>
          <a:xfrm>
            <a:off x="576072" y="1487329"/>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⑦斑鸠却在我重返家乡的第一个清晨出现了，就在我的房檐上。</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我便轻手开门，怕惊吓了它们。它们还是飞走了。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初始，无论我怎样轻手蹑足开门走路，它们一发现我从屋内走到院中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棱一声就从屋脊或围墙上起飞了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，飞到高高的树上去了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我仍然往小院里抛撒谷</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米</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。直到某一日，我开门出来。【乙】</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两只斑鸠突然从院中飞起，</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落到房檐上</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还在探头探脑瞅着院中尚未吃完的谷米</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我心里一动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它们终于有胆子到院内落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脚啄食了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，这是一次突破性的进展。</a:t>
            </a:r>
            <a:endParaRPr lang="en-US" altLang="zh-CN" sz="2400" dirty="0"/>
          </a:p>
        </p:txBody>
      </p:sp>
      <p:sp>
        <p:nvSpPr>
          <p:cNvPr id="3" name="QM_5_BD.46_5#13b55d188?vcp=1&amp;pid=73743bc16&amp;color=0,0,0&amp;vtp=1&amp;bt=1&amp;bbb=1&amp;hb=1&amp;zzd= 8"/>
          <p:cNvSpPr/>
          <p:nvPr/>
        </p:nvSpPr>
        <p:spPr>
          <a:xfrm>
            <a:off x="1323023" y="4852829"/>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5_BD.46_5#13b55d188?vcp=1&amp;pid=73743bc16&amp;color=0,0,0&amp;vtp=1&amp;bt=1&amp;bbb=1&amp;hb=1&amp;zzd= 8"/>
          <p:cNvSpPr/>
          <p:nvPr/>
        </p:nvSpPr>
        <p:spPr>
          <a:xfrm>
            <a:off x="1629410" y="4852829"/>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5_BD.46_5#13b55d188?vcp=1&amp;pid=73743bc16&amp;color=0,0,0&amp;vtp=1&amp;bt=1&amp;bbb=1&amp;hb=1&amp;zzd= 8"/>
          <p:cNvSpPr/>
          <p:nvPr/>
        </p:nvSpPr>
        <p:spPr>
          <a:xfrm>
            <a:off x="1935798" y="4852829"/>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5_BD.46_5#13b55d188?vcp=1&amp;pid=73743bc16&amp;color=0,0,0&amp;vtp=1&amp;bt=1&amp;bbb=1&amp;hb=1&amp;zzd= 8"/>
          <p:cNvSpPr/>
          <p:nvPr/>
        </p:nvSpPr>
        <p:spPr>
          <a:xfrm>
            <a:off x="2242186" y="4852829"/>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6_6#13b55d188?vcp=1&amp;pid=73743bc16&amp;color=0,0,0&amp;vtp=1&amp;bt=1&amp;bbb=1&amp;hb=1"/>
          <p:cNvSpPr/>
          <p:nvPr/>
        </p:nvSpPr>
        <p:spPr>
          <a:xfrm>
            <a:off x="576072" y="9323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⑩我和斑鸠的关系获得令人振奋的突破之后，随之便是持久的停滞不前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鸠在房檐在房脊在院墙上栖息追逐</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，似乎已经放心无虞。</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然而有我在场的时候</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它们绝不飞落到院里来啄食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，无论我抛撒的谷米多么富于诱惑力</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有几次我从室</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内的窗玻璃前窥视到斑鸠在院中啄食谷米的情景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，每当我出门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它们便惊慌地飞</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上房顶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。这一刻，我清醒地意识到，它们还不完全是我家的斑鸩。</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⑪</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要让斑鸠随心无虞地落到小院里，心里踏实地啄食，在我的眼下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在我的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脚前</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，尚需一些时日。</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⑫</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我将等待。</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选自《我走在这活泼泼的人间》，有删改）</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1#383630b0d?sp=1&amp;vcp=1&amp;pid=13b55d188&amp;color=0,0,0&amp;vtp=1&amp;bt=1&amp;bbb=1"/>
          <p:cNvSpPr/>
          <p:nvPr/>
        </p:nvSpPr>
        <p:spPr>
          <a:xfrm>
            <a:off x="576072" y="182946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12.按照时间顺序梳理文中“我”与斑鸠的关系，填写下面的表格。（3分）</a:t>
            </a:r>
            <a:endParaRPr lang="en-US" altLang="zh-CN" sz="2400" dirty="0"/>
          </a:p>
        </p:txBody>
      </p:sp>
      <p:graphicFrame>
        <p:nvGraphicFramePr>
          <p:cNvPr id="32" name="QB_6_BD.47_2#383630b0d?colgroup=2,6,7,11,8&amp;vcp=1&amp;pid=13b55d188&amp;color=0,0,0&amp;vtp=1&amp;bbb=1&amp;hb=1"/>
          <p:cNvGraphicFramePr>
            <a:graphicFrameLocks noGrp="1"/>
          </p:cNvGraphicFramePr>
          <p:nvPr/>
        </p:nvGraphicFramePr>
        <p:xfrm>
          <a:off x="576073" y="2432590"/>
          <a:ext cx="10951947" cy="2504440"/>
        </p:xfrm>
        <a:graphic>
          <a:graphicData uri="http://schemas.openxmlformats.org/drawingml/2006/table">
            <a:tbl>
              <a:tblPr/>
              <a:tblGrid>
                <a:gridCol w="692844"/>
                <a:gridCol w="2045143"/>
                <a:gridCol w="2287221"/>
                <a:gridCol w="3355703"/>
                <a:gridCol w="2571036"/>
              </a:tblGrid>
              <a:tr h="1014476">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时</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有记事能力的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时候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marL="0" lvl="0" indent="0" algn="l" latinLnBrk="1" hangingPunct="0">
                        <a:lnSpc>
                          <a:spcPts val="36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重返家乡的第一个清晨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重返家乡后的某</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89964">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关</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marL="0" indent="0" algn="l" latinLnBrk="1" hangingPunct="0">
                        <a:lnSpc>
                          <a:spcPts val="38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“我”未见过斑鸠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marL="0" lvl="0" indent="0" algn="l" latinLnBrk="1" hangingPunct="0">
                        <a:lnSpc>
                          <a:spcPts val="36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给斑鸠喂</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食</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斑鸠敢到院</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里啄食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48_1#383630b0d.blank?vcp=1&amp;pid=13b55d188&amp;color=0,0,0&amp;vpa=19&amp;vtp=1&amp;bbb=1&amp;hb=1"/>
          <p:cNvSpPr/>
          <p:nvPr/>
        </p:nvSpPr>
        <p:spPr>
          <a:xfrm>
            <a:off x="3386060" y="2458816"/>
            <a:ext cx="2160221" cy="950976"/>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认识并记住斑鸠</a:t>
            </a:r>
            <a:endParaRPr lang="en-US" altLang="zh-CN" sz="2400" dirty="0"/>
          </a:p>
        </p:txBody>
      </p:sp>
      <p:sp>
        <p:nvSpPr>
          <p:cNvPr id="5" name="QB_6_AN.49_1#383630b0d.blank?vcp=1&amp;pid=13b55d188&amp;color=0,0,0&amp;vpa=20&amp;vtp=1&amp;bbb=1&amp;hb=1"/>
          <p:cNvSpPr/>
          <p:nvPr/>
        </p:nvSpPr>
        <p:spPr>
          <a:xfrm>
            <a:off x="1341120" y="3696335"/>
            <a:ext cx="1918335" cy="1199515"/>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八十年代到九十年代初</a:t>
            </a:r>
            <a:endParaRPr lang="en-US" altLang="zh-CN" sz="2400" dirty="0"/>
          </a:p>
        </p:txBody>
      </p:sp>
      <p:sp>
        <p:nvSpPr>
          <p:cNvPr id="6" name="QB_6_AN.50_1#383630b0d.blank?vcp=1&amp;pid=13b55d188&amp;color=0,0,0&amp;vpa=21&amp;vtp=1&amp;bbb=1&amp;hb=1"/>
          <p:cNvSpPr/>
          <p:nvPr/>
        </p:nvSpPr>
        <p:spPr>
          <a:xfrm>
            <a:off x="5673281" y="3711036"/>
            <a:ext cx="3228703" cy="950976"/>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看到斑鸠很惊喜</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，但斑鸠见人就飞走</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1_1#d71b1111d?vcp=1&amp;pid=13b55d188&amp;color=0,0,0&amp;vtp=1&amp;bt=1&amp;bbb=1"/>
          <p:cNvSpPr/>
          <p:nvPr/>
        </p:nvSpPr>
        <p:spPr>
          <a:xfrm>
            <a:off x="576072" y="13989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13.有同学对文中甲、乙两处画线句有疑问，请你解答。（4分）</a:t>
            </a:r>
            <a:endParaRPr lang="en-US" altLang="zh-CN" sz="2400" dirty="0"/>
          </a:p>
        </p:txBody>
      </p:sp>
      <p:sp>
        <p:nvSpPr>
          <p:cNvPr id="3" name="QO_7_BD.52_1#29fd0ea65?vcp=1&amp;pid=d71b1111d&amp;color=0,0,0&amp;vtp=1&amp;bbb=1&amp;hb=1"/>
          <p:cNvSpPr/>
          <p:nvPr/>
        </p:nvSpPr>
        <p:spPr>
          <a:xfrm>
            <a:off x="576072" y="192080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（1）甲处</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我们把鸟儿兽儿作为美食作为美裳作为玩物作为发财的对象而心狠手</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狠的年月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”语句很长，却没用标点停顿，强调了什么？</a:t>
            </a:r>
            <a:endParaRPr lang="en-US" altLang="zh-CN" sz="2400" dirty="0"/>
          </a:p>
        </p:txBody>
      </p:sp>
      <p:sp>
        <p:nvSpPr>
          <p:cNvPr id="4" name="QO_7_AN.53_1#29fd0ea65?vcp=1&amp;pid=d71b1111d&amp;color=0,0,0&amp;vtp=1&amp;bbb=1"/>
          <p:cNvSpPr/>
          <p:nvPr/>
        </p:nvSpPr>
        <p:spPr>
          <a:xfrm>
            <a:off x="576072" y="3076507"/>
            <a:ext cx="10954512" cy="533400"/>
          </a:xfrm>
          <a:prstGeom prst="rect">
            <a:avLst/>
          </a:prstGeom>
          <a:noFill/>
        </p:spPr>
        <p:txBody>
          <a:bodyPr wrap="none" lIns="0" tIns="0" rIns="0" bIns="0" rtlCol="0" anchor="t"/>
          <a:lstStyle/>
          <a:p>
            <a:pPr algn="l" latinLnBrk="1">
              <a:lnSpc>
                <a:spcPts val="4200"/>
              </a:lnSpc>
            </a:pP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强调了以前人类为了自己的私欲而伤害鸟兽的手段数不胜数，突出了作者的愤慨之情。</a:t>
            </a:r>
            <a:endParaRPr lang="en-US" altLang="zh-CN" sz="2400" spc="-100" dirty="0"/>
          </a:p>
        </p:txBody>
      </p:sp>
      <p:sp>
        <p:nvSpPr>
          <p:cNvPr id="5" name="QO_7_BD.54_1#c18c8b9a3?vcp=1&amp;pid=d71b1111d&amp;color=0,0,0&amp;vtp=1&amp;bbb=1"/>
          <p:cNvSpPr/>
          <p:nvPr/>
        </p:nvSpPr>
        <p:spPr>
          <a:xfrm>
            <a:off x="576072" y="359936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（2）乙处加点的“探头探脑”好像有丑化斑鸠的感觉，去掉是不是更好些？</a:t>
            </a:r>
            <a:endParaRPr lang="en-US" altLang="zh-CN" sz="2400" dirty="0"/>
          </a:p>
        </p:txBody>
      </p:sp>
      <p:sp>
        <p:nvSpPr>
          <p:cNvPr id="6" name="QO_7_AN.55_1#c18c8b9a3?vcp=1&amp;pid=d71b1111d&amp;color=0,0,0&amp;vtp=1&amp;bbb=1&amp;hb=1"/>
          <p:cNvSpPr/>
          <p:nvPr/>
        </p:nvSpPr>
        <p:spPr>
          <a:xfrm>
            <a:off x="576072" y="4122225"/>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不能去掉。“探头探脑”并没有丑化斑鸠，而是生动地表现了斑鸠的小心、</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机警</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对人类怀有戒备之心</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wipe(left)">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6_1#59e583baa?vcp=1&amp;pid=13b55d188&amp;color=0,0,0&amp;vtp=1&amp;bt=1&amp;bbb=1&amp;hb=1"/>
          <p:cNvSpPr/>
          <p:nvPr/>
        </p:nvSpPr>
        <p:spPr>
          <a:xfrm>
            <a:off x="576072" y="17456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14.本文标题为“家有斑鸠”，第②③段却没有写“斑鸠”。这两段是否多余？</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为什么</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sp>
        <p:nvSpPr>
          <p:cNvPr id="3" name="QO_6_AN.57_1#59e583baa?vcp=1&amp;pid=13b55d188&amp;color=0,0,0&amp;vtp=1&amp;bbb=1&amp;hb=1"/>
          <p:cNvSpPr/>
          <p:nvPr/>
        </p:nvSpPr>
        <p:spPr>
          <a:xfrm>
            <a:off x="576072" y="29003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不多余。（1分）第②段讲述了“我”在波士顿城郊见到人与鸟兽共处的景象，</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第</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段写了</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“我们”对鸟兽的伤害，造成了鸟兽对人类的警惕。（1分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这两段文字与前</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后文关系密切</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。既回应了“我”重见斑鸠时的惊喜，又对后文斑鸠难以跟“我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建立</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信任关系的原因做了交代</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；使文章内容丰富而厚重，避免了平铺直叙。（1分）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8_1#e318f95ee?vcp=1&amp;pid=13b55d188&amp;color=0,0,0&amp;vtp=1&amp;bt=1&amp;bbb=1&amp;hb=1"/>
          <p:cNvSpPr/>
          <p:nvPr/>
        </p:nvSpPr>
        <p:spPr>
          <a:xfrm>
            <a:off x="576072" y="91631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15.文章以“我将等待”结尾，“我”能等来“我家的斑鸠”吗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请联系全文和生活体验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简要分析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p:txBody>
      </p:sp>
      <p:sp>
        <p:nvSpPr>
          <p:cNvPr id="3" name="QO_6_AN.59_1#e318f95ee?vcp=1&amp;pid=13b55d188&amp;color=0,0,0&amp;vtp=1&amp;bbb=1&amp;hb=1"/>
          <p:cNvSpPr/>
          <p:nvPr/>
        </p:nvSpPr>
        <p:spPr>
          <a:xfrm>
            <a:off x="576072" y="2071048"/>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示例一：能等来。（1分）从文中看，“我”与斑鸠的关系已有了突破性进展，“</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觉得假以时日斑鸠会随心无虞地落到小院里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现实生活中人们尊重自然</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保护鸟兽的意识已越来越强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，经常见到人与鸟兽和谐相处的情景。（1分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相信通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过我们的努力</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，斑鸠定能慢慢建立起对人类的信任。（1分）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：不能等来。</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（1分）文中的斑鸠一直对人类保持戒心；（1分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生活中还有不少人缺乏尊重自</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然</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、保护生态的意识，伤害鸟类的行为时有发生。（1分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斑鸠要建立起对人类的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信任还很困难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left)">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left)">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0f5c8009?vcp=1&amp;pid=73381ba65&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（四）古代诗歌阅读（本题共2小题，5分）</a:t>
            </a:r>
            <a:endParaRPr lang="en-US" altLang="zh-CN" sz="2400" dirty="0"/>
          </a:p>
        </p:txBody>
      </p:sp>
      <p:sp>
        <p:nvSpPr>
          <p:cNvPr id="3" name="QM_5_BD.60_1#dabc23cc0?vcp=1&amp;pid=20f5c8009&amp;color=0,0,0&amp;vtp=1&amp;bbb=1"/>
          <p:cNvSpPr/>
          <p:nvPr/>
        </p:nvSpPr>
        <p:spPr>
          <a:xfrm>
            <a:off x="576072" y="1063933"/>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阅读下面这首唐诗，完成16、17题。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酬乐天扬州初逢席上见赠</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刘禹锡</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巴山楚水凄凉地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，二十三年弃置身。</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怀旧空吟闻笛赋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，到乡翻似烂柯人。</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沉舟侧畔千帆过</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，病树前头万木春。</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今日听君歌一曲</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，暂凭杯酒长精神。</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faf458bf5?vcp=1&amp;pid=dabc23cc0&amp;color=0,0,0&amp;vtp=1&amp;bt=1&amp;bbb=1"/>
          <p:cNvSpPr/>
          <p:nvPr/>
        </p:nvSpPr>
        <p:spPr>
          <a:xfrm>
            <a:off x="576072" y="14306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16.下列对这首诗的理解和分析，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不正确的一项是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61_2#faf458bf5.choices?vcp=1&amp;pid=dabc23cc0&amp;color=0,0,0&amp;vtp=1&amp;bbb=1&amp;hb=1"/>
          <p:cNvSpPr/>
          <p:nvPr/>
        </p:nvSpPr>
        <p:spPr>
          <a:xfrm>
            <a:off x="576072" y="195509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A.从诗的题目看，这首诗是白居易在扬州的酒宴上酬答刘禹锡的作品。</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.从这首诗的首联可知，作者被贬到荒凉之地前后有二十三年之久。</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.这首诗的颔联运用两个典故</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分别表达作者对故友的怀念和回乡后恍若隔世的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感慨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.这首诗的颈联对仗工整，蕴含哲理，成为脍炙人口的千古名句。</a:t>
            </a:r>
            <a:endParaRPr lang="en-US" altLang="zh-CN" sz="2400" dirty="0"/>
          </a:p>
        </p:txBody>
      </p:sp>
      <p:sp>
        <p:nvSpPr>
          <p:cNvPr id="5" name="QC_6_AS.63_1#faf458bf5?vcp=1&amp;pid=dabc23cc0&amp;color=0,0,0&amp;vtp=1&amp;bbb=1"/>
          <p:cNvSpPr/>
          <p:nvPr/>
        </p:nvSpPr>
        <p:spPr>
          <a:xfrm>
            <a:off x="576072" y="4749097"/>
            <a:ext cx="10954512" cy="533400"/>
          </a:xfrm>
          <a:prstGeom prst="rect">
            <a:avLst/>
          </a:prstGeom>
          <a:noFill/>
        </p:spPr>
        <p:txBody>
          <a:bodyPr wrap="none" lIns="0" tIns="0" rIns="0" bIns="0" rtlCol="0" anchor="t"/>
          <a:lstStyle/>
          <a:p>
            <a:pPr algn="l" latinLnBrk="1">
              <a:lnSpc>
                <a:spcPts val="4200"/>
              </a:lnSpc>
            </a:pP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这首诗是刘禹锡酬答白居易之作，不是“白居易在扬州的酒宴上酬答刘禹锡”</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endParaRPr lang="en-US" altLang="zh-CN" sz="2400" dirty="0"/>
          </a:p>
        </p:txBody>
      </p:sp>
      <p:sp>
        <p:nvSpPr>
          <p:cNvPr id="6" name="QC_6_AN.62_1#faf458bf5.bracket?vcp=1&amp;pid=dabc23cc0&amp;color=0,0,0&amp;vpa=22&amp;vtp=1&amp;answeroption=A"/>
          <p:cNvSpPr txBox="1"/>
          <p:nvPr/>
        </p:nvSpPr>
        <p:spPr>
          <a:xfrm>
            <a:off x="449072" y="201351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3" name="文本框 2"/>
          <p:cNvSpPr txBox="1"/>
          <p:nvPr/>
        </p:nvSpPr>
        <p:spPr>
          <a:xfrm>
            <a:off x="11010265" y="5058410"/>
            <a:ext cx="4032250" cy="368300"/>
          </a:xfrm>
          <a:prstGeom prst="rect">
            <a:avLst/>
          </a:prstGeom>
          <a:noFill/>
        </p:spPr>
        <p:txBody>
          <a:bodyPr wrap="square" rtlCol="0">
            <a:spAutoFit/>
          </a:bodyPr>
          <a:p>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4_1#0cdb43a1e?vcp=1&amp;pid=dabc23cc0&amp;color=0,0,0&amp;vtp=1&amp;bt=1&amp;bbb=1"/>
          <p:cNvSpPr/>
          <p:nvPr/>
        </p:nvSpPr>
        <p:spPr>
          <a:xfrm>
            <a:off x="576072" y="22993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17.这首诗尾联中的“长精神”表现了作者怎样的人生态度？请简要分析。（3分）</a:t>
            </a:r>
            <a:endParaRPr lang="en-US" altLang="zh-CN" sz="2400" dirty="0"/>
          </a:p>
        </p:txBody>
      </p:sp>
      <p:sp>
        <p:nvSpPr>
          <p:cNvPr id="3" name="QO_6_AN.65_1#0cdb43a1e?vcp=1&amp;pid=dabc23cc0&amp;color=0,0,0&amp;vtp=1&amp;bbb=1&amp;hb=1"/>
          <p:cNvSpPr/>
          <p:nvPr/>
        </p:nvSpPr>
        <p:spPr>
          <a:xfrm>
            <a:off x="576072" y="282123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“长精神”意为“振作精神”，（1分）作者在尾联点明酬赠题意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既是对友人的关怀</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表示感谢</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，也是与友人共勉，（1分）表现出乐观豁达、进取向上</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坚韧不拔的精</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神</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f3c062951?vcp=1&amp;pid=f620d5000&amp;color=0,0,0&amp;vtp=1&amp;bt=1&amp;bbb=1&amp;hb=1"/>
          <p:cNvSpPr/>
          <p:nvPr/>
        </p:nvSpPr>
        <p:spPr>
          <a:xfrm>
            <a:off x="575945" y="2590800"/>
            <a:ext cx="11402695"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注意事项：1.答题前，考生务必将姓名、准考证号填写在试卷和答题卡上。</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.考生作答时，请在答题卡上作答（答题注意事项见答题卡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在本试卷上作答无效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d7a0a8b4?vcp=1&amp;pid=73381ba65&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（五）文言文阅读（本题共5小题，14分）</a:t>
            </a:r>
            <a:endParaRPr lang="en-US" altLang="zh-CN" sz="2400" dirty="0"/>
          </a:p>
        </p:txBody>
      </p:sp>
      <p:sp>
        <p:nvSpPr>
          <p:cNvPr id="3" name="QM_5_BD.66_1#c106fee20?vcp=1&amp;pid=7d7a0a8b4&amp;color=0,0,0&amp;vtp=1&amp;bbb=1&amp;hb=1"/>
          <p:cNvSpPr/>
          <p:nvPr/>
        </p:nvSpPr>
        <p:spPr>
          <a:xfrm>
            <a:off x="576072" y="1063933"/>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阅读下面的文言文，完成18～22题。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甲】岳阳楼记</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范仲淹</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庆历四年春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，滕子京谪守巴陵郡。越明年，政通人和，百废具兴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乃重修岳</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阳楼</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，增其旧制，刻唐贤今人诗赋于其上，属予作文以记之。</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予观夫巴陵胜状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，在洞庭一湖。衔远山，吞长江，浩浩汤汤，横无际涯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朝</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晖夕阴</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，气象万千，此则岳阳楼之大观也，前人之述备矣。然则北通巫峡</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南极</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潇湘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，迁客骚人，多会于此，览物之情，得无异乎？</a:t>
            </a:r>
            <a:endParaRPr lang="en-US" altLang="zh-CN" sz="2400" dirty="0"/>
          </a:p>
          <a:p>
            <a:pPr latinLnBrk="1">
              <a:lnSpc>
                <a:spcPct val="150000"/>
              </a:lnSpc>
            </a:pP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6_1#c106fee20?vcp=1&amp;pid=7d7a0a8b4&amp;color=0,0,0&amp;vtp=1&amp;bbb=1&amp;hb=1"/>
          <p:cNvSpPr/>
          <p:nvPr/>
        </p:nvSpPr>
        <p:spPr>
          <a:xfrm>
            <a:off x="576072" y="661829"/>
            <a:ext cx="10954512" cy="5588000"/>
          </a:xfrm>
          <a:prstGeom prst="rect">
            <a:avLst/>
          </a:prstGeom>
          <a:noFill/>
        </p:spPr>
        <p:txBody>
          <a:bodyPr wrap="none" lIns="0" tIns="0" rIns="0" bIns="0" rtlCol="0" anchor="t"/>
          <a:lstStyle/>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若夫淫雨霏霏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，连月不开，阴风怒号，浊浪排空，日星隐曜，山岳潜形</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商</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旅不行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，樯倾楫摧，薄暮冥冥，虎啸猿啼。登斯楼也，则有去国怀乡，</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忧谗畏讥</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满目萧然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，感极而悲者矣。</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至若春和景明</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，波澜不惊，上下天光，一碧万顷，沙鸥翔集，锦鳞游泳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岸</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芷汀兰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，郁郁青青。而或长烟一空，皓月千里，</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浮光跃金，静影沉璧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渔歌互答</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此乐何极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！登斯楼也，则有心旷神怡，宠辱偕忘，把酒临风，其喜洋洋者矣。</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嗟夫</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！予尝求古仁人之心，或异二者之为，何哉？不以物喜，不以己悲</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庙堂之高则忧其民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，处江湖之远则忧其君。是进亦忧，退亦忧。</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然则何时而乐耶</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其必曰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“先天下之忧而忧，后天下之乐而乐”乎！噫！微斯人，吾谁与归</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时六年</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九月十五日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66_2#c106fee20?vcp=1&amp;pid=7d7a0a8b4&amp;color=0,0,0&amp;vtp=1&amp;bt=1&amp;bbb=1&amp;hb=1"/>
              <p:cNvSpPr/>
              <p:nvPr/>
            </p:nvSpPr>
            <p:spPr>
              <a:xfrm>
                <a:off x="576072" y="1121029"/>
                <a:ext cx="10954512" cy="44704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【乙】泛爱乐善</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仲淹内刚外和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，性至孝，以母在时方贫，其后虽贵，非宾客不重肉</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妻子衣</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，仅能自充。而好施予，置义庄里中，以赡族人。泛爱乐善，</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士多出其门下</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虽里巷之人</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，皆能道其名字。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死之日，四方闻者，皆为叹息。为政尚忠厚</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所至</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，邠</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庆二州之民与属羌</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①</m:t>
                        </m:r>
                      </m:sup>
                    </m:sSup>
                  </m:oMath>
                </a14:m>
                <a:r>
                  <a:rPr lang="en-US" altLang="zh-CN" sz="2400" b="1" i="0" dirty="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皆画像立生祠事之。及其卒也</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羌酋</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②</m:t>
                        </m:r>
                      </m:sup>
                    </m:sSup>
                  </m:oMath>
                </a14:m>
                <a:r>
                  <a:rPr lang="en-US" altLang="zh-CN" sz="100" b="1" i="0" kern="0" spc="-99900" dirty="0" smtClean="0">
                    <a:solidFill>
                      <a:srgbClr val="FFFFFF"/>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数百人，</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哭之如父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，斋三日而去。四子：纯祐、纯仁、纯礼、纯粹。</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选自《宋史·范仲淹传》，有删改）</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注释】①属羌：羌族部落。羌，我国古代民族。②酋：首领。</a:t>
                </a:r>
                <a:endParaRPr lang="en-US" altLang="zh-CN" sz="2400" dirty="0"/>
              </a:p>
            </p:txBody>
          </p:sp>
        </mc:Choice>
        <mc:Fallback>
          <p:sp>
            <p:nvSpPr>
              <p:cNvPr id="2" name="QM_5_BD.66_2#c106fee20?vcp=1&amp;pid=7d7a0a8b4&amp;color=0,0,0&amp;vtp=1&amp;bt=1&amp;bbb=1&amp;hb=1"/>
              <p:cNvSpPr>
                <a:spLocks noRot="1" noChangeAspect="1" noMove="1" noResize="1" noEditPoints="1" noAdjustHandles="1" noChangeArrowheads="1" noChangeShapeType="1" noTextEdit="1"/>
              </p:cNvSpPr>
              <p:nvPr/>
            </p:nvSpPr>
            <p:spPr>
              <a:xfrm>
                <a:off x="576072" y="1121029"/>
                <a:ext cx="10954512" cy="4470400"/>
              </a:xfrm>
              <a:prstGeom prst="rect">
                <a:avLst/>
              </a:prstGeom>
              <a:blipFill rotWithShape="1">
                <a:blip r:embed="rId1"/>
                <a:stretch>
                  <a:fillRect l="-1" t="-6" r="-635" b="6"/>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896c32d45?vcp=1&amp;pid=c106fee20&amp;color=0,0,0&amp;vtp=1&amp;bt=1&amp;bbb=1"/>
          <p:cNvSpPr/>
          <p:nvPr/>
        </p:nvSpPr>
        <p:spPr>
          <a:xfrm>
            <a:off x="576072" y="22625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下列选项中加点词的意义相同的一项是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67_2#896c32d45.choices?vcp=1&amp;pid=c106fee20&amp;color=0,0,0&amp;vtp=1&amp;bbb=1"/>
          <p:cNvSpPr/>
          <p:nvPr/>
        </p:nvSpPr>
        <p:spPr>
          <a:xfrm>
            <a:off x="576072" y="2786947"/>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2797810" algn="l"/>
                <a:tab pos="5583555" algn="l"/>
                <a:tab pos="836930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或异二者之为</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皆为叹息</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则有去国怀乡</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斋三日而去</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2797810" algn="l"/>
                <a:tab pos="5583555" algn="l"/>
                <a:tab pos="8369300"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不以物喜</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以赡族人</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览物之情</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哭之如父</a:t>
            </a:r>
            <a:endParaRPr lang="en-US" altLang="zh-CN" sz="2400" dirty="0"/>
          </a:p>
        </p:txBody>
      </p:sp>
      <p:sp>
        <p:nvSpPr>
          <p:cNvPr id="5" name="QC_6_AS.69_1#896c32d45?vcp=1&amp;pid=c106fee20&amp;color=0,0,0&amp;vtp=1&amp;bbb=1"/>
          <p:cNvSpPr/>
          <p:nvPr/>
        </p:nvSpPr>
        <p:spPr>
          <a:xfrm>
            <a:off x="576072" y="3942647"/>
            <a:ext cx="10954512" cy="533400"/>
          </a:xfrm>
          <a:prstGeom prst="rect">
            <a:avLst/>
          </a:prstGeom>
          <a:noFill/>
        </p:spPr>
        <p:txBody>
          <a:bodyPr wrap="none" lIns="0" tIns="0" rIns="0" bIns="0" rtlCol="0" anchor="t"/>
          <a:lstStyle/>
          <a:p>
            <a:pPr algn="l" latinLnBrk="1">
              <a:lnSpc>
                <a:spcPts val="4200"/>
              </a:lnSpc>
            </a:pP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B项的“去”都是“离开”的意思</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endParaRPr lang="en-US" altLang="zh-CN" sz="2400" dirty="0"/>
          </a:p>
          <a:p>
            <a:pPr algn="l" latinLnBrk="1">
              <a:lnSpc>
                <a:spcPts val="4200"/>
              </a:lnSpc>
            </a:pPr>
            <a:endParaRPr lang="en-US" altLang="zh-CN" sz="2400" dirty="0"/>
          </a:p>
        </p:txBody>
      </p:sp>
      <p:sp>
        <p:nvSpPr>
          <p:cNvPr id="6" name="QC_6_AN.68_1#896c32d45.bracket?vcp=1&amp;pid=c106fee20&amp;color=0,0,0&amp;vpa=23&amp;vtp=1&amp;answeroption=B"/>
          <p:cNvSpPr txBox="1"/>
          <p:nvPr/>
        </p:nvSpPr>
        <p:spPr>
          <a:xfrm>
            <a:off x="6033262" y="28453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7" name="QC_6_BD.67_2#896c32d45.choices?vcp=1&amp;pid=c106fee20&amp;color=0,0,0&amp;vtp=1&amp;bbb=1&amp;zzd= 1"/>
          <p:cNvSpPr/>
          <p:nvPr/>
        </p:nvSpPr>
        <p:spPr>
          <a:xfrm>
            <a:off x="2539048"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6_BD.67_2#896c32d45.choices?vcp=1&amp;pid=c106fee20&amp;color=0,0,0&amp;vtp=1&amp;bbb=1&amp;zzd= 1"/>
          <p:cNvSpPr/>
          <p:nvPr/>
        </p:nvSpPr>
        <p:spPr>
          <a:xfrm>
            <a:off x="3815081"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6_BD.67_2#896c32d45.choices?vcp=1&amp;pid=c106fee20&amp;color=0,0,0&amp;vtp=1&amp;bbb=1&amp;zzd= 1"/>
          <p:cNvSpPr/>
          <p:nvPr/>
        </p:nvSpPr>
        <p:spPr>
          <a:xfrm>
            <a:off x="7186613"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6_BD.67_2#896c32d45.choices?vcp=1&amp;pid=c106fee20&amp;color=0,0,0&amp;vtp=1&amp;bbb=1&amp;zzd= 1"/>
          <p:cNvSpPr/>
          <p:nvPr/>
        </p:nvSpPr>
        <p:spPr>
          <a:xfrm>
            <a:off x="10305097"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6_BD.67_2#896c32d45.choices?vcp=1&amp;pid=c106fee20&amp;color=0,0,0&amp;vtp=1&amp;bbb=1&amp;zzd= 3"/>
          <p:cNvSpPr/>
          <p:nvPr/>
        </p:nvSpPr>
        <p:spPr>
          <a:xfrm>
            <a:off x="1313498" y="39299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6_BD.67_2#896c32d45.choices?vcp=1&amp;pid=c106fee20&amp;color=0,0,0&amp;vtp=1&amp;bbb=1&amp;zzd= 3"/>
          <p:cNvSpPr/>
          <p:nvPr/>
        </p:nvSpPr>
        <p:spPr>
          <a:xfrm>
            <a:off x="3508692" y="39299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6_BD.67_2#896c32d45.choices?vcp=1&amp;pid=c106fee20&amp;color=0,0,0&amp;vtp=1&amp;bbb=1&amp;zzd= 3"/>
          <p:cNvSpPr/>
          <p:nvPr/>
        </p:nvSpPr>
        <p:spPr>
          <a:xfrm>
            <a:off x="7204076" y="39299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6_BD.67_2#896c32d45.choices?vcp=1&amp;pid=c106fee20&amp;color=0,0,0&amp;vtp=1&amp;bbb=1&amp;zzd= 3"/>
          <p:cNvSpPr/>
          <p:nvPr/>
        </p:nvSpPr>
        <p:spPr>
          <a:xfrm>
            <a:off x="9385936" y="39299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970e0e1af?vcp=1&amp;pid=c106fee20&amp;color=0,0,0&amp;vtp=1&amp;bt=1&amp;bbb=1"/>
          <p:cNvSpPr/>
          <p:nvPr/>
        </p:nvSpPr>
        <p:spPr>
          <a:xfrm>
            <a:off x="576072" y="17037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19.下列对甲、乙两文的理解分析，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70_2#970e0e1af.choices?vcp=1&amp;pid=c106fee20&amp;color=0,0,0&amp;vtp=1&amp;bbb=1"/>
          <p:cNvSpPr/>
          <p:nvPr/>
        </p:nvSpPr>
        <p:spPr>
          <a:xfrm>
            <a:off x="576072" y="222814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A.甲文融记叙、描写、议论和抒情为一体，描写景物是为下文的议论做铺垫。</a:t>
            </a:r>
            <a:endParaRPr lang="en-US" altLang="zh-CN" sz="2400" dirty="0"/>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.甲文中范仲淹借古仁人之心，含蓄地表达了自己的政治理想和对国家民生的关切。</a:t>
            </a:r>
            <a:endParaRPr lang="en-US" altLang="zh-CN" sz="2400" spc="-5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.乙文中范仲淹一家生活贫困俭朴，连母亲和妻子的衣食，也是“仅能自充”。</a:t>
            </a:r>
            <a:endParaRPr lang="en-US" altLang="zh-CN" sz="2400" dirty="0"/>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.乙文以记叙为主，通过正面与侧面描写相结合来表现范仲淹为人处世的优秀品质。</a:t>
            </a:r>
            <a:endParaRPr lang="en-US" altLang="zh-CN" sz="2400" spc="-50" dirty="0"/>
          </a:p>
        </p:txBody>
      </p:sp>
      <p:sp>
        <p:nvSpPr>
          <p:cNvPr id="5" name="QC_6_AS.72_1#970e0e1af?vcp=1&amp;pid=c106fee20&amp;color=0,0,0&amp;vtp=1&amp;bbb=1"/>
          <p:cNvSpPr/>
          <p:nvPr/>
        </p:nvSpPr>
        <p:spPr>
          <a:xfrm>
            <a:off x="576072" y="4476047"/>
            <a:ext cx="10954512" cy="533400"/>
          </a:xfrm>
          <a:prstGeom prst="rect">
            <a:avLst/>
          </a:prstGeom>
          <a:noFill/>
        </p:spPr>
        <p:txBody>
          <a:bodyPr wrap="none" lIns="0" tIns="0" rIns="0" bIns="0" rtlCol="0" anchor="t"/>
          <a:lstStyle/>
          <a:p>
            <a:pPr algn="l" latinLnBrk="1">
              <a:lnSpc>
                <a:spcPts val="4200"/>
              </a:lnSpc>
            </a:pP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乙文中提及衣食“仅能自充”的人是范仲淹的妻子和儿女，不包括其母亲</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a:t>
            </a:r>
            <a:endParaRPr lang="en-US" altLang="zh-CN" sz="2400" dirty="0"/>
          </a:p>
          <a:p>
            <a:pPr algn="l" latinLnBrk="1">
              <a:lnSpc>
                <a:spcPts val="4200"/>
              </a:lnSpc>
            </a:pPr>
            <a:endParaRPr lang="en-US" altLang="zh-CN" sz="2400" dirty="0"/>
          </a:p>
        </p:txBody>
      </p:sp>
      <p:sp>
        <p:nvSpPr>
          <p:cNvPr id="6" name="QC_6_AN.71_1#970e0e1af.bracket?vcp=1&amp;pid=c106fee20&amp;color=0,0,0&amp;vpa=24&amp;vtp=1&amp;answeroption=C"/>
          <p:cNvSpPr txBox="1"/>
          <p:nvPr/>
        </p:nvSpPr>
        <p:spPr>
          <a:xfrm>
            <a:off x="449072" y="34295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73_1#8426b7e9e?vcp=1&amp;pid=c106fee20&amp;color=0,0,0&amp;vtp=1&amp;bt=1&amp;bbb=1"/>
          <p:cNvSpPr/>
          <p:nvPr/>
        </p:nvSpPr>
        <p:spPr>
          <a:xfrm>
            <a:off x="576072" y="82487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20.将文中的画线句子翻译成现代汉语。（4分）</a:t>
            </a:r>
            <a:endParaRPr lang="en-US" altLang="zh-CN" sz="2400" dirty="0"/>
          </a:p>
        </p:txBody>
      </p:sp>
      <p:sp>
        <p:nvSpPr>
          <p:cNvPr id="3" name="QO_7_BD.74_1#28c26117f?vcp=1&amp;pid=8426b7e9e&amp;color=0,0,0&amp;vtp=1&amp;bbb=1"/>
          <p:cNvSpPr/>
          <p:nvPr/>
        </p:nvSpPr>
        <p:spPr>
          <a:xfrm>
            <a:off x="576072" y="134676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（1）浮光跃金，静影沉璧。</a:t>
            </a:r>
            <a:endParaRPr lang="en-US" altLang="zh-CN" sz="2400" dirty="0"/>
          </a:p>
        </p:txBody>
      </p:sp>
      <p:sp>
        <p:nvSpPr>
          <p:cNvPr id="4" name="QO_7_AN.75_1#28c26117f?vcp=1&amp;pid=8426b7e9e&amp;color=0,0,0&amp;vtp=1&amp;bbb=1"/>
          <p:cNvSpPr/>
          <p:nvPr/>
        </p:nvSpPr>
        <p:spPr>
          <a:xfrm>
            <a:off x="576072" y="186962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浮动的光像跳动的金子，静静的月影像沉入水中的玉璧。</a:t>
            </a:r>
            <a:endParaRPr lang="en-US" altLang="zh-CN" sz="2400" dirty="0"/>
          </a:p>
        </p:txBody>
      </p:sp>
      <p:sp>
        <p:nvSpPr>
          <p:cNvPr id="5" name="QO_7_BD.76_1#a74749b8f?vcp=1&amp;pid=8426b7e9e&amp;color=0,0,0&amp;vtp=1&amp;bbb=1"/>
          <p:cNvSpPr/>
          <p:nvPr/>
        </p:nvSpPr>
        <p:spPr>
          <a:xfrm>
            <a:off x="576072" y="2392485"/>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（2）虽里巷之人，皆能道其名字。</a:t>
            </a:r>
            <a:endParaRPr lang="en-US" altLang="zh-CN" sz="2400" dirty="0"/>
          </a:p>
        </p:txBody>
      </p:sp>
      <p:sp>
        <p:nvSpPr>
          <p:cNvPr id="6" name="QO_7_AN.77_1#a74749b8f?vcp=1&amp;pid=8426b7e9e&amp;color=0,0,0&amp;vtp=1&amp;bbb=1"/>
          <p:cNvSpPr/>
          <p:nvPr/>
        </p:nvSpPr>
        <p:spPr>
          <a:xfrm>
            <a:off x="576072" y="2915344"/>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即使是里巷的百姓，都能说出他的名字。</a:t>
            </a:r>
            <a:endParaRPr lang="en-US" altLang="zh-CN" sz="2400" dirty="0"/>
          </a:p>
        </p:txBody>
      </p:sp>
      <p:sp>
        <p:nvSpPr>
          <p:cNvPr id="7" name="QB_6_BD.78_1#be76ff534?sp=1&amp;vcp=1&amp;pid=c106fee20&amp;color=0,0,0&amp;vtp=1&amp;bbb=1&amp;hb=1"/>
          <p:cNvSpPr/>
          <p:nvPr/>
        </p:nvSpPr>
        <p:spPr>
          <a:xfrm>
            <a:off x="576072" y="3438203"/>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21.范仲淹虽身为高官却不富裕，其中有多种缘由，</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如乙文中所述</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atinLnBrk="1">
              <a:lnSpc>
                <a:spcPts val="44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而甲文中“</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填原文句子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则是对他这种行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为的最好诠释</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8" name="QB_6_AN.79_1#be76ff534.blank?vcp=1&amp;pid=c106fee20&amp;color=0,0,0&amp;vpa=25&amp;vtp=1&amp;bbb=1&amp;hb=1"/>
          <p:cNvSpPr/>
          <p:nvPr/>
        </p:nvSpPr>
        <p:spPr>
          <a:xfrm>
            <a:off x="576073" y="3410263"/>
            <a:ext cx="10948277" cy="1097280"/>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而）好施予</a:t>
            </a:r>
            <a:endParaRPr lang="en-US" altLang="zh-CN" sz="2400" dirty="0"/>
          </a:p>
        </p:txBody>
      </p:sp>
      <p:sp>
        <p:nvSpPr>
          <p:cNvPr id="9" name="QB_6_AN.80_1#be76ff534.blank?vcp=1&amp;pid=c106fee20&amp;color=0,0,0&amp;vpa=26&amp;vtp=1&amp;bbb=1"/>
          <p:cNvSpPr/>
          <p:nvPr/>
        </p:nvSpPr>
        <p:spPr>
          <a:xfrm>
            <a:off x="1957991" y="4527863"/>
            <a:ext cx="481647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先天下之忧而忧，后天下之乐而乐</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9"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81_1#8511af57b?vcp=1&amp;pid=c106fee20&amp;color=0,0,0&amp;vtp=1&amp;bt=1&amp;bbb=1&amp;hb=1"/>
          <p:cNvSpPr/>
          <p:nvPr/>
        </p:nvSpPr>
        <p:spPr>
          <a:xfrm>
            <a:off x="576072" y="64834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22.苏轼评价范仲淹“出为名相，处为名贤”。结合甲、乙两文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简要分析范仲淹是</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一个怎样的人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p:txBody>
      </p:sp>
      <p:sp>
        <p:nvSpPr>
          <p:cNvPr id="3" name="QO_6_AN.82_1#8511af57b?vcp=1&amp;pid=c106fee20&amp;color=0,0,0&amp;vtp=1&amp;bbb=1&amp;hb=1"/>
          <p:cNvSpPr/>
          <p:nvPr/>
        </p:nvSpPr>
        <p:spPr>
          <a:xfrm>
            <a:off x="576072" y="1803078"/>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甲文：①文中写道“不以物喜，不以己悲”，可见范仲淹是一个乐观旷达的人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范仲淹提出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“先天下之忧而忧，后天下之乐而乐”的思想</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可见他是一个有远大抱</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负的人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。乙文：①“仲淹内刚外和，性至孝”，可见范仲淹是一个刚柔并济</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本性</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很孝顺的人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。②“非宾客不重肉。妻子衣食，仅能自充</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可见范仲淹是一个生活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俭朴的人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。③范仲淹在乡族中设置义庄来赡养族人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可见范仲淹是一个博爱善施</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。④“为政尚忠厚，所至有恩”，可见范仲淹是一个为政忠厚、</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一心为民的人</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⑤</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“死之日，四方闻者，皆为叹息”，</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可见范仲淹是一个深受百姓爱戴的人</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分别</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从甲、乙两文的角度各答出2点即可，每点1分）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ipe(left)">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83_1#8511af57b?vcp=1&amp;pid=c106fee20&amp;color=0,0,0&amp;vtp=1&amp;bt=1&amp;bbb=1&amp;hb=1"/>
          <p:cNvSpPr/>
          <p:nvPr/>
        </p:nvSpPr>
        <p:spPr>
          <a:xfrm>
            <a:off x="576072" y="670719"/>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【译文】</a:t>
            </a:r>
            <a:endParaRPr lang="en-US" altLang="zh-CN" sz="2400" dirty="0"/>
          </a:p>
          <a:p>
            <a:pPr latinLnBrk="1">
              <a:lnSpc>
                <a:spcPts val="44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乙】范仲淹内心刚毅、性格平和，本性十分孝顺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他母亲在世时家中还十</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分贫困</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，在那之后即使（他身为高官）显贵</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在没有宾客的时候不吃两种以上的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肉食</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，妻子儿女的衣食仅仅能够自足。而且范仲淹喜好施予，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他在乡里设立义庄</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用以赡养同族的人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；广泛施爱，乐于行善，士人大多出自他的门下</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即使是里巷</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的百姓</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，都能说出他的名字。在范仲淹去世那天</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四面八方听到这个消息的人都</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为他的离去感到惋惜</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。（他）处理政务崇尚忠厚，所到之处施以恩惠</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居住在邠</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州和庆州地区的民众以及羌族部落的人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，都画像或塑像、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建立祠庙来供奉祭祀他</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在他去世时</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，数百位羌族部族的首领都像失去父亲一样为他痛哭</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并斋戒三天后</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才离开</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。（他）有四个儿子：纯祐、纯仁、纯礼、纯粹。</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1a3b2394?vcp=1&amp;pid=c9c3dafe4&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三、写作（50分）</a:t>
            </a:r>
            <a:endParaRPr lang="en-US" altLang="zh-CN" sz="2600" dirty="0"/>
          </a:p>
        </p:txBody>
      </p:sp>
      <p:sp>
        <p:nvSpPr>
          <p:cNvPr id="3" name="QO_4_BD.84_1#28c2d2133?sp=1&amp;vcp=1&amp;pid=01a3b2394&amp;color=0,0,0&amp;vtp=1&amp;bbb=1&amp;hb=1"/>
          <p:cNvSpPr/>
          <p:nvPr/>
        </p:nvSpPr>
        <p:spPr>
          <a:xfrm>
            <a:off x="576072" y="1117088"/>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23.阅读下面的材料，根据要求写作。</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在家庭中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，父母长辈总是在你需要的时候及时出现；在学校里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有老师的教</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诲</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、同学的支持和陪伴；在社会上，那些“熟悉的陌生人”也可能帮助过你</a:t>
            </a:r>
            <a:r>
              <a:rPr lang="en-US" altLang="zh-CN" sz="2400" b="1" i="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成长的道路上</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，在他们的陪伴下，你是否感受到了他们的付出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你是否想过为他</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们做些什么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“我想为你做件事”为题，对他（她、它）说说你的心里话。</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：①不得抄袭，不要套作；②不得透露真实的人名、校名等具体信息；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少于</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600字。</a:t>
            </a:r>
            <a:endParaRPr lang="en-US" altLang="zh-CN" sz="2400" dirty="0"/>
          </a:p>
        </p:txBody>
      </p:sp>
      <p:sp>
        <p:nvSpPr>
          <p:cNvPr id="4" name="QO_4_AN.85_1#28c2d2133?vcp=1&amp;pid=01a3b2394&amp;color=0,0,0&amp;vtp=1&amp;bbb=1"/>
          <p:cNvSpPr/>
          <p:nvPr/>
        </p:nvSpPr>
        <p:spPr>
          <a:xfrm>
            <a:off x="576072" y="555827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略（参照中考评分细则）</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5c3d12f5?vcp=1&amp;pid=c9c3dafe4&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一、积累（22分）</a:t>
            </a:r>
            <a:endParaRPr lang="en-US" altLang="zh-CN" sz="2600" dirty="0"/>
          </a:p>
        </p:txBody>
      </p:sp>
      <p:sp>
        <p:nvSpPr>
          <p:cNvPr id="3" name="QM_4_BD.1_1#1a3da491a?vcp=1&amp;pid=35c3d12f5&amp;color=0,0,0&amp;vtp=1&amp;bbb=1"/>
          <p:cNvSpPr/>
          <p:nvPr/>
        </p:nvSpPr>
        <p:spPr>
          <a:xfrm>
            <a:off x="576072" y="111708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阅读下面的语段，完成1～7题。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致敬国家勋章和国家荣誉称号获得者</a:t>
            </a:r>
            <a:endParaRPr lang="en-US" altLang="zh-CN" sz="2400" dirty="0"/>
          </a:p>
        </p:txBody>
      </p:sp>
      <p:sp>
        <p:nvSpPr>
          <p:cNvPr id="4" name="QM_4_BD.1_2#1a3da491a?sp=1&amp;vcp=1&amp;pid=35c3d12f5&amp;color=0,0,0&amp;vtp=1&amp;bbb=1&amp;hb=1"/>
          <p:cNvSpPr/>
          <p:nvPr/>
        </p:nvSpPr>
        <p:spPr>
          <a:xfrm>
            <a:off x="576072" y="2268973"/>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①2024年9月29日上午，习近平总书记向</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15</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位国家勋章和国家荣誉称号获得者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分别授予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“共和国勋章”“友谊勋章”和国家荣誉称号奖章。</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a3da491a?sp=1&amp;vcp=1&amp;pid=35c3d12f5&amp;color=0,0,0&amp;mp=1&amp;vtp=1&amp;bt=1&amp;bbb=1&amp;hb=1"/>
          <p:cNvSpPr/>
          <p:nvPr/>
        </p:nvSpPr>
        <p:spPr>
          <a:xfrm>
            <a:off x="576072" y="1202060"/>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②他们当中有载人航天技术专家王永志，屡立战功</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具有铮（</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铮铁骨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“战斗英雄”黄宗德，</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小麦远缘杂交育种奠基人李振声</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恪守</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工匠精神的产业工</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人许振超</a:t>
            </a:r>
            <a:r>
              <a:rPr lang="en-US" altLang="zh-CN" sz="2400" b="1" i="0" dirty="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为了中华民族的伟大复兴，他们几十年心无旁wù（</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筚路蓝</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缕</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、披荆斩棘，进行了艰苦卓绝、孜孜不怠的奋斗，他们的____不言而喻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他们</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的英名家喻户晓、</a:t>
            </a: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如雷贯耳</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他们为国家富强、民族振兴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人民幸福书写了可歌</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可泣的壮丽篇章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，是新时代的“大丈夫”。</a:t>
            </a:r>
            <a:endParaRPr lang="en-US" altLang="zh-CN" sz="2400" dirty="0"/>
          </a:p>
        </p:txBody>
      </p:sp>
      <p:sp>
        <p:nvSpPr>
          <p:cNvPr id="3" name="QM_4_BD.1_4#1a3da491a?sp=1&amp;vcp=1&amp;pid=35c3d12f5&amp;color=0,0,0&amp;mp=1&amp;vtp=1&amp;bbb=1&amp;hb=1"/>
          <p:cNvSpPr/>
          <p:nvPr/>
        </p:nvSpPr>
        <p:spPr>
          <a:xfrm>
            <a:off x="576072" y="454119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③让我们向国家勋章和国家荣誉称号获得者致敬，</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向榜样学习，让“</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勋章之光</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铺平前行之路</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
        <p:nvSpPr>
          <p:cNvPr id="4" name="QM_4_BD.1_3#1a3da491a?sp=1&amp;vcp=1&amp;pid=35c3d12f5&amp;color=0,0,0&amp;mp=1&amp;vtp=1&amp;bt=1&amp;bbb=1&amp;hb=1&amp;zzd= 1"/>
          <p:cNvSpPr/>
          <p:nvPr/>
        </p:nvSpPr>
        <p:spPr>
          <a:xfrm>
            <a:off x="8985886" y="17735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_1#1c34f9985?vcp=1&amp;pid=1a3da491a&amp;color=0,0,0&amp;vtp=1&amp;bt=1&amp;bbb=1"/>
          <p:cNvSpPr/>
          <p:nvPr/>
        </p:nvSpPr>
        <p:spPr>
          <a:xfrm>
            <a:off x="576072" y="16973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1.阅读语段，给加点字注音，根据拼音写汉字。（2分）</a:t>
            </a:r>
            <a:endParaRPr lang="en-US" altLang="zh-CN" sz="2400" dirty="0"/>
          </a:p>
        </p:txBody>
      </p:sp>
      <p:sp>
        <p:nvSpPr>
          <p:cNvPr id="3" name="QB_6_BD.3_1#22c510ea0?vcp=1&amp;pid=1c34f9985&amp;color=0,0,0&amp;vtp=1&amp;bbb=1"/>
          <p:cNvSpPr/>
          <p:nvPr/>
        </p:nvSpPr>
        <p:spPr>
          <a:xfrm>
            <a:off x="576072" y="22192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）铮(</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)铮铁骨</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（2）心无旁wù</a:t>
            </a: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B_6_AN.4_1#22c510ea0.bracket?vcp=1&amp;pid=1c34f9985&amp;color=0,0,0&amp;vpa=1&amp;vtp=1&amp;bbb=1"/>
          <p:cNvSpPr/>
          <p:nvPr/>
        </p:nvSpPr>
        <p:spPr>
          <a:xfrm>
            <a:off x="1765904" y="2229417"/>
            <a:ext cx="998538" cy="533400"/>
          </a:xfrm>
          <a:prstGeom prst="rect">
            <a:avLst/>
          </a:prstGeom>
          <a:noFill/>
        </p:spPr>
        <p:txBody>
          <a:bodyPr wrap="none" lIns="0" tIns="0" rIns="0" bIns="0" rtlCol="0" anchor="t"/>
          <a:lstStyle/>
          <a:p>
            <a:pPr algn="ct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zhēnɡ</a:t>
            </a:r>
            <a:endParaRPr lang="en-US" altLang="zh-CN" sz="2400" dirty="0"/>
          </a:p>
        </p:txBody>
      </p:sp>
      <p:sp>
        <p:nvSpPr>
          <p:cNvPr id="6" name="QB_6_AN.6_1#22c510ea0.bracket?vcp=1&amp;pid=1c34f9985&amp;color=0,0,0&amp;vpa=2&amp;vtp=1"/>
          <p:cNvSpPr/>
          <p:nvPr/>
        </p:nvSpPr>
        <p:spPr>
          <a:xfrm>
            <a:off x="2769204" y="278821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骛</a:t>
            </a:r>
            <a:endParaRPr lang="en-US" altLang="zh-CN" sz="2400" dirty="0"/>
          </a:p>
        </p:txBody>
      </p:sp>
      <p:sp>
        <p:nvSpPr>
          <p:cNvPr id="7" name="QO_5_BD.7_1#e7b80d428?vcp=1&amp;pid=1a3da491a&amp;color=0,0,0&amp;vtp=1&amp;bbb=1"/>
          <p:cNvSpPr/>
          <p:nvPr/>
        </p:nvSpPr>
        <p:spPr>
          <a:xfrm>
            <a:off x="576072" y="337495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2.结合语境，解释第②段中画波浪线的词语。（2分）</a:t>
            </a:r>
            <a:endParaRPr lang="en-US" altLang="zh-CN" sz="2400" dirty="0"/>
          </a:p>
        </p:txBody>
      </p:sp>
      <p:sp>
        <p:nvSpPr>
          <p:cNvPr id="8" name="QB_6_BD.8_1#1d70d0306?vcp=1&amp;pid=e7b80d428&amp;color=0,0,0&amp;vtp=1&amp;bbb=1"/>
          <p:cNvSpPr/>
          <p:nvPr/>
        </p:nvSpPr>
        <p:spPr>
          <a:xfrm>
            <a:off x="576072" y="389781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恪守</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vl="0" latinLnBrk="1">
              <a:lnSpc>
                <a:spcPts val="4400"/>
              </a:lnSpc>
            </a:pP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如雷贯耳</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a:t>
            </a:r>
            <a:endParaRPr lang="en-US" altLang="zh-CN" sz="2400" dirty="0"/>
          </a:p>
        </p:txBody>
      </p:sp>
      <p:sp>
        <p:nvSpPr>
          <p:cNvPr id="9" name="QB_6_AN.9_1#1d70d0306.blank?vcp=1&amp;pid=e7b80d428&amp;color=0,0,0&amp;vpa=3&amp;vtp=1&amp;bbb=1"/>
          <p:cNvSpPr/>
          <p:nvPr/>
        </p:nvSpPr>
        <p:spPr>
          <a:xfrm>
            <a:off x="2277079" y="3869876"/>
            <a:ext cx="175260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严格遵守。</a:t>
            </a:r>
            <a:endParaRPr lang="en-US" altLang="zh-CN" sz="2400" dirty="0"/>
          </a:p>
        </p:txBody>
      </p:sp>
      <p:sp>
        <p:nvSpPr>
          <p:cNvPr id="11" name="QB_6_AN.11_1#1d70d0306.blank?vcp=1&amp;pid=e7b80d428&amp;color=0,0,0&amp;vpa=4&amp;vtp=1&amp;bbb=1"/>
          <p:cNvSpPr/>
          <p:nvPr/>
        </p:nvSpPr>
        <p:spPr>
          <a:xfrm>
            <a:off x="2877154" y="4428676"/>
            <a:ext cx="60420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像雷声穿过耳朵一样，形容人的名声很大。</a:t>
            </a:r>
            <a:endParaRPr lang="en-US" altLang="zh-CN" sz="2400" dirty="0"/>
          </a:p>
        </p:txBody>
      </p:sp>
      <p:sp>
        <p:nvSpPr>
          <p:cNvPr id="12" name="QB_6_BD.3_1#22c510ea0?vcp=1&amp;pid=1c34f9985&amp;color=0,0,0&amp;vtp=1&amp;bbb=1&amp;zzd= 1"/>
          <p:cNvSpPr/>
          <p:nvPr/>
        </p:nvSpPr>
        <p:spPr>
          <a:xfrm>
            <a:off x="1475423" y="279075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9" grpId="0" animBg="1" build="p"/>
      <p:bldP spid="11"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bdea2dfbb?vcp=1&amp;pid=1a3da491a&amp;color=0,0,0&amp;mp=1&amp;vtp=1&amp;bt=1&amp;bbb=1"/>
          <p:cNvSpPr/>
          <p:nvPr/>
        </p:nvSpPr>
        <p:spPr>
          <a:xfrm>
            <a:off x="576072" y="22498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3.填入第②段横线处的成语，</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下列最恰当的一项是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5_BD.12_2#bdea2dfbb.choices?vcp=1&amp;pid=1a3da491a&amp;color=0,0,0&amp;vtp=1&amp;bbb=1"/>
          <p:cNvSpPr/>
          <p:nvPr/>
        </p:nvSpPr>
        <p:spPr>
          <a:xfrm>
            <a:off x="576072" y="2774247"/>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彬彬有礼</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茅塞顿开</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丰功伟绩</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.郑重其事</a:t>
            </a:r>
            <a:endParaRPr lang="en-US" altLang="zh-CN" sz="2400" dirty="0"/>
          </a:p>
        </p:txBody>
      </p:sp>
      <p:sp>
        <p:nvSpPr>
          <p:cNvPr id="5" name="QO_5_BD.14_1#169af7ec0?vcp=1&amp;pid=1a3da491a&amp;color=0,0,0&amp;vtp=1&amp;bbb=1"/>
          <p:cNvSpPr/>
          <p:nvPr/>
        </p:nvSpPr>
        <p:spPr>
          <a:xfrm>
            <a:off x="576072" y="329710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4.第③段画横线的句子有语病，请指出病因并修改。（2分）</a:t>
            </a:r>
            <a:endParaRPr lang="en-US" altLang="zh-CN" sz="2400" dirty="0"/>
          </a:p>
        </p:txBody>
      </p:sp>
      <p:sp>
        <p:nvSpPr>
          <p:cNvPr id="6" name="QO_5_AN.15_1#169af7ec0?vcp=1&amp;pid=1a3da491a&amp;color=0,0,0&amp;vtp=1&amp;bbb=1"/>
          <p:cNvSpPr/>
          <p:nvPr/>
        </p:nvSpPr>
        <p:spPr>
          <a:xfrm>
            <a:off x="576072" y="3819965"/>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搭配不当。句子应改为：向榜样学习，让“勋章之光”照亮前行之路！</a:t>
            </a:r>
            <a:endParaRPr lang="en-US" altLang="zh-CN" sz="2400" dirty="0"/>
          </a:p>
        </p:txBody>
      </p:sp>
      <p:sp>
        <p:nvSpPr>
          <p:cNvPr id="7" name="QC_5_AN.13_1#bdea2dfbb.bracket?vcp=1&amp;pid=1a3da491a&amp;color=0,0,0&amp;mp=1&amp;vpa=5&amp;vtp=1&amp;answeroption=C"/>
          <p:cNvSpPr txBox="1"/>
          <p:nvPr/>
        </p:nvSpPr>
        <p:spPr>
          <a:xfrm>
            <a:off x="6026912" y="28072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wipe(left)">
                                      <p:cBhvr>
                                        <p:cTn id="12" dur="500"/>
                                        <p:tgtEl>
                                          <p:spTgt spid="6">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left)">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6_1#b1b8d95ee?sp=1&amp;vcp=1&amp;pid=1a3da491a&amp;color=0,0,0&amp;vtp=1&amp;bt=1&amp;bbb=1&amp;hb=1"/>
          <p:cNvSpPr/>
          <p:nvPr/>
        </p:nvSpPr>
        <p:spPr>
          <a:xfrm>
            <a:off x="576072" y="118760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5.请你根据以下信息，在班会课上向同学们介绍“共和国勋章”。要求：</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顺序合理</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内容完整</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共和国勋章】</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章链元素：中国结、如意、兰花等。</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授勋对象：为党、国家和人民的事业做出巨大贡献、功勋卓著的杰出人士。</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制作工艺：冷压成型、花丝镶嵌、珐琅等。</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主色调：红色、金色。</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章体元素：国徽、五角星、黄河、长江、山峰、牡丹等。</a:t>
            </a:r>
            <a:endParaRPr lang="en-US" altLang="zh-CN" sz="24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9975</Words>
  <Application>WPS 演示</Application>
  <PresentationFormat>自定义</PresentationFormat>
  <Paragraphs>489</Paragraphs>
  <Slides>49</Slides>
  <Notes>46</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49</vt:i4>
      </vt:variant>
    </vt:vector>
  </HeadingPairs>
  <TitlesOfParts>
    <vt:vector size="68" baseType="lpstr">
      <vt:lpstr>Arial</vt:lpstr>
      <vt:lpstr>宋体</vt:lpstr>
      <vt:lpstr>Wingdings</vt:lpstr>
      <vt:lpstr>微软雅黑</vt:lpstr>
      <vt:lpstr>微软雅黑</vt:lpstr>
      <vt:lpstr>SimHei</vt:lpstr>
      <vt:lpstr>SimHei</vt:lpstr>
      <vt:lpstr>Times New Roman</vt:lpstr>
      <vt:lpstr>SimSun</vt:lpstr>
      <vt:lpstr>Times New Roman</vt:lpstr>
      <vt:lpstr>SimSun</vt:lpstr>
      <vt:lpstr>KaiTi</vt:lpstr>
      <vt:lpstr>Arial Unicode MS</vt:lpstr>
      <vt:lpstr>等线</vt:lpstr>
      <vt:lpstr>Calibri</vt:lpstr>
      <vt:lpstr>华文细黑</vt:lpstr>
      <vt:lpstr>Cambria Math</vt:lpstr>
      <vt:lpstr>Microsoft PhagsPa</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陈冬洁</cp:lastModifiedBy>
  <cp:revision>5</cp:revision>
  <dcterms:created xsi:type="dcterms:W3CDTF">2025-04-11T11:51:56Z</dcterms:created>
  <dcterms:modified xsi:type="dcterms:W3CDTF">2025-04-11T11:51:56Z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2028CDE5FB860207F9FAF8670025F662_42</vt:lpwstr>
  </property>
  <property fmtid="{D5CDD505-2E9C-101B-9397-08002B2CF9AE}" pid="3" name="KSOProductBuildVer">
    <vt:lpwstr>2052-12.8.2.15283</vt:lpwstr>
  </property>
</Properties>
</file>