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12096750" cy="6840538"/>
  <p:notesSz cx="6840538" cy="1209675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p:scale>
          <a:sx n="100" d="100"/>
          <a:sy n="100" d="100"/>
        </p:scale>
        <p:origin x="72" y="3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367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3634367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195227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353601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3587226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419603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3668200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3051082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419645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3799583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451250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52102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3222350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396988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3570129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3769588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695856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2372735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25041846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3967883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3422177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234064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3144849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940163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8753579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5777945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42622660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41453213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4518016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41333009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488124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6820775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35405647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4192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757599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24547679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4131480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21674367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313033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22839594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2450600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340650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2008485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2738445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59280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414010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f34f3b3e41e8d6aeec2c06#tid=67f7597e18be2f000a99e4aa#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
        <p:nvSpPr>
          <p:cNvPr id="3" name="MasterShapeName"/>
          <p:cNvSpPr/>
          <p:nvPr/>
        </p:nvSpPr>
        <p:spPr>
          <a:xfrm>
            <a:off x="6556248" y="4069080"/>
            <a:ext cx="3602736" cy="832104"/>
          </a:xfrm>
          <a:prstGeom prst="rect">
            <a:avLst/>
          </a:prstGeom>
          <a:noFill/>
        </p:spPr>
        <p:txBody>
          <a:bodyPr wrap="square" lIns="0" tIns="0" rIns="0" bIns="0" rtlCol="0" anchor="ctr"/>
          <a:lstStyle/>
          <a:p>
            <a:pPr algn="r">
              <a:lnSpc>
                <a:spcPct val="100000"/>
              </a:lnSpc>
            </a:pPr>
            <a:r>
              <a:rPr lang="en-US" sz="4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  A版</a:t>
            </a:r>
            <a:endParaRPr lang="en-US" sz="48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32.png"/><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34.jpeg"/><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24.jpeg"/><Relationship Id="rId4" Type="http://schemas.openxmlformats.org/officeDocument/2006/relationships/image" Target="../media/image23.jpeg"/></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4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1_1#8d94cab87?sp=1&amp;vcp=1&amp;pid=10424f78d&amp;color=0,0,0&amp;vtp=1&amp;bt=1&amp;bbb=1"/>
          <p:cNvSpPr/>
          <p:nvPr/>
        </p:nvSpPr>
        <p:spPr>
          <a:xfrm>
            <a:off x="576072" y="79820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11.图1为电解水实验装置改进图，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下列有关叙述错误的是(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3" name="QC_4_BD.21_2#8d94cab87?iti=1&amp;vcp=1&amp;pid=10424f7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85032" y="1403863"/>
            <a:ext cx="4736592" cy="16002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BD.21_3#8d94cab87?iti=1&amp;vcp=1&amp;pid=10424f78d&amp;color=0,0,0&amp;vtp=1&amp;bbb=1"/>
          <p:cNvSpPr/>
          <p:nvPr/>
        </p:nvSpPr>
        <p:spPr>
          <a:xfrm>
            <a:off x="5789803" y="3131063"/>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a:t>
            </a:r>
            <a:endParaRPr lang="en-US" altLang="zh-CN" sz="2400" dirty="0"/>
          </a:p>
        </p:txBody>
      </p:sp>
      <mc:AlternateContent xmlns:mc="http://schemas.openxmlformats.org/markup-compatibility/2006" xmlns:a14="http://schemas.microsoft.com/office/drawing/2010/main">
        <mc:Choice Requires="a14">
          <p:sp>
            <p:nvSpPr>
              <p:cNvPr id="6" name="QC_4_BD.21_4#8d94cab87.choices?vcp=1&amp;pid=10424f78d&amp;color=0,0,0&amp;vtp=1&amp;bbb=1"/>
              <p:cNvSpPr/>
              <p:nvPr/>
            </p:nvSpPr>
            <p:spPr>
              <a:xfrm>
                <a:off x="576072" y="3735637"/>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A.甲、乙注射器中收集的气体的体积比是</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.该实验可以说明水是由氢元素和氧元素组成的</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.在水中加入少量的硫酸钠可增强水的导电性</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.甲注射器中收集的气体可以使带火星的木条复燃</a:t>
                </a:r>
                <a:endParaRPr lang="en-US" altLang="zh-CN" sz="2400" dirty="0"/>
              </a:p>
            </p:txBody>
          </p:sp>
        </mc:Choice>
        <mc:Fallback xmlns="">
          <p:sp>
            <p:nvSpPr>
              <p:cNvPr id="6" name="QC_4_BD.21_4#8d94cab87.choices?vcp=1&amp;pid=10424f78d&amp;color=0,0,0&amp;vtp=1&amp;bbb=1"/>
              <p:cNvSpPr>
                <a:spLocks noRot="1" noChangeAspect="1" noMove="1" noResize="1" noEditPoints="1" noAdjustHandles="1" noChangeArrowheads="1" noChangeShapeType="1" noTextEdit="1"/>
              </p:cNvSpPr>
              <p:nvPr/>
            </p:nvSpPr>
            <p:spPr>
              <a:xfrm>
                <a:off x="576072" y="3735637"/>
                <a:ext cx="10954512" cy="2235200"/>
              </a:xfrm>
              <a:prstGeom prst="rect">
                <a:avLst/>
              </a:prstGeom>
              <a:blipFill rotWithShape="1">
                <a:blip r:embed="rId4"/>
                <a:stretch>
                  <a:fillRect l="-1" t="-25" r="2" b="25"/>
                </a:stretch>
              </a:blipFill>
            </p:spPr>
            <p:txBody>
              <a:bodyPr/>
              <a:lstStyle/>
              <a:p>
                <a:r>
                  <a:rPr lang="zh-CN" altLang="en-US">
                    <a:noFill/>
                  </a:rPr>
                  <a:t> </a:t>
                </a:r>
              </a:p>
            </p:txBody>
          </p:sp>
        </mc:Fallback>
      </mc:AlternateContent>
      <p:sp>
        <p:nvSpPr>
          <p:cNvPr id="7" name="QC_4_AN.22_1#8d94cab87.bracket?vcp=1&amp;pid=10424f78d&amp;color=0,0,0&amp;vpa=11&amp;vtp=1&amp;answeroption=A"/>
          <p:cNvSpPr txBox="1"/>
          <p:nvPr/>
        </p:nvSpPr>
        <p:spPr>
          <a:xfrm>
            <a:off x="449072" y="379405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3_1#293b74abf?iti=2&amp;htil=1&amp;vcp=1&amp;pid=10424f7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70754" y="1811433"/>
            <a:ext cx="2606040" cy="26883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23_2#293b74abf?iti=2&amp;htil=1&amp;vcp=1&amp;pid=10424f78d&amp;color=0,0,0&amp;vtp=1&amp;bbb=1"/>
          <p:cNvSpPr/>
          <p:nvPr/>
        </p:nvSpPr>
        <p:spPr>
          <a:xfrm>
            <a:off x="9910249" y="4514628"/>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图2</a:t>
            </a:r>
            <a:endParaRPr lang="en-US" altLang="zh-CN" sz="2400" dirty="0"/>
          </a:p>
        </p:txBody>
      </p:sp>
      <p:sp>
        <p:nvSpPr>
          <p:cNvPr id="4" name="QC_4_BD.23_3#293b74abf?htil=1&amp;sp=1&amp;vcp=1&amp;pid=10424f78d&amp;color=0,0,0&amp;vtp=1&amp;bt=1&amp;bbb=1"/>
          <p:cNvSpPr/>
          <p:nvPr/>
        </p:nvSpPr>
        <p:spPr>
          <a:xfrm>
            <a:off x="576072" y="1665129"/>
            <a:ext cx="82113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12.图2是元素周期表的一部分，</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下列相关说法正确的是(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6" name="QC_4_BD.23_4#293b74abf.choices?htil=1&amp;vcp=1&amp;pid=10424f78d&amp;color=0,0,0&amp;vtp=1&amp;bbb=1"/>
              <p:cNvSpPr/>
              <p:nvPr/>
            </p:nvSpPr>
            <p:spPr>
              <a:xfrm>
                <a:off x="576072" y="2189566"/>
                <a:ext cx="82113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A.图中三种元素都是金属元素</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.氯原子在化学反应中易得到电子</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.原子序数为9的元素名称为“氮”</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.氧原子的相对原子质量为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𝟏𝟔</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𝟎𝟎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6" name="QC_4_BD.23_4#293b74abf.choices?htil=1&amp;vcp=1&amp;pid=10424f78d&amp;color=0,0,0&amp;vtp=1&amp;bbb=1"/>
              <p:cNvSpPr>
                <a:spLocks noRot="1" noChangeAspect="1" noMove="1" noResize="1" noEditPoints="1" noAdjustHandles="1" noChangeArrowheads="1" noChangeShapeType="1" noTextEdit="1"/>
              </p:cNvSpPr>
              <p:nvPr/>
            </p:nvSpPr>
            <p:spPr>
              <a:xfrm>
                <a:off x="576072" y="2189566"/>
                <a:ext cx="8211312" cy="2235200"/>
              </a:xfrm>
              <a:prstGeom prst="rect">
                <a:avLst/>
              </a:prstGeom>
              <a:blipFill rotWithShape="1">
                <a:blip r:embed="rId4"/>
                <a:stretch>
                  <a:fillRect l="-2" t="-4" r="3" b="4"/>
                </a:stretch>
              </a:blipFill>
            </p:spPr>
            <p:txBody>
              <a:bodyPr/>
              <a:lstStyle/>
              <a:p>
                <a:r>
                  <a:rPr lang="zh-CN" altLang="en-US">
                    <a:noFill/>
                  </a:rPr>
                  <a:t> </a:t>
                </a:r>
              </a:p>
            </p:txBody>
          </p:sp>
        </mc:Fallback>
      </mc:AlternateContent>
      <p:sp>
        <p:nvSpPr>
          <p:cNvPr id="7" name="QC_4_AN.24_1#293b74abf.bracket?vcp=1&amp;pid=10424f78d&amp;color=0,0,0&amp;vpa=12&amp;vtp=1&amp;answeroption=B"/>
          <p:cNvSpPr txBox="1"/>
          <p:nvPr/>
        </p:nvSpPr>
        <p:spPr>
          <a:xfrm>
            <a:off x="449072" y="2819486"/>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5_1#aa74aca34?vcp=1&amp;pid=10424f78d&amp;color=0,0,0&amp;vtp=1&amp;bt=1&amp;bbb=1"/>
          <p:cNvSpPr/>
          <p:nvPr/>
        </p:nvSpPr>
        <p:spPr>
          <a:xfrm>
            <a:off x="576072" y="196406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下列实验现象描述正确的是(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25_2#aa74aca34.choices?vcp=1&amp;pid=10424f78d&amp;color=0,0,0&amp;vtp=1&amp;bbb=1"/>
          <p:cNvSpPr/>
          <p:nvPr/>
        </p:nvSpPr>
        <p:spPr>
          <a:xfrm>
            <a:off x="576072" y="248849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.铁丝在空气中燃烧火星四射</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.盐酸能使酚酞溶液变红</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C.硫在氧气中燃烧呈淡蓝色火焰</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.氯化铵加熟石灰研磨有氨味产生</a:t>
            </a:r>
            <a:endParaRPr lang="en-US" altLang="zh-CN" sz="2400" dirty="0"/>
          </a:p>
        </p:txBody>
      </p:sp>
      <p:sp>
        <p:nvSpPr>
          <p:cNvPr id="5" name="QC_4_BD.27_1#285a7170f?vcp=1&amp;pid=10424f78d&amp;color=0,0,0&amp;vtp=1&amp;bbb=1&amp;hb=1"/>
          <p:cNvSpPr/>
          <p:nvPr/>
        </p:nvSpPr>
        <p:spPr>
          <a:xfrm>
            <a:off x="576072" y="3644197"/>
            <a:ext cx="10954512" cy="533400"/>
          </a:xfrm>
          <a:prstGeom prst="rect">
            <a:avLst/>
          </a:prstGeom>
          <a:noFill/>
        </p:spPr>
        <p:txBody>
          <a:bodyPr wrap="none" lIns="0" tIns="0" rIns="0" bIns="0" rtlCol="0" anchor="t"/>
          <a:lstStyle/>
          <a:p>
            <a:pP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14.一种氧原子的原子核内有8个质子和10个中子</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，则该氧原子的核外电子数为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7" name="QC_4_BD.27_2#285a7170f.choices?vcp=1&amp;pid=10424f78d&amp;color=0,0,0&amp;vtp=1&amp;bbb=1"/>
          <p:cNvSpPr/>
          <p:nvPr/>
        </p:nvSpPr>
        <p:spPr>
          <a:xfrm>
            <a:off x="576072" y="4167056"/>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24785" algn="l"/>
                <a:tab pos="5424805" algn="l"/>
                <a:tab pos="828992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A.1</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B.8</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C.10</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D.18</a:t>
            </a:r>
            <a:endParaRPr lang="en-US" altLang="zh-CN" sz="2400" dirty="0"/>
          </a:p>
        </p:txBody>
      </p:sp>
      <p:sp>
        <p:nvSpPr>
          <p:cNvPr id="8" name="QC_4_AN.26_1#aa74aca34.bracket?vcp=1&amp;pid=10424f78d&amp;color=0,0,0&amp;vpa=13&amp;vtp=1&amp;answeroption=D"/>
          <p:cNvSpPr txBox="1"/>
          <p:nvPr/>
        </p:nvSpPr>
        <p:spPr>
          <a:xfrm>
            <a:off x="6033262" y="311841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9" name="QC_4_AN.28_1#285a7170f.bracket?vcp=1&amp;pid=10424f78d&amp;color=0,0,0&amp;vpa=14&amp;vtp=1&amp;answeroption=B"/>
          <p:cNvSpPr txBox="1"/>
          <p:nvPr/>
        </p:nvSpPr>
        <p:spPr>
          <a:xfrm>
            <a:off x="3174492" y="4200076"/>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9_1#e075a8f28?vcp=1&amp;pid=10424f78d&amp;color=0,0,0&amp;mp=1&amp;vtp=1&amp;bt=1&amp;bbb=1"/>
          <p:cNvSpPr/>
          <p:nvPr/>
        </p:nvSpPr>
        <p:spPr>
          <a:xfrm>
            <a:off x="576072" y="1984851"/>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15.下列各组离子在指定的溶液中，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能大量共存的一组是(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4" name="QC_4_BD.29_2#e075a8f28.choices?vcp=1&amp;pid=10424f78d&amp;color=0,0,0&amp;vtp=1&amp;bbb=1"/>
              <p:cNvSpPr/>
              <p:nvPr/>
            </p:nvSpPr>
            <p:spPr>
              <a:xfrm>
                <a:off x="576072" y="2463514"/>
                <a:ext cx="10954512" cy="2273300"/>
              </a:xfrm>
              <a:prstGeom prst="rect">
                <a:avLst/>
              </a:prstGeom>
              <a:noFill/>
            </p:spPr>
            <p:txBody>
              <a:bodyPr wrap="none" lIns="0" tIns="0" rIns="0" bIns="0" rtlCol="0" anchor="t"/>
              <a:lstStyle/>
              <a:p>
                <a:pPr algn="l" latinLnBrk="1">
                  <a:lnSpc>
                    <a:spcPts val="45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无色溶液中：</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Sup>
                      <m:sSub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b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5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碱性溶液中：</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Sup>
                      <m:sSub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b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5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的溶液中：</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Sup>
                      <m:sSub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b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D.含有大量</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𝐀𝐠</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的溶液中：</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Sup>
                      <m:sSub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b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up>
                    </m:sSup>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Sup>
                      <m:sSub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b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4" name="QC_4_BD.29_2#e075a8f28.choices?vcp=1&amp;pid=10424f78d&amp;color=0,0,0&amp;vtp=1&amp;bbb=1"/>
              <p:cNvSpPr>
                <a:spLocks noRot="1" noChangeAspect="1" noMove="1" noResize="1" noEditPoints="1" noAdjustHandles="1" noChangeArrowheads="1" noChangeShapeType="1" noTextEdit="1"/>
              </p:cNvSpPr>
              <p:nvPr/>
            </p:nvSpPr>
            <p:spPr>
              <a:xfrm>
                <a:off x="576072" y="2463514"/>
                <a:ext cx="10954512" cy="2273300"/>
              </a:xfrm>
              <a:prstGeom prst="rect">
                <a:avLst/>
              </a:prstGeom>
              <a:blipFill rotWithShape="1">
                <a:blip r:embed="rId3"/>
                <a:stretch>
                  <a:fillRect l="-1" t="-15" r="2" b="15"/>
                </a:stretch>
              </a:blipFill>
            </p:spPr>
            <p:txBody>
              <a:bodyPr/>
              <a:lstStyle/>
              <a:p>
                <a:r>
                  <a:rPr lang="zh-CN" altLang="en-US">
                    <a:noFill/>
                  </a:rPr>
                  <a:t> </a:t>
                </a:r>
              </a:p>
            </p:txBody>
          </p:sp>
        </mc:Fallback>
      </mc:AlternateContent>
      <p:sp>
        <p:nvSpPr>
          <p:cNvPr id="5" name="QC_4_AN.30_1#e075a8f28.bracket?vcp=1&amp;pid=10424f78d&amp;color=0,0,0&amp;mp=1&amp;vpa=15&amp;vtp=1&amp;answeroption=C"/>
          <p:cNvSpPr txBox="1"/>
          <p:nvPr/>
        </p:nvSpPr>
        <p:spPr>
          <a:xfrm>
            <a:off x="449072" y="3703034"/>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31_1#27cf99551?sp=1&amp;vcp=1&amp;pid=10424f78d&amp;color=0,0,0&amp;vtp=1&amp;bt=1&amp;bbb=1&amp;hb=1"/>
              <p:cNvSpPr/>
              <p:nvPr/>
            </p:nvSpPr>
            <p:spPr>
              <a:xfrm>
                <a:off x="576072" y="1550067"/>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环境下，向如图3所示装置中的生石灰上滴加水后</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，试管内的白磷开始快</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速燃烧</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，待火焰熄灭，试管内仍有白磷剩余。</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以下说法错误的是(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4_BD.31_1#27cf99551?sp=1&amp;vcp=1&amp;pid=10424f78d&amp;color=0,0,0&amp;vtp=1&amp;bt=1&amp;bbb=1&amp;hb=1"/>
              <p:cNvSpPr>
                <a:spLocks noRot="1" noChangeAspect="1" noMove="1" noResize="1" noEditPoints="1" noAdjustHandles="1" noChangeArrowheads="1" noChangeShapeType="1" noTextEdit="1"/>
              </p:cNvSpPr>
              <p:nvPr/>
            </p:nvSpPr>
            <p:spPr>
              <a:xfrm>
                <a:off x="576072" y="1550067"/>
                <a:ext cx="10954512" cy="1117600"/>
              </a:xfrm>
              <a:prstGeom prst="rect">
                <a:avLst/>
              </a:prstGeom>
              <a:blipFill rotWithShape="1">
                <a:blip r:embed="rId3"/>
                <a:stretch>
                  <a:fillRect l="-1" t="-3" r="2" b="3"/>
                </a:stretch>
              </a:blipFill>
            </p:spPr>
            <p:txBody>
              <a:bodyPr/>
              <a:lstStyle/>
              <a:p>
                <a:r>
                  <a:rPr lang="zh-CN" altLang="en-US">
                    <a:noFill/>
                  </a:rPr>
                  <a:t> </a:t>
                </a:r>
              </a:p>
            </p:txBody>
          </p:sp>
        </mc:Fallback>
      </mc:AlternateContent>
      <p:pic>
        <p:nvPicPr>
          <p:cNvPr id="4" name="QC_4_BD.31_2#27cf99551?iti=3&amp;htil=2&amp;vcp=1&amp;pid=10424f78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595801" y="2786031"/>
            <a:ext cx="2788920" cy="1828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31_3#27cf99551?iti=3&amp;htil=2&amp;vcp=1&amp;pid=10424f78d&amp;color=0,0,0&amp;vtp=1&amp;bbb=1"/>
          <p:cNvSpPr/>
          <p:nvPr/>
        </p:nvSpPr>
        <p:spPr>
          <a:xfrm>
            <a:off x="8726736" y="4741831"/>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图3</a:t>
            </a:r>
            <a:endParaRPr lang="en-US" altLang="zh-CN" sz="2400" dirty="0"/>
          </a:p>
        </p:txBody>
      </p:sp>
      <p:sp>
        <p:nvSpPr>
          <p:cNvPr id="6" name="QC_4_BD.31_4#27cf99551.choices?htil=2&amp;vcp=1&amp;pid=10424f78d&amp;color=0,0,0&amp;vtp=1&amp;bbb=1"/>
          <p:cNvSpPr/>
          <p:nvPr/>
        </p:nvSpPr>
        <p:spPr>
          <a:xfrm>
            <a:off x="576072" y="2704805"/>
            <a:ext cx="802843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A.试管内仍有白磷剩余是因为着火点升高</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.起初白磷未燃烧是因为温度未达到着火点</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.白磷能快速燃烧说明生石灰与水反应放热</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.试管内铺细沙可防止白磷燃烧使试管炸裂</a:t>
            </a:r>
            <a:endParaRPr lang="en-US" altLang="zh-CN" sz="2400" dirty="0"/>
          </a:p>
        </p:txBody>
      </p:sp>
      <p:sp>
        <p:nvSpPr>
          <p:cNvPr id="7" name="QC_4_AN.32_1#27cf99551.bracket?vcp=1&amp;pid=10424f78d&amp;color=0,0,0&amp;vpa=16&amp;vtp=1&amp;answeroption=A"/>
          <p:cNvSpPr txBox="1"/>
          <p:nvPr/>
        </p:nvSpPr>
        <p:spPr>
          <a:xfrm>
            <a:off x="449072" y="276322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3_1#660fe5ed5?sp=1&amp;vcp=1&amp;pid=10424f78d&amp;color=0,0,0&amp;vtp=1&amp;bt=1&amp;bbb=1&amp;hb=1"/>
          <p:cNvSpPr/>
          <p:nvPr/>
        </p:nvSpPr>
        <p:spPr>
          <a:xfrm>
            <a:off x="576072" y="133668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17.为验证锌、铁、铜三种金属的活动性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，某同学设计了六种金属与溶液混合的实</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验方案</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（如图4所示），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其中不能达到目的的是(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3" name="QC_4_BD.33_2#660fe5ed5?iti=4&amp;vcp=1&amp;pid=10424f7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07208" y="2572644"/>
            <a:ext cx="6473952" cy="16550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BD.33_3#660fe5ed5?iti=4&amp;vcp=1&amp;pid=10424f78d&amp;color=0,0,0&amp;vtp=1&amp;bbb=1"/>
          <p:cNvSpPr/>
          <p:nvPr/>
        </p:nvSpPr>
        <p:spPr>
          <a:xfrm>
            <a:off x="5780659" y="4354708"/>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图4</a:t>
            </a:r>
            <a:endParaRPr lang="en-US" altLang="zh-CN" sz="2400" dirty="0"/>
          </a:p>
        </p:txBody>
      </p:sp>
      <p:sp>
        <p:nvSpPr>
          <p:cNvPr id="6" name="QC_4_BD.33_4#660fe5ed5.choices?vcp=1&amp;pid=10424f78d&amp;color=0,0,0&amp;vtp=1&amp;bbb=1"/>
          <p:cNvSpPr/>
          <p:nvPr/>
        </p:nvSpPr>
        <p:spPr>
          <a:xfrm>
            <a:off x="576072" y="4955218"/>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24785" algn="l"/>
                <a:tab pos="5424805" algn="l"/>
                <a:tab pos="81375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.①②</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B.④⑥</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C.⑤⑥</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.②③④</a:t>
            </a:r>
            <a:endParaRPr lang="en-US" altLang="zh-CN" sz="2400" dirty="0"/>
          </a:p>
        </p:txBody>
      </p:sp>
      <p:sp>
        <p:nvSpPr>
          <p:cNvPr id="7" name="QC_4_AN.34_1#660fe5ed5.bracket?vcp=1&amp;pid=10424f78d&amp;color=0,0,0&amp;vpa=17&amp;vtp=1&amp;answeroption=B"/>
          <p:cNvSpPr txBox="1"/>
          <p:nvPr/>
        </p:nvSpPr>
        <p:spPr>
          <a:xfrm>
            <a:off x="3174492" y="4988238"/>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5_1#8f4a3dcef?vcp=1&amp;pid=10424f78d&amp;color=0,0,0&amp;vtp=1&amp;bt=1&amp;bbb=1"/>
          <p:cNvSpPr/>
          <p:nvPr/>
        </p:nvSpPr>
        <p:spPr>
          <a:xfrm>
            <a:off x="576072" y="256604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18.下列各组溶液，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不用其他试剂就能鉴别出来的是(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4" name="QC_4_BD.35_2#8f4a3dcef.choices?vcp=1&amp;pid=10424f78d&amp;color=0,0,0&amp;vtp=1&amp;bbb=1"/>
              <p:cNvSpPr/>
              <p:nvPr/>
            </p:nvSpPr>
            <p:spPr>
              <a:xfrm>
                <a:off x="576072" y="309047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𝐀𝐠𝐍𝐎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𝐊𝐂𝐥</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𝐇𝐂𝐥</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4" name="QC_4_BD.35_2#8f4a3dcef.choices?vcp=1&amp;pid=10424f78d&amp;color=0,0,0&amp;vtp=1&amp;bbb=1"/>
              <p:cNvSpPr>
                <a:spLocks noRot="1" noChangeAspect="1" noMove="1" noResize="1" noEditPoints="1" noAdjustHandles="1" noChangeArrowheads="1" noChangeShapeType="1" noTextEdit="1"/>
              </p:cNvSpPr>
              <p:nvPr/>
            </p:nvSpPr>
            <p:spPr>
              <a:xfrm>
                <a:off x="576072" y="3090477"/>
                <a:ext cx="10954512" cy="1117600"/>
              </a:xfrm>
              <a:prstGeom prst="rect">
                <a:avLst/>
              </a:prstGeom>
              <a:blipFill rotWithShape="1">
                <a:blip r:embed="rId3"/>
                <a:stretch>
                  <a:fillRect l="-1" t="-51" r="2" b="51"/>
                </a:stretch>
              </a:blipFill>
            </p:spPr>
            <p:txBody>
              <a:bodyPr/>
              <a:lstStyle/>
              <a:p>
                <a:r>
                  <a:rPr lang="zh-CN" altLang="en-US">
                    <a:noFill/>
                  </a:rPr>
                  <a:t> </a:t>
                </a:r>
              </a:p>
            </p:txBody>
          </p:sp>
        </mc:Fallback>
      </mc:AlternateContent>
      <p:sp>
        <p:nvSpPr>
          <p:cNvPr id="5" name="QC_4_AN.36_1#8f4a3dcef.bracket?vcp=1&amp;pid=10424f78d&amp;color=0,0,0&amp;vpa=18&amp;vtp=1&amp;answeroption=A"/>
          <p:cNvSpPr txBox="1"/>
          <p:nvPr/>
        </p:nvSpPr>
        <p:spPr>
          <a:xfrm>
            <a:off x="449072" y="314889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7_1#86de7b0d4?sp=1&amp;vcp=1&amp;pid=10424f78d&amp;color=0,0,0&amp;mp=1&amp;vtp=1&amp;bt=1&amp;bbb=1"/>
          <p:cNvSpPr/>
          <p:nvPr/>
        </p:nvSpPr>
        <p:spPr>
          <a:xfrm>
            <a:off x="576072" y="1124748"/>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19.某化学兴趣小组用粗铜丝进行如图5所示实验，</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下列有关分析正确的是(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3" name="QC_4_BD.37_2#86de7b0d4?iti=5&amp;vcp=1&amp;pid=10424f78d&amp;color=0,0,0&amp;mp=1&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55064" y="1730411"/>
            <a:ext cx="8778240" cy="20574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BD.37_3#86de7b0d4?iti=5&amp;vcp=1&amp;pid=10424f78d&amp;color=0,0,0&amp;mp=1&amp;vtp=1&amp;bbb=1"/>
          <p:cNvSpPr/>
          <p:nvPr/>
        </p:nvSpPr>
        <p:spPr>
          <a:xfrm>
            <a:off x="5780659" y="3914811"/>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图5</a:t>
            </a:r>
            <a:endParaRPr lang="en-US" altLang="zh-CN" sz="2400" dirty="0"/>
          </a:p>
        </p:txBody>
      </p:sp>
      <mc:AlternateContent xmlns:mc="http://schemas.openxmlformats.org/markup-compatibility/2006" xmlns:a14="http://schemas.microsoft.com/office/drawing/2010/main">
        <mc:Choice Requires="a14">
          <p:sp>
            <p:nvSpPr>
              <p:cNvPr id="6" name="QC_4_BD.37_4#86de7b0d4.choices?vcp=1&amp;pid=10424f78d&amp;color=0,0,0&amp;vtp=1&amp;bbb=1"/>
              <p:cNvSpPr/>
              <p:nvPr/>
            </p:nvSpPr>
            <p:spPr>
              <a:xfrm>
                <a:off x="576072" y="4519385"/>
                <a:ext cx="10954512" cy="1130300"/>
              </a:xfrm>
              <a:prstGeom prst="rect">
                <a:avLst/>
              </a:prstGeom>
              <a:noFill/>
            </p:spPr>
            <p:txBody>
              <a:bodyPr wrap="none" lIns="0" tIns="0" rIns="0" bIns="0" rtlCol="0" anchor="t"/>
              <a:lstStyle/>
              <a:p>
                <a:pPr marL="0" marR="0" lvl="0" indent="0" defTabSz="914400" eaLnBrk="1" fontAlgn="auto" latinLnBrk="1" hangingPunct="1">
                  <a:lnSpc>
                    <a:spcPts val="45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A.①中粗铜丝的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𝐛</m:t>
                    </m:r>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端下降</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②溶液中的阳离子是</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.③反应后溶液中的溶质至少有</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2种</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.④中最多能析出2种晶体</a:t>
                </a:r>
                <a:endParaRPr lang="en-US" altLang="zh-CN" sz="2400" dirty="0"/>
              </a:p>
            </p:txBody>
          </p:sp>
        </mc:Choice>
        <mc:Fallback xmlns="">
          <p:sp>
            <p:nvSpPr>
              <p:cNvPr id="6" name="QC_4_BD.37_4#86de7b0d4.choices?vcp=1&amp;pid=10424f78d&amp;color=0,0,0&amp;vtp=1&amp;bbb=1"/>
              <p:cNvSpPr>
                <a:spLocks noRot="1" noChangeAspect="1" noMove="1" noResize="1" noEditPoints="1" noAdjustHandles="1" noChangeArrowheads="1" noChangeShapeType="1" noTextEdit="1"/>
              </p:cNvSpPr>
              <p:nvPr/>
            </p:nvSpPr>
            <p:spPr>
              <a:xfrm>
                <a:off x="576072" y="4519385"/>
                <a:ext cx="10954512" cy="1130300"/>
              </a:xfrm>
              <a:prstGeom prst="rect">
                <a:avLst/>
              </a:prstGeom>
              <a:blipFill rotWithShape="1">
                <a:blip r:embed="rId4"/>
                <a:stretch>
                  <a:fillRect l="-1" t="-8" r="2" b="8"/>
                </a:stretch>
              </a:blipFill>
            </p:spPr>
            <p:txBody>
              <a:bodyPr/>
              <a:lstStyle/>
              <a:p>
                <a:r>
                  <a:rPr lang="zh-CN" altLang="en-US">
                    <a:noFill/>
                  </a:rPr>
                  <a:t> </a:t>
                </a:r>
              </a:p>
            </p:txBody>
          </p:sp>
        </mc:Fallback>
      </mc:AlternateContent>
      <p:sp>
        <p:nvSpPr>
          <p:cNvPr id="7" name="QC_4_AN.38_1#86de7b0d4.bracket?vcp=1&amp;pid=10424f78d&amp;color=0,0,0&amp;mp=1&amp;vpa=19&amp;vtp=1&amp;answeroption=D"/>
          <p:cNvSpPr txBox="1"/>
          <p:nvPr/>
        </p:nvSpPr>
        <p:spPr>
          <a:xfrm>
            <a:off x="6033262" y="516200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9_1#0a204670a?sp=1&amp;vcp=1&amp;pid=10424f78d&amp;color=0,0,0&amp;vtp=1&amp;bt=1&amp;bbb=1&amp;hb=1"/>
          <p:cNvSpPr/>
          <p:nvPr/>
        </p:nvSpPr>
        <p:spPr>
          <a:xfrm>
            <a:off x="576072" y="1358043"/>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20.某化学反应在密闭容器中进行，各物质的分子数目、</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质量随时间变化情况如图6</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所示</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4_BD.39_2#0a204670a?iti=6&amp;htil=3&amp;vcp=1&amp;pid=10424f7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43156" y="2594007"/>
            <a:ext cx="5340096" cy="22128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39_3#0a204670a?iti=6&amp;htil=3&amp;vcp=1&amp;pid=10424f78d&amp;color=0,0,0&amp;vtp=1&amp;bbb=1"/>
          <p:cNvSpPr/>
          <p:nvPr/>
        </p:nvSpPr>
        <p:spPr>
          <a:xfrm>
            <a:off x="8149679" y="4895755"/>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图6</a:t>
            </a:r>
            <a:endParaRPr lang="en-US" altLang="zh-CN" sz="2400" dirty="0"/>
          </a:p>
        </p:txBody>
      </p:sp>
      <mc:AlternateContent xmlns:mc="http://schemas.openxmlformats.org/markup-compatibility/2006" xmlns:a14="http://schemas.microsoft.com/office/drawing/2010/main">
        <mc:Choice Requires="a14">
          <p:sp>
            <p:nvSpPr>
              <p:cNvPr id="6" name="QC_4_BD.39_4#0a204670a.choices?htil=3&amp;vcp=1&amp;pid=10424f78d&amp;color=0,0,0&amp;vtp=1&amp;bbb=1"/>
              <p:cNvSpPr/>
              <p:nvPr/>
            </p:nvSpPr>
            <p:spPr>
              <a:xfrm>
                <a:off x="576072" y="2512781"/>
                <a:ext cx="5477256"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A.此反应为分解反应</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.反应前后分子总数不变</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.参加反应的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𝐗</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与</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𝐘</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的质量比为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𝟏𝟒</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𝐗</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与</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的相对分子质量之比为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𝟏𝟕</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6" name="QC_4_BD.39_4#0a204670a.choices?htil=3&amp;vcp=1&amp;pid=10424f78d&amp;color=0,0,0&amp;vtp=1&amp;bbb=1"/>
              <p:cNvSpPr>
                <a:spLocks noRot="1" noChangeAspect="1" noMove="1" noResize="1" noEditPoints="1" noAdjustHandles="1" noChangeArrowheads="1" noChangeShapeType="1" noTextEdit="1"/>
              </p:cNvSpPr>
              <p:nvPr/>
            </p:nvSpPr>
            <p:spPr>
              <a:xfrm>
                <a:off x="576072" y="2512781"/>
                <a:ext cx="5477256" cy="2235200"/>
              </a:xfrm>
              <a:prstGeom prst="rect">
                <a:avLst/>
              </a:prstGeom>
              <a:blipFill rotWithShape="1">
                <a:blip r:embed="rId4"/>
                <a:stretch>
                  <a:fillRect l="-2" t="-4" r="9" b="4"/>
                </a:stretch>
              </a:blipFill>
            </p:spPr>
            <p:txBody>
              <a:bodyPr/>
              <a:lstStyle/>
              <a:p>
                <a:r>
                  <a:rPr lang="zh-CN" altLang="en-US">
                    <a:noFill/>
                  </a:rPr>
                  <a:t> </a:t>
                </a:r>
              </a:p>
            </p:txBody>
          </p:sp>
        </mc:Fallback>
      </mc:AlternateContent>
      <p:sp>
        <p:nvSpPr>
          <p:cNvPr id="7" name="QC_4_AN.40_1#0a204670a.bracket?vcp=1&amp;pid=10424f78d&amp;color=0,0,0&amp;vpa=20&amp;vtp=1&amp;answeroption=C"/>
          <p:cNvSpPr txBox="1"/>
          <p:nvPr/>
        </p:nvSpPr>
        <p:spPr>
          <a:xfrm>
            <a:off x="449072" y="3714201"/>
            <a:ext cx="474489" cy="569387"/>
          </a:xfrm>
          <a:prstGeom prst="rect">
            <a:avLst/>
          </a:prstGeom>
          <a:noFill/>
        </p:spPr>
        <p:txBody>
          <a:bodyPr vert="horz" wrap="none" lIns="0" tIns="0" rIns="0" bIns="0" rtlCol="0">
            <a:spAutoFit/>
          </a:bodyPr>
          <a:lstStyle/>
          <a:p>
            <a:r>
              <a:rPr lang="zh-CN" altLang="en-US" sz="3700" b="1" dirty="0">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4550d2bab?vcp=1&amp;pid=610004399&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二、填空与简答题（本大题共6小题，每个化学方程式2分，其余每空1</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a:t>
            </a:r>
          </a:p>
          <a:p>
            <a:pPr latinLnBrk="1">
              <a:lnSpc>
                <a:spcPts val="4700"/>
              </a:lnSpc>
            </a:pP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共</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38分）</a:t>
            </a:r>
            <a:endParaRPr lang="en-US" altLang="zh-CN" sz="2600" dirty="0">
              <a:solidFill>
                <a:srgbClr val="000000"/>
              </a:solidFill>
            </a:endParaRPr>
          </a:p>
        </p:txBody>
      </p:sp>
      <p:sp>
        <p:nvSpPr>
          <p:cNvPr id="3" name="QO_4_BD.41_1#b6b500813?vcp=1&amp;pid=4550d2bab&amp;color=0,0,0&amp;vtp=1&amp;bbb=1"/>
          <p:cNvSpPr/>
          <p:nvPr/>
        </p:nvSpPr>
        <p:spPr>
          <a:xfrm>
            <a:off x="576072" y="178948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21.（6分）用化学用语和数字填空。</a:t>
            </a:r>
            <a:endParaRPr lang="en-US" altLang="zh-CN" sz="2400" dirty="0">
              <a:solidFill>
                <a:srgbClr val="000000"/>
              </a:solidFill>
            </a:endParaRPr>
          </a:p>
        </p:txBody>
      </p:sp>
      <p:sp>
        <p:nvSpPr>
          <p:cNvPr id="4" name="QB_5_BD.42_1#f41101e31?vcp=1&amp;pid=b6b500813&amp;color=0,0,0&amp;vtp=1&amp;bbb=1"/>
          <p:cNvSpPr/>
          <p:nvPr/>
        </p:nvSpPr>
        <p:spPr>
          <a:xfrm>
            <a:off x="576072" y="2321233"/>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个钙离子：</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（2）小苏打：</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（3）2个氟原子：</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（4）四氧化三铁：</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（5）最简单的有机物：</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（6）人体中含量最多的金属元素：</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5" name="QB_5_AN.43_1#f41101e31.blank?vcp=1&amp;pid=b6b500813&amp;color=0,0,0&amp;vpa=21&amp;vtp=1&amp;bbb=1&amp;rh=29.45"/>
              <p:cNvSpPr/>
              <p:nvPr/>
            </p:nvSpPr>
            <p:spPr>
              <a:xfrm>
                <a:off x="3062097" y="2381387"/>
                <a:ext cx="993712" cy="374015"/>
              </a:xfrm>
              <a:prstGeom prst="rect">
                <a:avLst/>
              </a:prstGeom>
              <a:noFill/>
            </p:spPr>
            <p:txBody>
              <a:bodyPr wrap="none" lIns="0" tIns="0" rIns="0" bIns="0" rtlCol="0" anchor="t"/>
              <a:lstStyle/>
              <a:p>
                <a:pPr algn="ctr" latinLnBrk="1">
                  <a:lnSpc>
                    <a:spcPts val="32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5" name="QB_5_AN.43_1#f41101e31.blank?vcp=1&amp;pid=b6b500813&amp;color=0,0,0&amp;vpa=21&amp;vtp=1&amp;bbb=1&amp;rh=29.45"/>
              <p:cNvSpPr>
                <a:spLocks noRot="1" noChangeAspect="1" noMove="1" noResize="1" noEditPoints="1" noAdjustHandles="1" noChangeArrowheads="1" noChangeShapeType="1" noTextEdit="1"/>
              </p:cNvSpPr>
              <p:nvPr/>
            </p:nvSpPr>
            <p:spPr>
              <a:xfrm>
                <a:off x="3062097" y="2381387"/>
                <a:ext cx="993712" cy="374015"/>
              </a:xfrm>
              <a:prstGeom prst="rect">
                <a:avLst/>
              </a:prstGeom>
              <a:blipFill rotWithShape="1">
                <a:blip r:embed="rId3"/>
                <a:stretch>
                  <a:fillRect l="-13" t="-37" r="6" b="-86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45_1#f41101e31.blank?vcp=1&amp;pid=b6b500813&amp;color=0,0,0&amp;vpa=22&amp;vtp=1&amp;bbb=1"/>
              <p:cNvSpPr/>
              <p:nvPr/>
            </p:nvSpPr>
            <p:spPr>
              <a:xfrm>
                <a:off x="2603310" y="2962330"/>
                <a:ext cx="1300099"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𝐍𝐚𝐇𝐂𝐎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7" name="QB_5_AN.45_1#f41101e31.blank?vcp=1&amp;pid=b6b500813&amp;color=0,0,0&amp;vpa=22&amp;vtp=1&amp;bbb=1"/>
              <p:cNvSpPr>
                <a:spLocks noRot="1" noChangeAspect="1" noMove="1" noResize="1" noEditPoints="1" noAdjustHandles="1" noChangeArrowheads="1" noChangeShapeType="1" noTextEdit="1"/>
              </p:cNvSpPr>
              <p:nvPr/>
            </p:nvSpPr>
            <p:spPr>
              <a:xfrm>
                <a:off x="2603310" y="2962330"/>
                <a:ext cx="1300099" cy="381000"/>
              </a:xfrm>
              <a:prstGeom prst="rect">
                <a:avLst/>
              </a:prstGeom>
              <a:blipFill rotWithShape="1">
                <a:blip r:embed="rId4"/>
                <a:stretch>
                  <a:fillRect l="-34" t="-14" r="5" b="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47_1#f41101e31.blank?vcp=1&amp;pid=b6b500813&amp;color=0,0,0&amp;vpa=23&amp;vtp=1&amp;bbb=1"/>
              <p:cNvSpPr/>
              <p:nvPr/>
            </p:nvSpPr>
            <p:spPr>
              <a:xfrm>
                <a:off x="3074798" y="3519733"/>
                <a:ext cx="511175"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𝟐𝐅</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9" name="QB_5_AN.47_1#f41101e31.blank?vcp=1&amp;pid=b6b500813&amp;color=0,0,0&amp;vpa=23&amp;vtp=1&amp;bbb=1"/>
              <p:cNvSpPr>
                <a:spLocks noRot="1" noChangeAspect="1" noMove="1" noResize="1" noEditPoints="1" noAdjustHandles="1" noChangeArrowheads="1" noChangeShapeType="1" noTextEdit="1"/>
              </p:cNvSpPr>
              <p:nvPr/>
            </p:nvSpPr>
            <p:spPr>
              <a:xfrm>
                <a:off x="3074798" y="3519733"/>
                <a:ext cx="511175" cy="381000"/>
              </a:xfrm>
              <a:prstGeom prst="rect">
                <a:avLst/>
              </a:prstGeom>
              <a:blipFill rotWithShape="1">
                <a:blip r:embed="rId5"/>
                <a:stretch>
                  <a:fillRect l="-25" t="-148" r="25" b="14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5_AN.49_1#f41101e31.blank?vcp=1&amp;pid=b6b500813&amp;color=0,0,0&amp;vpa=24&amp;vtp=1&amp;bbb=1"/>
              <p:cNvSpPr/>
              <p:nvPr/>
            </p:nvSpPr>
            <p:spPr>
              <a:xfrm>
                <a:off x="3216084" y="4077136"/>
                <a:ext cx="1003173"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1" name="QB_5_AN.49_1#f41101e31.blank?vcp=1&amp;pid=b6b500813&amp;color=0,0,0&amp;vpa=24&amp;vtp=1&amp;bbb=1"/>
              <p:cNvSpPr>
                <a:spLocks noRot="1" noChangeAspect="1" noMove="1" noResize="1" noEditPoints="1" noAdjustHandles="1" noChangeArrowheads="1" noChangeShapeType="1" noTextEdit="1"/>
              </p:cNvSpPr>
              <p:nvPr/>
            </p:nvSpPr>
            <p:spPr>
              <a:xfrm>
                <a:off x="3216084" y="4077136"/>
                <a:ext cx="1003173" cy="381000"/>
              </a:xfrm>
              <a:prstGeom prst="rect">
                <a:avLst/>
              </a:prstGeom>
              <a:blipFill rotWithShape="1">
                <a:blip r:embed="rId6"/>
                <a:stretch>
                  <a:fillRect l="-44" t="-114" r="32" b="1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5_AN.51_1#f41101e31.blank?vcp=1&amp;pid=b6b500813&amp;color=0,0,0&amp;vpa=25&amp;vtp=1&amp;bbb=1"/>
              <p:cNvSpPr/>
              <p:nvPr/>
            </p:nvSpPr>
            <p:spPr>
              <a:xfrm>
                <a:off x="3828859" y="4634539"/>
                <a:ext cx="704787"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3" name="QB_5_AN.51_1#f41101e31.blank?vcp=1&amp;pid=b6b500813&amp;color=0,0,0&amp;vpa=25&amp;vtp=1&amp;bbb=1"/>
              <p:cNvSpPr>
                <a:spLocks noRot="1" noChangeAspect="1" noMove="1" noResize="1" noEditPoints="1" noAdjustHandles="1" noChangeArrowheads="1" noChangeShapeType="1" noTextEdit="1"/>
              </p:cNvSpPr>
              <p:nvPr/>
            </p:nvSpPr>
            <p:spPr>
              <a:xfrm>
                <a:off x="3828859" y="4634539"/>
                <a:ext cx="704787" cy="381000"/>
              </a:xfrm>
              <a:prstGeom prst="rect">
                <a:avLst/>
              </a:prstGeom>
              <a:blipFill rotWithShape="1">
                <a:blip r:embed="rId7"/>
                <a:stretch>
                  <a:fillRect l="-63" t="-81" r="54" b="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QB_5_AN.53_1#f41101e31.blank?vcp=1&amp;pid=b6b500813&amp;color=0,0,0&amp;vpa=26&amp;vtp=1&amp;bbb=1"/>
              <p:cNvSpPr/>
              <p:nvPr/>
            </p:nvSpPr>
            <p:spPr>
              <a:xfrm>
                <a:off x="5386197" y="5185101"/>
                <a:ext cx="503238"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5" name="QB_5_AN.53_1#f41101e31.blank?vcp=1&amp;pid=b6b500813&amp;color=0,0,0&amp;vpa=26&amp;vtp=1&amp;bbb=1"/>
              <p:cNvSpPr>
                <a:spLocks noRot="1" noChangeAspect="1" noMove="1" noResize="1" noEditPoints="1" noAdjustHandles="1" noChangeArrowheads="1" noChangeShapeType="1" noTextEdit="1"/>
              </p:cNvSpPr>
              <p:nvPr/>
            </p:nvSpPr>
            <p:spPr>
              <a:xfrm>
                <a:off x="5386197" y="5185101"/>
                <a:ext cx="503238" cy="381000"/>
              </a:xfrm>
              <a:prstGeom prst="rect">
                <a:avLst/>
              </a:prstGeom>
              <a:blipFill rotWithShape="1">
                <a:blip r:embed="rId8"/>
                <a:stretch>
                  <a:fillRect l="-25" t="-86" r="88" b="8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Effect transition="in" filter="wipe(left)">
                                      <p:cBhvr>
                                        <p:cTn id="47" dur="500"/>
                                        <p:tgtEl>
                                          <p:spTgt spid="15">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left)">
                                      <p:cBhvr>
                                        <p:cTn id="50"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P spid="11" grpId="0" build="p" animBg="1"/>
      <p:bldP spid="13" grpId="0" build="p" animBg="1"/>
      <p:bldP spid="1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54_1#c45b75637?vcp=1&amp;pid=4550d2bab&amp;color=0,0,0&amp;vtp=1&amp;bt=1&amp;bbb=1"/>
          <p:cNvSpPr/>
          <p:nvPr/>
        </p:nvSpPr>
        <p:spPr>
          <a:xfrm>
            <a:off x="576072" y="116269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22.（6分）参加社会实践，提升科学素养。</a:t>
            </a:r>
            <a:endParaRPr lang="en-US" altLang="zh-CN" sz="2400" dirty="0"/>
          </a:p>
        </p:txBody>
      </p:sp>
      <p:sp>
        <p:nvSpPr>
          <p:cNvPr id="3" name="QB_5_BD.55_1#d79e4c339?sp=1&amp;vcp=1&amp;pid=c45b75637&amp;color=0,0,0&amp;vtp=1&amp;bbb=1&amp;hb=1"/>
          <p:cNvSpPr/>
          <p:nvPr/>
        </p:nvSpPr>
        <p:spPr>
          <a:xfrm>
            <a:off x="576072" y="1684587"/>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（1）家务劳动</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小明协助妈妈做凉拌皮蛋时</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，放入适量的食醋</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，主要目的是除去皮蛋中含有的</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填“酸”或“碱”）性物质；在炒青菜时发现锅内着火</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，可用</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的方法将</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火扑灭</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；饭后用洗洁精洗涤餐具</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，利用了洗洁精的</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作用</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5_AN.56_1#d79e4c339.blank?vcp=1&amp;pid=c45b75637&amp;color=0,0,0&amp;vpa=27&amp;vtp=1"/>
          <p:cNvSpPr/>
          <p:nvPr/>
        </p:nvSpPr>
        <p:spPr>
          <a:xfrm>
            <a:off x="10933715" y="2215447"/>
            <a:ext cx="52705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碱</a:t>
            </a:r>
            <a:endParaRPr lang="en-US" altLang="zh-CN" sz="2400" dirty="0"/>
          </a:p>
        </p:txBody>
      </p:sp>
      <p:sp>
        <p:nvSpPr>
          <p:cNvPr id="5" name="QB_5_AN.57_1#d79e4c339.blank?vcp=1&amp;pid=c45b75637&amp;color=0,0,0&amp;vpa=28&amp;vtp=1&amp;bbb=1"/>
          <p:cNvSpPr/>
          <p:nvPr/>
        </p:nvSpPr>
        <p:spPr>
          <a:xfrm>
            <a:off x="8555640" y="2774247"/>
            <a:ext cx="14462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盖上锅盖</a:t>
            </a:r>
            <a:endParaRPr lang="en-US" altLang="zh-CN" sz="2400" dirty="0"/>
          </a:p>
        </p:txBody>
      </p:sp>
      <p:sp>
        <p:nvSpPr>
          <p:cNvPr id="6" name="QB_5_AN.58_1#d79e4c339.blank?vcp=1&amp;pid=c45b75637&amp;color=0,0,0&amp;vpa=29&amp;vtp=1&amp;bbb=1"/>
          <p:cNvSpPr/>
          <p:nvPr/>
        </p:nvSpPr>
        <p:spPr>
          <a:xfrm>
            <a:off x="7333265" y="3333047"/>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乳化</a:t>
            </a:r>
            <a:endParaRPr lang="en-US" altLang="zh-CN" sz="2400" dirty="0"/>
          </a:p>
        </p:txBody>
      </p:sp>
      <p:sp>
        <p:nvSpPr>
          <p:cNvPr id="7" name="QB_5_BD.59_1#64b469bf9?sp=1&amp;vcp=1&amp;pid=c45b75637&amp;color=0,0,0&amp;vtp=1&amp;bbb=1&amp;hb=1"/>
          <p:cNvSpPr/>
          <p:nvPr/>
        </p:nvSpPr>
        <p:spPr>
          <a:xfrm>
            <a:off x="576072" y="3932487"/>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（2）社区宣传</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小美协助社区工作人员开展节约用水宣传活动</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请你写出一种节水措施：</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8" name="QB_5_AN.60_1#64b469bf9.blank?vcp=1&amp;pid=c45b75637&amp;color=0,0,0&amp;vpa=30&amp;vtp=1&amp;bbb=1&amp;hb=1"/>
          <p:cNvSpPr/>
          <p:nvPr/>
        </p:nvSpPr>
        <p:spPr>
          <a:xfrm>
            <a:off x="576073" y="4463347"/>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淘米水浇花</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（合理即可）</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61_1#10b2066bd?sp=1&amp;vcp=1&amp;pid=c45b75637&amp;color=0,0,0&amp;vtp=1&amp;bt=1&amp;bbb=1&amp;hb=1"/>
              <p:cNvSpPr/>
              <p:nvPr/>
            </p:nvSpPr>
            <p:spPr>
              <a:xfrm>
                <a:off x="576072" y="1842294"/>
                <a:ext cx="10954512" cy="3175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（3）研学实践</a:t>
                </a:r>
                <a:endParaRPr lang="en-US" altLang="zh-CN" sz="2400" dirty="0">
                  <a:solidFill>
                    <a:srgbClr val="000000"/>
                  </a:solidFill>
                </a:endParaRPr>
              </a:p>
              <a:p>
                <a:pPr latinLnBrk="1">
                  <a:lnSpc>
                    <a:spcPts val="4400"/>
                  </a:lnSpc>
                </a:pP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小斌在参加科技村研学活动时发现该村已经实现了</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𝟓𝐆</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网络的全覆盖。氮化镓</a:t>
                </a:r>
                <a:endPar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𝐆𝐚𝐍</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是制造</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𝟓𝐆</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芯片的主要材料，氮化镓中镓元素的化合价为</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氮原子的结</a:t>
                </a:r>
                <a:endPar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fontAlgn="b" latinLnBrk="1">
                  <a:lnSpc>
                    <a:spcPct val="200000"/>
                  </a:lnSpc>
                </a:pPr>
                <a:r>
                  <a:rPr lang="en-US" altLang="zh-CN" sz="2400" b="1" i="0" dirty="0" err="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构示意图为</a:t>
                </a:r>
                <a:r>
                  <a:rPr lang="en-US" altLang="zh-CN" sz="2400" i="0" dirty="0">
                    <a:solidFill>
                      <a:srgbClr val="000000"/>
                    </a:solidFill>
                    <a:latin typeface="SimSun" panose="02010600030101010101" pitchFamily="34" charset="-122"/>
                    <a:ea typeface="SimSun" panose="02010600030101010101" pitchFamily="34" charset="-122"/>
                    <a:cs typeface="Times New Roman" panose="02020603050405020304" pitchFamily="34" charset="-120"/>
                  </a:rPr>
                  <a:t>_</a:t>
                </a:r>
                <a:r>
                  <a:rPr lang="en-US" altLang="zh-CN" sz="6550" b="1" i="0" u="sng" kern="0" spc="-99900" dirty="0">
                    <a:solidFill>
                      <a:srgbClr val="FF00FF"/>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p:sp>
            <p:nvSpPr>
              <p:cNvPr id="2" name="QB_5_BD.61_1#10b2066bd?sp=1&amp;vcp=1&amp;pid=c45b75637&amp;color=0,0,0&amp;vtp=1&amp;bt=1&amp;bbb=1&amp;hb=1"/>
              <p:cNvSpPr>
                <a:spLocks noRot="1" noChangeAspect="1" noMove="1" noResize="1" noEditPoints="1" noAdjustHandles="1" noChangeArrowheads="1" noChangeShapeType="1" noTextEdit="1"/>
              </p:cNvSpPr>
              <p:nvPr/>
            </p:nvSpPr>
            <p:spPr>
              <a:xfrm>
                <a:off x="576072" y="1842294"/>
                <a:ext cx="10954512" cy="3175000"/>
              </a:xfrm>
              <a:prstGeom prst="rect">
                <a:avLst/>
              </a:prstGeom>
              <a:blipFill rotWithShape="0">
                <a:blip r:embed="rId3"/>
                <a:stretch>
                  <a:fillRect l="-1725" b="-69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62_1#10b2066bd.blank?vcp=1&amp;pid=c45b75637&amp;color=0,0,0&amp;vpa=31&amp;vtp=1&amp;bbb=1"/>
              <p:cNvSpPr/>
              <p:nvPr/>
            </p:nvSpPr>
            <p:spPr>
              <a:xfrm>
                <a:off x="8865998" y="3041254"/>
                <a:ext cx="565150"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3" name="QB_5_AN.62_1#10b2066bd.blank?vcp=1&amp;pid=c45b75637&amp;color=0,0,0&amp;vpa=31&amp;vtp=1&amp;bbb=1"/>
              <p:cNvSpPr>
                <a:spLocks noRot="1" noChangeAspect="1" noMove="1" noResize="1" noEditPoints="1" noAdjustHandles="1" noChangeArrowheads="1" noChangeShapeType="1" noTextEdit="1"/>
              </p:cNvSpPr>
              <p:nvPr/>
            </p:nvSpPr>
            <p:spPr>
              <a:xfrm>
                <a:off x="8865998" y="3041254"/>
                <a:ext cx="565150" cy="381000"/>
              </a:xfrm>
              <a:prstGeom prst="rect">
                <a:avLst/>
              </a:prstGeom>
              <a:blipFill rotWithShape="1">
                <a:blip r:embed="rId4"/>
                <a:stretch>
                  <a:fillRect l="-23" t="-63" r="23" b="63"/>
                </a:stretch>
              </a:blipFill>
            </p:spPr>
            <p:txBody>
              <a:bodyPr/>
              <a:lstStyle/>
              <a:p>
                <a:r>
                  <a:rPr lang="zh-CN" altLang="en-US">
                    <a:noFill/>
                  </a:rPr>
                  <a:t> </a:t>
                </a:r>
              </a:p>
            </p:txBody>
          </p:sp>
        </mc:Fallback>
      </mc:AlternateContent>
      <p:pic>
        <p:nvPicPr>
          <p:cNvPr id="5" name="QB_5_AN.64_1#10b2066bd?vcp=1&amp;pid=c45b75637&amp;color=0,0,0&amp;tib=255,255,255&amp;iip=1&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209610" y="3688888"/>
            <a:ext cx="1316736" cy="12893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65_1#7c6427126?vcp=1&amp;pid=4550d2bab&amp;color=0,0,0&amp;vtp=1&amp;bt=1&amp;bbb=1"/>
          <p:cNvSpPr/>
          <p:nvPr/>
        </p:nvSpPr>
        <p:spPr>
          <a:xfrm>
            <a:off x="576072" y="87186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23.（6分）2025年春节期间，小红同学到广西民族博物馆参观。</a:t>
            </a:r>
            <a:endParaRPr lang="en-US" altLang="zh-CN" sz="2400" dirty="0"/>
          </a:p>
        </p:txBody>
      </p:sp>
      <p:sp>
        <p:nvSpPr>
          <p:cNvPr id="3" name="QB_5_BD.66_1#91b57a35e?vcp=1&amp;pid=7c6427126&amp;color=0,0,0&amp;vtp=1&amp;bbb=1"/>
          <p:cNvSpPr/>
          <p:nvPr/>
        </p:nvSpPr>
        <p:spPr>
          <a:xfrm>
            <a:off x="576072" y="139375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（1）小红早餐食物中有牛奶、鸡蛋和苹果</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，其中富含维生素的是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5_AN.67_1#91b57a35e.blank?vcp=1&amp;pid=7c6427126&amp;color=0,0,0&amp;vpa=33&amp;vtp=1&amp;bbb=1"/>
          <p:cNvSpPr/>
          <p:nvPr/>
        </p:nvSpPr>
        <p:spPr>
          <a:xfrm>
            <a:off x="9323990" y="1355657"/>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苹果</a:t>
            </a:r>
            <a:endParaRPr lang="en-US" altLang="zh-CN" sz="2400" dirty="0"/>
          </a:p>
        </p:txBody>
      </p:sp>
      <p:sp>
        <p:nvSpPr>
          <p:cNvPr id="5" name="QB_5_BD.68_1#aeb8d36a0?sp=1&amp;vcp=1&amp;pid=7c6427126&amp;color=0,0,0&amp;vtp=1&amp;bbb=1&amp;hb=1"/>
          <p:cNvSpPr/>
          <p:nvPr/>
        </p:nvSpPr>
        <p:spPr>
          <a:xfrm>
            <a:off x="576072" y="1916616"/>
            <a:ext cx="10954512"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（2）小红看到博物馆里的“壮族蟒龙纹织锦被面”，是用棉纱解成经线，配以蚕丝</a:t>
            </a:r>
          </a:p>
          <a:p>
            <a:pPr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做纬线编织而成。这种纹样和蟒蛇身上的花纹颇为相似，因而得名“蟒龙纹”。鉴</a:t>
            </a:r>
          </a:p>
          <a:p>
            <a:pPr latinLnBrk="1">
              <a:lnSpc>
                <a:spcPts val="4400"/>
              </a:lnSpc>
            </a:pP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别蚕丝和合成纤维的方法是</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主要材料中的棉纱属于</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填字母序</a:t>
            </a:r>
            <a:endPar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号）。</a:t>
            </a:r>
            <a:endParaRPr lang="en-US" altLang="zh-CN" sz="2400" dirty="0"/>
          </a:p>
          <a:p>
            <a:pPr latinLnBrk="1">
              <a:lnSpc>
                <a:spcPts val="4400"/>
              </a:lnSpc>
            </a:pP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A.合成纤维</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err="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err="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天然纤维</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err="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复合材料</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D.无机非金属材料</a:t>
            </a:r>
            <a:endParaRPr lang="en-US" altLang="zh-CN" sz="2400" dirty="0"/>
          </a:p>
        </p:txBody>
      </p:sp>
      <p:sp>
        <p:nvSpPr>
          <p:cNvPr id="6" name="QB_5_AN.69_1#aeb8d36a0.blank?vcp=1&amp;pid=7c6427126&amp;color=0,0,0&amp;vpa=34&amp;vtp=1&amp;bbb=1"/>
          <p:cNvSpPr/>
          <p:nvPr/>
        </p:nvSpPr>
        <p:spPr>
          <a:xfrm>
            <a:off x="4269390" y="3006276"/>
            <a:ext cx="175260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灼烧闻气味</a:t>
            </a:r>
            <a:endParaRPr lang="en-US" altLang="zh-CN" sz="2400" dirty="0"/>
          </a:p>
        </p:txBody>
      </p:sp>
      <p:sp>
        <p:nvSpPr>
          <p:cNvPr id="8" name="QB_5_BD.71_1#7299e0af9?vcp=1&amp;pid=7c6427126&amp;color=0,0,0&amp;vtp=1&amp;bbb=1&amp;hb=1"/>
          <p:cNvSpPr/>
          <p:nvPr/>
        </p:nvSpPr>
        <p:spPr>
          <a:xfrm>
            <a:off x="576072" y="4710616"/>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（3）博物馆保存珍贵名画时常用氮气作保护气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，这是因为氮气</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0" name="QC_4_AN.40_1#0a204670a.bracket?vcp=1&amp;pid=10424f78d&amp;color=0,0,0&amp;vpa=20&amp;vtp=1&amp;answeroption=C"/>
          <p:cNvSpPr txBox="1"/>
          <p:nvPr/>
        </p:nvSpPr>
        <p:spPr>
          <a:xfrm>
            <a:off x="2306447" y="4188719"/>
            <a:ext cx="474489" cy="569387"/>
          </a:xfrm>
          <a:prstGeom prst="rect">
            <a:avLst/>
          </a:prstGeom>
          <a:noFill/>
        </p:spPr>
        <p:txBody>
          <a:bodyPr vert="horz" wrap="none" lIns="0" tIns="0" rIns="0" bIns="0" rtlCol="0">
            <a:spAutoFit/>
          </a:bodyPr>
          <a:lstStyle/>
          <a:p>
            <a:r>
              <a:rPr lang="zh-CN" altLang="en-US" sz="3700" b="1" dirty="0">
                <a:solidFill>
                  <a:srgbClr val="A00021"/>
                </a:solidFill>
                <a:latin typeface="华文细黑" panose="02010600040101010101" pitchFamily="2" charset="-122"/>
              </a:rPr>
              <a:t>√</a:t>
            </a:r>
          </a:p>
        </p:txBody>
      </p:sp>
      <p:sp>
        <p:nvSpPr>
          <p:cNvPr id="11" name="QB_5_AN.72_1#7299e0af9.blank?vcp=1&amp;pid=7c6427126&amp;color=0,0,0&amp;vpa=36&amp;vtp=1&amp;bbb=1&amp;hb=1"/>
          <p:cNvSpPr/>
          <p:nvPr/>
        </p:nvSpPr>
        <p:spPr>
          <a:xfrm>
            <a:off x="576073" y="4695376"/>
            <a:ext cx="10948277" cy="1097280"/>
          </a:xfrm>
          <a:prstGeom prst="rect">
            <a:avLst/>
          </a:prstGeom>
          <a:noFill/>
        </p:spPr>
        <p:txBody>
          <a:bodyPr wrap="square" lIns="0" tIns="0" rIns="0" bIns="0" rtlCol="0" anchor="t"/>
          <a:lstStyle/>
          <a:p>
            <a:pPr latinLnBrk="1">
              <a:lnSpc>
                <a:spcPct val="150000"/>
              </a:lnSpc>
            </a:pPr>
            <a:r>
              <a:rPr lang="en-US" altLang="zh-CN" sz="2400" b="1" i="0" dirty="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dirty="0" err="1">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常温下化学性质稳定（或不活泼</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wipe(left)">
                                      <p:cBhvr>
                                        <p:cTn id="23" dur="5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bg/>
                                          </p:spTgt>
                                        </p:tgtEl>
                                        <p:attrNameLst>
                                          <p:attrName>style.visibility</p:attrName>
                                        </p:attrNameLst>
                                      </p:cBhvr>
                                      <p:to>
                                        <p:strVal val="visible"/>
                                      </p:to>
                                    </p:set>
                                    <p:animEffect transition="in" filter="wipe(left)">
                                      <p:cBhvr>
                                        <p:cTn id="28" dur="500"/>
                                        <p:tgtEl>
                                          <p:spTgt spid="11">
                                            <p:bg/>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wipe(left)">
                                      <p:cBhvr>
                                        <p:cTn id="3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10" grpId="0" build="p"/>
      <p:bldP spid="11"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3_1#d9bed8157?vcp=1&amp;pid=7c6427126&amp;color=0,0,0&amp;vtp=1&amp;bt=1&amp;bbb=1"/>
          <p:cNvSpPr/>
          <p:nvPr/>
        </p:nvSpPr>
        <p:spPr>
          <a:xfrm>
            <a:off x="576073" y="108903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）小红应将喝完矿泉水的塑料瓶投放到</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垃圾桶</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5_BD.73_2#d9bed8157.choice_image?htil=1&amp;vcp=1&amp;pid=7c642712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6073" y="1712981"/>
            <a:ext cx="1371600" cy="12801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73_3#d9bed8157?htil=1&amp;vcp=1&amp;pid=7c6427126&amp;color=0,0,0&amp;vtp=1&amp;bbb=1"/>
          <p:cNvSpPr/>
          <p:nvPr/>
        </p:nvSpPr>
        <p:spPr>
          <a:xfrm>
            <a:off x="576073" y="3093725"/>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A.可回收物</a:t>
            </a:r>
            <a:endParaRPr lang="en-US" altLang="zh-CN" sz="2400" dirty="0"/>
          </a:p>
        </p:txBody>
      </p:sp>
      <p:pic>
        <p:nvPicPr>
          <p:cNvPr id="6" name="QC_5_BD.73_4#d9bed8157.choice_image?htil=1&amp;vcp=1&amp;pid=7c642712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037832" y="1712981"/>
            <a:ext cx="1197864" cy="12984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5_BD.73_5#d9bed8157?htil=1&amp;vcp=1&amp;pid=7c6427126&amp;color=0,0,0&amp;vtp=1&amp;bbb=1"/>
          <p:cNvSpPr/>
          <p:nvPr/>
        </p:nvSpPr>
        <p:spPr>
          <a:xfrm>
            <a:off x="4037832" y="3112013"/>
            <a:ext cx="1463040"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B.其他垃圾</a:t>
            </a:r>
            <a:endParaRPr lang="en-US" altLang="zh-CN" sz="2400" dirty="0"/>
          </a:p>
        </p:txBody>
      </p:sp>
      <p:pic>
        <p:nvPicPr>
          <p:cNvPr id="8" name="QC_5_BD.73_6#d9bed8157.choice_image?htil=1&amp;vcp=1&amp;pid=7c6427126&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152102" y="1776631"/>
            <a:ext cx="1463040" cy="14081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5_BD.73_7#d9bed8157?htil=1&amp;vcp=1&amp;pid=7c6427126&amp;color=0,0,0&amp;vtp=1&amp;bbb=1"/>
          <p:cNvSpPr/>
          <p:nvPr/>
        </p:nvSpPr>
        <p:spPr>
          <a:xfrm>
            <a:off x="7152102" y="3128165"/>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C.有害垃圾</a:t>
            </a:r>
            <a:endParaRPr lang="en-US" altLang="zh-CN" sz="2400" dirty="0"/>
          </a:p>
        </p:txBody>
      </p:sp>
      <p:sp>
        <p:nvSpPr>
          <p:cNvPr id="10" name="QB_5_BD.75_1#bc559436d?vcp=1&amp;pid=7c6427126&amp;color=0,0,0&amp;vtp=1&amp;bbb=1&amp;hb=1"/>
          <p:cNvSpPr/>
          <p:nvPr/>
        </p:nvSpPr>
        <p:spPr>
          <a:xfrm>
            <a:off x="576074" y="3970084"/>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（5）参观结束，小红低碳出行骑共享自行车回家。“低碳</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”就是较低的</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排放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11" name="QB_5_AN.76_1#bc559436d.blank?vcp=1&amp;pid=7c6427126&amp;color=0,0,0&amp;vpa=38&amp;vtp=1&amp;bbb=1&amp;hb=1"/>
              <p:cNvSpPr/>
              <p:nvPr/>
            </p:nvSpPr>
            <p:spPr>
              <a:xfrm>
                <a:off x="576075" y="3942144"/>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二氧化碳（或</a:t>
                </a:r>
                <a14:m>
                  <m:oMath xmlns:m="http://schemas.openxmlformats.org/officeDocument/2006/math">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11" name="QB_5_AN.76_1#bc559436d.blank?vcp=1&amp;pid=7c6427126&amp;color=0,0,0&amp;vpa=38&amp;vtp=1&amp;bbb=1&amp;hb=1"/>
              <p:cNvSpPr>
                <a:spLocks noRot="1" noChangeAspect="1" noMove="1" noResize="1" noEditPoints="1" noAdjustHandles="1" noChangeArrowheads="1" noChangeShapeType="1" noTextEdit="1"/>
              </p:cNvSpPr>
              <p:nvPr/>
            </p:nvSpPr>
            <p:spPr>
              <a:xfrm>
                <a:off x="576075" y="3942144"/>
                <a:ext cx="10948277" cy="1097280"/>
              </a:xfrm>
              <a:prstGeom prst="rect">
                <a:avLst/>
              </a:prstGeom>
              <a:blipFill rotWithShape="1">
                <a:blip r:embed="rId6"/>
                <a:stretch>
                  <a:fillRect l="-1" t="-6" r="3" b="6"/>
                </a:stretch>
              </a:blipFill>
            </p:spPr>
            <p:txBody>
              <a:bodyPr/>
              <a:lstStyle/>
              <a:p>
                <a:r>
                  <a:rPr lang="zh-CN" altLang="en-US">
                    <a:noFill/>
                  </a:rPr>
                  <a:t> </a:t>
                </a:r>
              </a:p>
            </p:txBody>
          </p:sp>
        </mc:Fallback>
      </mc:AlternateContent>
      <p:sp>
        <p:nvSpPr>
          <p:cNvPr id="12" name="QC_5_AN.74_1#d9bed8157.blank?vcp=1&amp;pid=7c6427126&amp;color=0,0,0&amp;vpa=37&amp;vtp=1&amp;answeroption=A"/>
          <p:cNvSpPr txBox="1"/>
          <p:nvPr/>
        </p:nvSpPr>
        <p:spPr>
          <a:xfrm>
            <a:off x="449073" y="312674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bg/>
                                          </p:spTgt>
                                        </p:tgtEl>
                                        <p:attrNameLst>
                                          <p:attrName>style.visibility</p:attrName>
                                        </p:attrNameLst>
                                      </p:cBhvr>
                                      <p:to>
                                        <p:strVal val="visible"/>
                                      </p:to>
                                    </p:set>
                                    <p:animEffect transition="in" filter="wipe(left)">
                                      <p:cBhvr>
                                        <p:cTn id="12" dur="500"/>
                                        <p:tgtEl>
                                          <p:spTgt spid="11">
                                            <p:bg/>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left)">
                                      <p:cBhvr>
                                        <p:cTn id="15"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77_1#7ee2b58bd?sp=1&amp;vcp=1&amp;pid=4550d2bab&amp;color=0,0,0&amp;vtp=1&amp;bt=1&amp;bbb=1"/>
          <p:cNvSpPr/>
          <p:nvPr/>
        </p:nvSpPr>
        <p:spPr>
          <a:xfrm>
            <a:off x="576072" y="53998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24.（6分）“宏观—微观—符号”三重表征是化学学习的重要方法。</a:t>
            </a:r>
            <a:endParaRPr lang="en-US" altLang="zh-CN" sz="2400" dirty="0">
              <a:solidFill>
                <a:srgbClr val="000000"/>
              </a:solidFill>
            </a:endParaRPr>
          </a:p>
        </p:txBody>
      </p:sp>
      <p:pic>
        <p:nvPicPr>
          <p:cNvPr id="3" name="QO_4_BD.77_3#7ee2b58bd?iti=7&amp;htil=1&amp;vcp=1&amp;pid=4550d2ba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81328" y="1207117"/>
            <a:ext cx="1453896" cy="15270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77_4#7ee2b58bd?iti=8&amp;htil=1&amp;vcp=1&amp;pid=4550d2ba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553712" y="1316845"/>
            <a:ext cx="1883664" cy="14264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77_5#7ee2b58bd?iti=9&amp;htil=1&amp;vcp=1&amp;pid=4550d2bab&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251192" y="1143109"/>
            <a:ext cx="4160520" cy="1591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O_4_BD.77_6#7ee2b58bd?iti=7&amp;htil=1&amp;vcp=1&amp;pid=4550d2bab&amp;color=0,0,0&amp;vtp=1&amp;bbb=1"/>
          <p:cNvSpPr/>
          <p:nvPr/>
        </p:nvSpPr>
        <p:spPr>
          <a:xfrm>
            <a:off x="1944751" y="2861165"/>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图7</a:t>
            </a:r>
            <a:endParaRPr lang="en-US" altLang="zh-CN" sz="2400" dirty="0">
              <a:solidFill>
                <a:srgbClr val="000000"/>
              </a:solidFill>
            </a:endParaRPr>
          </a:p>
        </p:txBody>
      </p:sp>
      <p:sp>
        <p:nvSpPr>
          <p:cNvPr id="7" name="QO_4_BD.77_7#7ee2b58bd?iti=8&amp;htil=1&amp;vcp=1&amp;pid=4550d2bab&amp;color=0,0,0&amp;vtp=1&amp;bbb=1"/>
          <p:cNvSpPr/>
          <p:nvPr/>
        </p:nvSpPr>
        <p:spPr>
          <a:xfrm>
            <a:off x="5232019" y="2870309"/>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图8</a:t>
            </a:r>
            <a:endParaRPr lang="en-US" altLang="zh-CN" sz="2400" dirty="0">
              <a:solidFill>
                <a:srgbClr val="000000"/>
              </a:solidFill>
            </a:endParaRPr>
          </a:p>
        </p:txBody>
      </p:sp>
      <p:sp>
        <p:nvSpPr>
          <p:cNvPr id="8" name="QO_4_BD.77_8#7ee2b58bd?iti=9&amp;htil=1&amp;vcp=1&amp;pid=4550d2bab&amp;color=0,0,0&amp;vtp=1&amp;bbb=1"/>
          <p:cNvSpPr/>
          <p:nvPr/>
        </p:nvSpPr>
        <p:spPr>
          <a:xfrm>
            <a:off x="9067927" y="2861165"/>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图9</a:t>
            </a:r>
            <a:endParaRPr lang="en-US" altLang="zh-CN" sz="2400" dirty="0">
              <a:solidFill>
                <a:srgbClr val="000000"/>
              </a:solidFill>
            </a:endParaRPr>
          </a:p>
        </p:txBody>
      </p:sp>
      <p:sp>
        <p:nvSpPr>
          <p:cNvPr id="9" name="QB_5_BD.78_1#dbcccb210?vcp=1&amp;pid=7ee2b58bd&amp;color=0,0,0&amp;vtp=1&amp;bbb=1&amp;hb=1"/>
          <p:cNvSpPr/>
          <p:nvPr/>
        </p:nvSpPr>
        <p:spPr>
          <a:xfrm>
            <a:off x="576072" y="3462183"/>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（1）制导弹材料中的稀土元素钕在元素周期表中的信息如图7所示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，该元素属于</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填“金属”或“非金属”）元素。</a:t>
            </a:r>
            <a:endParaRPr lang="en-US" altLang="zh-CN" sz="2400" dirty="0">
              <a:solidFill>
                <a:srgbClr val="000000"/>
              </a:solidFill>
            </a:endParaRPr>
          </a:p>
        </p:txBody>
      </p:sp>
      <p:sp>
        <p:nvSpPr>
          <p:cNvPr id="10" name="QB_5_AN.79_1#dbcccb210.blank?vcp=1&amp;pid=7ee2b58bd&amp;color=0,0,0&amp;vpa=39&amp;vtp=1&amp;bbb=1"/>
          <p:cNvSpPr/>
          <p:nvPr/>
        </p:nvSpPr>
        <p:spPr>
          <a:xfrm>
            <a:off x="592741" y="3993043"/>
            <a:ext cx="833438" cy="533400"/>
          </a:xfrm>
          <a:prstGeom prst="rect">
            <a:avLst/>
          </a:prstGeom>
          <a:noFill/>
        </p:spPr>
        <p:txBody>
          <a:bodyPr wrap="none" lIns="0" tIns="0" rIns="0" bIns="0" rtlCol="0" anchor="t"/>
          <a:lstStyle/>
          <a:p>
            <a:pPr algn="ctr" latinLnBrk="1">
              <a:lnSpc>
                <a:spcPts val="4200"/>
              </a:lnSpc>
            </a:pP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金属</a:t>
            </a:r>
            <a:endParaRPr lang="en-US" altLang="zh-CN" sz="2400" dirty="0">
              <a:solidFill>
                <a:srgbClr val="A00021"/>
              </a:solidFill>
            </a:endParaRPr>
          </a:p>
        </p:txBody>
      </p:sp>
      <p:sp>
        <p:nvSpPr>
          <p:cNvPr id="11" name="QB_5_BD.80_1#007c688ca?vcp=1&amp;pid=7ee2b58bd&amp;color=0,0,0&amp;vtp=1&amp;bbb=1&amp;hb=1"/>
          <p:cNvSpPr/>
          <p:nvPr/>
        </p:nvSpPr>
        <p:spPr>
          <a:xfrm>
            <a:off x="576072" y="4617883"/>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（2）五颜六色的烟花给节日增添了喜庆的色彩</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。部分烟花燃放呈现红色是因为其</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中含有锶元素</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。已知锶原子的结构示意图如图8所示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，则锶离子的符号为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锶元素与图9中的</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填字母序号）元素具有相似的化学性质。</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12" name="QB_5_AN.81_1#007c688ca.blank?vcp=1&amp;pid=7ee2b58bd&amp;color=0,0,0&amp;vpa=40&amp;vtp=1&amp;bbb=1&amp;rh=29.45"/>
              <p:cNvSpPr/>
              <p:nvPr/>
            </p:nvSpPr>
            <p:spPr>
              <a:xfrm>
                <a:off x="10301097" y="5242028"/>
                <a:ext cx="780225" cy="374015"/>
              </a:xfrm>
              <a:prstGeom prst="rect">
                <a:avLst/>
              </a:prstGeom>
              <a:noFill/>
            </p:spPr>
            <p:txBody>
              <a:bodyPr wrap="none" lIns="0" tIns="0" rIns="0" bIns="0" rtlCol="0" anchor="t"/>
              <a:lstStyle/>
              <a:p>
                <a:pPr algn="ctr" latinLnBrk="1">
                  <a:lnSpc>
                    <a:spcPts val="3200"/>
                  </a:lnSpc>
                </a:pPr>
                <a14:m>
                  <m:oMath xmlns:m="http://schemas.openxmlformats.org/officeDocument/2006/math">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𝐒𝐫</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2" name="QB_5_AN.81_1#007c688ca.blank?vcp=1&amp;pid=7ee2b58bd&amp;color=0,0,0&amp;vpa=40&amp;vtp=1&amp;bbb=1&amp;rh=29.45"/>
              <p:cNvSpPr>
                <a:spLocks noRot="1" noChangeAspect="1" noMove="1" noResize="1" noEditPoints="1" noAdjustHandles="1" noChangeArrowheads="1" noChangeShapeType="1" noTextEdit="1"/>
              </p:cNvSpPr>
              <p:nvPr/>
            </p:nvSpPr>
            <p:spPr>
              <a:xfrm>
                <a:off x="10301097" y="5242028"/>
                <a:ext cx="780225" cy="374015"/>
              </a:xfrm>
              <a:prstGeom prst="rect">
                <a:avLst/>
              </a:prstGeom>
              <a:blipFill rotWithShape="1">
                <a:blip r:embed="rId6"/>
                <a:stretch>
                  <a:fillRect l="-16" t="-28" r="73" b="-8631"/>
                </a:stretch>
              </a:blipFill>
            </p:spPr>
            <p:txBody>
              <a:bodyPr/>
              <a:lstStyle/>
              <a:p>
                <a:r>
                  <a:rPr lang="zh-CN" altLang="en-US">
                    <a:noFill/>
                  </a:rPr>
                  <a:t> </a:t>
                </a:r>
              </a:p>
            </p:txBody>
          </p:sp>
        </mc:Fallback>
      </mc:AlternateContent>
      <p:sp>
        <p:nvSpPr>
          <p:cNvPr id="13" name="QB_5_AN.82_1#007c688ca.blank?vcp=1&amp;pid=7ee2b58bd&amp;color=0,0,0&amp;vpa=41&amp;vtp=1"/>
          <p:cNvSpPr/>
          <p:nvPr/>
        </p:nvSpPr>
        <p:spPr>
          <a:xfrm>
            <a:off x="2851754" y="5707543"/>
            <a:ext cx="4413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D</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wipe(left)">
                                      <p:cBhvr>
                                        <p:cTn id="7" dur="500"/>
                                        <p:tgtEl>
                                          <p:spTgt spid="10">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wipe(left)">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2">
                                            <p:bg/>
                                          </p:spTgt>
                                        </p:tgtEl>
                                        <p:attrNameLst>
                                          <p:attrName>style.visibility</p:attrName>
                                        </p:attrNameLst>
                                      </p:cBhvr>
                                      <p:to>
                                        <p:strVal val="visible"/>
                                      </p:to>
                                    </p:set>
                                    <p:animEffect transition="in" filter="wipe(left)">
                                      <p:cBhvr>
                                        <p:cTn id="15" dur="500"/>
                                        <p:tgtEl>
                                          <p:spTgt spid="12">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wipe(left)">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bg/>
                                          </p:spTgt>
                                        </p:tgtEl>
                                        <p:attrNameLst>
                                          <p:attrName>style.visibility</p:attrName>
                                        </p:attrNameLst>
                                      </p:cBhvr>
                                      <p:to>
                                        <p:strVal val="visible"/>
                                      </p:to>
                                    </p:set>
                                    <p:animEffect transition="in" filter="wipe(left)">
                                      <p:cBhvr>
                                        <p:cTn id="23" dur="500"/>
                                        <p:tgtEl>
                                          <p:spTgt spid="13">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left)">
                                      <p:cBhvr>
                                        <p:cTn id="2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2" grpId="0" build="p" animBg="1"/>
      <p:bldP spid="1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83_1#d5a4fe80b?sp=1&amp;vcp=1&amp;pid=7ee2b58bd&amp;color=0,0,0&amp;mp=1&amp;vtp=1&amp;bt=1&amp;bbb=1&amp;hb=1"/>
              <p:cNvSpPr/>
              <p:nvPr/>
            </p:nvSpPr>
            <p:spPr>
              <a:xfrm>
                <a:off x="576072" y="539986"/>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（3）2024年央视春晚西安分会场上</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𝐀𝐑</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数字技术创新演绎</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，实现了真人与动画人</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物李白的交互</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。生产</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𝐀𝐑</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设备的材料之一是硅</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，工业制取高纯硅的部分反应原理的</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微观示意图如图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10所示。</a:t>
                </a:r>
                <a:endParaRPr lang="en-US" altLang="zh-CN" sz="2400" dirty="0">
                  <a:solidFill>
                    <a:srgbClr val="000000"/>
                  </a:solidFill>
                </a:endParaRPr>
              </a:p>
            </p:txBody>
          </p:sp>
        </mc:Choice>
        <mc:Fallback xmlns="">
          <p:sp>
            <p:nvSpPr>
              <p:cNvPr id="2" name="QO_5_BD.83_1#d5a4fe80b?sp=1&amp;vcp=1&amp;pid=7ee2b58bd&amp;color=0,0,0&amp;mp=1&amp;vtp=1&amp;bt=1&amp;bbb=1&amp;hb=1"/>
              <p:cNvSpPr>
                <a:spLocks noRot="1" noChangeAspect="1" noMove="1" noResize="1" noEditPoints="1" noAdjustHandles="1" noChangeArrowheads="1" noChangeShapeType="1" noTextEdit="1"/>
              </p:cNvSpPr>
              <p:nvPr/>
            </p:nvSpPr>
            <p:spPr>
              <a:xfrm>
                <a:off x="576072" y="539986"/>
                <a:ext cx="10954512" cy="1676400"/>
              </a:xfrm>
              <a:prstGeom prst="rect">
                <a:avLst/>
              </a:prstGeom>
              <a:blipFill rotWithShape="1">
                <a:blip r:embed="rId3"/>
                <a:stretch>
                  <a:fillRect l="-1" t="-14" r="2" b="14"/>
                </a:stretch>
              </a:blipFill>
            </p:spPr>
            <p:txBody>
              <a:bodyPr/>
              <a:lstStyle/>
              <a:p>
                <a:r>
                  <a:rPr lang="zh-CN" altLang="en-US">
                    <a:noFill/>
                  </a:rPr>
                  <a:t> </a:t>
                </a:r>
              </a:p>
            </p:txBody>
          </p:sp>
        </mc:Fallback>
      </mc:AlternateContent>
      <p:pic>
        <p:nvPicPr>
          <p:cNvPr id="3" name="QO_5_BD.83_2#d5a4fe80b?iti=10&amp;vcp=1&amp;pid=7ee2b58bd&amp;color=0,0,0&amp;mp=1&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44952" y="2322050"/>
            <a:ext cx="5998464" cy="12801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83_3#d5a4fe80b?iti=10&amp;vcp=1&amp;pid=7ee2b58bd&amp;color=0,0,0&amp;mp=1&amp;vtp=1&amp;bbb=1"/>
          <p:cNvSpPr/>
          <p:nvPr/>
        </p:nvSpPr>
        <p:spPr>
          <a:xfrm>
            <a:off x="5704459" y="3729210"/>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图10</a:t>
            </a:r>
            <a:endParaRPr lang="en-US" altLang="zh-CN" sz="2400" dirty="0">
              <a:solidFill>
                <a:srgbClr val="000000"/>
              </a:solidFill>
            </a:endParaRPr>
          </a:p>
        </p:txBody>
      </p:sp>
      <p:sp>
        <p:nvSpPr>
          <p:cNvPr id="5" name="QB_6_BD.84_1#0dac790dc?vcp=1&amp;pid=d5a4fe80b&amp;color=0,0,0&amp;vtp=1&amp;bbb=1"/>
          <p:cNvSpPr/>
          <p:nvPr/>
        </p:nvSpPr>
        <p:spPr>
          <a:xfrm>
            <a:off x="576073" y="4277850"/>
            <a:ext cx="10948277" cy="2006600"/>
          </a:xfrm>
          <a:prstGeom prst="rect">
            <a:avLst/>
          </a:prstGeom>
          <a:noFill/>
        </p:spPr>
        <p:txBody>
          <a:bodyPr wrap="none" lIns="0" tIns="0" rIns="0" bIns="0" rtlCol="0" anchor="t"/>
          <a:lstStyle/>
          <a:p>
            <a:pPr algn="l" latinLnBrk="1">
              <a:lnSpc>
                <a:spcPts val="70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①保持</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3850" b="1" i="0" kern="0" spc="-9990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900" b="1" i="0" kern="0">
                <a:solidFill>
                  <a:srgbClr val="FFFFFF"/>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”化学性质的最小粒子是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②上述反应中甲和丁的微粒个数比为</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，该反应属于</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（填基本反应</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类型）。</a:t>
            </a:r>
            <a:endParaRPr lang="en-US" altLang="zh-CN" sz="2400" dirty="0">
              <a:solidFill>
                <a:srgbClr val="000000"/>
              </a:solidFill>
            </a:endParaRPr>
          </a:p>
        </p:txBody>
      </p:sp>
      <p:pic>
        <p:nvPicPr>
          <p:cNvPr id="6" name="QB_6_BD.84_1#0dac790dc?vcp=1&amp;pid=d5a4fe80b&amp;color=0,0,0&amp;tib=255,255,255&amp;iip=2&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887793" y="4278993"/>
            <a:ext cx="896112" cy="8778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7" name="QB_6_AN.85_1#0dac790dc.blank?vcp=1&amp;pid=d5a4fe80b&amp;color=0,0,0&amp;vpa=42&amp;vtp=1&amp;bbb=1"/>
              <p:cNvSpPr/>
              <p:nvPr/>
            </p:nvSpPr>
            <p:spPr>
              <a:xfrm>
                <a:off x="6064854" y="4587797"/>
                <a:ext cx="2428812" cy="381000"/>
              </a:xfrm>
              <a:prstGeom prst="rect">
                <a:avLst/>
              </a:prstGeom>
              <a:noFill/>
            </p:spPr>
            <p:txBody>
              <a:bodyPr wrap="none" lIns="0" tIns="0" rIns="0" bIns="0" rtlCol="0" anchor="t"/>
              <a:lstStyle/>
              <a:p>
                <a:pPr algn="ctr" latinLnBrk="1">
                  <a:lnSpc>
                    <a:spcPts val="3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氢分子</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A00021"/>
                  </a:solidFill>
                </a:endParaRPr>
              </a:p>
            </p:txBody>
          </p:sp>
        </mc:Choice>
        <mc:Fallback xmlns="">
          <p:sp>
            <p:nvSpPr>
              <p:cNvPr id="7" name="QB_6_AN.85_1#0dac790dc.blank?vcp=1&amp;pid=d5a4fe80b&amp;color=0,0,0&amp;vpa=42&amp;vtp=1&amp;bbb=1"/>
              <p:cNvSpPr>
                <a:spLocks noRot="1" noChangeAspect="1" noMove="1" noResize="1" noEditPoints="1" noAdjustHandles="1" noChangeArrowheads="1" noChangeShapeType="1" noTextEdit="1"/>
              </p:cNvSpPr>
              <p:nvPr/>
            </p:nvSpPr>
            <p:spPr>
              <a:xfrm>
                <a:off x="6064854" y="4587797"/>
                <a:ext cx="2428812" cy="381000"/>
              </a:xfrm>
              <a:prstGeom prst="rect">
                <a:avLst/>
              </a:prstGeom>
              <a:blipFill rotWithShape="1">
                <a:blip r:embed="rId6"/>
                <a:stretch>
                  <a:fillRect l="-25" t="-146" r="22" b="1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6_AN.87_1#0dac790dc.blank?vcp=1&amp;pid=d5a4fe80b&amp;color=0,0,0&amp;vpa=43&amp;vtp=1&amp;bbb=1"/>
              <p:cNvSpPr/>
              <p:nvPr/>
            </p:nvSpPr>
            <p:spPr>
              <a:xfrm>
                <a:off x="5540185" y="5242572"/>
                <a:ext cx="652463"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9" name="QB_6_AN.87_1#0dac790dc.blank?vcp=1&amp;pid=d5a4fe80b&amp;color=0,0,0&amp;vpa=43&amp;vtp=1&amp;bbb=1"/>
              <p:cNvSpPr>
                <a:spLocks noRot="1" noChangeAspect="1" noMove="1" noResize="1" noEditPoints="1" noAdjustHandles="1" noChangeArrowheads="1" noChangeShapeType="1" noTextEdit="1"/>
              </p:cNvSpPr>
              <p:nvPr/>
            </p:nvSpPr>
            <p:spPr>
              <a:xfrm>
                <a:off x="5540185" y="5242572"/>
                <a:ext cx="652463" cy="381000"/>
              </a:xfrm>
              <a:prstGeom prst="rect">
                <a:avLst/>
              </a:prstGeom>
              <a:blipFill rotWithShape="1">
                <a:blip r:embed="rId7"/>
                <a:stretch>
                  <a:fillRect l="-68" t="-3" r="20" b="3"/>
                </a:stretch>
              </a:blipFill>
            </p:spPr>
            <p:txBody>
              <a:bodyPr/>
              <a:lstStyle/>
              <a:p>
                <a:r>
                  <a:rPr lang="zh-CN" altLang="en-US">
                    <a:noFill/>
                  </a:rPr>
                  <a:t> </a:t>
                </a:r>
              </a:p>
            </p:txBody>
          </p:sp>
        </mc:Fallback>
      </mc:AlternateContent>
      <p:sp>
        <p:nvSpPr>
          <p:cNvPr id="10" name="QB_6_AN.88_1#0dac790dc.blank?vcp=1&amp;pid=d5a4fe80b&amp;color=0,0,0&amp;vpa=44&amp;vtp=1&amp;bbb=1"/>
          <p:cNvSpPr/>
          <p:nvPr/>
        </p:nvSpPr>
        <p:spPr>
          <a:xfrm>
            <a:off x="8095267" y="5138910"/>
            <a:ext cx="14462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置换反应</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left)">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9">
                                            <p:bg/>
                                          </p:spTgt>
                                        </p:tgtEl>
                                        <p:attrNameLst>
                                          <p:attrName>style.visibility</p:attrName>
                                        </p:attrNameLst>
                                      </p:cBhvr>
                                      <p:to>
                                        <p:strVal val="visible"/>
                                      </p:to>
                                    </p:set>
                                    <p:animEffect transition="in" filter="wipe(left)">
                                      <p:cBhvr>
                                        <p:cTn id="15" dur="500"/>
                                        <p:tgtEl>
                                          <p:spTgt spid="9">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wipe(left)">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bg/>
                                          </p:spTgt>
                                        </p:tgtEl>
                                        <p:attrNameLst>
                                          <p:attrName>style.visibility</p:attrName>
                                        </p:attrNameLst>
                                      </p:cBhvr>
                                      <p:to>
                                        <p:strVal val="visible"/>
                                      </p:to>
                                    </p:set>
                                    <p:animEffect transition="in" filter="wipe(left)">
                                      <p:cBhvr>
                                        <p:cTn id="23" dur="500"/>
                                        <p:tgtEl>
                                          <p:spTgt spid="10">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P spid="10"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89_1#2394c721d?vcp=1&amp;pid=4550d2bab&amp;color=0,0,0&amp;vtp=1&amp;bt=1&amp;bbb=1"/>
          <p:cNvSpPr/>
          <p:nvPr/>
        </p:nvSpPr>
        <p:spPr>
          <a:xfrm>
            <a:off x="576072" y="202502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25.（6分）我国古代化学历史悠久，是劳动人民生产、生活的智慧结晶。</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3" name="QB_5_BD.90_1#31f45c624?vcp=1&amp;pid=2394c721d&amp;color=0,0,0&amp;vtp=1&amp;bbb=1&amp;hb=1"/>
              <p:cNvSpPr/>
              <p:nvPr/>
            </p:nvSpPr>
            <p:spPr>
              <a:xfrm>
                <a:off x="576072" y="2546917"/>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（1）《周礼·考工记》中用草木灰</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（主要成分是</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）和“蜃”（贝壳灰</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，主要</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成分是</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）混合加水所得液体把丝洗得干净亮丽</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，其过程是贝壳灰与水反应生</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成某物质</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；然后该物质与草木灰反应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，化学方程式为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3" name="QB_5_BD.90_1#31f45c624?vcp=1&amp;pid=2394c721d&amp;color=0,0,0&amp;vtp=1&amp;bbb=1&amp;hb=1"/>
              <p:cNvSpPr>
                <a:spLocks noRot="1" noChangeAspect="1" noMove="1" noResize="1" noEditPoints="1" noAdjustHandles="1" noChangeArrowheads="1" noChangeShapeType="1" noTextEdit="1"/>
              </p:cNvSpPr>
              <p:nvPr/>
            </p:nvSpPr>
            <p:spPr>
              <a:xfrm>
                <a:off x="576072" y="2546917"/>
                <a:ext cx="10954512" cy="2235200"/>
              </a:xfrm>
              <a:prstGeom prst="rect">
                <a:avLst/>
              </a:prstGeom>
              <a:blipFill rotWithShape="1">
                <a:blip r:embed="rId3"/>
                <a:stretch>
                  <a:fillRect l="-1" t="-25" r="-166" b="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AN.91_1#31f45c624.blank?vcp=1&amp;pid=2394c721d&amp;color=0,0,0&amp;vpa=45&amp;vtp=1&amp;bbb=1&amp;rh=31.66&amp;hb=1"/>
              <p:cNvSpPr/>
              <p:nvPr/>
            </p:nvSpPr>
            <p:spPr>
              <a:xfrm>
                <a:off x="576073" y="3626417"/>
                <a:ext cx="10948277" cy="1117600"/>
              </a:xfrm>
              <a:prstGeom prst="rect">
                <a:avLst/>
              </a:prstGeom>
              <a:noFill/>
            </p:spPr>
            <p:txBody>
              <a:bodyPr wrap="square" lIns="0" tIns="0" rIns="0" bIns="0" rtlCol="0" anchor="t"/>
              <a:lstStyle/>
              <a:p>
                <a:pPr latinLnBrk="1">
                  <a:lnSpc>
                    <a:spcPts val="4400"/>
                  </a:lnSpc>
                </a:pPr>
                <a:r>
                  <a:rPr lang="en-US" altLang="zh-CN" sz="2400" b="1" i="0" kern="0">
                    <a:solidFill>
                      <a:srgbClr val="FFFFFF"/>
                    </a:solidFill>
                    <a:latin typeface="SimSun" panose="02010600030101010101" pitchFamily="34" charset="-122"/>
                    <a:ea typeface="SimSun" panose="02010600030101010101" pitchFamily="34" charset="-122"/>
                    <a:cs typeface="Times New Roman" panose="02020603050405020304" pitchFamily="34" charset="-120"/>
                  </a:rPr>
                  <a:t>                                               </a:t>
                </a: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𝟐𝐊𝐎𝐇</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4" name="QB_5_AN.91_1#31f45c624.blank?vcp=1&amp;pid=2394c721d&amp;color=0,0,0&amp;vpa=45&amp;vtp=1&amp;bbb=1&amp;rh=31.66&amp;hb=1"/>
              <p:cNvSpPr>
                <a:spLocks noRot="1" noChangeAspect="1" noMove="1" noResize="1" noEditPoints="1" noAdjustHandles="1" noChangeArrowheads="1" noChangeShapeType="1" noTextEdit="1"/>
              </p:cNvSpPr>
              <p:nvPr/>
            </p:nvSpPr>
            <p:spPr>
              <a:xfrm>
                <a:off x="576073" y="3626417"/>
                <a:ext cx="10948277" cy="1117600"/>
              </a:xfrm>
              <a:prstGeom prst="rect">
                <a:avLst/>
              </a:prstGeom>
              <a:blipFill rotWithShape="1">
                <a:blip r:embed="rId4"/>
                <a:stretch>
                  <a:fillRect l="-1" t="-51" r="3" b="-500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92_1#ab8c3dcc4?sp=1&amp;vcp=1&amp;pid=2394c721d&amp;color=0,0,0&amp;mp=1&amp;vtp=1&amp;bt=1&amp;bbb=1&amp;hb=1"/>
              <p:cNvSpPr/>
              <p:nvPr/>
            </p:nvSpPr>
            <p:spPr>
              <a:xfrm>
                <a:off x="576072" y="752507"/>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（2）明朝《天工开物》中记载：“海丰有引海水直接入池晒成者，凝结之时</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，扫</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食不加人力</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。”这句话描述的是一种从海水中提取食盐的传统方法</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，该方法是</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填“蒸发结晶”或“降温结晶”）。</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海水中除了蕴含大量的钠元素外，</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还含有大量的钾元素</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。已知</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𝐊𝐂𝐥</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的溶解度曲线如图11所示，请回答下列问题。</a:t>
                </a:r>
                <a:endParaRPr lang="en-US" altLang="zh-CN" sz="2400" dirty="0"/>
              </a:p>
            </p:txBody>
          </p:sp>
        </mc:Choice>
        <mc:Fallback xmlns="">
          <p:sp>
            <p:nvSpPr>
              <p:cNvPr id="2" name="QB_5_BD.92_1#ab8c3dcc4?sp=1&amp;vcp=1&amp;pid=2394c721d&amp;color=0,0,0&amp;mp=1&amp;vtp=1&amp;bt=1&amp;bbb=1&amp;hb=1"/>
              <p:cNvSpPr>
                <a:spLocks noRot="1" noChangeAspect="1" noMove="1" noResize="1" noEditPoints="1" noAdjustHandles="1" noChangeArrowheads="1" noChangeShapeType="1" noTextEdit="1"/>
              </p:cNvSpPr>
              <p:nvPr/>
            </p:nvSpPr>
            <p:spPr>
              <a:xfrm>
                <a:off x="576072" y="752507"/>
                <a:ext cx="10954512" cy="2235200"/>
              </a:xfrm>
              <a:prstGeom prst="rect">
                <a:avLst/>
              </a:prstGeom>
              <a:blipFill rotWithShape="1">
                <a:blip r:embed="rId3"/>
                <a:stretch>
                  <a:fillRect l="-1" t="-1" r="-3934" b="1"/>
                </a:stretch>
              </a:blipFill>
            </p:spPr>
            <p:txBody>
              <a:bodyPr/>
              <a:lstStyle/>
              <a:p>
                <a:r>
                  <a:rPr lang="zh-CN" altLang="en-US">
                    <a:noFill/>
                  </a:rPr>
                  <a:t> </a:t>
                </a:r>
              </a:p>
            </p:txBody>
          </p:sp>
        </mc:Fallback>
      </mc:AlternateContent>
      <p:pic>
        <p:nvPicPr>
          <p:cNvPr id="3" name="QB_5_BD.92_2#ab8c3dcc4?iti=11&amp;vcp=1&amp;pid=2394c721d&amp;color=0,0,0&amp;mp=1&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398264" y="3080671"/>
            <a:ext cx="3291840" cy="23317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92_3#ab8c3dcc4?iti=11&amp;vcp=1&amp;pid=2394c721d&amp;color=0,0,0&amp;mp=1&amp;vtp=1&amp;bbb=1"/>
          <p:cNvSpPr/>
          <p:nvPr/>
        </p:nvSpPr>
        <p:spPr>
          <a:xfrm>
            <a:off x="5712873" y="5539391"/>
            <a:ext cx="662623"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图11</a:t>
            </a:r>
            <a:endParaRPr lang="en-US" altLang="zh-CN" sz="2400" dirty="0"/>
          </a:p>
        </p:txBody>
      </p:sp>
      <p:sp>
        <p:nvSpPr>
          <p:cNvPr id="5" name="QB_5_AN.93_1#ab8c3dcc4.blank?vcp=1&amp;pid=2394c721d&amp;color=0,0,0&amp;mp=1&amp;vpa=46&amp;vtp=1&amp;bbb=1"/>
          <p:cNvSpPr/>
          <p:nvPr/>
        </p:nvSpPr>
        <p:spPr>
          <a:xfrm>
            <a:off x="668940" y="1842167"/>
            <a:ext cx="1446213" cy="533400"/>
          </a:xfrm>
          <a:prstGeom prst="rect">
            <a:avLst/>
          </a:prstGeom>
          <a:noFill/>
        </p:spPr>
        <p:txBody>
          <a:bodyPr wrap="none" lIns="0" tIns="0" rIns="0" bIns="0" rtlCol="0" anchor="t"/>
          <a:lstStyle/>
          <a:p>
            <a:pPr algn="ctr" latinLnBrk="1">
              <a:lnSpc>
                <a:spcPts val="4200"/>
              </a:lnSpc>
            </a:pP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蒸发结晶</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94_1#0d46cc86d?vcp=1&amp;pid=ab8c3dcc4&amp;color=0,0,0&amp;vtp=1&amp;bt=1&amp;bbb=1"/>
              <p:cNvSpPr/>
              <p:nvPr/>
            </p:nvSpPr>
            <p:spPr>
              <a:xfrm>
                <a:off x="576072" y="2048669"/>
                <a:ext cx="10954512"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𝑷</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点的含义是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时，将</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溶质质量分数为</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𝟐𝟎</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𝐊𝐍𝐎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的溶液降温到</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sub>
                    </m:sSub>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，此时所得溶</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液的溶质质量分数为</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③</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𝟐𝟎𝟎</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𝐊𝐂𝐥</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溶液和</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𝐊𝐍𝐎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溶液中</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，溶质质量</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𝐊𝐂𝐥</m:t>
                    </m:r>
                  </m:oMath>
                </a14:m>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溶液较多”“</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𝐊𝐍𝐎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溶液较多”或“</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无法判断”）。</a:t>
                </a:r>
                <a:endParaRPr lang="en-US" altLang="zh-CN" sz="2400" dirty="0">
                  <a:solidFill>
                    <a:srgbClr val="000000"/>
                  </a:solidFill>
                </a:endParaRPr>
              </a:p>
            </p:txBody>
          </p:sp>
        </mc:Choice>
        <mc:Fallback xmlns="">
          <p:sp>
            <p:nvSpPr>
              <p:cNvPr id="2" name="QB_6_BD.94_1#0d46cc86d?vcp=1&amp;pid=ab8c3dcc4&amp;color=0,0,0&amp;vtp=1&amp;bt=1&amp;bbb=1"/>
              <p:cNvSpPr>
                <a:spLocks noRot="1" noChangeAspect="1" noMove="1" noResize="1" noEditPoints="1" noAdjustHandles="1" noChangeArrowheads="1" noChangeShapeType="1" noTextEdit="1"/>
              </p:cNvSpPr>
              <p:nvPr/>
            </p:nvSpPr>
            <p:spPr>
              <a:xfrm>
                <a:off x="576072" y="2048669"/>
                <a:ext cx="10954512" cy="2794000"/>
              </a:xfrm>
              <a:prstGeom prst="rect">
                <a:avLst/>
              </a:prstGeom>
              <a:blipFill rotWithShape="1">
                <a:blip r:embed="rId3"/>
                <a:stretch>
                  <a:fillRect l="-1" t="-6" r="2" b="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AN.95_1#0d46cc86d.blank?vcp=1&amp;pid=ab8c3dcc4&amp;color=0,0,0&amp;vpa=47&amp;vtp=1&amp;bbb=1"/>
              <p:cNvSpPr/>
              <p:nvPr/>
            </p:nvSpPr>
            <p:spPr>
              <a:xfrm>
                <a:off x="2627916" y="2119070"/>
                <a:ext cx="5433949"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时，硝酸钾和氯化钾的溶解度相等</a:t>
                </a:r>
                <a:endParaRPr lang="en-US" altLang="zh-CN" sz="100" dirty="0">
                  <a:solidFill>
                    <a:srgbClr val="A00021"/>
                  </a:solidFill>
                </a:endParaRPr>
              </a:p>
            </p:txBody>
          </p:sp>
        </mc:Choice>
        <mc:Fallback xmlns="">
          <p:sp>
            <p:nvSpPr>
              <p:cNvPr id="3" name="QB_6_AN.95_1#0d46cc86d.blank?vcp=1&amp;pid=ab8c3dcc4&amp;color=0,0,0&amp;vpa=47&amp;vtp=1&amp;bbb=1"/>
              <p:cNvSpPr>
                <a:spLocks noRot="1" noChangeAspect="1" noMove="1" noResize="1" noEditPoints="1" noAdjustHandles="1" noChangeArrowheads="1" noChangeShapeType="1" noTextEdit="1"/>
              </p:cNvSpPr>
              <p:nvPr/>
            </p:nvSpPr>
            <p:spPr>
              <a:xfrm>
                <a:off x="2627916" y="2119070"/>
                <a:ext cx="5433949" cy="381000"/>
              </a:xfrm>
              <a:prstGeom prst="rect">
                <a:avLst/>
              </a:prstGeom>
              <a:blipFill rotWithShape="1">
                <a:blip r:embed="rId4"/>
                <a:stretch>
                  <a:fillRect l="-5" t="-20" r="10" b="2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97_1#0d46cc86d.blank?vcp=1&amp;pid=ab8c3dcc4&amp;color=0,0,0&amp;vpa=48&amp;vtp=1&amp;bbb=1"/>
              <p:cNvSpPr/>
              <p:nvPr/>
            </p:nvSpPr>
            <p:spPr>
              <a:xfrm>
                <a:off x="3408172" y="3249161"/>
                <a:ext cx="1087438"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𝟏𝟔</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𝟕</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5" name="QB_6_AN.97_1#0d46cc86d.blank?vcp=1&amp;pid=ab8c3dcc4&amp;color=0,0,0&amp;vpa=48&amp;vtp=1&amp;bbb=1"/>
              <p:cNvSpPr>
                <a:spLocks noRot="1" noChangeAspect="1" noMove="1" noResize="1" noEditPoints="1" noAdjustHandles="1" noChangeArrowheads="1" noChangeShapeType="1" noTextEdit="1"/>
              </p:cNvSpPr>
              <p:nvPr/>
            </p:nvSpPr>
            <p:spPr>
              <a:xfrm>
                <a:off x="3408172" y="3249161"/>
                <a:ext cx="1087438" cy="381000"/>
              </a:xfrm>
              <a:prstGeom prst="rect">
                <a:avLst/>
              </a:prstGeom>
              <a:blipFill rotWithShape="1">
                <a:blip r:embed="rId5"/>
                <a:stretch>
                  <a:fillRect l="-12" t="-131" r="41" b="131"/>
                </a:stretch>
              </a:blipFill>
            </p:spPr>
            <p:txBody>
              <a:bodyPr/>
              <a:lstStyle/>
              <a:p>
                <a:r>
                  <a:rPr lang="zh-CN" altLang="en-US">
                    <a:noFill/>
                  </a:rPr>
                  <a:t> </a:t>
                </a:r>
              </a:p>
            </p:txBody>
          </p:sp>
        </mc:Fallback>
      </mc:AlternateContent>
      <p:sp>
        <p:nvSpPr>
          <p:cNvPr id="7" name="QB_6_AN.99_1#0d46cc86d.blank?vcp=1&amp;pid=ab8c3dcc4&amp;color=0,0,0&amp;vpa=49&amp;vtp=1&amp;bbb=1"/>
          <p:cNvSpPr/>
          <p:nvPr/>
        </p:nvSpPr>
        <p:spPr>
          <a:xfrm>
            <a:off x="8947627" y="3697129"/>
            <a:ext cx="14462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无法判断</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00_1#9274f6277?sp=1&amp;vcp=1&amp;pid=4550d2bab&amp;color=0,0,0&amp;vtp=1&amp;bt=1&amp;bbb=1&amp;hb=1"/>
          <p:cNvSpPr/>
          <p:nvPr/>
        </p:nvSpPr>
        <p:spPr>
          <a:xfrm>
            <a:off x="576072" y="713745"/>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26.（8分</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）二氧化碳的资源化利用是指将二氧化碳转化为有价值的产品或材料的过</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程</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，以减少其对环境的负面影响并实现其经济价值。图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12是二氧化碳资源化利用</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的部分途径</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pic>
        <p:nvPicPr>
          <p:cNvPr id="3" name="QO_4_BD.100_2#9274f6277?iti=12&amp;vcp=1&amp;pid=4550d2ba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08960" y="2495809"/>
            <a:ext cx="5879592" cy="14538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100_3#9274f6277?iti=12&amp;vcp=1&amp;pid=4550d2bab&amp;color=0,0,0&amp;vtp=1&amp;bbb=1"/>
          <p:cNvSpPr/>
          <p:nvPr/>
        </p:nvSpPr>
        <p:spPr>
          <a:xfrm>
            <a:off x="5709031" y="4076705"/>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图12</a:t>
            </a:r>
            <a:endParaRPr lang="en-US" altLang="zh-CN" sz="2400" dirty="0">
              <a:solidFill>
                <a:srgbClr val="000000"/>
              </a:solidFill>
            </a:endParaRPr>
          </a:p>
        </p:txBody>
      </p:sp>
      <p:sp>
        <p:nvSpPr>
          <p:cNvPr id="5" name="QB_5_BD.101_1#dfe51fb54?vcp=1&amp;pid=9274f6277&amp;color=0,0,0&amp;vtp=1&amp;bbb=1"/>
          <p:cNvSpPr/>
          <p:nvPr/>
        </p:nvSpPr>
        <p:spPr>
          <a:xfrm>
            <a:off x="576072" y="4675183"/>
            <a:ext cx="10954512" cy="1473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（1）海水藻类通过光合作用可以转化二氧化碳</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，发生反应的化学方程式是</a:t>
            </a:r>
          </a:p>
          <a:p>
            <a:pPr algn="l" fontAlgn="b" latinLnBrk="1">
              <a:lnSpc>
                <a:spcPts val="72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a:t>
            </a:r>
            <a:r>
              <a:rPr lang="en-US" altLang="zh-CN" sz="3950" b="1" i="0" u="sng" kern="0" spc="-99900">
                <a:solidFill>
                  <a:srgbClr val="FF00FF"/>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6" name="QB_5_AN.102_1#dfe51fb54.blank?vcp=1&amp;pid=9274f6277&amp;color=0,0,0&amp;vpa=50&amp;vtp=1&amp;bbb=1&amp;rh=55.08"/>
              <p:cNvSpPr/>
              <p:nvPr/>
            </p:nvSpPr>
            <p:spPr>
              <a:xfrm>
                <a:off x="904684" y="5227162"/>
                <a:ext cx="4850575" cy="699516"/>
              </a:xfrm>
              <a:prstGeom prst="rect">
                <a:avLst/>
              </a:prstGeom>
              <a:noFill/>
            </p:spPr>
            <p:txBody>
              <a:bodyPr wrap="none" lIns="0" tIns="0" rIns="0" bIns="0" rtlCol="0" anchor="t"/>
              <a:lstStyle/>
              <a:p>
                <a:pPr algn="ctr" latinLnBrk="1">
                  <a:lnSpc>
                    <a:spcPts val="56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1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叶绿体</m:t>
                                  </m:r>
                                </m:e>
                              </m:bar>
                            </m:e>
                          </m:bar>
                        </m:e>
                      </m:mr>
                      <m:mr>
                        <m:e>
                          <m:r>
                            <a:rPr lang="en-US" altLang="zh-CN" sz="2400" b="1" baseline="10000">
                              <a:solidFill>
                                <a:srgbClr val="A00021"/>
                              </a:solidFill>
                              <a:latin typeface="Cambria Math" panose="02040503050406030204" pitchFamily="18" charset="0"/>
                            </a:rPr>
                            <m:t>光</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6" name="QB_5_AN.102_1#dfe51fb54.blank?vcp=1&amp;pid=9274f6277&amp;color=0,0,0&amp;vpa=50&amp;vtp=1&amp;bbb=1&amp;rh=55.08"/>
              <p:cNvSpPr>
                <a:spLocks noRot="1" noChangeAspect="1" noMove="1" noResize="1" noEditPoints="1" noAdjustHandles="1" noChangeArrowheads="1" noChangeShapeType="1" noTextEdit="1"/>
              </p:cNvSpPr>
              <p:nvPr/>
            </p:nvSpPr>
            <p:spPr>
              <a:xfrm>
                <a:off x="904684" y="5227162"/>
                <a:ext cx="4850575" cy="699516"/>
              </a:xfrm>
              <a:prstGeom prst="rect">
                <a:avLst/>
              </a:prstGeom>
              <a:blipFill rotWithShape="1">
                <a:blip r:embed="rId4"/>
                <a:stretch>
                  <a:fillRect l="-9" t="-2156" r="5" b="-78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_BD#a358e5d6f.fixed?vcp=1&amp;color=0,0,0&amp;vtp=1&amp;bbb=1"/>
          <p:cNvSpPr/>
          <p:nvPr/>
        </p:nvSpPr>
        <p:spPr>
          <a:xfrm>
            <a:off x="0" y="1874520"/>
            <a:ext cx="12097512" cy="969264"/>
          </a:xfrm>
          <a:prstGeom prst="rect">
            <a:avLst/>
          </a:prstGeom>
          <a:noFill/>
        </p:spPr>
        <p:txBody>
          <a:bodyPr wrap="none" lIns="0" tIns="0" rIns="0" bIns="0" rtlCol="0" anchor="ctr"/>
          <a:lstStyle/>
          <a:p>
            <a:pPr algn="ctr" latinLnBrk="1">
              <a:lnSpc>
                <a:spcPts val="6000"/>
              </a:lnSpc>
            </a:pPr>
            <a:r>
              <a:rPr lang="en-US" altLang="zh-CN" sz="4800" b="1" i="0" dirty="0">
                <a:solidFill>
                  <a:srgbClr val="000000"/>
                </a:solidFill>
                <a:latin typeface="SimHei" panose="02010609060101010101" pitchFamily="34" charset="-122"/>
                <a:ea typeface="SimHei" panose="02010609060101010101" pitchFamily="34" charset="-122"/>
                <a:cs typeface="SimHei" panose="02010609060101010101" pitchFamily="34" charset="-120"/>
              </a:rPr>
              <a:t>2025年初中学业水平考试模拟测试卷（四）</a:t>
            </a:r>
            <a:endParaRPr lang="en-US" altLang="zh-CN" sz="4800" dirty="0"/>
          </a:p>
        </p:txBody>
      </p:sp>
      <p:sp>
        <p:nvSpPr>
          <p:cNvPr id="3" name="C_1#a358e5d6f.fixed?vcp=1&amp;color=0,0,0&amp;vtp=1&amp;bbb=1"/>
          <p:cNvSpPr/>
          <p:nvPr/>
        </p:nvSpPr>
        <p:spPr>
          <a:xfrm>
            <a:off x="0" y="2880360"/>
            <a:ext cx="12097512" cy="859536"/>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a:t>
            </a:r>
            <a:r>
              <a:rPr lang="en-US" altLang="zh-CN" sz="40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40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学</a:t>
            </a:r>
            <a:endParaRPr lang="en-US" altLang="zh-CN" sz="4000" dirty="0"/>
          </a:p>
        </p:txBody>
      </p:sp>
      <p:sp>
        <p:nvSpPr>
          <p:cNvPr id="4" name="C_1#a358e5d6f.fixed?vcp=1&amp;color=0,0,0&amp;vtp=1&amp;bbb=1"/>
          <p:cNvSpPr/>
          <p:nvPr/>
        </p:nvSpPr>
        <p:spPr>
          <a:xfrm>
            <a:off x="0" y="3776472"/>
            <a:ext cx="12097512" cy="502920"/>
          </a:xfrm>
          <a:prstGeom prst="rect">
            <a:avLst/>
          </a:prstGeom>
          <a:noFill/>
        </p:spPr>
        <p:txBody>
          <a:bodyPr wrap="none" lIns="0" tIns="0" rIns="0" bIns="0" rtlCol="0" anchor="ctr"/>
          <a:lstStyle/>
          <a:p>
            <a:pPr algn="ctr" latinLnBrk="1">
              <a:lnSpc>
                <a:spcPts val="29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（满分：100分</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考试时间：90分钟）</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103_1#814ae1fe0?vcp=1&amp;pid=9274f6277&amp;color=0,0,0&amp;vtp=1&amp;bt=1&amp;bbb=1&amp;hb=1"/>
              <p:cNvSpPr/>
              <p:nvPr/>
            </p:nvSpPr>
            <p:spPr>
              <a:xfrm>
                <a:off x="576072" y="1937417"/>
                <a:ext cx="10954512" cy="24511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（2）化工产业中，常用原子经济百分比来衡量工艺效率</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。我国科学家首次实现二</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氧化碳和氢气在一定条件下直接合成乙醇</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，该反应同时生成水</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，反应的化学方程</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式是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，其原子经济百分比是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p>
              <a:p>
                <a:pPr latinLnBrk="1">
                  <a:lnSpc>
                    <a:spcPts val="61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计算公式：</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原子经济百分比</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f>
                      <m:f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产品的质量</m:t>
                        </m:r>
                      </m:num>
                      <m:den>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生成物的总质量</m:t>
                        </m:r>
                      </m:den>
                    </m:f>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2" name="QB_5_BD.103_1#814ae1fe0?vcp=1&amp;pid=9274f6277&amp;color=0,0,0&amp;vtp=1&amp;bt=1&amp;bbb=1&amp;hb=1"/>
              <p:cNvSpPr>
                <a:spLocks noRot="1" noChangeAspect="1" noMove="1" noResize="1" noEditPoints="1" noAdjustHandles="1" noChangeArrowheads="1" noChangeShapeType="1" noTextEdit="1"/>
              </p:cNvSpPr>
              <p:nvPr/>
            </p:nvSpPr>
            <p:spPr>
              <a:xfrm>
                <a:off x="576072" y="1937417"/>
                <a:ext cx="10954512" cy="2451100"/>
              </a:xfrm>
              <a:prstGeom prst="rect">
                <a:avLst/>
              </a:prstGeom>
              <a:blipFill rotWithShape="1">
                <a:blip r:embed="rId3"/>
                <a:stretch>
                  <a:fillRect l="-1" t="-1" r="2" b="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104_1#814ae1fe0.blank?vcp=1&amp;pid=9274f6277&amp;color=0,0,0&amp;vpa=51&amp;vtp=1&amp;bbb=1&amp;rh=39.3"/>
              <p:cNvSpPr/>
              <p:nvPr/>
            </p:nvSpPr>
            <p:spPr>
              <a:xfrm>
                <a:off x="1199960" y="3031700"/>
                <a:ext cx="5006213" cy="499110"/>
              </a:xfrm>
              <a:prstGeom prst="rect">
                <a:avLst/>
              </a:prstGeom>
              <a:noFill/>
            </p:spPr>
            <p:txBody>
              <a:bodyPr wrap="none" lIns="0" tIns="0" rIns="0" bIns="0" rtlCol="0" anchor="t"/>
              <a:lstStyle/>
              <a:p>
                <a:pPr algn="ctr" latinLnBrk="1">
                  <a:lnSpc>
                    <a:spcPts val="44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一定条件</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3" name="QB_5_AN.104_1#814ae1fe0.blank?vcp=1&amp;pid=9274f6277&amp;color=0,0,0&amp;vpa=51&amp;vtp=1&amp;bbb=1&amp;rh=39.3"/>
              <p:cNvSpPr>
                <a:spLocks noRot="1" noChangeAspect="1" noMove="1" noResize="1" noEditPoints="1" noAdjustHandles="1" noChangeArrowheads="1" noChangeShapeType="1" noTextEdit="1"/>
              </p:cNvSpPr>
              <p:nvPr/>
            </p:nvSpPr>
            <p:spPr>
              <a:xfrm>
                <a:off x="1199960" y="3031700"/>
                <a:ext cx="5006213" cy="499110"/>
              </a:xfrm>
              <a:prstGeom prst="rect">
                <a:avLst/>
              </a:prstGeom>
              <a:blipFill rotWithShape="1">
                <a:blip r:embed="rId4"/>
                <a:stretch>
                  <a:fillRect l="-9" t="-24724" r="6" b="-237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AN.105_1#814ae1fe0.blank?vcp=1&amp;pid=9274f6277&amp;color=0,0,0&amp;vpa=52&amp;vtp=1&amp;bbb=1"/>
              <p:cNvSpPr/>
              <p:nvPr/>
            </p:nvSpPr>
            <p:spPr>
              <a:xfrm>
                <a:off x="9343834" y="3135395"/>
                <a:ext cx="792163"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𝟒𝟔</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4" name="QB_5_AN.105_1#814ae1fe0.blank?vcp=1&amp;pid=9274f6277&amp;color=0,0,0&amp;vpa=52&amp;vtp=1&amp;bbb=1"/>
              <p:cNvSpPr>
                <a:spLocks noRot="1" noChangeAspect="1" noMove="1" noResize="1" noEditPoints="1" noAdjustHandles="1" noChangeArrowheads="1" noChangeShapeType="1" noTextEdit="1"/>
              </p:cNvSpPr>
              <p:nvPr/>
            </p:nvSpPr>
            <p:spPr>
              <a:xfrm>
                <a:off x="9343834" y="3135395"/>
                <a:ext cx="792163" cy="381000"/>
              </a:xfrm>
              <a:prstGeom prst="rect">
                <a:avLst/>
              </a:prstGeom>
              <a:blipFill rotWithShape="1">
                <a:blip r:embed="rId5"/>
                <a:stretch>
                  <a:fillRect l="-56" t="-105" r="16" b="105"/>
                </a:stretch>
              </a:blipFill>
            </p:spPr>
            <p:txBody>
              <a:bodyPr/>
              <a:lstStyle/>
              <a:p>
                <a:r>
                  <a:rPr lang="zh-CN" altLang="en-US">
                    <a:noFill/>
                  </a:rPr>
                  <a:t> </a:t>
                </a:r>
              </a:p>
            </p:txBody>
          </p:sp>
        </mc:Fallback>
      </mc:AlternateContent>
      <p:sp>
        <p:nvSpPr>
          <p:cNvPr id="5" name="QB_5_BD.106_1#1b72ac747?vcp=1&amp;pid=9274f6277&amp;color=0,0,0&amp;vtp=1&amp;bbb=1"/>
          <p:cNvSpPr/>
          <p:nvPr/>
        </p:nvSpPr>
        <p:spPr>
          <a:xfrm>
            <a:off x="576072" y="435448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）使用可降解塑料代替聚乙烯等塑料可以解决的环境问题是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6" name="QB_5_AN.107_1#1b72ac747.blank?vcp=1&amp;pid=9274f6277&amp;color=0,0,0&amp;vpa=53&amp;vtp=1&amp;bbb=1"/>
          <p:cNvSpPr/>
          <p:nvPr/>
        </p:nvSpPr>
        <p:spPr>
          <a:xfrm>
            <a:off x="9017604" y="4316380"/>
            <a:ext cx="14462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白色污染</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08_1#da804ec2e?vcp=1&amp;pid=9274f6277&amp;color=0,0,0&amp;mp=1&amp;vtp=1&amp;bt=1&amp;bbb=1&amp;hb=1"/>
          <p:cNvSpPr/>
          <p:nvPr/>
        </p:nvSpPr>
        <p:spPr>
          <a:xfrm>
            <a:off x="576072" y="198946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pc="-5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4）除图中实例外，请你列举生产、生活中二氧化碳的用途，</a:t>
            </a:r>
            <a:r>
              <a:rPr lang="en-US" altLang="zh-CN" sz="2400" b="1" i="0" spc="-5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并指出其应用的性质：</a:t>
            </a:r>
          </a:p>
          <a:p>
            <a:pPr latinLnBrk="1">
              <a:lnSpc>
                <a:spcPts val="4400"/>
              </a:lnSpc>
            </a:pPr>
            <a:r>
              <a:rPr lang="en-US" altLang="zh-CN" sz="2400" i="0" spc="-5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______________________________________________________</a:t>
            </a:r>
            <a:r>
              <a:rPr lang="en-US" altLang="zh-CN" sz="2400" b="1" i="0" spc="-5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pc="-5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写出一条即可）。</a:t>
            </a:r>
            <a:endParaRPr lang="en-US" altLang="zh-CN" sz="2400" spc="-50" dirty="0"/>
          </a:p>
        </p:txBody>
      </p:sp>
      <p:sp>
        <p:nvSpPr>
          <p:cNvPr id="3" name="QB_5_AN.109_1#da804ec2e.blank?vcp=1&amp;pid=9274f6277&amp;color=0,0,0&amp;mp=1&amp;vpa=54&amp;vtp=1&amp;bbb=1"/>
          <p:cNvSpPr/>
          <p:nvPr/>
        </p:nvSpPr>
        <p:spPr>
          <a:xfrm>
            <a:off x="481616" y="2520320"/>
            <a:ext cx="8015288" cy="533400"/>
          </a:xfrm>
          <a:prstGeom prst="rect">
            <a:avLst/>
          </a:prstGeom>
          <a:noFill/>
        </p:spPr>
        <p:txBody>
          <a:bodyPr wrap="none" lIns="0" tIns="0" rIns="0" bIns="0" rtlCol="0" anchor="t"/>
          <a:lstStyle/>
          <a:p>
            <a:pPr algn="ctr" latinLnBrk="1">
              <a:lnSpc>
                <a:spcPts val="4200"/>
              </a:lnSpc>
            </a:pPr>
            <a:r>
              <a:rPr lang="en-US" altLang="zh-CN" sz="2400" b="1" i="0" spc="-5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灭火，密度比空气大，既不燃烧也不支持燃烧（合理即可）</a:t>
            </a:r>
            <a:endParaRPr lang="en-US" altLang="zh-CN" sz="2400" spc="-50" dirty="0"/>
          </a:p>
        </p:txBody>
      </p:sp>
      <p:sp>
        <p:nvSpPr>
          <p:cNvPr id="4" name="QC_5_BD.110_1#b8d6fc892?vcp=1&amp;pid=9274f6277&amp;color=0,0,0&amp;vtp=1&amp;bbb=1"/>
          <p:cNvSpPr/>
          <p:nvPr/>
        </p:nvSpPr>
        <p:spPr>
          <a:xfrm>
            <a:off x="576072" y="3144198"/>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（5）践行绿色理念，共建美丽家园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。下列做法正确的是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6" name="QC_5_BD.110_2#b8d6fc892.choices?vcp=1&amp;pid=9274f6277&amp;color=0,0,0&amp;vtp=1&amp;bbb=1"/>
          <p:cNvSpPr/>
          <p:nvPr/>
        </p:nvSpPr>
        <p:spPr>
          <a:xfrm>
            <a:off x="576072" y="366705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.废弃电池深埋地下</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.生活垃圾分类处理</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C.大力发展燃煤发电</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.作物秸秆发酵制沼气</a:t>
            </a:r>
            <a:endParaRPr lang="en-US" altLang="zh-CN" sz="2400" dirty="0"/>
          </a:p>
        </p:txBody>
      </p:sp>
      <p:sp>
        <p:nvSpPr>
          <p:cNvPr id="7" name="QC_5_AN.111_1#b8d6fc892.blank?vcp=1&amp;pid=9274f6277&amp;color=0,0,0&amp;vpa=55&amp;vtp=1&amp;bbb=1&amp;answeroption=BD"/>
          <p:cNvSpPr txBox="1"/>
          <p:nvPr/>
        </p:nvSpPr>
        <p:spPr>
          <a:xfrm>
            <a:off x="6033262" y="372547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8" name="QC_5_AN.111_2#b8d6fc892.blank?vcp=1&amp;pid=9274f6277&amp;color=0,0,0&amp;vpa=55&amp;vtp=1&amp;bbb=1&amp;answeroption=BD"/>
          <p:cNvSpPr txBox="1"/>
          <p:nvPr/>
        </p:nvSpPr>
        <p:spPr>
          <a:xfrm>
            <a:off x="6033262" y="4296977"/>
            <a:ext cx="822325" cy="563880"/>
          </a:xfrm>
          <a:prstGeom prst="rect">
            <a:avLst/>
          </a:prstGeom>
          <a:noFill/>
        </p:spPr>
        <p:txBody>
          <a:bodyPr vert="horz"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wipe(left)">
                                      <p:cBhvr>
                                        <p:cTn id="15" dur="500"/>
                                        <p:tgtEl>
                                          <p:spTgt spid="7">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p:bldP spid="8"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5108b6aa5?vcp=1&amp;pid=610004399&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三、实验探究题（本大题共2小题，每个化学方程式2分，其余每空1分</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，共</a:t>
            </a:r>
          </a:p>
          <a:p>
            <a:pPr latinLnBrk="1">
              <a:lnSpc>
                <a:spcPts val="4700"/>
              </a:lnSpc>
            </a:pP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a:t>
            </a:r>
            <a:endParaRPr lang="en-US" altLang="zh-CN" sz="2600" dirty="0"/>
          </a:p>
        </p:txBody>
      </p:sp>
      <p:sp>
        <p:nvSpPr>
          <p:cNvPr id="3" name="QO_4_BD.112_1#c43738ea7?sp=1&amp;vcp=1&amp;pid=5108b6aa5&amp;color=0,0,0&amp;vtp=1&amp;bbb=1"/>
          <p:cNvSpPr/>
          <p:nvPr/>
        </p:nvSpPr>
        <p:spPr>
          <a:xfrm>
            <a:off x="576072" y="178948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27.（8分）运用简单的装置和方法制取某些气体，是我们应具备的实验技能。</a:t>
            </a:r>
            <a:endParaRPr lang="en-US" altLang="zh-CN" sz="2400" dirty="0"/>
          </a:p>
        </p:txBody>
      </p:sp>
      <p:pic>
        <p:nvPicPr>
          <p:cNvPr id="4" name="QO_4_BD.112_2#c43738ea7?iti=13&amp;vcp=1&amp;pid=5108b6aa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98648" y="2402459"/>
            <a:ext cx="6300216" cy="13441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4_BD.112_3#c43738ea7?iti=13&amp;vcp=1&amp;pid=5108b6aa5&amp;color=0,0,0&amp;vtp=1&amp;bbb=1"/>
          <p:cNvSpPr/>
          <p:nvPr/>
        </p:nvSpPr>
        <p:spPr>
          <a:xfrm>
            <a:off x="5709031" y="3873627"/>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图13</a:t>
            </a:r>
            <a:endParaRPr lang="en-US" altLang="zh-CN" sz="2400" dirty="0"/>
          </a:p>
        </p:txBody>
      </p:sp>
      <mc:AlternateContent xmlns:mc="http://schemas.openxmlformats.org/markup-compatibility/2006" xmlns:a14="http://schemas.microsoft.com/office/drawing/2010/main">
        <mc:Choice Requires="a14">
          <p:sp>
            <p:nvSpPr>
              <p:cNvPr id="6" name="QB_5_BD.113_1#280b05ae7?vcp=1&amp;pid=c43738ea7&amp;color=0,0,0&amp;vtp=1&amp;bbb=1"/>
              <p:cNvSpPr/>
              <p:nvPr/>
            </p:nvSpPr>
            <p:spPr>
              <a:xfrm>
                <a:off x="576072" y="4480233"/>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（1）图13中仪器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的名称是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6" name="QB_5_BD.113_1#280b05ae7?vcp=1&amp;pid=c43738ea7&amp;color=0,0,0&amp;vtp=1&amp;bbb=1"/>
              <p:cNvSpPr>
                <a:spLocks noRot="1" noChangeAspect="1" noMove="1" noResize="1" noEditPoints="1" noAdjustHandles="1" noChangeArrowheads="1" noChangeShapeType="1" noTextEdit="1"/>
              </p:cNvSpPr>
              <p:nvPr/>
            </p:nvSpPr>
            <p:spPr>
              <a:xfrm>
                <a:off x="576072" y="4480233"/>
                <a:ext cx="10954512" cy="533400"/>
              </a:xfrm>
              <a:prstGeom prst="rect">
                <a:avLst/>
              </a:prstGeom>
              <a:blipFill rotWithShape="1">
                <a:blip r:embed="rId4"/>
                <a:stretch>
                  <a:fillRect l="-1" t="-58" r="2" b="58"/>
                </a:stretch>
              </a:blipFill>
            </p:spPr>
            <p:txBody>
              <a:bodyPr/>
              <a:lstStyle/>
              <a:p>
                <a:r>
                  <a:rPr lang="zh-CN" altLang="en-US">
                    <a:noFill/>
                  </a:rPr>
                  <a:t> </a:t>
                </a:r>
              </a:p>
            </p:txBody>
          </p:sp>
        </mc:Fallback>
      </mc:AlternateContent>
      <p:sp>
        <p:nvSpPr>
          <p:cNvPr id="7" name="QB_5_AN.114_1#280b05ae7.blank?vcp=1&amp;pid=c43738ea7&amp;color=0,0,0&amp;vpa=56&amp;vtp=1&amp;bbb=1"/>
          <p:cNvSpPr/>
          <p:nvPr/>
        </p:nvSpPr>
        <p:spPr>
          <a:xfrm>
            <a:off x="4282090" y="4442133"/>
            <a:ext cx="14462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分液漏斗</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left)">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115_1#cfa502b0e?sp=1&amp;vcp=1&amp;pid=c43738ea7&amp;color=0,0,0&amp;vtp=1&amp;bt=1&amp;bbb=1&amp;hb=1"/>
              <p:cNvSpPr/>
              <p:nvPr/>
            </p:nvSpPr>
            <p:spPr>
              <a:xfrm>
                <a:off x="576072" y="200724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（2）实验室用装置B、</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𝐄</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制取二氧化碳，反应的化学方程式为</a:t>
                </a:r>
                <a:endPar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algn="l" latinLnBrk="1">
                  <a:lnSpc>
                    <a:spcPts val="4400"/>
                  </a:lnSpc>
                </a:pP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atinLnBrk="1">
                  <a:lnSpc>
                    <a:spcPts val="4400"/>
                  </a:lnSpc>
                </a:pP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一般不用装置C收集二氧化碳，主要原因是</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2" name="QB_5_BD.115_1#cfa502b0e?sp=1&amp;vcp=1&amp;pid=c43738ea7&amp;color=0,0,0&amp;vtp=1&amp;bt=1&amp;bbb=1&amp;hb=1"/>
              <p:cNvSpPr>
                <a:spLocks noRot="1" noChangeAspect="1" noMove="1" noResize="1" noEditPoints="1" noAdjustHandles="1" noChangeArrowheads="1" noChangeShapeType="1" noTextEdit="1"/>
              </p:cNvSpPr>
              <p:nvPr/>
            </p:nvSpPr>
            <p:spPr>
              <a:xfrm>
                <a:off x="576072" y="2007240"/>
                <a:ext cx="10954512" cy="1676400"/>
              </a:xfrm>
              <a:prstGeom prst="rect">
                <a:avLst/>
              </a:prstGeom>
              <a:blipFill rotWithShape="1">
                <a:blip r:embed="rId3"/>
                <a:stretch>
                  <a:fillRect l="-1" r="-281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116_1#cfa502b0e.blank?vcp=1&amp;pid=c43738ea7&amp;color=0,0,0&amp;vpa=57&amp;vtp=1&amp;bbb=1&amp;rh=31.66&amp;hb=1"/>
              <p:cNvSpPr/>
              <p:nvPr/>
            </p:nvSpPr>
            <p:spPr>
              <a:xfrm>
                <a:off x="576073" y="1969140"/>
                <a:ext cx="7851647" cy="1117600"/>
              </a:xfrm>
              <a:prstGeom prst="rect">
                <a:avLst/>
              </a:prstGeom>
              <a:noFill/>
            </p:spPr>
            <p:txBody>
              <a:bodyPr wrap="square" lIns="0" tIns="0" rIns="0" bIns="0" rtlCol="0" anchor="t"/>
              <a:lstStyle/>
              <a:p>
                <a:pPr latinLnBrk="1">
                  <a:lnSpc>
                    <a:spcPts val="4400"/>
                  </a:lnSpc>
                </a:pPr>
                <a:r>
                  <a:rPr lang="en-US" altLang="zh-CN" sz="2400" b="1" i="0" kern="0" dirty="0">
                    <a:solidFill>
                      <a:srgbClr val="FFFFFF"/>
                    </a:solidFill>
                    <a:latin typeface="SimSun" panose="02010600030101010101" pitchFamily="34" charset="-122"/>
                    <a:ea typeface="SimSun" panose="02010600030101010101" pitchFamily="34" charset="-122"/>
                    <a:cs typeface="Times New Roman" panose="02020603050405020304" pitchFamily="34" charset="-120"/>
                  </a:rPr>
                  <a:t>                                                       </a:t>
                </a: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𝟐𝐇𝐂𝐥</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3" name="QB_5_AN.116_1#cfa502b0e.blank?vcp=1&amp;pid=c43738ea7&amp;color=0,0,0&amp;vpa=57&amp;vtp=1&amp;bbb=1&amp;rh=31.66&amp;hb=1"/>
              <p:cNvSpPr>
                <a:spLocks noRot="1" noChangeAspect="1" noMove="1" noResize="1" noEditPoints="1" noAdjustHandles="1" noChangeArrowheads="1" noChangeShapeType="1" noTextEdit="1"/>
              </p:cNvSpPr>
              <p:nvPr/>
            </p:nvSpPr>
            <p:spPr>
              <a:xfrm>
                <a:off x="576073" y="1969140"/>
                <a:ext cx="7851647" cy="1117600"/>
              </a:xfrm>
              <a:prstGeom prst="rect">
                <a:avLst/>
              </a:prstGeom>
              <a:blipFill rotWithShape="1">
                <a:blip r:embed="rId4"/>
                <a:stretch>
                  <a:fillRect l="-2" b="-5056"/>
                </a:stretch>
              </a:blipFill>
            </p:spPr>
            <p:txBody>
              <a:bodyPr/>
              <a:lstStyle/>
              <a:p>
                <a:r>
                  <a:rPr lang="zh-CN" altLang="en-US">
                    <a:noFill/>
                  </a:rPr>
                  <a:t> </a:t>
                </a:r>
              </a:p>
            </p:txBody>
          </p:sp>
        </mc:Fallback>
      </mc:AlternateContent>
      <p:sp>
        <p:nvSpPr>
          <p:cNvPr id="4" name="QB_5_AN.117_1#cfa502b0e.blank?vcp=1&amp;pid=c43738ea7&amp;color=0,0,0&amp;vpa=58&amp;vtp=1&amp;bbb=1"/>
          <p:cNvSpPr/>
          <p:nvPr/>
        </p:nvSpPr>
        <p:spPr>
          <a:xfrm>
            <a:off x="6315679" y="3096900"/>
            <a:ext cx="512286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二氧化碳能溶于水且能与水发生反应</a:t>
            </a:r>
            <a:endParaRPr lang="en-US" altLang="zh-CN" sz="2400" dirty="0">
              <a:solidFill>
                <a:srgbClr val="A00021"/>
              </a:solidFill>
            </a:endParaRPr>
          </a:p>
        </p:txBody>
      </p:sp>
      <p:sp>
        <p:nvSpPr>
          <p:cNvPr id="5" name="QB_5_BD.118_1#85aa5ac33?sp=1&amp;vcp=1&amp;pid=c43738ea7&amp;color=0,0,0&amp;vtp=1&amp;bbb=1"/>
          <p:cNvSpPr/>
          <p:nvPr/>
        </p:nvSpPr>
        <p:spPr>
          <a:xfrm>
            <a:off x="576072" y="371061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（3）实验室用装置A、C制取氧气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，当观察到</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a:t>
            </a:r>
            <a:endParaRPr lang="en-US" altLang="zh-CN" sz="2400" dirty="0">
              <a:solidFill>
                <a:srgbClr val="000000"/>
              </a:solidFill>
            </a:endParaRP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时即可开始收集氧气</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6" name="QB_5_AN.119_1#85aa5ac33.blank?vcp=1&amp;pid=c43738ea7&amp;color=0,0,0&amp;vpa=59&amp;vtp=1&amp;bbb=1"/>
          <p:cNvSpPr/>
          <p:nvPr/>
        </p:nvSpPr>
        <p:spPr>
          <a:xfrm>
            <a:off x="6688740" y="3682678"/>
            <a:ext cx="420370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导管口有连续均匀的气泡冒出</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5_BD.120_1#6f125dc83?iti=14&amp;htil=6&amp;vcp=1&amp;pid=c43738ea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20456" y="1554893"/>
            <a:ext cx="3282696" cy="27706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B_5_BD.120_2#6f125dc83?iti=14&amp;htil=6&amp;vcp=1&amp;pid=c43738ea7&amp;color=0,0,0&amp;vtp=1&amp;bbb=1"/>
          <p:cNvSpPr/>
          <p:nvPr/>
        </p:nvSpPr>
        <p:spPr>
          <a:xfrm>
            <a:off x="9522079" y="4452525"/>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图14</a:t>
            </a:r>
            <a:endParaRPr lang="en-US" altLang="zh-CN" sz="2400" dirty="0"/>
          </a:p>
        </p:txBody>
      </p:sp>
      <p:sp>
        <p:nvSpPr>
          <p:cNvPr id="4" name="QB_5_BD.120_3#6f125dc83?htil=6&amp;sp=1&amp;vcp=1&amp;pid=c43738ea7&amp;color=0,0,0&amp;vtp=1&amp;bt=1&amp;bbb=1&amp;hb=1"/>
          <p:cNvSpPr/>
          <p:nvPr/>
        </p:nvSpPr>
        <p:spPr>
          <a:xfrm>
            <a:off x="576072" y="1500029"/>
            <a:ext cx="7534656" cy="3911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（4）化学氧自救器是人在缺氧环境或在高浓度有毒</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、有</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害气体环境中使用的一种安全防护装置</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14是某化学</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氧自救器的示意图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，该化学氧自救器在工作初期</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，内部</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独立的</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“初期生氧器”首先启动</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，以解决初期供氧不足的</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问题</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。“初期生氧器”内有高锰酸钾、铁粉等成分</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铁粉的主要作用是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5" name="QB_5_AN.121_1#6f125dc83.blank?vcp=1&amp;pid=c43738ea7&amp;color=0,0,0&amp;vpa=60&amp;vtp=1&amp;bbb=1&amp;hb=1"/>
              <p:cNvSpPr/>
              <p:nvPr/>
            </p:nvSpPr>
            <p:spPr>
              <a:xfrm>
                <a:off x="576072" y="4255929"/>
                <a:ext cx="7534656" cy="1117600"/>
              </a:xfrm>
              <a:prstGeom prst="rect">
                <a:avLst/>
              </a:prstGeom>
              <a:noFill/>
            </p:spPr>
            <p:txBody>
              <a:bodyPr wrap="square" lIns="0" tIns="0" rIns="0" bIns="0" rtlCol="0" anchor="t"/>
              <a:lstStyle/>
              <a:p>
                <a:pPr latinLnBrk="1">
                  <a:lnSpc>
                    <a:spcPts val="435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铁粉氧化放热，为</a:t>
                </a:r>
                <a14:m>
                  <m:oMath xmlns:m="http://schemas.openxmlformats.org/officeDocument/2006/math">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分解提供热量，从而使</a:t>
                </a:r>
                <a14:m>
                  <m:oMath xmlns:m="http://schemas.openxmlformats.org/officeDocument/2006/math">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分解持续进行</a:t>
                </a:r>
                <a:endParaRPr lang="en-US" altLang="zh-CN" sz="2400" dirty="0"/>
              </a:p>
            </p:txBody>
          </p:sp>
        </mc:Choice>
        <mc:Fallback xmlns="">
          <p:sp>
            <p:nvSpPr>
              <p:cNvPr id="5" name="QB_5_AN.121_1#6f125dc83.blank?vcp=1&amp;pid=c43738ea7&amp;color=0,0,0&amp;vpa=60&amp;vtp=1&amp;bbb=1&amp;hb=1"/>
              <p:cNvSpPr>
                <a:spLocks noRot="1" noChangeAspect="1" noMove="1" noResize="1" noEditPoints="1" noAdjustHandles="1" noChangeArrowheads="1" noChangeShapeType="1" noTextEdit="1"/>
              </p:cNvSpPr>
              <p:nvPr/>
            </p:nvSpPr>
            <p:spPr>
              <a:xfrm>
                <a:off x="576072" y="4255929"/>
                <a:ext cx="7534656" cy="1117600"/>
              </a:xfrm>
              <a:prstGeom prst="rect">
                <a:avLst/>
              </a:prstGeom>
              <a:blipFill rotWithShape="1">
                <a:blip r:embed="rId4"/>
                <a:stretch>
                  <a:fillRect l="-2" t="-14" r="7" b="1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122_1#9f40e5f2a?vcp=1&amp;pid=c43738ea7&amp;color=0,0,0&amp;vtp=1&amp;bt=1&amp;bbb=1&amp;hb=1"/>
              <p:cNvSpPr/>
              <p:nvPr/>
            </p:nvSpPr>
            <p:spPr>
              <a:xfrm>
                <a:off x="576072" y="1719866"/>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（5）该化学氧自救器主体是由“生氧器”供氧，内部装有颗粒状超氧化钾作为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“制</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氧剂</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其反应原理为：</a:t>
                </a:r>
                <a14:m>
                  <m:oMath xmlns:m="http://schemas.openxmlformats.org/officeDocument/2006/math">
                    <m:d>
                      <m:dPr>
                        <m:begChr m:val=""/>
                        <m:endChr m:val=""/>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①</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𝟒𝐊𝐎𝐇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atinLnBrk="1">
                  <a:lnSpc>
                    <a:spcPts val="4400"/>
                  </a:lnSpc>
                </a:pPr>
                <a14:m>
                  <m:oMath xmlns:m="http://schemas.openxmlformats.org/officeDocument/2006/math">
                    <m:d>
                      <m:dPr>
                        <m:begChr m:val=""/>
                        <m:endChr m:val=""/>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②</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𝟐𝐗</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d>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。反应原理②中</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𝐗</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的化学式为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；请你根据</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反应原理推测化学氧自救器能在高浓度有毒、有害气体环境中使用的原因是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2" name="QB_5_BD.122_1#9f40e5f2a?vcp=1&amp;pid=c43738ea7&amp;color=0,0,0&amp;vtp=1&amp;bt=1&amp;bbb=1&amp;hb=1"/>
              <p:cNvSpPr>
                <a:spLocks noRot="1" noChangeAspect="1" noMove="1" noResize="1" noEditPoints="1" noAdjustHandles="1" noChangeArrowheads="1" noChangeShapeType="1" noTextEdit="1"/>
              </p:cNvSpPr>
              <p:nvPr/>
            </p:nvSpPr>
            <p:spPr>
              <a:xfrm>
                <a:off x="576072" y="1719866"/>
                <a:ext cx="10954512" cy="3352800"/>
              </a:xfrm>
              <a:prstGeom prst="rect">
                <a:avLst/>
              </a:prstGeom>
              <a:blipFill rotWithShape="1">
                <a:blip r:embed="rId3"/>
                <a:stretch>
                  <a:fillRect l="-1" t="-9" r="-166" b="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123_1#9f40e5f2a.blank?vcp=1&amp;pid=c43738ea7&amp;color=0,0,0&amp;vpa=61&amp;vtp=1&amp;bbb=1"/>
              <p:cNvSpPr/>
              <p:nvPr/>
            </p:nvSpPr>
            <p:spPr>
              <a:xfrm>
                <a:off x="8781731" y="2897806"/>
                <a:ext cx="1067499"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3" name="QB_5_AN.123_1#9f40e5f2a.blank?vcp=1&amp;pid=c43738ea7&amp;color=0,0,0&amp;vpa=61&amp;vtp=1&amp;bbb=1"/>
              <p:cNvSpPr>
                <a:spLocks noRot="1" noChangeAspect="1" noMove="1" noResize="1" noEditPoints="1" noAdjustHandles="1" noChangeArrowheads="1" noChangeShapeType="1" noTextEdit="1"/>
              </p:cNvSpPr>
              <p:nvPr/>
            </p:nvSpPr>
            <p:spPr>
              <a:xfrm>
                <a:off x="8781731" y="2897806"/>
                <a:ext cx="1067499" cy="381000"/>
              </a:xfrm>
              <a:prstGeom prst="rect">
                <a:avLst/>
              </a:prstGeom>
              <a:blipFill rotWithShape="1">
                <a:blip r:embed="rId4"/>
                <a:stretch>
                  <a:fillRect l="-30" t="-79" r="36" b="79"/>
                </a:stretch>
              </a:blipFill>
            </p:spPr>
            <p:txBody>
              <a:bodyPr/>
              <a:lstStyle/>
              <a:p>
                <a:r>
                  <a:rPr lang="zh-CN" altLang="en-US">
                    <a:noFill/>
                  </a:rPr>
                  <a:t> </a:t>
                </a:r>
              </a:p>
            </p:txBody>
          </p:sp>
        </mc:Fallback>
      </mc:AlternateContent>
      <p:sp>
        <p:nvSpPr>
          <p:cNvPr id="4" name="QB_5_AN.124_1#9f40e5f2a.blank?vcp=1&amp;pid=c43738ea7&amp;color=0,0,0&amp;vpa=62&amp;vtp=1&amp;bbb=1&amp;hb=1"/>
          <p:cNvSpPr/>
          <p:nvPr/>
        </p:nvSpPr>
        <p:spPr>
          <a:xfrm>
            <a:off x="576073" y="3368326"/>
            <a:ext cx="10948277" cy="164592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人体呼出的气体中含有水和二氧化碳</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，“制氧剂</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”超氧化钾可与其直接反应达到供氧的目的</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25_1#a18c9e93e?sp=1&amp;vcp=1&amp;pid=5108b6aa5&amp;color=0,0,0&amp;vtp=1&amp;bt=1&amp;bbb=1&amp;hb=1"/>
          <p:cNvSpPr/>
          <p:nvPr/>
        </p:nvSpPr>
        <p:spPr>
          <a:xfrm>
            <a:off x="576072" y="893477"/>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28.（8分）为了人类共同生活的家园，垃圾分类从我做起</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。化学兴趣小组的同学们</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对垃圾的类别</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、分类回收及危害产生了浓厚的兴趣并开启了项目式学习之旅。</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任务一</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：了解垃圾分类的意义</a:t>
            </a:r>
            <a:endParaRPr lang="en-US" altLang="zh-CN" sz="2400" dirty="0"/>
          </a:p>
        </p:txBody>
      </p:sp>
      <p:sp>
        <p:nvSpPr>
          <p:cNvPr id="3" name="QC_5_BD.126_1#1f632b39b?vcp=1&amp;pid=a18c9e93e&amp;color=0,0,0&amp;vtp=1&amp;bbb=1&amp;hb=1"/>
          <p:cNvSpPr/>
          <p:nvPr/>
        </p:nvSpPr>
        <p:spPr>
          <a:xfrm>
            <a:off x="576072" y="2594315"/>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（1）学会识图分拣垃圾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：塑料瓶应投入的垃圾箱是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填字母序号</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）。垃圾的</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综合化分类具体可得到金属</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、塑料和纸屑等可再利用的资源。</a:t>
            </a:r>
            <a:endParaRPr lang="en-US" altLang="zh-CN" sz="2400" dirty="0"/>
          </a:p>
        </p:txBody>
      </p:sp>
      <p:pic>
        <p:nvPicPr>
          <p:cNvPr id="5" name="QC_5_BD.126_2#1f632b39b.choice_image?htil=1&amp;vcp=1&amp;pid=a18c9e93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6072" y="3858673"/>
            <a:ext cx="1527048" cy="1426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5_BD.126_3#1f632b39b?htil=1&amp;vcp=1&amp;pid=a18c9e93e&amp;color=0,0,0&amp;vtp=1&amp;bbb=1"/>
          <p:cNvSpPr/>
          <p:nvPr/>
        </p:nvSpPr>
        <p:spPr>
          <a:xfrm>
            <a:off x="576072" y="5385720"/>
            <a:ext cx="27340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A.可回收物</a:t>
            </a:r>
            <a:endParaRPr lang="en-US" altLang="zh-CN" sz="2400" dirty="0"/>
          </a:p>
        </p:txBody>
      </p:sp>
      <p:pic>
        <p:nvPicPr>
          <p:cNvPr id="7" name="QC_5_BD.126_4#1f632b39b.choice_image?htil=1&amp;vcp=1&amp;pid=a18c9e93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10128" y="3867817"/>
            <a:ext cx="1307592" cy="14173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C_5_BD.126_5#1f632b39b?htil=1&amp;vcp=1&amp;pid=a18c9e93e&amp;color=0,0,0&amp;vtp=1&amp;bbb=1"/>
          <p:cNvSpPr/>
          <p:nvPr/>
        </p:nvSpPr>
        <p:spPr>
          <a:xfrm>
            <a:off x="3310128" y="5385720"/>
            <a:ext cx="27340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B.其他垃圾</a:t>
            </a:r>
            <a:endParaRPr lang="en-US" altLang="zh-CN" sz="2400" dirty="0"/>
          </a:p>
        </p:txBody>
      </p:sp>
      <p:pic>
        <p:nvPicPr>
          <p:cNvPr id="9" name="QC_5_BD.126_6#1f632b39b.choice_image?htil=1&amp;vcp=1&amp;pid=a18c9e93e&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44184" y="3867817"/>
            <a:ext cx="1463040" cy="14173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0" name="QC_5_BD.126_7#1f632b39b?htil=1&amp;vcp=1&amp;pid=a18c9e93e&amp;color=0,0,0&amp;vtp=1&amp;bbb=1"/>
          <p:cNvSpPr/>
          <p:nvPr/>
        </p:nvSpPr>
        <p:spPr>
          <a:xfrm>
            <a:off x="6044184" y="5385720"/>
            <a:ext cx="27340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C.有害垃圾</a:t>
            </a:r>
            <a:endParaRPr lang="en-US" altLang="zh-CN" sz="2400" dirty="0"/>
          </a:p>
        </p:txBody>
      </p:sp>
      <p:pic>
        <p:nvPicPr>
          <p:cNvPr id="11" name="QC_5_BD.126_8#1f632b39b.choice_image?htil=1&amp;vcp=1&amp;pid=a18c9e93e&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787384" y="3831241"/>
            <a:ext cx="1197864" cy="14538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2" name="QC_5_BD.126_9#1f632b39b?htil=1&amp;vcp=1&amp;pid=a18c9e93e&amp;color=0,0,0&amp;vtp=1&amp;bbb=1"/>
          <p:cNvSpPr/>
          <p:nvPr/>
        </p:nvSpPr>
        <p:spPr>
          <a:xfrm>
            <a:off x="8787384" y="5385720"/>
            <a:ext cx="27340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D.厨余垃圾</a:t>
            </a:r>
            <a:endParaRPr lang="en-US" altLang="zh-CN" sz="2400" dirty="0"/>
          </a:p>
        </p:txBody>
      </p:sp>
      <p:sp>
        <p:nvSpPr>
          <p:cNvPr id="13" name="QC_5_AN.127_1#1f632b39b.blank?vcp=1&amp;pid=a18c9e93e&amp;color=0,0,0&amp;vpa=63&amp;vtp=1&amp;answeroption=A"/>
          <p:cNvSpPr txBox="1"/>
          <p:nvPr/>
        </p:nvSpPr>
        <p:spPr>
          <a:xfrm>
            <a:off x="449072" y="5418740"/>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a617b1228?vcp=1&amp;pid=a18c9e93e&amp;color=0,0,0&amp;vtp=1&amp;bt=1&amp;bbb=1&amp;hb=1"/>
              <p:cNvSpPr/>
              <p:nvPr/>
            </p:nvSpPr>
            <p:spPr>
              <a:xfrm>
                <a:off x="576072" y="1755299"/>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任务二：学习垃圾分类处理的方法</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参观学习】</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小组同学在技术人员的指导下</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，了解到垃圾回收处理的过程如下：分类收集</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运</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输</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垃圾处理厂筛分</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分类处理</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最终处置。</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【小组交流】</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（2）垃圾筛分时，可根据</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区分铜和铁。</a:t>
                </a:r>
                <a:endParaRPr lang="en-US" altLang="zh-CN" sz="2400" dirty="0"/>
              </a:p>
            </p:txBody>
          </p:sp>
        </mc:Choice>
        <mc:Fallback xmlns="">
          <p:sp>
            <p:nvSpPr>
              <p:cNvPr id="2" name="P_5_BD#a617b1228?vcp=1&amp;pid=a18c9e93e&amp;color=0,0,0&amp;vtp=1&amp;bt=1&amp;bbb=1&amp;hb=1"/>
              <p:cNvSpPr>
                <a:spLocks noRot="1" noChangeAspect="1" noMove="1" noResize="1" noEditPoints="1" noAdjustHandles="1" noChangeArrowheads="1" noChangeShapeType="1" noTextEdit="1"/>
              </p:cNvSpPr>
              <p:nvPr/>
            </p:nvSpPr>
            <p:spPr>
              <a:xfrm>
                <a:off x="576072" y="1755299"/>
                <a:ext cx="10954512" cy="3352800"/>
              </a:xfrm>
              <a:prstGeom prst="rect">
                <a:avLst/>
              </a:prstGeom>
              <a:blipFill rotWithShape="1">
                <a:blip r:embed="rId3"/>
                <a:stretch>
                  <a:fillRect l="-1" t="-5" r="2" b="5"/>
                </a:stretch>
              </a:blipFill>
            </p:spPr>
            <p:txBody>
              <a:bodyPr/>
              <a:lstStyle/>
              <a:p>
                <a:r>
                  <a:rPr lang="zh-CN" altLang="en-US">
                    <a:noFill/>
                  </a:rPr>
                  <a:t> </a:t>
                </a:r>
              </a:p>
            </p:txBody>
          </p:sp>
        </mc:Fallback>
      </mc:AlternateContent>
      <p:sp>
        <p:nvSpPr>
          <p:cNvPr id="4" name="QB_5_AN.129_1#a617b1228.blank?vcp=1&amp;pid=a18c9e93e&amp;color=0,0,0&amp;vpa=64&amp;vtp=1&amp;bbb=1"/>
          <p:cNvSpPr/>
          <p:nvPr/>
        </p:nvSpPr>
        <p:spPr>
          <a:xfrm>
            <a:off x="4115404" y="4521359"/>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颜色</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38491ab6f?vcp=1&amp;pid=a18c9e93e&amp;color=0,0,0&amp;vtp=1&amp;bt=1&amp;bbb=1&amp;hb=1"/>
              <p:cNvSpPr/>
              <p:nvPr/>
            </p:nvSpPr>
            <p:spPr>
              <a:xfrm>
                <a:off x="576072" y="2310289"/>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任务三：探究垃圾焚烧产生的气体成分</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查阅资料】</a:t>
                </a:r>
                <a:endParaRPr lang="en-US" altLang="zh-CN" sz="2400" dirty="0"/>
              </a:p>
              <a:p>
                <a:pPr latinLnBrk="1">
                  <a:lnSpc>
                    <a:spcPts val="4400"/>
                  </a:lnSpc>
                </a:pP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①</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能使品红溶液褪色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，常用于检验</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②紫红色酸性高锰酸钾溶液可与</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b="1" i="0" kern="0" spc="-99900">
                  <a:solidFill>
                    <a:srgbClr val="FFFFFF"/>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反应而褪色，常用于除去</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③</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也能使澄清石灰水变浑浊。</a:t>
                </a:r>
                <a:endParaRPr lang="en-US" altLang="zh-CN" sz="2400" dirty="0"/>
              </a:p>
            </p:txBody>
          </p:sp>
        </mc:Choice>
        <mc:Fallback xmlns="">
          <p:sp>
            <p:nvSpPr>
              <p:cNvPr id="2" name="P_5_BD#38491ab6f?vcp=1&amp;pid=a18c9e93e&amp;color=0,0,0&amp;vtp=1&amp;bt=1&amp;bbb=1&amp;hb=1"/>
              <p:cNvSpPr>
                <a:spLocks noRot="1" noChangeAspect="1" noMove="1" noResize="1" noEditPoints="1" noAdjustHandles="1" noChangeArrowheads="1" noChangeShapeType="1" noTextEdit="1"/>
              </p:cNvSpPr>
              <p:nvPr/>
            </p:nvSpPr>
            <p:spPr>
              <a:xfrm>
                <a:off x="576072" y="2310289"/>
                <a:ext cx="10954512" cy="2235200"/>
              </a:xfrm>
              <a:prstGeom prst="rect">
                <a:avLst/>
              </a:prstGeom>
              <a:blipFill rotWithShape="1">
                <a:blip r:embed="rId3"/>
                <a:stretch>
                  <a:fillRect l="-1" t="-7" r="2" b="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38491ab6f?vcp=1&amp;pid=a18c9e93e&amp;color=0,0,0&amp;vtp=1&amp;bt=1&amp;bbb=1&amp;hb=1"/>
              <p:cNvSpPr/>
              <p:nvPr/>
            </p:nvSpPr>
            <p:spPr>
              <a:xfrm>
                <a:off x="576072" y="1132237"/>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【提出问题】</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塑料垃圾焚烧后的生成物中除了</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是否含有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?同学们利用废旧矿泉水瓶</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碎片燃烧后的气体设计了如图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15所示的实验。</a:t>
                </a:r>
                <a:endParaRPr lang="en-US" altLang="zh-CN" sz="2400" dirty="0"/>
              </a:p>
            </p:txBody>
          </p:sp>
        </mc:Choice>
        <mc:Fallback xmlns="">
          <p:sp>
            <p:nvSpPr>
              <p:cNvPr id="2" name="P_5_BD#38491ab6f?vcp=1&amp;pid=a18c9e93e&amp;color=0,0,0&amp;vtp=1&amp;bt=1&amp;bbb=1&amp;hb=1"/>
              <p:cNvSpPr>
                <a:spLocks noRot="1" noChangeAspect="1" noMove="1" noResize="1" noEditPoints="1" noAdjustHandles="1" noChangeArrowheads="1" noChangeShapeType="1" noTextEdit="1"/>
              </p:cNvSpPr>
              <p:nvPr/>
            </p:nvSpPr>
            <p:spPr>
              <a:xfrm>
                <a:off x="576072" y="1132237"/>
                <a:ext cx="10954512" cy="1676400"/>
              </a:xfrm>
              <a:prstGeom prst="rect">
                <a:avLst/>
              </a:prstGeom>
              <a:blipFill rotWithShape="1">
                <a:blip r:embed="rId3"/>
                <a:stretch>
                  <a:fillRect l="-1" t="-2" r="2" b="2"/>
                </a:stretch>
              </a:blipFill>
            </p:spPr>
            <p:txBody>
              <a:bodyPr/>
              <a:lstStyle/>
              <a:p>
                <a:r>
                  <a:rPr lang="zh-CN" altLang="en-US">
                    <a:noFill/>
                  </a:rPr>
                  <a:t> </a:t>
                </a:r>
              </a:p>
            </p:txBody>
          </p:sp>
        </mc:Fallback>
      </mc:AlternateContent>
      <p:pic>
        <p:nvPicPr>
          <p:cNvPr id="3" name="P_5_BD#38491ab6f?iti=15&amp;vcp=1&amp;pid=a18c9e93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871216" y="2916841"/>
            <a:ext cx="6355080" cy="21031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P_5_BD#38491ab6f?iti=15&amp;vcp=1&amp;pid=a18c9e93e&amp;color=0,0,0&amp;vtp=1&amp;bbb=1"/>
          <p:cNvSpPr/>
          <p:nvPr/>
        </p:nvSpPr>
        <p:spPr>
          <a:xfrm>
            <a:off x="5709031" y="5146961"/>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图15</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3_BD#7f0e6299f?vcp=1&amp;pid=610004399&amp;color=0,0,0&amp;vtp=1&amp;bt=1&amp;bbb=1"/>
              <p:cNvSpPr/>
              <p:nvPr/>
            </p:nvSpPr>
            <p:spPr>
              <a:xfrm>
                <a:off x="576072" y="2303939"/>
                <a:ext cx="10954512" cy="2235200"/>
              </a:xfrm>
              <a:prstGeom prst="rect">
                <a:avLst/>
              </a:prstGeom>
              <a:noFill/>
            </p:spPr>
            <p:txBody>
              <a:bodyPr wrap="none" lIns="0" tIns="0" rIns="0" bIns="0" rtlCol="0" anchor="t"/>
              <a:lstStyle/>
              <a:p>
                <a:pPr algn="ctr" latinLnBrk="1">
                  <a:lnSpc>
                    <a:spcPts val="4400"/>
                  </a:lnSpc>
                </a:pP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注意事项</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：1.答题前，考生务必将姓名、准考证号填写在试卷和答题卡上。</a:t>
                </a:r>
                <a:endParaRPr lang="en-US" altLang="zh-CN" sz="2400" dirty="0"/>
              </a:p>
              <a:p>
                <a:pPr latinLnBrk="1">
                  <a:lnSpc>
                    <a:spcPts val="4400"/>
                  </a:lnSpc>
                </a:pP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.考生作答时，请在答题卡上作答（答题注意事项见答题卡），在本试卷上作答无效。</a:t>
                </a:r>
                <a:endParaRPr lang="en-US" altLang="zh-CN" sz="2400" spc="-1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可能用到的相对原子质量</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𝟏𝟔</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𝟐𝟑</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𝟓𝟔</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2" name="P_3_BD#7f0e6299f?vcp=1&amp;pid=610004399&amp;color=0,0,0&amp;vtp=1&amp;bt=1&amp;bbb=1"/>
              <p:cNvSpPr>
                <a:spLocks noRot="1" noChangeAspect="1" noMove="1" noResize="1" noEditPoints="1" noAdjustHandles="1" noChangeArrowheads="1" noChangeShapeType="1" noTextEdit="1"/>
              </p:cNvSpPr>
              <p:nvPr/>
            </p:nvSpPr>
            <p:spPr>
              <a:xfrm>
                <a:off x="576072" y="2303939"/>
                <a:ext cx="10954512" cy="2235200"/>
              </a:xfrm>
              <a:prstGeom prst="rect">
                <a:avLst/>
              </a:prstGeom>
              <a:blipFill rotWithShape="1">
                <a:blip r:embed="rId3"/>
                <a:stretch>
                  <a:fillRect l="-1" t="-7" r="-1151" b="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38491ab6f?vcp=1&amp;pid=a18c9e93e&amp;color=0,0,0&amp;vtp=1&amp;bt=1&amp;bbb=1&amp;hb=1"/>
              <p:cNvSpPr/>
              <p:nvPr/>
            </p:nvSpPr>
            <p:spPr>
              <a:xfrm>
                <a:off x="576072" y="2316639"/>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【实验步骤】</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先点燃</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𝐆</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处的酒精灯；②然后向A中通入燃烧后的气体；③一段时间后，点燃</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𝐄</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b="1" i="0" kern="0" spc="-99900">
                  <a:solidFill>
                    <a:srgbClr val="FFFFFF"/>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处的酒精灯</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，观察现象；④实验结束后，先熄灭</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𝐄</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处的酒精灯，</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再停止通入气体，</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最后熄灭</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𝐆</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处的酒精灯。</a:t>
                </a:r>
                <a:endParaRPr lang="en-US" altLang="zh-CN" sz="2400" dirty="0"/>
              </a:p>
            </p:txBody>
          </p:sp>
        </mc:Choice>
        <mc:Fallback xmlns="">
          <p:sp>
            <p:nvSpPr>
              <p:cNvPr id="2" name="P_5_BD#38491ab6f?vcp=1&amp;pid=a18c9e93e&amp;color=0,0,0&amp;vtp=1&amp;bt=1&amp;bbb=1&amp;hb=1"/>
              <p:cNvSpPr>
                <a:spLocks noRot="1" noChangeAspect="1" noMove="1" noResize="1" noEditPoints="1" noAdjustHandles="1" noChangeArrowheads="1" noChangeShapeType="1" noTextEdit="1"/>
              </p:cNvSpPr>
              <p:nvPr/>
            </p:nvSpPr>
            <p:spPr>
              <a:xfrm>
                <a:off x="576072" y="2316639"/>
                <a:ext cx="10954512" cy="2235200"/>
              </a:xfrm>
              <a:prstGeom prst="rect">
                <a:avLst/>
              </a:prstGeom>
              <a:blipFill rotWithShape="1">
                <a:blip r:embed="rId3"/>
                <a:stretch>
                  <a:fillRect l="-1" t="-7" r="2" b="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38491ab6f?vcp=1&amp;pid=a18c9e93e&amp;color=0,0,0&amp;mp=1&amp;vtp=1&amp;bt=1&amp;bbb=1"/>
              <p:cNvSpPr/>
              <p:nvPr/>
            </p:nvSpPr>
            <p:spPr>
              <a:xfrm>
                <a:off x="576072" y="1473840"/>
                <a:ext cx="10954512"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实验现象】</a:t>
                </a: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（3）观察到A、B中溶液均褪色，D中澄清石灰水不变浑浊，</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中澄清石灰水变浑</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浊</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𝐄</m:t>
                    </m:r>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（4）写出</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处澄清石灰水变浑浊的化学方程式：</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a:t>
                </a:r>
              </a:p>
              <a:p>
                <a:pPr lvl="0" latinLnBrk="1">
                  <a:lnSpc>
                    <a:spcPts val="4400"/>
                  </a:lnSpc>
                </a:pP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2" name="P_5_BD#38491ab6f?vcp=1&amp;pid=a18c9e93e&amp;color=0,0,0&amp;mp=1&amp;vtp=1&amp;bt=1&amp;bbb=1"/>
              <p:cNvSpPr>
                <a:spLocks noRot="1" noChangeAspect="1" noMove="1" noResize="1" noEditPoints="1" noAdjustHandles="1" noChangeArrowheads="1" noChangeShapeType="1" noTextEdit="1"/>
              </p:cNvSpPr>
              <p:nvPr/>
            </p:nvSpPr>
            <p:spPr>
              <a:xfrm>
                <a:off x="576072" y="1473840"/>
                <a:ext cx="10954512" cy="2794000"/>
              </a:xfrm>
              <a:prstGeom prst="rect">
                <a:avLst/>
              </a:prstGeom>
              <a:blipFill rotWithShape="1">
                <a:blip r:embed="rId3"/>
                <a:stretch>
                  <a:fillRect l="-1" r="-351"/>
                </a:stretch>
              </a:blipFill>
            </p:spPr>
            <p:txBody>
              <a:bodyPr/>
              <a:lstStyle/>
              <a:p>
                <a:r>
                  <a:rPr lang="zh-CN" altLang="en-US">
                    <a:noFill/>
                  </a:rPr>
                  <a:t> </a:t>
                </a:r>
              </a:p>
            </p:txBody>
          </p:sp>
        </mc:Fallback>
      </mc:AlternateContent>
      <p:sp>
        <p:nvSpPr>
          <p:cNvPr id="4" name="QB_5_AN.131_1#38491ab6f.blank?vcp=1&amp;pid=a18c9e93e&amp;color=0,0,0&amp;vpa=65&amp;vtp=1&amp;bbb=1"/>
          <p:cNvSpPr/>
          <p:nvPr/>
        </p:nvSpPr>
        <p:spPr>
          <a:xfrm>
            <a:off x="1680179" y="2563500"/>
            <a:ext cx="38973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黑色固体粉末逐渐变为红色</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6" name="QB_5_AN.133_1#38491ab6f.blank?vcp=1&amp;pid=a18c9e93e&amp;color=0,0,0&amp;vpa=66&amp;vtp=1&amp;bbb=1&amp;rh=31.66&amp;hb=1"/>
              <p:cNvSpPr/>
              <p:nvPr/>
            </p:nvSpPr>
            <p:spPr>
              <a:xfrm>
                <a:off x="576073" y="3112140"/>
                <a:ext cx="10948277" cy="1143000"/>
              </a:xfrm>
              <a:prstGeom prst="rect">
                <a:avLst/>
              </a:prstGeom>
              <a:noFill/>
            </p:spPr>
            <p:txBody>
              <a:bodyPr wrap="square" lIns="0" tIns="0" rIns="0" bIns="0" rtlCol="0" anchor="t"/>
              <a:lstStyle/>
              <a:p>
                <a:pPr latinLnBrk="1">
                  <a:lnSpc>
                    <a:spcPts val="4485"/>
                  </a:lnSpc>
                </a:pPr>
                <a:r>
                  <a:rPr lang="en-US" altLang="zh-CN" sz="2400" b="1" i="0" kern="0">
                    <a:solidFill>
                      <a:srgbClr val="FFFFFF"/>
                    </a:solidFill>
                    <a:latin typeface="SimSun" panose="02010600030101010101" pitchFamily="34" charset="-122"/>
                    <a:ea typeface="SimSun" panose="02010600030101010101" pitchFamily="34" charset="-122"/>
                    <a:cs typeface="Times New Roman" panose="02020603050405020304" pitchFamily="34" charset="-120"/>
                  </a:rPr>
                  <a:t>                                           </a:t>
                </a: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6" name="QB_5_AN.133_1#38491ab6f.blank?vcp=1&amp;pid=a18c9e93e&amp;color=0,0,0&amp;vpa=66&amp;vtp=1&amp;bbb=1&amp;rh=31.66&amp;hb=1"/>
              <p:cNvSpPr>
                <a:spLocks noRot="1" noChangeAspect="1" noMove="1" noResize="1" noEditPoints="1" noAdjustHandles="1" noChangeArrowheads="1" noChangeShapeType="1" noTextEdit="1"/>
              </p:cNvSpPr>
              <p:nvPr/>
            </p:nvSpPr>
            <p:spPr>
              <a:xfrm>
                <a:off x="576073" y="3112140"/>
                <a:ext cx="10948277" cy="1143000"/>
              </a:xfrm>
              <a:prstGeom prst="rect">
                <a:avLst/>
              </a:prstGeom>
              <a:blipFill rotWithShape="1">
                <a:blip r:embed="rId4"/>
                <a:stretch>
                  <a:fillRect l="-1" t="-2389" r="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P_5_BD#e584b7828?vcp=1&amp;pid=a18c9e93e&amp;color=0,0,0&amp;vtp=1&amp;bbb=1"/>
              <p:cNvSpPr/>
              <p:nvPr/>
            </p:nvSpPr>
            <p:spPr>
              <a:xfrm>
                <a:off x="576072" y="426941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实验结论】</a:t>
                </a: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）燃烧后的气体中除了</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还有</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填化学式）。</a:t>
                </a:r>
                <a:endParaRPr lang="en-US" altLang="zh-CN" sz="2400" dirty="0">
                  <a:solidFill>
                    <a:srgbClr val="000000"/>
                  </a:solidFill>
                </a:endParaRPr>
              </a:p>
            </p:txBody>
          </p:sp>
        </mc:Choice>
        <mc:Fallback xmlns="">
          <p:sp>
            <p:nvSpPr>
              <p:cNvPr id="7" name="P_5_BD#e584b7828?vcp=1&amp;pid=a18c9e93e&amp;color=0,0,0&amp;vtp=1&amp;bbb=1"/>
              <p:cNvSpPr>
                <a:spLocks noRot="1" noChangeAspect="1" noMove="1" noResize="1" noEditPoints="1" noAdjustHandles="1" noChangeArrowheads="1" noChangeShapeType="1" noTextEdit="1"/>
              </p:cNvSpPr>
              <p:nvPr/>
            </p:nvSpPr>
            <p:spPr>
              <a:xfrm>
                <a:off x="576072" y="4269418"/>
                <a:ext cx="10954512" cy="1117600"/>
              </a:xfrm>
              <a:prstGeom prst="rect">
                <a:avLst/>
              </a:prstGeom>
              <a:blipFill rotWithShape="1">
                <a:blip r:embed="rId5"/>
                <a:stretch>
                  <a:fillRect l="-1" t="-28" r="2" b="2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135_1#e584b7828.blank?vcp=1&amp;pid=a18c9e93e&amp;color=0,0,0&amp;vpa=67&amp;vtp=1&amp;bbb=1"/>
              <p:cNvSpPr/>
              <p:nvPr/>
            </p:nvSpPr>
            <p:spPr>
              <a:xfrm>
                <a:off x="5327397" y="4906264"/>
                <a:ext cx="1379474" cy="393700"/>
              </a:xfrm>
              <a:prstGeom prst="rect">
                <a:avLst/>
              </a:prstGeom>
              <a:noFill/>
            </p:spPr>
            <p:txBody>
              <a:bodyPr wrap="none" lIns="0" tIns="0" rIns="0" bIns="0" rtlCol="0" anchor="t"/>
              <a:lstStyle/>
              <a:p>
                <a:pPr algn="ctr" latinLnBrk="1">
                  <a:lnSpc>
                    <a:spcPts val="31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9" name="QB_5_AN.135_1#e584b7828.blank?vcp=1&amp;pid=a18c9e93e&amp;color=0,0,0&amp;vpa=67&amp;vtp=1&amp;bbb=1"/>
              <p:cNvSpPr>
                <a:spLocks noRot="1" noChangeAspect="1" noMove="1" noResize="1" noEditPoints="1" noAdjustHandles="1" noChangeArrowheads="1" noChangeShapeType="1" noTextEdit="1"/>
              </p:cNvSpPr>
              <p:nvPr/>
            </p:nvSpPr>
            <p:spPr>
              <a:xfrm>
                <a:off x="5327397" y="4906264"/>
                <a:ext cx="1379474" cy="393700"/>
              </a:xfrm>
              <a:prstGeom prst="rect">
                <a:avLst/>
              </a:prstGeom>
              <a:blipFill rotWithShape="1">
                <a:blip r:embed="rId6"/>
                <a:stretch>
                  <a:fillRect l="-28" t="-65" b="6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9"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5_BD#dd133f9ac?iti=16&amp;htil=7&amp;vcp=1&amp;pid=a18c9e93e&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62655" y="1556644"/>
            <a:ext cx="4901184" cy="20482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P_5_BD#dd133f9ac?iti=16&amp;htil=7&amp;vcp=1&amp;pid=a18c9e93e&amp;color=0,0,0&amp;vtp=1&amp;bbb=1"/>
          <p:cNvSpPr/>
          <p:nvPr/>
        </p:nvSpPr>
        <p:spPr>
          <a:xfrm>
            <a:off x="8673523" y="3731900"/>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图16</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4" name="P_5_BD#dd133f9ac?htil=7&amp;vcp=1&amp;pid=a18c9e93e&amp;color=0,0,0&amp;vtp=1&amp;bt=1&amp;bbb=1&amp;hb=1&amp;hs=1"/>
              <p:cNvSpPr/>
              <p:nvPr/>
            </p:nvSpPr>
            <p:spPr>
              <a:xfrm>
                <a:off x="576072" y="1410340"/>
                <a:ext cx="5916168"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任务四：探究废旧矿泉水瓶是否含有氧元素</a:t>
                </a:r>
                <a:endParaRPr lang="en-US" altLang="zh-CN" sz="2400" dirty="0">
                  <a:solidFill>
                    <a:srgbClr val="000000"/>
                  </a:solidFill>
                </a:endParaRP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同学们设计了图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16所示装置进行实验</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a:t>
                </a:r>
              </a:p>
              <a:p>
                <a:pPr latinLnBrk="1">
                  <a:lnSpc>
                    <a:spcPts val="4400"/>
                  </a:lnSpc>
                </a:pP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𝟏𝟗</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废旧矿泉水瓶碎片在足量干燥的</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完全燃烧后</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，称量乙装置增重了</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𝟕</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，丙</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装置增重了</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𝟒𝟒</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，装置中溶液均足量。</a:t>
                </a:r>
                <a:endParaRPr lang="en-US" altLang="zh-CN" sz="2400" dirty="0">
                  <a:solidFill>
                    <a:srgbClr val="000000"/>
                  </a:solidFill>
                </a:endParaRPr>
              </a:p>
            </p:txBody>
          </p:sp>
        </mc:Choice>
        <mc:Fallback xmlns="">
          <p:sp>
            <p:nvSpPr>
              <p:cNvPr id="4" name="P_5_BD#dd133f9ac?htil=7&amp;vcp=1&amp;pid=a18c9e93e&amp;color=0,0,0&amp;vtp=1&amp;bt=1&amp;bbb=1&amp;hb=1&amp;hs=1"/>
              <p:cNvSpPr>
                <a:spLocks noRot="1" noChangeAspect="1" noMove="1" noResize="1" noEditPoints="1" noAdjustHandles="1" noChangeArrowheads="1" noChangeShapeType="1" noTextEdit="1"/>
              </p:cNvSpPr>
              <p:nvPr/>
            </p:nvSpPr>
            <p:spPr>
              <a:xfrm>
                <a:off x="576072" y="1410340"/>
                <a:ext cx="5916168" cy="2794000"/>
              </a:xfrm>
              <a:prstGeom prst="rect">
                <a:avLst/>
              </a:prstGeom>
              <a:blipFill rotWithShape="1">
                <a:blip r:embed="rId4"/>
                <a:stretch>
                  <a:fillRect l="-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BD.136_1#f7caa46e8?vcp=1&amp;pid=a18c9e93e&amp;color=0,0,0&amp;vtp=1&amp;bbb=1&amp;hb=1&amp;hs=1"/>
              <p:cNvSpPr/>
              <p:nvPr/>
            </p:nvSpPr>
            <p:spPr>
              <a:xfrm>
                <a:off x="576072" y="432021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𝟏𝟗</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废旧矿泉水瓶碎片中含碳元素与氢元素质量比为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（最简整数</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比）;它</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填“含”或“不含”）氧元素。</a:t>
                </a:r>
                <a:endParaRPr lang="en-US" altLang="zh-CN" sz="2400" dirty="0">
                  <a:solidFill>
                    <a:srgbClr val="000000"/>
                  </a:solidFill>
                </a:endParaRPr>
              </a:p>
            </p:txBody>
          </p:sp>
        </mc:Choice>
        <mc:Fallback xmlns="">
          <p:sp>
            <p:nvSpPr>
              <p:cNvPr id="5" name="QB_5_BD.136_1#f7caa46e8?vcp=1&amp;pid=a18c9e93e&amp;color=0,0,0&amp;vtp=1&amp;bbb=1&amp;hb=1&amp;hs=1"/>
              <p:cNvSpPr>
                <a:spLocks noRot="1" noChangeAspect="1" noMove="1" noResize="1" noEditPoints="1" noAdjustHandles="1" noChangeArrowheads="1" noChangeShapeType="1" noTextEdit="1"/>
              </p:cNvSpPr>
              <p:nvPr/>
            </p:nvSpPr>
            <p:spPr>
              <a:xfrm>
                <a:off x="576072" y="4320218"/>
                <a:ext cx="10954512" cy="1117600"/>
              </a:xfrm>
              <a:prstGeom prst="rect">
                <a:avLst/>
              </a:prstGeom>
              <a:blipFill rotWithShape="1">
                <a:blip r:embed="rId5"/>
                <a:stretch>
                  <a:fillRect l="-1" t="-28" r="2" b="2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137_1#f7caa46e8.blank?vcp=1&amp;pid=a18c9e93e&amp;color=0,0,0&amp;vpa=68&amp;vtp=1&amp;bbb=1"/>
              <p:cNvSpPr/>
              <p:nvPr/>
            </p:nvSpPr>
            <p:spPr>
              <a:xfrm>
                <a:off x="8716773" y="4397395"/>
                <a:ext cx="835025"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𝟏𝟓</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6" name="QB_5_AN.137_1#f7caa46e8.blank?vcp=1&amp;pid=a18c9e93e&amp;color=0,0,0&amp;vpa=68&amp;vtp=1&amp;bbb=1"/>
              <p:cNvSpPr>
                <a:spLocks noRot="1" noChangeAspect="1" noMove="1" noResize="1" noEditPoints="1" noAdjustHandles="1" noChangeArrowheads="1" noChangeShapeType="1" noTextEdit="1"/>
              </p:cNvSpPr>
              <p:nvPr/>
            </p:nvSpPr>
            <p:spPr>
              <a:xfrm>
                <a:off x="8716773" y="4397395"/>
                <a:ext cx="835025" cy="381000"/>
              </a:xfrm>
              <a:prstGeom prst="rect">
                <a:avLst/>
              </a:prstGeom>
              <a:blipFill rotWithShape="1">
                <a:blip r:embed="rId6"/>
                <a:stretch>
                  <a:fillRect l="-15" t="-5" r="15" b="5"/>
                </a:stretch>
              </a:blipFill>
            </p:spPr>
            <p:txBody>
              <a:bodyPr/>
              <a:lstStyle/>
              <a:p>
                <a:r>
                  <a:rPr lang="zh-CN" altLang="en-US">
                    <a:noFill/>
                  </a:rPr>
                  <a:t> </a:t>
                </a:r>
              </a:p>
            </p:txBody>
          </p:sp>
        </mc:Fallback>
      </mc:AlternateContent>
      <p:sp>
        <p:nvSpPr>
          <p:cNvPr id="7" name="QB_5_AN.138_1#f7caa46e8.blank?vcp=1&amp;pid=a18c9e93e&amp;color=0,0,0&amp;vpa=69&amp;vtp=1"/>
          <p:cNvSpPr/>
          <p:nvPr/>
        </p:nvSpPr>
        <p:spPr>
          <a:xfrm>
            <a:off x="1613504" y="4851078"/>
            <a:ext cx="52705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含</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6019c0be5?sp=1&amp;vcp=1&amp;pid=610004399&amp;color=0,0,0&amp;vtp=1&amp;bt=1&amp;bbb=1"/>
          <p:cNvSpPr/>
          <p:nvPr/>
        </p:nvSpPr>
        <p:spPr>
          <a:xfrm>
            <a:off x="576072" y="539496"/>
            <a:ext cx="10954512" cy="721360"/>
          </a:xfrm>
          <a:prstGeom prst="rect">
            <a:avLst/>
          </a:prstGeom>
          <a:noFill/>
        </p:spPr>
        <p:txBody>
          <a:bodyPr wrap="none" lIns="0" tIns="0" rIns="0" bIns="0" rtlCol="0" anchor="t"/>
          <a:lstStyle/>
          <a:p>
            <a:pPr algn="l" latinLnBrk="1">
              <a:lnSpc>
                <a:spcPts val="46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四、计算题（6分）</a:t>
            </a:r>
            <a:endParaRPr lang="en-US" altLang="zh-CN" sz="2600" dirty="0"/>
          </a:p>
        </p:txBody>
      </p:sp>
      <p:pic>
        <p:nvPicPr>
          <p:cNvPr id="3" name="QO_4_BD.139_1#85041f924?iti=17&amp;htil=8&amp;vcp=1&amp;pid=6019c0be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45532" y="1162808"/>
            <a:ext cx="3191256" cy="29809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139_2#85041f924?iti=17&amp;htil=8&amp;vcp=1&amp;pid=6019c0be5&amp;color=0,0,0&amp;vtp=1&amp;bbb=1"/>
          <p:cNvSpPr/>
          <p:nvPr/>
        </p:nvSpPr>
        <p:spPr>
          <a:xfrm>
            <a:off x="9501436" y="4270752"/>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图17</a:t>
            </a:r>
            <a:endParaRPr lang="en-US" altLang="zh-CN" sz="2400" dirty="0"/>
          </a:p>
        </p:txBody>
      </p:sp>
      <mc:AlternateContent xmlns:mc="http://schemas.openxmlformats.org/markup-compatibility/2006" xmlns:a14="http://schemas.microsoft.com/office/drawing/2010/main">
        <mc:Choice Requires="a14">
          <p:sp>
            <p:nvSpPr>
              <p:cNvPr id="5" name="QO_4_BD.139_3#85041f924?htil=8&amp;sp=1&amp;vcp=1&amp;pid=6019c0be5&amp;color=0,0,0&amp;vtp=1&amp;bbb=1&amp;hb=1"/>
              <p:cNvSpPr/>
              <p:nvPr/>
            </p:nvSpPr>
            <p:spPr>
              <a:xfrm>
                <a:off x="576072" y="1117088"/>
                <a:ext cx="7626096"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29.</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为测定一瓶失去标签的氯化铁溶液的溶质质量分数，</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某学习小组取</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该溶液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，向其中滴加一定溶质质量分</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数的氢氧化钠溶液</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，反应关系如图17所示。</a:t>
                </a:r>
                <a:endParaRPr lang="en-US" altLang="zh-CN" sz="2400" dirty="0"/>
              </a:p>
            </p:txBody>
          </p:sp>
        </mc:Choice>
        <mc:Fallback xmlns="">
          <p:sp>
            <p:nvSpPr>
              <p:cNvPr id="5" name="QO_4_BD.139_3#85041f924?htil=8&amp;sp=1&amp;vcp=1&amp;pid=6019c0be5&amp;color=0,0,0&amp;vtp=1&amp;bbb=1&amp;hb=1"/>
              <p:cNvSpPr>
                <a:spLocks noRot="1" noChangeAspect="1" noMove="1" noResize="1" noEditPoints="1" noAdjustHandles="1" noChangeArrowheads="1" noChangeShapeType="1" noTextEdit="1"/>
              </p:cNvSpPr>
              <p:nvPr/>
            </p:nvSpPr>
            <p:spPr>
              <a:xfrm>
                <a:off x="576072" y="1117088"/>
                <a:ext cx="7626096" cy="1676400"/>
              </a:xfrm>
              <a:prstGeom prst="rect">
                <a:avLst/>
              </a:prstGeom>
              <a:blipFill rotWithShape="1">
                <a:blip r:embed="rId4"/>
                <a:stretch>
                  <a:fillRect l="-2" t="-7" r="7" b="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BD.140_1#7c2e93547?htil=8&amp;vcp=1&amp;pid=85041f924&amp;color=0,0,0&amp;vtp=1&amp;bbb=1&amp;hb=1"/>
              <p:cNvSpPr/>
              <p:nvPr/>
            </p:nvSpPr>
            <p:spPr>
              <a:xfrm>
                <a:off x="576072" y="2815073"/>
                <a:ext cx="7626096"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（1）两者恰好完全反应时</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，加入氢氧化钠溶液的质量为</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6" name="QB_5_BD.140_1#7c2e93547?htil=8&amp;vcp=1&amp;pid=85041f924&amp;color=0,0,0&amp;vtp=1&amp;bbb=1&amp;hb=1"/>
              <p:cNvSpPr>
                <a:spLocks noRot="1" noChangeAspect="1" noMove="1" noResize="1" noEditPoints="1" noAdjustHandles="1" noChangeArrowheads="1" noChangeShapeType="1" noTextEdit="1"/>
              </p:cNvSpPr>
              <p:nvPr/>
            </p:nvSpPr>
            <p:spPr>
              <a:xfrm>
                <a:off x="576072" y="2815073"/>
                <a:ext cx="7626096" cy="1117600"/>
              </a:xfrm>
              <a:prstGeom prst="rect">
                <a:avLst/>
              </a:prstGeom>
              <a:blipFill rotWithShape="1">
                <a:blip r:embed="rId5"/>
                <a:stretch>
                  <a:fillRect l="-2" t="-11" r="7" b="11"/>
                </a:stretch>
              </a:blipFill>
            </p:spPr>
            <p:txBody>
              <a:bodyPr/>
              <a:lstStyle/>
              <a:p>
                <a:r>
                  <a:rPr lang="zh-CN" altLang="en-US">
                    <a:noFill/>
                  </a:rPr>
                  <a:t> </a:t>
                </a:r>
              </a:p>
            </p:txBody>
          </p:sp>
        </mc:Fallback>
      </mc:AlternateContent>
      <p:sp>
        <p:nvSpPr>
          <p:cNvPr id="7" name="QB_5_AN.141_1#7c2e93547.blank?vcp=1&amp;pid=85041f924&amp;color=0,0,0&amp;vpa=70&amp;vtp=1&amp;bbb=1"/>
          <p:cNvSpPr/>
          <p:nvPr/>
        </p:nvSpPr>
        <p:spPr>
          <a:xfrm>
            <a:off x="592741" y="3345933"/>
            <a:ext cx="52546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left)">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2_1#0bdc1ddf4?vcp=1&amp;pid=85041f924&amp;color=0,0,0&amp;vtp=1&amp;bt=1&amp;bbb=1"/>
          <p:cNvSpPr/>
          <p:nvPr/>
        </p:nvSpPr>
        <p:spPr>
          <a:xfrm>
            <a:off x="576072" y="1309883"/>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（2）请你计算氯化铁溶液中溶质的质量分数。（写出计算过程）</a:t>
            </a:r>
            <a:endParaRPr lang="en-US" altLang="zh-CN" sz="2400" dirty="0"/>
          </a:p>
        </p:txBody>
      </p:sp>
      <mc:AlternateContent xmlns:mc="http://schemas.openxmlformats.org/markup-compatibility/2006" xmlns:a14="http://schemas.microsoft.com/office/drawing/2010/main">
        <mc:Choice Requires="a14">
          <p:sp>
            <p:nvSpPr>
              <p:cNvPr id="3" name="QO_5_AN.143_1#0bdc1ddf4?vcp=1&amp;pid=85041f924&amp;color=0,0,0&amp;vtp=1&amp;bbb=1"/>
              <p:cNvSpPr/>
              <p:nvPr/>
            </p:nvSpPr>
            <p:spPr>
              <a:xfrm>
                <a:off x="576072" y="1831780"/>
                <a:ext cx="10954512" cy="3619500"/>
              </a:xfrm>
              <a:prstGeom prst="rect">
                <a:avLst/>
              </a:prstGeom>
              <a:noFill/>
            </p:spPr>
            <p:txBody>
              <a:bodyPr wrap="none" lIns="0" tIns="0" rIns="0" bIns="0" rtlCol="0" anchor="t"/>
              <a:lstStyle/>
              <a:p>
                <a:pPr algn="l" latinLnBrk="1">
                  <a:lnSpc>
                    <a:spcPts val="44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解：设参加反应的氯化铁的质量为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9500"/>
                  </a:lnSpc>
                </a:pPr>
                <a14:m>
                  <m:oMath xmlns:m="http://schemas.openxmlformats.org/officeDocument/2006/math">
                    <m:m>
                      <m:mPr>
                        <m:mcs>
                          <m:mc>
                            <m:mcPr>
                              <m:count m:val="6"/>
                              <m:mcJc m:val="center"/>
                            </m:mcPr>
                          </m:mc>
                        </m:mcs>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mP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𝟑𝐍𝐚𝐎𝐇</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e>
                          <m:d>
                            <m:dPr>
                              <m:begChr m:val=""/>
                              <m:endChr m:val=""/>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mr>
                      <m:mr>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𝟏𝟔𝟐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𝟏𝟎𝟕</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r>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𝟏𝟒</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m>
                      <m:mPr>
                        <m:mcs>
                          <m:mc>
                            <m:mcPr>
                              <m:count m:val="1"/>
                              <m:mcJc m:val="center"/>
                            </m:mcPr>
                          </m:mc>
                        </m:mcs>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mP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𝟑𝐍𝐚𝐂𝐥</m:t>
                          </m:r>
                        </m:e>
                      </m:mr>
                      <m:mr>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5100"/>
                  </a:lnSpc>
                </a:pP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𝟏𝟔𝟐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𝟏𝟎𝟕</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𝟏𝟒</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den>
                    </m:f>
                  </m:oMath>
                </a14:m>
                <a:r>
                  <a:rPr lang="en-US" altLang="zh-CN" sz="2400" b="1" i="0" dirty="0">
                    <a:solidFill>
                      <a:srgbClr val="A00021"/>
                    </a:solidFill>
                    <a:latin typeface="SimSun" panose="02010600030101010101" pitchFamily="34" charset="-122"/>
                    <a:ea typeface="SimSun" panose="02010600030101010101" pitchFamily="34" charset="-122"/>
                    <a:cs typeface="SimSun" panose="02010600030101010101" pitchFamily="34" charset="-120"/>
                  </a:rPr>
                  <a:t> </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5100"/>
                  </a:lnSpc>
                </a:pPr>
                <a:r>
                  <a:rPr lang="en-US" altLang="zh-CN" sz="2400" b="1" i="0" dirty="0" err="1">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氯化铁溶液中溶质的质量分数为</a:t>
                </a: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400"/>
                  </a:lnSpc>
                </a:pPr>
                <a:r>
                  <a:rPr lang="en-US" altLang="zh-CN" sz="2400" b="1" i="0" dirty="0" err="1">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答：氯化铁溶液中溶质的质量分数为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3" name="QO_5_AN.143_1#0bdc1ddf4?vcp=1&amp;pid=85041f924&amp;color=0,0,0&amp;vtp=1&amp;bbb=1"/>
              <p:cNvSpPr>
                <a:spLocks noRot="1" noChangeAspect="1" noMove="1" noResize="1" noEditPoints="1" noAdjustHandles="1" noChangeArrowheads="1" noChangeShapeType="1" noTextEdit="1"/>
              </p:cNvSpPr>
              <p:nvPr/>
            </p:nvSpPr>
            <p:spPr>
              <a:xfrm>
                <a:off x="576072" y="1831780"/>
                <a:ext cx="10954512" cy="3619500"/>
              </a:xfrm>
              <a:prstGeom prst="rect">
                <a:avLst/>
              </a:prstGeom>
              <a:blipFill rotWithShape="1">
                <a:blip r:embed="rId3"/>
                <a:stretch>
                  <a:fillRect l="-1" t="-12" r="2" b="1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10424f78d?vcp=1&amp;pid=610004399&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一、单项选择题（本大题共20小题，每小题2分，共40分</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。在每小题列出的</a:t>
            </a:r>
          </a:p>
          <a:p>
            <a:pPr latinLnBrk="1">
              <a:lnSpc>
                <a:spcPts val="4700"/>
              </a:lnSpc>
            </a:pP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四个备选项中</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，只有一项符合题目要求，错选、多选或未选均不得分）</a:t>
            </a:r>
            <a:endParaRPr lang="en-US" altLang="zh-CN" sz="2600" dirty="0"/>
          </a:p>
        </p:txBody>
      </p:sp>
      <p:sp>
        <p:nvSpPr>
          <p:cNvPr id="3" name="QC_4_BD.1_1#81a3814c2?vcp=1&amp;pid=10424f78d&amp;color=0,0,0&amp;vtp=1&amp;bbb=1"/>
          <p:cNvSpPr/>
          <p:nvPr/>
        </p:nvSpPr>
        <p:spPr>
          <a:xfrm>
            <a:off x="576072" y="1789489"/>
            <a:ext cx="11150600"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1.某学校食堂午餐食谱有米饭、炒鸡蛋、骨头汤，</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从营养均衡上看还应补充(</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5" name="QC_4_BD.1_2#81a3814c2.choices?vcp=1&amp;pid=10424f78d&amp;color=0,0,0&amp;vtp=1&amp;bbb=1"/>
          <p:cNvSpPr/>
          <p:nvPr/>
        </p:nvSpPr>
        <p:spPr>
          <a:xfrm>
            <a:off x="576072" y="2321233"/>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800985" algn="l"/>
                <a:tab pos="5577205" algn="l"/>
                <a:tab pos="83661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.红烧鲤鱼</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B.凉拌黄瓜</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C.玉米馒头</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.糖醋排骨</a:t>
            </a:r>
            <a:endParaRPr lang="en-US" altLang="zh-CN" sz="2400" dirty="0"/>
          </a:p>
        </p:txBody>
      </p:sp>
      <p:sp>
        <p:nvSpPr>
          <p:cNvPr id="6" name="QC_4_BD.3_1#4649c3785?vcp=1&amp;pid=10424f78d&amp;color=0,0,0&amp;vtp=1&amp;bbb=1"/>
          <p:cNvSpPr/>
          <p:nvPr/>
        </p:nvSpPr>
        <p:spPr>
          <a:xfrm>
            <a:off x="576072" y="2844092"/>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下列物质由原子构成的是(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8" name="QC_4_BD.3_2#4649c3785.choices?vcp=1&amp;pid=10424f78d&amp;color=0,0,0&amp;vtp=1&amp;bbb=1"/>
          <p:cNvSpPr/>
          <p:nvPr/>
        </p:nvSpPr>
        <p:spPr>
          <a:xfrm>
            <a:off x="576072" y="3366951"/>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419985" algn="l"/>
                <a:tab pos="5120005" algn="l"/>
                <a:tab pos="81375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.水</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B.氧气</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C.氯化钠</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.金刚石</a:t>
            </a:r>
            <a:endParaRPr lang="en-US" altLang="zh-CN" sz="2400" dirty="0"/>
          </a:p>
        </p:txBody>
      </p:sp>
      <p:sp>
        <p:nvSpPr>
          <p:cNvPr id="9" name="QC_4_AN.2_1#81a3814c2.bracket?vcp=1&amp;pid=10424f78d&amp;color=0,0,0&amp;vpa=1&amp;vtp=1&amp;answeroption=B"/>
          <p:cNvSpPr txBox="1"/>
          <p:nvPr/>
        </p:nvSpPr>
        <p:spPr>
          <a:xfrm>
            <a:off x="3250692" y="2354253"/>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0" name="QC_4_AN.4_1#4649c3785.bracket?vcp=1&amp;pid=10424f78d&amp;color=0,0,0&amp;vpa=2&amp;vtp=1&amp;answeroption=D"/>
          <p:cNvSpPr txBox="1"/>
          <p:nvPr/>
        </p:nvSpPr>
        <p:spPr>
          <a:xfrm>
            <a:off x="8586597" y="3399971"/>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left)">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5_1#eeb423b5b?vcp=1&amp;pid=10424f78d&amp;color=0,0,0&amp;vtp=1&amp;bt=1&amp;bbb=1"/>
          <p:cNvSpPr/>
          <p:nvPr/>
        </p:nvSpPr>
        <p:spPr>
          <a:xfrm>
            <a:off x="576072" y="196406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3.下列有关空气及其成分的说法，</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5_2#eeb423b5b.choices?vcp=1&amp;pid=10424f78d&amp;color=0,0,0&amp;vtp=1&amp;bbb=1"/>
          <p:cNvSpPr/>
          <p:nvPr/>
        </p:nvSpPr>
        <p:spPr>
          <a:xfrm>
            <a:off x="576072" y="248849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.氧气可用作燃料</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.稀有气体可用作电光源</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C.氮气可用作保护气</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.二氧化碳可用作气体肥料</a:t>
            </a:r>
            <a:endParaRPr lang="en-US" altLang="zh-CN" sz="2400" dirty="0"/>
          </a:p>
        </p:txBody>
      </p:sp>
      <p:sp>
        <p:nvSpPr>
          <p:cNvPr id="5" name="QC_4_BD.7_1#cb9e650ef?vcp=1&amp;pid=10424f78d&amp;color=0,0,0&amp;vtp=1&amp;bbb=1"/>
          <p:cNvSpPr/>
          <p:nvPr/>
        </p:nvSpPr>
        <p:spPr>
          <a:xfrm>
            <a:off x="576072" y="364419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4.某试验田的玉米叶色发黄，有倒伏现象，</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你认为应施用的化肥是(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7" name="QC_4_BD.7_2#cb9e650ef.choices?vcp=1&amp;pid=10424f78d&amp;color=0,0,0&amp;vtp=1&amp;bbb=1"/>
              <p:cNvSpPr/>
              <p:nvPr/>
            </p:nvSpPr>
            <p:spPr>
              <a:xfrm>
                <a:off x="576072" y="4167056"/>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994660" algn="l"/>
                    <a:tab pos="5481955" algn="l"/>
                    <a:tab pos="7880350"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𝐏𝐎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7" name="QC_4_BD.7_2#cb9e650ef.choices?vcp=1&amp;pid=10424f78d&amp;color=0,0,0&amp;vtp=1&amp;bbb=1"/>
              <p:cNvSpPr>
                <a:spLocks noRot="1" noChangeAspect="1" noMove="1" noResize="1" noEditPoints="1" noAdjustHandles="1" noChangeArrowheads="1" noChangeShapeType="1" noTextEdit="1"/>
              </p:cNvSpPr>
              <p:nvPr/>
            </p:nvSpPr>
            <p:spPr>
              <a:xfrm>
                <a:off x="576072" y="4167056"/>
                <a:ext cx="10954512" cy="533400"/>
              </a:xfrm>
              <a:prstGeom prst="rect">
                <a:avLst/>
              </a:prstGeom>
              <a:blipFill rotWithShape="1">
                <a:blip r:embed="rId3"/>
                <a:stretch>
                  <a:fillRect l="-1" t="-35" r="2" b="35"/>
                </a:stretch>
              </a:blipFill>
            </p:spPr>
            <p:txBody>
              <a:bodyPr/>
              <a:lstStyle/>
              <a:p>
                <a:r>
                  <a:rPr lang="zh-CN" altLang="en-US">
                    <a:noFill/>
                  </a:rPr>
                  <a:t> </a:t>
                </a:r>
              </a:p>
            </p:txBody>
          </p:sp>
        </mc:Fallback>
      </mc:AlternateContent>
      <p:sp>
        <p:nvSpPr>
          <p:cNvPr id="8" name="QC_4_AN.6_1#eeb423b5b.bracket?vcp=1&amp;pid=10424f78d&amp;color=0,0,0&amp;vpa=3&amp;vtp=1&amp;answeroption=A"/>
          <p:cNvSpPr txBox="1"/>
          <p:nvPr/>
        </p:nvSpPr>
        <p:spPr>
          <a:xfrm>
            <a:off x="449072" y="254691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9" name="QC_4_AN.8_1#cb9e650ef.bracket?vcp=1&amp;pid=10424f78d&amp;color=0,0,0&amp;vpa=4&amp;vtp=1&amp;answeroption=C"/>
          <p:cNvSpPr txBox="1"/>
          <p:nvPr/>
        </p:nvSpPr>
        <p:spPr>
          <a:xfrm>
            <a:off x="5931662" y="4200076"/>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9_1#578162372?vcp=1&amp;pid=10424f78d&amp;color=0,0,0&amp;vtp=1&amp;bt=1&amp;bbb=1"/>
          <p:cNvSpPr/>
          <p:nvPr/>
        </p:nvSpPr>
        <p:spPr>
          <a:xfrm>
            <a:off x="576072" y="949865"/>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5.规范的实验操作是实验成功和安全的重要保证。</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下列实验操作正确的是(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4_BD.9_2#578162372.choice_image?htil=1&amp;vcp=1&amp;pid=10424f78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6072" y="1555528"/>
            <a:ext cx="1508760" cy="15910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9_3#578162372?htil=1&amp;vcp=1&amp;pid=10424f78d&amp;color=0,0,0&amp;vtp=1&amp;bbb=1"/>
          <p:cNvSpPr/>
          <p:nvPr/>
        </p:nvSpPr>
        <p:spPr>
          <a:xfrm>
            <a:off x="576072" y="3247168"/>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A.闻气体气味</a:t>
            </a:r>
            <a:endParaRPr lang="en-US" altLang="zh-CN" sz="2400" dirty="0"/>
          </a:p>
        </p:txBody>
      </p:sp>
      <p:pic>
        <p:nvPicPr>
          <p:cNvPr id="6" name="QC_4_BD.9_4#578162372.choice_image?htil=1&amp;vcp=1&amp;pid=10424f78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044184" y="1765840"/>
            <a:ext cx="1261872" cy="13898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4_BD.9_5#578162372?htil=1&amp;vcp=1&amp;pid=10424f78d&amp;color=0,0,0&amp;vtp=1&amp;bbb=1"/>
          <p:cNvSpPr/>
          <p:nvPr/>
        </p:nvSpPr>
        <p:spPr>
          <a:xfrm>
            <a:off x="6044184" y="3247168"/>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B.点燃酒精灯</a:t>
            </a:r>
            <a:endParaRPr lang="en-US" altLang="zh-CN" sz="2400" dirty="0"/>
          </a:p>
        </p:txBody>
      </p:sp>
      <p:pic>
        <p:nvPicPr>
          <p:cNvPr id="8" name="QC_4_BD.9_6#578162372.choice_image?htil=1&amp;vcp=1&amp;pid=10424f78d&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76072" y="4066699"/>
            <a:ext cx="886968"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9" name="QC_4_BD.9_7#578162372?htil=1&amp;vcp=1&amp;pid=10424f78d&amp;color=0,0,0&amp;vtp=1&amp;bbb=1"/>
              <p:cNvSpPr/>
              <p:nvPr/>
            </p:nvSpPr>
            <p:spPr>
              <a:xfrm>
                <a:off x="576072" y="5491385"/>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验满</a:t>
                </a:r>
                <a:endParaRPr lang="en-US" altLang="zh-CN" sz="2400" dirty="0"/>
              </a:p>
            </p:txBody>
          </p:sp>
        </mc:Choice>
        <mc:Fallback>
          <p:sp>
            <p:nvSpPr>
              <p:cNvPr id="9" name="QC_4_BD.9_7#578162372?htil=1&amp;vcp=1&amp;pid=10424f78d&amp;color=0,0,0&amp;vtp=1&amp;bbb=1"/>
              <p:cNvSpPr>
                <a:spLocks noRot="1" noChangeAspect="1" noMove="1" noResize="1" noEditPoints="1" noAdjustHandles="1" noChangeArrowheads="1" noChangeShapeType="1" noTextEdit="1"/>
              </p:cNvSpPr>
              <p:nvPr/>
            </p:nvSpPr>
            <p:spPr>
              <a:xfrm>
                <a:off x="576072" y="5491385"/>
                <a:ext cx="5477256" cy="533400"/>
              </a:xfrm>
              <a:prstGeom prst="rect">
                <a:avLst/>
              </a:prstGeom>
              <a:blipFill rotWithShape="0">
                <a:blip r:embed="rId6"/>
                <a:stretch>
                  <a:fillRect l="-3452" t="-2299" b="-24138"/>
                </a:stretch>
              </a:blipFill>
            </p:spPr>
            <p:txBody>
              <a:bodyPr/>
              <a:lstStyle/>
              <a:p>
                <a:r>
                  <a:rPr lang="zh-CN" altLang="en-US">
                    <a:noFill/>
                  </a:rPr>
                  <a:t> </a:t>
                </a:r>
              </a:p>
            </p:txBody>
          </p:sp>
        </mc:Fallback>
      </mc:AlternateContent>
      <p:pic>
        <p:nvPicPr>
          <p:cNvPr id="10" name="QC_4_BD.9_8#578162372.choice_image?htil=1&amp;vcp=1&amp;pid=10424f78d&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044184" y="4147217"/>
            <a:ext cx="1014984" cy="12527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C_4_BD.9_9#578162372?htil=1&amp;vcp=1&amp;pid=10424f78d&amp;color=0,0,0&amp;vtp=1&amp;bbb=1"/>
          <p:cNvSpPr/>
          <p:nvPr/>
        </p:nvSpPr>
        <p:spPr>
          <a:xfrm>
            <a:off x="6044184" y="5491385"/>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D.量取液体</a:t>
            </a:r>
            <a:endParaRPr lang="en-US" altLang="zh-CN" sz="2400" dirty="0"/>
          </a:p>
        </p:txBody>
      </p:sp>
      <p:sp>
        <p:nvSpPr>
          <p:cNvPr id="12" name="QC_4_AN.10_1#578162372.bracket?vcp=1&amp;pid=10424f78d&amp;color=0,0,0&amp;vpa=5&amp;vtp=1&amp;answeroption=A"/>
          <p:cNvSpPr txBox="1"/>
          <p:nvPr/>
        </p:nvSpPr>
        <p:spPr>
          <a:xfrm>
            <a:off x="449072" y="3280188"/>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1_1#e3eda41cb?vcp=1&amp;pid=10424f78d&amp;color=0,0,0&amp;vtp=1&amp;bt=1&amp;bbb=1"/>
          <p:cNvSpPr/>
          <p:nvPr/>
        </p:nvSpPr>
        <p:spPr>
          <a:xfrm>
            <a:off x="576072" y="108776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6.下列物质加入足量水中，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搅拌后能形成溶液的是(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11_2#e3eda41cb.choices?vcp=1&amp;pid=10424f78d&amp;color=0,0,0&amp;vtp=1&amp;bbb=1"/>
          <p:cNvSpPr/>
          <p:nvPr/>
        </p:nvSpPr>
        <p:spPr>
          <a:xfrm>
            <a:off x="576072" y="1612197"/>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24785" algn="l"/>
                <a:tab pos="5424805" algn="l"/>
                <a:tab pos="81375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.面粉</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B.泥沙</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C.蔗糖</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.植物油</a:t>
            </a:r>
            <a:endParaRPr lang="en-US" altLang="zh-CN" sz="2400" dirty="0"/>
          </a:p>
        </p:txBody>
      </p:sp>
      <p:sp>
        <p:nvSpPr>
          <p:cNvPr id="5" name="QC_4_BD.13_1#fce0f2403?vcp=1&amp;pid=10424f78d&amp;color=0,0,0&amp;vtp=1&amp;bbb=1"/>
          <p:cNvSpPr/>
          <p:nvPr/>
        </p:nvSpPr>
        <p:spPr>
          <a:xfrm>
            <a:off x="576072" y="213505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7.</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物质性质和用途对应关系正确的是(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7" name="QC_4_BD.13_2#fce0f2403.choices?vcp=1&amp;pid=10424f78d&amp;color=0,0,0&amp;vtp=1&amp;bbb=1"/>
          <p:cNvSpPr/>
          <p:nvPr/>
        </p:nvSpPr>
        <p:spPr>
          <a:xfrm>
            <a:off x="576072" y="2657915"/>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A.石墨质软</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，作电极</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.金属钨熔点高，做灯丝</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.氧气有助燃性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，作燃料</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.氦气很稳定，制作霓虹灯</a:t>
            </a:r>
            <a:endParaRPr lang="en-US" altLang="zh-CN" sz="2400" dirty="0"/>
          </a:p>
        </p:txBody>
      </p:sp>
      <p:sp>
        <p:nvSpPr>
          <p:cNvPr id="8" name="QC_4_BD.15_1#d1972e10e?vcp=1&amp;pid=10424f78d&amp;color=0,0,0&amp;vtp=1&amp;bbb=1&amp;hb=1"/>
          <p:cNvSpPr/>
          <p:nvPr/>
        </p:nvSpPr>
        <p:spPr>
          <a:xfrm>
            <a:off x="576072" y="3813615"/>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8.当下，肥胖已成为影响不少人身体健康的一大因素</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，控制摄入食物的能量不超标</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是预防肥胖的重要途径</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相同质量的下列食物中提供能量最少的是(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0" name="QC_4_BD.15_2#d1972e10e.choices?vcp=1&amp;pid=10424f78d&amp;color=0,0,0&amp;vtp=1&amp;bbb=1"/>
          <p:cNvSpPr/>
          <p:nvPr/>
        </p:nvSpPr>
        <p:spPr>
          <a:xfrm>
            <a:off x="576072" y="4969315"/>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24785" algn="l"/>
                <a:tab pos="5424805" algn="l"/>
                <a:tab pos="81375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.水煮鱼</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B.大米饭</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C.红烧肉</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.凉拌黄瓜</a:t>
            </a:r>
            <a:endParaRPr lang="en-US" altLang="zh-CN" sz="2400" dirty="0"/>
          </a:p>
        </p:txBody>
      </p:sp>
      <p:sp>
        <p:nvSpPr>
          <p:cNvPr id="11" name="QC_4_AN.12_1#e3eda41cb.bracket?vcp=1&amp;pid=10424f78d&amp;color=0,0,0&amp;vpa=6&amp;vtp=1&amp;answeroption=C"/>
          <p:cNvSpPr txBox="1"/>
          <p:nvPr/>
        </p:nvSpPr>
        <p:spPr>
          <a:xfrm>
            <a:off x="5874512" y="164521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2" name="QC_4_AN.14_1#fce0f2403.bracket?vcp=1&amp;pid=10424f78d&amp;color=0,0,0&amp;vpa=7&amp;vtp=1&amp;answeroption=B"/>
          <p:cNvSpPr txBox="1"/>
          <p:nvPr/>
        </p:nvSpPr>
        <p:spPr>
          <a:xfrm>
            <a:off x="6033262" y="271633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3" name="QC_4_AN.16_1#d1972e10e.bracket?vcp=1&amp;pid=10424f78d&amp;color=0,0,0&amp;vpa=8&amp;vtp=1&amp;answeroption=D"/>
          <p:cNvSpPr txBox="1"/>
          <p:nvPr/>
        </p:nvSpPr>
        <p:spPr>
          <a:xfrm>
            <a:off x="8586597" y="500233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left)">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wipe(left)">
                                      <p:cBhvr>
                                        <p:cTn id="1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build="p"/>
      <p:bldP spid="1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7_1#53235ab42?vcp=1&amp;pid=10424f78d&amp;color=0,0,0&amp;mp=1&amp;vtp=1&amp;bt=1&amp;bbb=1"/>
          <p:cNvSpPr/>
          <p:nvPr/>
        </p:nvSpPr>
        <p:spPr>
          <a:xfrm>
            <a:off x="576072" y="168339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9.化学元素与人类的健康息息相关，</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17_2#53235ab42.choices?vcp=1&amp;pid=10424f78d&amp;color=0,0,0&amp;vtp=1&amp;bbb=1"/>
          <p:cNvSpPr/>
          <p:nvPr/>
        </p:nvSpPr>
        <p:spPr>
          <a:xfrm>
            <a:off x="576072" y="220782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.缺氟易产生龋齿</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.缺锌易引起发育不良</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C.缺铁易引起甲状腺肿大</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.缺维生素C易引起坏血病</a:t>
            </a:r>
            <a:endParaRPr lang="en-US" altLang="zh-CN" sz="2400" dirty="0"/>
          </a:p>
        </p:txBody>
      </p:sp>
      <p:sp>
        <p:nvSpPr>
          <p:cNvPr id="5" name="QC_4_BD.19_1#6135021f2?vcp=1&amp;pid=10424f78d&amp;color=0,0,0&amp;vtp=1&amp;bbb=1"/>
          <p:cNvSpPr/>
          <p:nvPr/>
        </p:nvSpPr>
        <p:spPr>
          <a:xfrm>
            <a:off x="576072" y="336352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与元素的化学性质关系最密切的是(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7" name="QC_4_BD.19_2#6135021f2.choices?vcp=1&amp;pid=10424f78d&amp;color=0,0,0&amp;vtp=1&amp;bbb=1"/>
          <p:cNvSpPr/>
          <p:nvPr/>
        </p:nvSpPr>
        <p:spPr>
          <a:xfrm>
            <a:off x="576072" y="3886386"/>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.元素的核电荷数</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.元素的相对原子质量</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C.原子的核外电子数</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.原子的最外层电子数</a:t>
            </a:r>
            <a:endParaRPr lang="en-US" altLang="zh-CN" sz="2400" dirty="0"/>
          </a:p>
        </p:txBody>
      </p:sp>
      <p:sp>
        <p:nvSpPr>
          <p:cNvPr id="8" name="QC_4_AN.18_1#53235ab42.bracket?vcp=1&amp;pid=10424f78d&amp;color=0,0,0&amp;mp=1&amp;vpa=9&amp;vtp=1&amp;answeroption=C"/>
          <p:cNvSpPr txBox="1"/>
          <p:nvPr/>
        </p:nvSpPr>
        <p:spPr>
          <a:xfrm>
            <a:off x="449072" y="283774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9" name="QC_4_AN.20_1#6135021f2.bracket?vcp=1&amp;pid=10424f78d&amp;color=0,0,0&amp;vpa=10&amp;vtp=1&amp;answeroption=D"/>
          <p:cNvSpPr txBox="1"/>
          <p:nvPr/>
        </p:nvSpPr>
        <p:spPr>
          <a:xfrm>
            <a:off x="6033262" y="4516306"/>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1358</Words>
  <Application>Microsoft Office PowerPoint</Application>
  <PresentationFormat>自定义</PresentationFormat>
  <Paragraphs>361</Paragraphs>
  <Slides>45</Slides>
  <Notes>45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等线</vt:lpstr>
      <vt:lpstr>SimHei</vt:lpstr>
      <vt:lpstr>华文细黑</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huangyichen</cp:lastModifiedBy>
  <cp:revision>6</cp:revision>
  <dcterms:created xsi:type="dcterms:W3CDTF">2025-04-11T03:39:40Z</dcterms:created>
  <dcterms:modified xsi:type="dcterms:W3CDTF">2025-04-11T07:48:16Z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99E616A91514A4EDFB8EF867D5F18521_42</vt:lpwstr>
  </property>
  <property fmtid="{D5CDD505-2E9C-101B-9397-08002B2CF9AE}" pid="3" name="KSOProductBuildVer">
    <vt:lpwstr>2052-12.8.2.15283</vt:lpwstr>
  </property>
</Properties>
</file>