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5" r:id="rId42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7f34cd03e41e8d6aeec2c03#tid=67f790cf5932700009ac067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2.pn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2.jpeg"/><Relationship Id="rId1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1.jpeg"/><Relationship Id="rId1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jpe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8.png"/><Relationship Id="rId1" Type="http://schemas.openxmlformats.org/officeDocument/2006/relationships/image" Target="../media/image77.jpeg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2.png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jpe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image" Target="../media/image8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0.png"/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6443b9b9f?vcp=1&amp;pid=b920f4267&amp;color=0,0,0&amp;vtp=1&amp;bt=1&amp;bbb=1"/>
              <p:cNvSpPr/>
              <p:nvPr/>
            </p:nvSpPr>
            <p:spPr>
              <a:xfrm>
                <a:off x="576072" y="975392"/>
                <a:ext cx="10954512" cy="90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7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将不等式组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&lt;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𝟎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≤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的解集表示在数轴上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正确的是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3_1#6443b9b9f?vcp=1&amp;pid=b920f426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75392"/>
                <a:ext cx="10954512" cy="9017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2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BD.13_2#6443b9b9f.choices?vcp=1&amp;pid=b920f4267&amp;color=0,0,0&amp;vtp=1&amp;bbb=1"/>
          <p:cNvSpPr/>
          <p:nvPr/>
        </p:nvSpPr>
        <p:spPr>
          <a:xfrm>
            <a:off x="576073" y="1883696"/>
            <a:ext cx="10948276" cy="3975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79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r>
              <a:rPr lang="en-US" altLang="zh-CN" sz="43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Times New Roman" pitchFamily="34" charset="-120"/>
              </a:rPr>
              <a:t>                                                                                 </a:t>
            </a:r>
            <a:endParaRPr lang="en-US" altLang="zh-CN" sz="900" dirty="0">
              <a:latin typeface="宋体" pitchFamily="2" charset="-122"/>
            </a:endParaRPr>
          </a:p>
          <a:p>
            <a:pPr latinLnBrk="1">
              <a:lnSpc>
                <a:spcPts val="7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B.</a:t>
            </a:r>
            <a:r>
              <a:rPr lang="en-US" altLang="zh-CN" sz="43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Times New Roman" pitchFamily="34" charset="-120"/>
              </a:rPr>
              <a:t>                                                                                 </a:t>
            </a:r>
            <a:endParaRPr lang="en-US" altLang="zh-CN" sz="900" dirty="0">
              <a:latin typeface="宋体" pitchFamily="2" charset="-122"/>
            </a:endParaRPr>
          </a:p>
          <a:p>
            <a:pPr latinLnBrk="1">
              <a:lnSpc>
                <a:spcPts val="7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C.</a:t>
            </a:r>
            <a:r>
              <a:rPr lang="en-US" altLang="zh-CN" sz="43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Times New Roman" pitchFamily="34" charset="-120"/>
              </a:rPr>
              <a:t>                                                                                   </a:t>
            </a:r>
            <a:endParaRPr lang="en-US" altLang="zh-CN" sz="900" dirty="0">
              <a:latin typeface="宋体" pitchFamily="2" charset="-122"/>
            </a:endParaRPr>
          </a:p>
          <a:p>
            <a:pPr latinLnBrk="1">
              <a:lnSpc>
                <a:spcPts val="78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D.</a:t>
            </a:r>
            <a:r>
              <a:rPr lang="en-US" altLang="zh-CN" sz="43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Times New Roman" pitchFamily="34" charset="-120"/>
              </a:rPr>
              <a:t>                                                                                 </a:t>
            </a:r>
            <a:endParaRPr lang="en-US" altLang="zh-CN" sz="900" dirty="0">
              <a:latin typeface="宋体" pitchFamily="2" charset="-122"/>
            </a:endParaRPr>
          </a:p>
        </p:txBody>
      </p:sp>
      <p:pic>
        <p:nvPicPr>
          <p:cNvPr id="5" name="QC_4_BD.13_2#6443b9b9f.choice_image?vcp=1&amp;pid=b920f4267&amp;color=0,0,0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111" y="1881410"/>
            <a:ext cx="462686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13_2#6443b9b9f.choice_image?vcp=1&amp;pid=b920f4267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648" y="2893092"/>
            <a:ext cx="4626864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13_2#6443b9b9f.choice_image?vcp=1&amp;pid=b920f4267&amp;color=0,0,0&amp;tib=255,255,255&amp;iip=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5541" y="3881914"/>
            <a:ext cx="4718304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13_2#6443b9b9f.choice_image?vcp=1&amp;pid=b920f4267&amp;color=0,0,0&amp;tib=255,255,255&amp;iip=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111" y="4884452"/>
            <a:ext cx="4626864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AN.14_1#6443b9b9f.bracket?vcp=1&amp;pid=b920f4267&amp;color=0,0,0&amp;vpa=7&amp;vtp=1&amp;answeroption=D"/>
          <p:cNvSpPr txBox="1"/>
          <p:nvPr/>
        </p:nvSpPr>
        <p:spPr>
          <a:xfrm>
            <a:off x="449073" y="539651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5_1#ea72b8dc9?vcp=1&amp;pid=b920f4267&amp;color=0,0,0&amp;vtp=1&amp;bt=1&amp;bbb=1&amp;hb=1"/>
              <p:cNvSpPr/>
              <p:nvPr/>
            </p:nvSpPr>
            <p:spPr>
              <a:xfrm>
                <a:off x="576072" y="1878489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8.已知A,B两地的航线距离约为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𝐤𝐦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某款飞机的平均速度与普通客机的平均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速度相比提高了约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𝐤𝐦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𝐡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航行时间缩短了约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设该款飞机的平均速度为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𝐤𝐦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则由题意可列方程为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15_1#ea72b8dc9?vcp=1&amp;pid=b920f4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78489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9" r="-5499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5_2#ea72b8dc9.choices?vcp=1&amp;pid=b920f4267&amp;color=0,0,0&amp;vtp=1&amp;bbb=1"/>
              <p:cNvSpPr/>
              <p:nvPr/>
            </p:nvSpPr>
            <p:spPr>
              <a:xfrm>
                <a:off x="576072" y="3564033"/>
                <a:ext cx="10954512" cy="1193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𝟑𝟓𝟎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𝟑𝟎𝟎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𝟑𝟓𝟎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𝟑𝟓𝟎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𝟑𝟎𝟎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𝟑𝟓𝟎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𝟑𝟓𝟎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𝟑𝟓𝟎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𝟑𝟎𝟎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𝟑𝟓𝟎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𝟑𝟓𝟎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𝟑𝟎𝟎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5_2#ea72b8dc9.choices?vcp=1&amp;pid=b920f4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564033"/>
                <a:ext cx="10954512" cy="1193800"/>
              </a:xfrm>
              <a:prstGeom prst="rect">
                <a:avLst/>
              </a:prstGeom>
              <a:blipFill rotWithShape="1">
                <a:blip r:embed="rId2"/>
                <a:stretch>
                  <a:fillRect l="-1" t="-35" r="2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6_1#ea72b8dc9.bracket?vcp=1&amp;pid=b920f4267&amp;color=0,0,0&amp;vpa=8&amp;vtp=1&amp;answeroption=A"/>
          <p:cNvSpPr txBox="1"/>
          <p:nvPr/>
        </p:nvSpPr>
        <p:spPr>
          <a:xfrm>
            <a:off x="449072" y="36605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7_1#7e738160c?iti=2&amp;htil=2&amp;vcp=1&amp;pid=b920f426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76969" y="1516793"/>
            <a:ext cx="2160000" cy="213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7_2#7e738160c?iti=2&amp;htil=2&amp;vcp=1&amp;pid=b920f4267&amp;color=0,0,0&amp;vtp=1&amp;bbb=1"/>
          <p:cNvSpPr/>
          <p:nvPr/>
        </p:nvSpPr>
        <p:spPr>
          <a:xfrm>
            <a:off x="10718446" y="3942049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图2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7_3#7e738160c?htil=2&amp;sp=1&amp;vcp=1&amp;pid=b920f4267&amp;color=0,0,0&amp;vtp=1&amp;bt=1&amp;bbb=1&amp;hb=1"/>
              <p:cNvSpPr/>
              <p:nvPr/>
            </p:nvSpPr>
            <p:spPr>
              <a:xfrm>
                <a:off x="575945" y="1596390"/>
                <a:ext cx="8917305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9.用三角尺可按下面方法画角的平分线：如图2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在已知的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𝑨𝑶𝑩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的两边上分别取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𝑶𝑴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，再分别过点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作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的垂线，交点为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，画射线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平分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𝑨𝑶𝑩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作法中用到证明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𝑶𝑴𝑷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𝑶𝑵𝑷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全等的判定方法是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7_3#7e738160c?htil=2&amp;sp=1&amp;vcp=1&amp;pid=b920f4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45" y="1596390"/>
                <a:ext cx="8917305" cy="22352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7_4#7e738160c.choices?htil=2&amp;vcp=1&amp;pid=b920f4267&amp;color=0,0,0&amp;vtp=1&amp;bbb=1"/>
              <p:cNvSpPr/>
              <p:nvPr/>
            </p:nvSpPr>
            <p:spPr>
              <a:xfrm>
                <a:off x="576072" y="3843487"/>
                <a:ext cx="7863840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061210" algn="l"/>
                    <a:tab pos="4046220" algn="l"/>
                    <a:tab pos="6145530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𝐒𝐀𝐒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𝐒𝐒𝐒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𝐀𝐒𝐀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𝐇𝐋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7_4#7e738160c.choices?htil=2&amp;vcp=1&amp;pid=b920f4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43487"/>
                <a:ext cx="7863840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2" t="-88" r="2" b="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18_1#7e738160c.bracket?vcp=1&amp;pid=b920f4267&amp;color=0,0,0&amp;vpa=9&amp;vtp=1&amp;answeroption=D"/>
          <p:cNvSpPr txBox="1"/>
          <p:nvPr/>
        </p:nvSpPr>
        <p:spPr>
          <a:xfrm>
            <a:off x="6594602" y="387650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8cc0ec5ab?sp=1&amp;vcp=1&amp;pid=b920f4267&amp;color=0,0,0&amp;vtp=1&amp;bt=1&amp;bbb=1&amp;hb=1"/>
              <p:cNvSpPr/>
              <p:nvPr/>
            </p:nvSpPr>
            <p:spPr>
              <a:xfrm>
                <a:off x="576072" y="828680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10.一艘轮船和一艘渔船同时沿各自的航向从港口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出发，如图3所示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轮船从港口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沿北偏西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的方向航行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𝟔𝟎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𝐦𝐢𝐥𝐞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到达点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处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同一时刻渔船已航行到与港口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相距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𝟖𝟎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𝐦𝐢𝐥𝐞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处.若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两点相距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𝐦𝐢𝐥𝐞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𝑵𝑶𝑭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的度数为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19_1#8cc0ec5ab?sp=1&amp;vcp=1&amp;pid=b920f4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828680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r="-71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19_2#8cc0ec5ab?iti=3&amp;vcp=1&amp;pid=b920f426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2856" y="2610744"/>
            <a:ext cx="2971800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19_3#8cc0ec5ab?iti=3&amp;vcp=1&amp;pid=b920f4267&amp;color=0,0,0&amp;vtp=1&amp;bbb=1"/>
          <p:cNvSpPr/>
          <p:nvPr/>
        </p:nvSpPr>
        <p:spPr>
          <a:xfrm>
            <a:off x="5785231" y="4868296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图3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9_4#8cc0ec5ab.choices?vcp=1&amp;pid=b920f4267&amp;color=0,0,0&amp;vtp=1&amp;bbb=1"/>
              <p:cNvSpPr/>
              <p:nvPr/>
            </p:nvSpPr>
            <p:spPr>
              <a:xfrm>
                <a:off x="576072" y="546321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00985" algn="l"/>
                    <a:tab pos="5577205" algn="l"/>
                    <a:tab pos="836612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𝟕𝟎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9_4#8cc0ec5ab.choices?vcp=1&amp;pid=b920f4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463218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59" r="2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20_1#8cc0ec5ab.bracket?vcp=1&amp;pid=b920f4267&amp;color=0,0,0&amp;vpa=10&amp;vtp=1&amp;answeroption=C"/>
          <p:cNvSpPr txBox="1"/>
          <p:nvPr/>
        </p:nvSpPr>
        <p:spPr>
          <a:xfrm>
            <a:off x="6026912" y="5496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1_1#2a368c666?sp=1&amp;vcp=1&amp;pid=b920f4267&amp;color=0,0,0&amp;vtp=1&amp;bt=1&amp;bbb=1&amp;hb=1"/>
              <p:cNvSpPr/>
              <p:nvPr/>
            </p:nvSpPr>
            <p:spPr>
              <a:xfrm>
                <a:off x="576072" y="539986"/>
                <a:ext cx="10954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11.数学来源于生活.伞是生活中常见的工具，撑开后如图4所示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由此发现数学知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识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——抛物线.如图5，以伞柄所在的直线为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轴，以伞骨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的交点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为坐标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原点建立平面直角坐标系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为抛物线的顶点，点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在抛物线上，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轴对称.抛物线的解析式为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，若点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轴的距离是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𝐝𝐦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两点之间的距离是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21_1#2a368c666?sp=1&amp;vcp=1&amp;pid=b920f4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1" t="-8" r="-7667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21_3#2a368c666?iti=4&amp;htil=1&amp;vcp=1&amp;pid=b920f426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7168" y="3710413"/>
            <a:ext cx="1645920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C_4_BD.21_4#2a368c666?iti=5&amp;htil=1&amp;vcp=1&amp;pid=b920f426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8080" y="3426949"/>
            <a:ext cx="2569464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21_5#2a368c666?iti=4&amp;htil=1&amp;vcp=1&amp;pid=b920f4267&amp;color=0,0,0&amp;vtp=1&amp;bbb=1"/>
          <p:cNvSpPr/>
          <p:nvPr/>
        </p:nvSpPr>
        <p:spPr>
          <a:xfrm>
            <a:off x="3046603" y="5199869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图4</a:t>
            </a:r>
            <a:endParaRPr lang="en-US" altLang="zh-CN" sz="2400" dirty="0"/>
          </a:p>
        </p:txBody>
      </p:sp>
      <p:sp>
        <p:nvSpPr>
          <p:cNvPr id="6" name="QC_4_BD.21_6#2a368c666?iti=5&amp;htil=1&amp;vcp=1&amp;pid=b920f4267&amp;color=0,0,0&amp;vtp=1&amp;bbb=1"/>
          <p:cNvSpPr/>
          <p:nvPr/>
        </p:nvSpPr>
        <p:spPr>
          <a:xfrm>
            <a:off x="8519288" y="5199869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图5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21_7#2a368c666.choices?vcp=1&amp;pid=b920f4267&amp;color=0,0,0&amp;vtp=1&amp;bbb=1"/>
              <p:cNvSpPr/>
              <p:nvPr/>
            </p:nvSpPr>
            <p:spPr>
              <a:xfrm>
                <a:off x="576072" y="5796823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756535" algn="l"/>
                    <a:tab pos="5488305" algn="l"/>
                    <a:tab pos="823277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𝐝𝐦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𝐝𝐦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𝐝𝐦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𝐝𝐦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8" name="QC_4_BD.21_7#2a368c666.choices?vcp=1&amp;pid=b920f4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796823"/>
                <a:ext cx="10954512" cy="533400"/>
              </a:xfrm>
              <a:prstGeom prst="rect">
                <a:avLst/>
              </a:prstGeom>
              <a:blipFill rotWithShape="1">
                <a:blip r:embed="rId4"/>
                <a:stretch>
                  <a:fillRect l="-1" t="-102" r="2" b="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C_4_AN.22_1#2a368c666.bracket?vcp=1&amp;pid=b920f4267&amp;color=0,0,0&amp;vpa=11&amp;vtp=1&amp;answeroption=A"/>
          <p:cNvSpPr txBox="1"/>
          <p:nvPr/>
        </p:nvSpPr>
        <p:spPr>
          <a:xfrm>
            <a:off x="449072" y="582984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eb3436a49?sp=1&amp;vcp=1&amp;pid=b920f4267&amp;color=0,0,0&amp;vtp=1&amp;bt=1&amp;bbb=1&amp;hb=1"/>
              <p:cNvSpPr/>
              <p:nvPr/>
            </p:nvSpPr>
            <p:spPr>
              <a:xfrm>
                <a:off x="576072" y="1019461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12.如图6，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的切线，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为切点，连接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，分别交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𝑪𝑫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的长为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23_1#eb3436a49?sp=1&amp;vcp=1&amp;pid=b920f4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19461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26" r="-8362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23_2#eb3436a49?iti=6&amp;vcp=1&amp;pid=b920f426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7992" y="2265331"/>
            <a:ext cx="3072384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23_3#eb3436a49?iti=6&amp;vcp=1&amp;pid=b920f4267&amp;color=0,0,0&amp;vtp=1&amp;bbb=1"/>
          <p:cNvSpPr/>
          <p:nvPr/>
        </p:nvSpPr>
        <p:spPr>
          <a:xfrm>
            <a:off x="5780659" y="4541171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图6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23_4#eb3436a49.choices?vcp=1&amp;pid=b920f4267&amp;color=0,0,0&amp;vtp=1&amp;bbb=1"/>
              <p:cNvSpPr/>
              <p:nvPr/>
            </p:nvSpPr>
            <p:spPr>
              <a:xfrm>
                <a:off x="576072" y="5097431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769235" algn="l"/>
                    <a:tab pos="5513705" algn="l"/>
                    <a:tab pos="827087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𝟕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𝟕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23_4#eb3436a49.choices?vcp=1&amp;pid=b920f4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097431"/>
                <a:ext cx="10954512" cy="584200"/>
              </a:xfrm>
              <a:prstGeom prst="rect">
                <a:avLst/>
              </a:prstGeom>
              <a:blipFill rotWithShape="1">
                <a:blip r:embed="rId3"/>
                <a:stretch>
                  <a:fillRect l="-1" t="-49" r="2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24_1#eb3436a49.bracket?vcp=1&amp;pid=b920f4267&amp;color=0,0,0&amp;vpa=12&amp;vtp=1&amp;answeroption=C"/>
          <p:cNvSpPr txBox="1"/>
          <p:nvPr/>
        </p:nvSpPr>
        <p:spPr>
          <a:xfrm>
            <a:off x="5963412" y="518125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da8643e4?vcp=1&amp;pid=d4af9e144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二、填空题（本大题共4小题，每小题3分，共12分）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25_1#56dda60be?vcp=1&amp;pid=ada8643e4&amp;color=0,0,0&amp;vtp=1&amp;bbb=1"/>
              <p:cNvSpPr/>
              <p:nvPr/>
            </p:nvSpPr>
            <p:spPr>
              <a:xfrm>
                <a:off x="576072" y="1113273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13.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化简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𝟖</m:t>
                        </m:r>
                      </m:e>
                    </m:rad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25_1#56dda60be?vcp=1&amp;pid=ada8643e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3273"/>
                <a:ext cx="10954512" cy="584200"/>
              </a:xfrm>
              <a:prstGeom prst="rect">
                <a:avLst/>
              </a:prstGeom>
              <a:blipFill rotWithShape="1">
                <a:blip r:embed="rId1"/>
                <a:stretch>
                  <a:fillRect l="-1" t="-20" r="2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6_1#56dda60be.blank?vcp=1&amp;pid=ada8643e4&amp;color=0,0,0&amp;vpa=13&amp;vtp=1&amp;bbb=1&amp;rh=31.60504"/>
              <p:cNvSpPr/>
              <p:nvPr/>
            </p:nvSpPr>
            <p:spPr>
              <a:xfrm>
                <a:off x="2594420" y="1172666"/>
                <a:ext cx="720852" cy="4013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26_1#56dda60be.blank?vcp=1&amp;pid=ada8643e4&amp;color=0,0,0&amp;vpa=13&amp;vtp=1&amp;bbb=1&amp;rh=31.60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4420" y="1172666"/>
                <a:ext cx="720852" cy="401384"/>
              </a:xfrm>
              <a:prstGeom prst="rect">
                <a:avLst/>
              </a:prstGeom>
              <a:blipFill rotWithShape="1">
                <a:blip r:embed="rId2"/>
                <a:stretch>
                  <a:fillRect l="-62" t="-114" r="79" b="-106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BD.27_1#601f74a26?vcp=1&amp;pid=ada8643e4&amp;color=0,0,0&amp;vtp=1&amp;bbb=1&amp;hb=1"/>
              <p:cNvSpPr/>
              <p:nvPr/>
            </p:nvSpPr>
            <p:spPr>
              <a:xfrm>
                <a:off x="576072" y="1631125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14.某校有A，B，C，D四名同学参加坐位体前屈训练（满分15分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他们的平均成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绩分别是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𝐀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𝟓𝟔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𝐁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𝟓𝟕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𝐂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𝟓𝟔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</m:e>
                        </m:ba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𝐃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𝟓𝟕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方差分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别是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𝒔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𝐀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𝒔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𝐁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𝒔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𝐂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𝒔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𝐃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则成绩好且发挥稳定的是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同学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BD.27_1#601f74a26?vcp=1&amp;pid=ada8643e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31125"/>
                <a:ext cx="10954512" cy="2235200"/>
              </a:xfrm>
              <a:prstGeom prst="rect">
                <a:avLst/>
              </a:prstGeom>
              <a:blipFill rotWithShape="1">
                <a:blip r:embed="rId3"/>
                <a:stretch>
                  <a:fillRect l="-1" t="-20" r="-11266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4_AN.28_1#601f74a26.blank?vcp=1&amp;pid=ada8643e4&amp;color=0,0,0&amp;vpa=14&amp;vtp=1"/>
          <p:cNvSpPr/>
          <p:nvPr/>
        </p:nvSpPr>
        <p:spPr>
          <a:xfrm>
            <a:off x="554641" y="3279585"/>
            <a:ext cx="4413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D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9_1#e4c1ef93e?iti=7&amp;htil=4&amp;vcp=1&amp;pid=ada8643e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9099" y="1907445"/>
            <a:ext cx="2880360" cy="240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9_2#e4c1ef93e?iti=7&amp;htil=4&amp;vcp=1&amp;pid=ada8643e4&amp;color=0,0,0&amp;vtp=1&amp;bbb=1"/>
          <p:cNvSpPr/>
          <p:nvPr/>
        </p:nvSpPr>
        <p:spPr>
          <a:xfrm>
            <a:off x="9765754" y="4439317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图7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29_3#e4c1ef93e?htil=4&amp;sp=1&amp;vcp=1&amp;pid=ada8643e4&amp;color=0,0,0&amp;vtp=1&amp;bt=1&amp;bbb=1&amp;hb=1"/>
              <p:cNvSpPr/>
              <p:nvPr/>
            </p:nvSpPr>
            <p:spPr>
              <a:xfrm>
                <a:off x="576072" y="1852581"/>
                <a:ext cx="7946136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15.在温度不变的条件下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一次又一次地对汽缸顶部的活塞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加压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，加压后气体对汽缸壁的压强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𝒑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𝐤𝐏𝐚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与汽缸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内气体的体积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𝑽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𝐦𝐋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）成反比例，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𝒑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𝑽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的函数图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象如图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7所示.若压强由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𝟖𝟎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𝐤𝐏𝐚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加压到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𝐤𝐏𝐚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则气体体积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压缩了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𝐦𝐋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4_BD.29_3#e4c1ef93e?htil=4&amp;sp=1&amp;vcp=1&amp;pid=ada8643e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52581"/>
                <a:ext cx="7946136" cy="2794000"/>
              </a:xfrm>
              <a:prstGeom prst="rect">
                <a:avLst/>
              </a:prstGeom>
              <a:blipFill rotWithShape="1">
                <a:blip r:embed="rId2"/>
                <a:stretch>
                  <a:fillRect l="-2" t="-10" r="-9839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30_1#e4c1ef93e.blank?vcp=1&amp;pid=ada8643e4&amp;color=0,0,0&amp;vpa=15&amp;vtp=1&amp;bbb=1"/>
          <p:cNvSpPr/>
          <p:nvPr/>
        </p:nvSpPr>
        <p:spPr>
          <a:xfrm>
            <a:off x="1511903" y="4059841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15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1_1#f9e9ef6f3?sp=1&amp;vcp=1&amp;pid=ada8643e4&amp;color=0,0,0&amp;vtp=1&amp;bt=1&amp;bbb=1&amp;hb=1"/>
              <p:cNvSpPr/>
              <p:nvPr/>
            </p:nvSpPr>
            <p:spPr>
              <a:xfrm>
                <a:off x="576072" y="1072801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16.如图8，在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▱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𝟏𝟔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的平分线交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的延长线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𝑺</m:t>
                        </m:r>
                      </m:e>
                      <m:sub>
                        <m:r>
                          <a:rPr>
                            <a:latin typeface="Cambria Math" panose="02040503050406030204" pitchFamily="18" charset="0"/>
                          </a:rPr>
                          <m:t>△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𝑬𝑫𝑭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四边形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𝑭𝑩𝑪𝑫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: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𝟓𝟓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BD.31_1#f9e9ef6f3?sp=1&amp;vcp=1&amp;pid=ada8643e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72801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26" r="-14350" b="-1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31_2#f9e9ef6f3?iti=8&amp;vcp=1&amp;pid=ada8643e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1064" y="2321465"/>
            <a:ext cx="4206240" cy="277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4_BD.31_3#f9e9ef6f3?iti=8&amp;vcp=1&amp;pid=ada8643e4&amp;color=0,0,0&amp;vtp=1&amp;bbb=1"/>
          <p:cNvSpPr/>
          <p:nvPr/>
        </p:nvSpPr>
        <p:spPr>
          <a:xfrm>
            <a:off x="5780659" y="5219097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图8</a:t>
            </a:r>
            <a:endParaRPr lang="en-US" altLang="zh-CN" sz="2400" dirty="0"/>
          </a:p>
        </p:txBody>
      </p:sp>
      <p:sp>
        <p:nvSpPr>
          <p:cNvPr id="5" name="QB_4_AN.32_1#f9e9ef6f3.blank?vcp=1&amp;pid=ada8643e4&amp;color=0,0,0&amp;vpa=16&amp;vtp=1&amp;bbb=1"/>
          <p:cNvSpPr/>
          <p:nvPr/>
        </p:nvSpPr>
        <p:spPr>
          <a:xfrm>
            <a:off x="6528212" y="1586389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10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dbbc530d?vcp=1&amp;pid=d4af9e144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三、解答题（本大题共7小题，共72分.解答应写出文字说明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、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证明过程或演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算步骤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33_1#a02d8a2d3?vcp=1&amp;pid=5dbbc530d&amp;color=0,0,0&amp;vtp=1&amp;bbb=1"/>
              <p:cNvSpPr/>
              <p:nvPr/>
            </p:nvSpPr>
            <p:spPr>
              <a:xfrm>
                <a:off x="576072" y="1739900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17.（本题满分8分）计算：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|−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|+</m:t>
                    </m:r>
                    <m:rad>
                      <m:rad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g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𝟖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−(−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4_BD.33_1#a02d8a2d3?vcp=1&amp;pid=5dbbc53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39900"/>
                <a:ext cx="10954512" cy="584200"/>
              </a:xfrm>
              <a:prstGeom prst="rect">
                <a:avLst/>
              </a:prstGeom>
              <a:blipFill rotWithShape="1">
                <a:blip r:embed="rId1"/>
                <a:stretch>
                  <a:fillRect l="-1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4_1#a02d8a2d3?vcp=1&amp;pid=5dbbc530d&amp;color=0,0,0&amp;vtp=1&amp;bbb=1"/>
              <p:cNvSpPr/>
              <p:nvPr/>
            </p:nvSpPr>
            <p:spPr>
              <a:xfrm>
                <a:off x="576072" y="2324100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解：原式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（4分）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.（8分）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AN.34_1#a02d8a2d3?vcp=1&amp;pid=5dbbc53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24100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35_1#c508323a0?vcp=1&amp;pid=5dbbc530d&amp;color=0,0,0&amp;vtp=1&amp;bbb=1"/>
              <p:cNvSpPr/>
              <p:nvPr/>
            </p:nvSpPr>
            <p:spPr>
              <a:xfrm>
                <a:off x="576072" y="2808859"/>
                <a:ext cx="10954512" cy="90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18.（本题满分10分）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解方程组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𝟏𝟎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4_BD.35_1#c508323a0?vcp=1&amp;pid=5dbbc53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08859"/>
                <a:ext cx="10954512" cy="901700"/>
              </a:xfrm>
              <a:prstGeom prst="rect">
                <a:avLst/>
              </a:prstGeom>
              <a:blipFill rotWithShape="1">
                <a:blip r:embed="rId3"/>
                <a:stretch>
                  <a:fillRect l="-1" t="-28" r="2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36_1#c508323a0?vcp=1&amp;pid=5dbbc530d&amp;color=0,0,0&amp;vtp=1&amp;bbb=1&amp;hb=1"/>
              <p:cNvSpPr/>
              <p:nvPr/>
            </p:nvSpPr>
            <p:spPr>
              <a:xfrm>
                <a:off x="576072" y="3710559"/>
                <a:ext cx="10954512" cy="2514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300"/>
                  </a:lnSpc>
                </a:pP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解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𝟏𝟎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②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②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𝟏𝟖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.（3分）解得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.（5分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把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代入①，得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.（7分）解得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.（9分）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原方程组的解是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71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𝟏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4_AN.36_1#c508323a0?vcp=1&amp;pid=5dbbc530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710559"/>
                <a:ext cx="10954512" cy="2514600"/>
              </a:xfrm>
              <a:prstGeom prst="rect">
                <a:avLst/>
              </a:prstGeom>
              <a:blipFill rotWithShape="1">
                <a:blip r:embed="rId4"/>
                <a:stretch>
                  <a:fillRect l="-1" t="-10" r="-3342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7_1#ce311a663?sp=1&amp;vcp=1&amp;pid=5dbbc530d&amp;color=0,0,0&amp;vtp=1&amp;bt=1&amp;bbb=1"/>
              <p:cNvSpPr/>
              <p:nvPr/>
            </p:nvSpPr>
            <p:spPr>
              <a:xfrm>
                <a:off x="576072" y="783948"/>
                <a:ext cx="7602013" cy="10706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19.（本题满分10分）如图9，在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▱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垂足为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37_1#ce311a663?sp=1&amp;vcp=1&amp;pid=5dbbc530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83948"/>
                <a:ext cx="7602013" cy="1070609"/>
              </a:xfrm>
              <a:prstGeom prst="rect">
                <a:avLst/>
              </a:prstGeom>
              <a:blipFill rotWithShape="1">
                <a:blip r:embed="rId1"/>
                <a:stretch>
                  <a:fillRect l="-2" t="-1991" r="-13817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7_2#ce311a663?iti=9&amp;vcp=1&amp;pid=5dbbc530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9218" y="851276"/>
            <a:ext cx="2930459" cy="148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37_3#ce311a663?iti=9&amp;vcp=1&amp;pid=5dbbc530d&amp;color=0,0,0&amp;vtp=1&amp;bbb=1"/>
          <p:cNvSpPr/>
          <p:nvPr/>
        </p:nvSpPr>
        <p:spPr>
          <a:xfrm>
            <a:off x="9847397" y="2416107"/>
            <a:ext cx="527050" cy="5717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图9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38_1#84bbf0554?vcp=1&amp;pid=ce311a663&amp;color=0,0,0&amp;vtp=1&amp;bt=1&amp;bbb=1&amp;hb=1"/>
              <p:cNvSpPr/>
              <p:nvPr/>
            </p:nvSpPr>
            <p:spPr>
              <a:xfrm>
                <a:off x="576072" y="2987899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（1）过点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，垂足为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 err="1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尺规作图，保留作图痕迹，</a:t>
                </a:r>
                <a:r>
                  <a:rPr lang="en-US" altLang="zh-CN" sz="2400" b="1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不</a:t>
                </a:r>
                <a:endParaRPr lang="en-US" altLang="zh-CN" sz="2400" b="1" i="0" dirty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写作法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BD.38_1#84bbf0554?vcp=1&amp;pid=ce311a66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987899"/>
                <a:ext cx="10954512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1" t="-20" r="-958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39_1#84bbf0554?vcp=1&amp;pid=ce311a663&amp;color=0,0,0&amp;vtp=1&amp;bbb=1"/>
              <p:cNvSpPr/>
              <p:nvPr/>
            </p:nvSpPr>
            <p:spPr>
              <a:xfrm>
                <a:off x="576072" y="4121241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解：如答图25，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为所求作.（5分）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AN.39_1#84bbf0554?vcp=1&amp;pid=ce311a66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121241"/>
                <a:ext cx="10954512" cy="533400"/>
              </a:xfrm>
              <a:prstGeom prst="rect">
                <a:avLst/>
              </a:prstGeom>
              <a:blipFill rotWithShape="1">
                <a:blip r:embed="rId4"/>
                <a:stretch>
                  <a:fillRect l="-1" t="-17" r="2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O_5_AN.41_2#69ebe66f2?iti=10&amp;vcp=1&amp;pid=ce311a663&amp;color=0,0,0&amp;mp=1&amp;tib=255,255,255&amp;vtp=1&amp;bt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4565" y="4338733"/>
            <a:ext cx="2448391" cy="12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O_5_AN.41_3#69ebe66f2?iti=10&amp;vcp=1&amp;pid=ce311a663&amp;color=0,0,0&amp;mp=1&amp;vtp=1&amp;bbb=1"/>
          <p:cNvSpPr/>
          <p:nvPr/>
        </p:nvSpPr>
        <p:spPr>
          <a:xfrm>
            <a:off x="8889771" y="5844114"/>
            <a:ext cx="985837" cy="47941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答图25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0_1#69ebe66f2?vcp=1&amp;pid=ce311a663&amp;color=0,0,0&amp;vtp=1&amp;bt=1&amp;bbb=1"/>
              <p:cNvSpPr/>
              <p:nvPr/>
            </p:nvSpPr>
            <p:spPr>
              <a:xfrm>
                <a:off x="576072" y="1657101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（2）猜想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之间的数量关系，并说明理由.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0_1#69ebe66f2?vcp=1&amp;pid=ce311a66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57101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2" r="2" b="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1_1#69ebe66f2?vcp=1&amp;pid=ce311a663&amp;color=0,0,0&amp;vtp=1&amp;bbb=1&amp;hb=1"/>
              <p:cNvSpPr/>
              <p:nvPr/>
            </p:nvSpPr>
            <p:spPr>
              <a:xfrm>
                <a:off x="576072" y="2178998"/>
                <a:ext cx="10954512" cy="297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.（6分）理由：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𝑪𝑭𝑫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是平行四边形，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102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7分）在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𝑨𝑬𝑩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𝑪𝑭𝑫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𝑨𝑩𝑬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𝑪𝑫𝑭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𝑨𝑩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𝑪𝑫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𝑨𝑩𝑬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≌△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𝐀𝐀𝐒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（9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𝑨𝑬𝑪𝑭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是平行四边形.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.（10分）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1_1#69ebe66f2?vcp=1&amp;pid=ce311a66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178998"/>
                <a:ext cx="10954512" cy="2971800"/>
              </a:xfrm>
              <a:prstGeom prst="rect">
                <a:avLst/>
              </a:prstGeom>
              <a:blipFill rotWithShape="1">
                <a:blip r:embed="rId2"/>
                <a:stretch>
                  <a:fillRect l="-1" t="-11" r="-20153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42_1#4a42a2712?iti=11&amp;htil=5&amp;vcp=1&amp;pid=5dbbc530d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128" y="705744"/>
            <a:ext cx="3621024" cy="406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42_2#4a42a2712?iti=11&amp;htil=5&amp;vcp=1&amp;pid=5dbbc530d&amp;color=0,0,0&amp;vtp=1&amp;bbb=1"/>
          <p:cNvSpPr/>
          <p:nvPr/>
        </p:nvSpPr>
        <p:spPr>
          <a:xfrm>
            <a:off x="9352915" y="4901824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图10</a:t>
            </a:r>
            <a:endParaRPr lang="en-US" altLang="zh-CN" sz="2400" dirty="0"/>
          </a:p>
        </p:txBody>
      </p:sp>
      <p:sp>
        <p:nvSpPr>
          <p:cNvPr id="4" name="QO_4_BD.42_3#4a42a2712?htil=5&amp;sp=1&amp;vcp=1&amp;pid=5dbbc530d&amp;color=0,0,0&amp;vtp=1&amp;bt=1&amp;bbb=1&amp;hb=1&amp;hs=1"/>
          <p:cNvSpPr/>
          <p:nvPr/>
        </p:nvSpPr>
        <p:spPr>
          <a:xfrm>
            <a:off x="576072" y="650880"/>
            <a:ext cx="7196328" cy="502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20.（本题满分10分）所谓“开门杀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就是在马路上突然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打开汽车车门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致使行人或车辆经过时来不及反应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发生碰撞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.即使有交通安全规则约束，现实中“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开门杀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” 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却屡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“刹”不止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究其原因是很多人并没有意识到这类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交通事故的严重后果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为了加强中学生的交通安全意识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某市针对在校中学生开展了交通安全专项宣传活动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在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活动前和活动后分别随机抽取了部分中学生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，就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打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开汽车车门前是否观察车后情况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”进行问卷调查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调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查共有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“A.每次、B.经常、C.偶尔、D.从不”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4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个选项</a:t>
            </a:r>
            <a:endParaRPr lang="en-US" altLang="zh-CN" sz="2400" dirty="0"/>
          </a:p>
        </p:txBody>
      </p:sp>
      <p:sp>
        <p:nvSpPr>
          <p:cNvPr id="5" name="QO_4_BD.42_3#4a42a2712?htil=5&amp;sp=1&amp;vcp=1&amp;pid=5dbbc530d&amp;color=0,0,0&amp;vtp=1&amp;bt=1&amp;bbb=1&amp;hb=1&amp;hs=1"/>
          <p:cNvSpPr/>
          <p:nvPr/>
        </p:nvSpPr>
        <p:spPr>
          <a:xfrm>
            <a:off x="572401" y="5641018"/>
            <a:ext cx="10951947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只能单选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）.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该校将收集到的数据绘制成如下统计表图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2_4#4a42a2712?sp=1&amp;vcp=1&amp;pid=5dbbc530d&amp;color=0,0,0&amp;mp=1&amp;vtp=1&amp;bt=1&amp;bbb=1"/>
          <p:cNvSpPr/>
          <p:nvPr/>
        </p:nvSpPr>
        <p:spPr>
          <a:xfrm>
            <a:off x="576072" y="13519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活动前的数据统计表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QO_4_BD.42_5#4a42a2712?colgroup=5,5,2,5,5,8&amp;vcp=1&amp;pid=5dbbc530d&amp;color=0,0,0&amp;mp=1&amp;vtp=1&amp;bbb=1"/>
              <p:cNvGraphicFramePr>
                <a:graphicFrameLocks noGrp="1"/>
              </p:cNvGraphicFramePr>
              <p:nvPr/>
            </p:nvGraphicFramePr>
            <p:xfrm>
              <a:off x="576072" y="1955070"/>
              <a:ext cx="10890504" cy="1077976"/>
            </p:xfrm>
            <a:graphic>
              <a:graphicData uri="http://schemas.openxmlformats.org/drawingml/2006/table">
                <a:tbl>
                  <a:tblPr/>
                  <a:tblGrid>
                    <a:gridCol w="1837944"/>
                    <a:gridCol w="1828800"/>
                    <a:gridCol w="850392"/>
                    <a:gridCol w="1828800"/>
                    <a:gridCol w="1828800"/>
                    <a:gridCol w="2715768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  <a:cs typeface="Times New Roman" pitchFamily="34" charset="-120"/>
                                </a:rPr>
                                <m:t>𝒂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510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177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1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34" charset="0"/>
                              <a:ea typeface="宋体" pitchFamily="2" charset="-122"/>
                              <a:cs typeface="宋体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000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QO_4_BD.42_5#4a42a2712?colgroup=5,5,2,5,5,8&amp;vcp=1&amp;pid=5dbbc530d&amp;color=0,0,0&amp;mp=1&amp;vtp=1&amp;bbb=1"/>
              <p:cNvGraphicFramePr>
                <a:graphicFrameLocks noGrp="1"/>
              </p:cNvGraphicFramePr>
              <p:nvPr/>
            </p:nvGraphicFramePr>
            <p:xfrm>
              <a:off x="576072" y="1955070"/>
              <a:ext cx="10890504" cy="1077976"/>
            </p:xfrm>
            <a:graphic>
              <a:graphicData uri="http://schemas.openxmlformats.org/drawingml/2006/table">
                <a:tbl>
                  <a:tblPr/>
                  <a:tblGrid>
                    <a:gridCol w="1837944"/>
                    <a:gridCol w="1828800"/>
                    <a:gridCol w="850392"/>
                    <a:gridCol w="1828800"/>
                    <a:gridCol w="1828800"/>
                    <a:gridCol w="2715768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510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177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1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34" charset="0"/>
                              <a:ea typeface="宋体" pitchFamily="2" charset="-122"/>
                              <a:cs typeface="宋体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000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43_1#cc91542d7?vcp=1&amp;pid=4a42a2712&amp;color=0,0,0&amp;vtp=1&amp;bbb=1"/>
              <p:cNvSpPr/>
              <p:nvPr/>
            </p:nvSpPr>
            <p:spPr>
              <a:xfrm>
                <a:off x="576072" y="3161570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（1）求表中B类别对应的人数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43_1#cc91542d7?vcp=1&amp;pid=4a42a271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161570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101" r="2" b="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44_1#cc91542d7?vcp=1&amp;pid=4a42a2712&amp;color=0,0,0&amp;vtp=1&amp;bbb=1"/>
              <p:cNvSpPr/>
              <p:nvPr/>
            </p:nvSpPr>
            <p:spPr>
              <a:xfrm>
                <a:off x="576072" y="3692103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解：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𝟔𝟖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𝟏𝟕𝟕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𝟐𝟒𝟓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的值为245.（2分）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44_1#cc91542d7?vcp=1&amp;pid=4a42a271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692103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40" r="2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BD.45_1#ba99dbfa9?vcp=1&amp;pid=4a42a2712&amp;color=0,0,0&amp;vtp=1&amp;bbb=1&amp;hb=1"/>
          <p:cNvSpPr/>
          <p:nvPr/>
        </p:nvSpPr>
        <p:spPr>
          <a:xfrm>
            <a:off x="576072" y="41691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（2）为了更直观地反映A，B，C，D各类别所占的百分比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最适合的统计图是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itchFamily="34" charset="0"/>
                <a:ea typeface="宋体" pitchFamily="2" charset="-122"/>
                <a:cs typeface="宋体" pitchFamily="34" charset="-120"/>
              </a:rPr>
              <a:t>___________________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填“扇形统计图”“条形统计图”或“折线统计图”）.</a:t>
            </a:r>
            <a:endParaRPr lang="en-US" altLang="zh-CN" sz="2400" dirty="0"/>
          </a:p>
        </p:txBody>
      </p:sp>
      <p:sp>
        <p:nvSpPr>
          <p:cNvPr id="7" name="QB_5_AN.46_1#ba99dbfa9.blank?vcp=1&amp;pid=4a42a2712&amp;color=0,0,0&amp;vpa=17&amp;vtp=1&amp;bbb=1"/>
          <p:cNvSpPr/>
          <p:nvPr/>
        </p:nvSpPr>
        <p:spPr>
          <a:xfrm>
            <a:off x="580041" y="4700048"/>
            <a:ext cx="28241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扇形统计图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（4分）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1#43ca0657b?vcp=1&amp;pid=4a42a2712&amp;color=0,0,0&amp;mp=1&amp;vtp=1&amp;bt=1&amp;bbb=1&amp;hb=1"/>
          <p:cNvSpPr/>
          <p:nvPr/>
        </p:nvSpPr>
        <p:spPr>
          <a:xfrm>
            <a:off x="576072" y="230089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（3）若该市有4万名中学生，请你估计活动前，就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打开汽车车门前是否观察车后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情况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”，选择“D.从不”的人数.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8_1#43ca0657b?vcp=1&amp;pid=4a42a2712&amp;color=0,0,0&amp;vtp=1&amp;bbb=1&amp;hb=1"/>
              <p:cNvSpPr/>
              <p:nvPr/>
            </p:nvSpPr>
            <p:spPr>
              <a:xfrm>
                <a:off x="576072" y="3409855"/>
                <a:ext cx="10954512" cy="114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𝟏𝟕𝟕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𝟎𝟎𝟎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𝟎𝟖𝟎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（名）.（6分）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估计活动前该市4万名中学生选择“D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从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不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”的有7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080名.（7分）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8_1#43ca0657b?vcp=1&amp;pid=4a42a271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409855"/>
                <a:ext cx="10954512" cy="1143000"/>
              </a:xfrm>
              <a:prstGeom prst="rect">
                <a:avLst/>
              </a:prstGeom>
              <a:blipFill rotWithShape="1">
                <a:blip r:embed="rId1"/>
                <a:stretch>
                  <a:fillRect l="-1" t="-47" r="-7070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9a7050e07?vcp=1&amp;pid=4a42a2712&amp;color=0,0,0&amp;vtp=1&amp;bt=1&amp;bbb=1&amp;hb=1"/>
          <p:cNvSpPr/>
          <p:nvPr/>
        </p:nvSpPr>
        <p:spPr>
          <a:xfrm>
            <a:off x="576072" y="173593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（4）根据宣传活动前后的统计数据，请你选择一个角度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写出一条此次宣传活动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的效果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0_1#9a7050e07?vcp=1&amp;pid=4a42a2712&amp;color=0,0,0&amp;vtp=1&amp;bbb=1&amp;hb=1"/>
              <p:cNvSpPr/>
              <p:nvPr/>
            </p:nvSpPr>
            <p:spPr>
              <a:xfrm>
                <a:off x="576072" y="2844895"/>
                <a:ext cx="10954512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宣传活动前选择“D.从不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”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的百分比为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𝟏𝟕𝟕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𝟎𝟎𝟎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%=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，（8分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而宣传活动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后选择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“D.从不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”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的百分比为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𝟖𝟗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𝟒𝟒𝟖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𝟑𝟓𝟏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𝟏𝟏𝟐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𝟖𝟗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%=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.（8分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开展宣传活动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后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，选择“D.从不”的百分比从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下降到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因此开展的宣传活动有效果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答案不唯一，合理即可）（10分）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50_1#9a7050e07?vcp=1&amp;pid=4a42a271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44895"/>
                <a:ext cx="10954512" cy="22860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-9272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51_1#1dba62c98?iti=12&amp;htil=6&amp;vcp=1&amp;pid=5dbbc530d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6034" y="708284"/>
            <a:ext cx="3227832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51_2#1dba62c98?iti=12&amp;htil=6&amp;vcp=1&amp;pid=5dbbc530d&amp;color=0,0,0&amp;vtp=1&amp;bbb=1"/>
          <p:cNvSpPr/>
          <p:nvPr/>
        </p:nvSpPr>
        <p:spPr>
          <a:xfrm>
            <a:off x="9478638" y="3011556"/>
            <a:ext cx="66262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图11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51_3#1dba62c98?htil=6&amp;sp=1&amp;vcp=1&amp;pid=5dbbc530d&amp;color=0,0,0&amp;vtp=1&amp;bt=1&amp;bbb=1&amp;hb=1&amp;hs=1"/>
              <p:cNvSpPr/>
              <p:nvPr/>
            </p:nvSpPr>
            <p:spPr>
              <a:xfrm>
                <a:off x="576072" y="653420"/>
                <a:ext cx="7589520" cy="3352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21.（本题满分10分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登机桥是用来连接候机厅与飞机之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间的可移动升降通道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，一端连接航站楼的登机口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一端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扣在飞机舱门上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（接机口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旅客由对应登机口进入飞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.当飞机停靠在指定位置处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登机桥通过在竖直方向上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调节桥头高度与舱门进行匹配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.如图11，飞机停靠在点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处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，距离航站楼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为使乘客能够顺利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51_3#1dba62c98?htil=6&amp;sp=1&amp;vcp=1&amp;pid=5dbbc530d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653420"/>
                <a:ext cx="7589520" cy="3352800"/>
              </a:xfrm>
              <a:prstGeom prst="rect">
                <a:avLst/>
              </a:prstGeom>
              <a:blipFill rotWithShape="1">
                <a:blip r:embed="rId2"/>
                <a:stretch>
                  <a:fillRect l="-2" r="-77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51_3#1dba62c98?htil=6&amp;sp=1&amp;vcp=1&amp;pid=5dbbc530d&amp;color=0,0,0&amp;vtp=1&amp;bt=1&amp;bbb=1&amp;hb=1&amp;hs=1"/>
              <p:cNvSpPr/>
              <p:nvPr/>
            </p:nvSpPr>
            <p:spPr>
              <a:xfrm>
                <a:off x="576072" y="3992558"/>
                <a:ext cx="10951947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登机需要调整接机口的高度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，起初登机桥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与水平面的夹角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𝑭𝑪𝑴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调节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接机桥的高度使接机口到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的位置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𝟏𝟖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请求接机口调节的高度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 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结果精确到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.参考数据：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𝟏𝟕</m:t>
                    </m:r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𝟗𝟖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𝟏𝟖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𝟏𝟖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𝟑𝟏</m:t>
                    </m:r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𝟏𝟖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𝟗𝟓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𝟏𝟖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4_BD.51_3#1dba62c98?htil=6&amp;sp=1&amp;vcp=1&amp;pid=5dbbc530d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92558"/>
                <a:ext cx="10951947" cy="2235200"/>
              </a:xfrm>
              <a:prstGeom prst="rect">
                <a:avLst/>
              </a:prstGeom>
              <a:blipFill rotWithShape="1">
                <a:blip r:embed="rId3"/>
                <a:stretch>
                  <a:fillRect l="-1" t="-14" r="-5263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52_1#1dba62c98?vcp=1&amp;pid=5dbbc530d&amp;color=0,0,0&amp;vtp=1&amp;bt=1&amp;bbb=1&amp;hb=1"/>
              <p:cNvSpPr/>
              <p:nvPr/>
            </p:nvSpPr>
            <p:spPr>
              <a:xfrm>
                <a:off x="576072" y="1258856"/>
                <a:ext cx="10954512" cy="439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解：由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得四边形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𝑪𝑴𝑬𝑫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和四边形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𝑵𝑬𝑫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均为矩形.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（2分）在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𝑭𝑪𝑴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𝑭𝑴𝑪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zh-CN" altLang="en-US" sz="2400" b="1" i="0" kern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𝑭𝑴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𝑪𝑴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5分）在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𝑭𝑵𝑪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𝟏𝟖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𝑭𝑵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𝑪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′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𝑵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𝟏𝟖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（7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𝑭𝑴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.（9分）答：接机口调节的高度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AN.52_1#1dba62c98?vcp=1&amp;pid=5dbbc530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58856"/>
                <a:ext cx="10954512" cy="4394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14814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3_1#d97997705?sp=1&amp;vcp=1&amp;pid=5dbbc530d&amp;color=0,0,0&amp;vtp=1&amp;bt=1&amp;bbb=1&amp;hb=1"/>
          <p:cNvSpPr/>
          <p:nvPr/>
        </p:nvSpPr>
        <p:spPr>
          <a:xfrm>
            <a:off x="576072" y="2029619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22.（本题满分12分）项目化学习.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项目主题】老陈醋最优销售单价.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项目背景】某品牌老陈醋清鲜香醇，深受人们喜爱.某校综合实践小组以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探究老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陈醋最优销售单价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”为主题展开项目化学习.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驱动任务】探究老陈醋销售总利润与销售单价的关系.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3_2#d97997705?sp=1&amp;vcp=1&amp;pid=5dbbc530d&amp;color=0,0,0&amp;mp=1&amp;vtp=1&amp;bt=1&amp;bbb=1&amp;hb=1"/>
          <p:cNvSpPr/>
          <p:nvPr/>
        </p:nvSpPr>
        <p:spPr>
          <a:xfrm>
            <a:off x="576072" y="165039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【研究步骤】（1）实践小组了解到每壶老陈醋的成本为20元；（2）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试营业期间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不断调整老陈醋销售单价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，并对其销售量进行统计（不考虑其他因素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），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结果如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下表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；（3）分析数据，得出结论.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QO_4_BD.53_3#d97997705?colgroup=9,1,3,3,3,3,3,1&amp;vcp=1&amp;pid=5dbbc530d&amp;color=0,0,0&amp;mp=1&amp;vtp=1&amp;bbb=1"/>
              <p:cNvGraphicFramePr>
                <a:graphicFrameLocks noGrp="1"/>
              </p:cNvGraphicFramePr>
              <p:nvPr/>
            </p:nvGraphicFramePr>
            <p:xfrm>
              <a:off x="576072" y="3435001"/>
              <a:ext cx="10890504" cy="1077976"/>
            </p:xfrm>
            <a:graphic>
              <a:graphicData uri="http://schemas.openxmlformats.org/drawingml/2006/table">
                <a:tbl>
                  <a:tblPr/>
                  <a:tblGrid>
                    <a:gridCol w="3182112"/>
                    <a:gridCol w="630936"/>
                    <a:gridCol w="1289304"/>
                    <a:gridCol w="1289304"/>
                    <a:gridCol w="1289304"/>
                    <a:gridCol w="1289304"/>
                    <a:gridCol w="1289304"/>
                    <a:gridCol w="630936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老陈醋销售单价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  <a:cs typeface="Times New Roman" pitchFamily="34" charset="-120"/>
                                </a:rPr>
                                <m:t>𝒙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  <a:cs typeface="Times New Roman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Times New Roman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Times New Roman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每天销售数量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  <a:cs typeface="Times New Roman" pitchFamily="34" charset="-120"/>
                                </a:rPr>
                                <m:t>𝒚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2" charset="-122"/>
                                  <a:cs typeface="Times New Roman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Times New Roman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52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48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44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Times New Roman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QO_4_BD.53_3#d97997705?colgroup=9,1,3,3,3,3,3,1&amp;vcp=1&amp;pid=5dbbc530d&amp;color=0,0,0&amp;mp=1&amp;vtp=1&amp;bbb=1"/>
              <p:cNvGraphicFramePr>
                <a:graphicFrameLocks noGrp="1"/>
              </p:cNvGraphicFramePr>
              <p:nvPr/>
            </p:nvGraphicFramePr>
            <p:xfrm>
              <a:off x="576072" y="3435001"/>
              <a:ext cx="10890504" cy="1077976"/>
            </p:xfrm>
            <a:graphic>
              <a:graphicData uri="http://schemas.openxmlformats.org/drawingml/2006/table">
                <a:tbl>
                  <a:tblPr/>
                  <a:tblGrid>
                    <a:gridCol w="3182112"/>
                    <a:gridCol w="630936"/>
                    <a:gridCol w="1289304"/>
                    <a:gridCol w="1289304"/>
                    <a:gridCol w="1289304"/>
                    <a:gridCol w="1289304"/>
                    <a:gridCol w="1289304"/>
                    <a:gridCol w="630936"/>
                  </a:tblGrid>
                  <a:tr h="53911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Times New Roman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Times New Roman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Times New Roman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52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48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44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2" charset="-122"/>
                              <a:cs typeface="Times New Roman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Times New Roman" pitchFamily="34" charset="-120"/>
                            </a:rPr>
                            <a:t>…</a:t>
                          </a:r>
                          <a:endParaRPr lang="en-US" altLang="zh-CN" sz="1200" dirty="0">
                            <a:latin typeface="宋体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O_4_BD.53_4#d97997705?vcp=1&amp;pid=5dbbc530d&amp;color=0,0,0&amp;mp=1&amp;vtp=1&amp;bbb=1"/>
          <p:cNvSpPr/>
          <p:nvPr/>
        </p:nvSpPr>
        <p:spPr>
          <a:xfrm>
            <a:off x="576072" y="464150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【问题解决】请根据此项目实施的相关信息完成下列任务.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73dee328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2025年初中学业水平考试模拟测试卷（六）</a:t>
            </a:r>
            <a:endParaRPr lang="en-US" altLang="zh-CN" sz="4800" dirty="0"/>
          </a:p>
        </p:txBody>
      </p:sp>
      <p:sp>
        <p:nvSpPr>
          <p:cNvPr id="3" name="C_1#873dee328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数</a:t>
            </a:r>
            <a:r>
              <a:rPr lang="en-US" altLang="zh-CN" sz="4000" b="1" i="0" dirty="0">
                <a:solidFill>
                  <a:srgbClr val="000000"/>
                </a:solidFill>
                <a:latin typeface="宋体" pitchFamily="34" charset="0"/>
                <a:ea typeface="宋体" pitchFamily="2" charset="-122"/>
                <a:cs typeface="宋体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学</a:t>
            </a:r>
            <a:endParaRPr lang="en-US" altLang="zh-CN" sz="4000" dirty="0"/>
          </a:p>
        </p:txBody>
      </p:sp>
      <p:sp>
        <p:nvSpPr>
          <p:cNvPr id="4" name="C_1#873dee328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2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54_1#9e21a5a86?vcp=1&amp;pid=d97997705&amp;color=0,0,0&amp;vtp=1&amp;bt=1&amp;bbb=1&amp;hb=1"/>
              <p:cNvSpPr/>
              <p:nvPr/>
            </p:nvSpPr>
            <p:spPr>
              <a:xfrm>
                <a:off x="576072" y="1572487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（1）根据表中信息可知：该老陈醋每天的销售数量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（单位：壶）是销售单价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单位：元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填“一次”“二次”或“反比例”）函数，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的函数解析式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______________________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54_1#9e21a5a86?vcp=1&amp;pid=d9799770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72487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4" r="-294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55_1#9e21a5a86.blank?vcp=1&amp;pid=d97997705&amp;color=0,0,0&amp;vpa=18&amp;vtp=1&amp;bbb=1"/>
          <p:cNvSpPr/>
          <p:nvPr/>
        </p:nvSpPr>
        <p:spPr>
          <a:xfrm>
            <a:off x="2737454" y="2103347"/>
            <a:ext cx="8334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一次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56_1#9e21a5a86.blank?vcp=1&amp;pid=d97997705&amp;color=0,0,0&amp;vpa=19&amp;vtp=1&amp;bbb=1"/>
              <p:cNvSpPr/>
              <p:nvPr/>
            </p:nvSpPr>
            <p:spPr>
              <a:xfrm>
                <a:off x="848328" y="2762021"/>
                <a:ext cx="3367088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（6分）</a:t>
                </a:r>
                <a:endParaRPr lang="en-US" altLang="zh-CN" sz="100" dirty="0">
                  <a:solidFill>
                    <a:srgbClr val="A00021"/>
                  </a:solidFill>
                </a:endParaRPr>
              </a:p>
            </p:txBody>
          </p:sp>
        </mc:Choice>
        <mc:Fallback>
          <p:sp>
            <p:nvSpPr>
              <p:cNvPr id="4" name="QB_5_AN.56_1#9e21a5a86.blank?vcp=1&amp;pid=d97997705&amp;color=0,0,0&amp;vpa=1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328" y="2762021"/>
                <a:ext cx="3367088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1998" t="-107" r="-2066" b="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57_1#9e21a5a86?vcp=1&amp;pid=d97997705&amp;color=0,0,0&amp;vtp=1&amp;bbb=1&amp;hb=1"/>
              <p:cNvSpPr/>
              <p:nvPr/>
            </p:nvSpPr>
            <p:spPr>
              <a:xfrm>
                <a:off x="576072" y="3273325"/>
                <a:ext cx="10954512" cy="201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观察表格，老陈醋每天的销售数量随着销售单价的增大而减小，由此可知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一次函数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.设该一次函数解析式为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𝒌𝒙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𝒃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，将点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𝟐𝟔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𝟒𝟖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代入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71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𝒌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𝒃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𝟓𝟐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𝟐𝟔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𝒌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𝒃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𝟒𝟖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𝒌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𝒃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𝟏𝟎𝟎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所求一次函数解析式为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A00021"/>
                  </a:solidFill>
                </a:endParaRPr>
              </a:p>
            </p:txBody>
          </p:sp>
        </mc:Choice>
        <mc:Fallback>
          <p:sp>
            <p:nvSpPr>
              <p:cNvPr id="5" name="QB_5_AS.57_1#9e21a5a86?vcp=1&amp;pid=d9799770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273325"/>
                <a:ext cx="10954512" cy="2019300"/>
              </a:xfrm>
              <a:prstGeom prst="rect">
                <a:avLst/>
              </a:prstGeom>
              <a:blipFill rotWithShape="1">
                <a:blip r:embed="rId3"/>
                <a:stretch>
                  <a:fillRect l="-1" t="-26" r="-1389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8_1#3cdbf22d3?vcp=1&amp;pid=d97997705&amp;color=0,0,0&amp;vtp=1&amp;bt=1&amp;bbb=1&amp;hb=1"/>
              <p:cNvSpPr/>
              <p:nvPr/>
            </p:nvSpPr>
            <p:spPr>
              <a:xfrm>
                <a:off x="576072" y="1399640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（2）若要使每天销售该老陈醋获得的利润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𝒘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（单位：元）最大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请通过计算说明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该老陈醋的最优销售单价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，并求出最大利润.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8_1#3cdbf22d3?vcp=1&amp;pid=d9799770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99640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9" r="-728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AN.59_1#3cdbf22d3?vcp=1&amp;pid=d97997705&amp;color=0,0,0&amp;vtp=1&amp;bbb=1&amp;hb=1"/>
          <p:cNvSpPr/>
          <p:nvPr/>
        </p:nvSpPr>
        <p:spPr>
          <a:xfrm>
            <a:off x="576072" y="2554378"/>
            <a:ext cx="10954512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解：根据题意</a:t>
            </a:r>
            <a:r>
              <a:rPr lang="en-US" altLang="zh-CN" sz="2400" b="1" i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得</a:t>
            </a:r>
            <a:endParaRPr lang="en-US" altLang="zh-CN" sz="2400" b="1" i="0" smtClean="0">
              <a:solidFill>
                <a:srgbClr val="A00021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9_1#3cdbf22d3?vcp=1&amp;pid=d97997705&amp;color=0,0,0&amp;vtp=1&amp;bbb=1&amp;hb=1"/>
              <p:cNvSpPr/>
              <p:nvPr/>
            </p:nvSpPr>
            <p:spPr>
              <a:xfrm>
                <a:off x="576072" y="3151277"/>
                <a:ext cx="10954512" cy="23995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400" b="1" i="0" dirty="0" smtClean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𝒘</m:t>
                      </m:r>
                      <m:r>
                        <a:rPr lang="en-US" altLang="zh-CN" sz="2400" b="1" i="0" dirty="0" smtClean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=</m:t>
                      </m:r>
                      <m:d>
                        <m:dPr>
                          <m:ctrlP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</m:ctrlPr>
                        </m:dP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𝒙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−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𝟐𝟎</m:t>
                          </m:r>
                        </m:e>
                      </m:d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𝒚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=</m:t>
                      </m:r>
                      <m:d>
                        <m:dPr>
                          <m:ctrlP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</m:ctrlPr>
                        </m:dP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𝒙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−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𝟐𝟎</m:t>
                          </m:r>
                        </m:e>
                      </m:d>
                      <m:d>
                        <m:dPr>
                          <m:ctrlP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</m:ctrlPr>
                        </m:dP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−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𝟐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𝒙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+</m:t>
                          </m:r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𝟏𝟎𝟎</m:t>
                          </m:r>
                        </m:e>
                      </m:d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=−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𝟐</m:t>
                      </m:r>
                      <m:sSup>
                        <m:sSupPr>
                          <m:ctrlPr>
                            <a:rPr lang="en-US" altLang="zh-CN" sz="2400" b="1" i="1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</m:ctrlPr>
                        </m:sSupP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𝒙</m:t>
                          </m:r>
                        </m:e>
                        <m:sup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2" charset="-122"/>
                              <a:cs typeface="Times New Roman" pitchFamily="34" charset="-120"/>
                            </a:rPr>
                            <m:t>𝟐</m:t>
                          </m:r>
                        </m:sup>
                      </m:sSup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+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𝟏𝟒𝟎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𝒙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−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𝟐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 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2" charset="-122"/>
                          <a:cs typeface="Times New Roman" pitchFamily="34" charset="-120"/>
                        </a:rPr>
                        <m:t>𝟎𝟎𝟎</m:t>
                      </m:r>
                    </m:oMath>
                  </m:oMathPara>
                </a14:m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𝟑𝟓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𝟒𝟓𝟎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.（9分）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∵−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 err="1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抛物线开口向下，函数有最大值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10分）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即当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𝟑𝟓</m:t>
                    </m:r>
                  </m:oMath>
                </a14:m>
                <a:r>
                  <a:rPr lang="en-US" altLang="zh-CN" sz="2400" b="1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𝒘</m:t>
                        </m:r>
                      </m:e>
                      <m:sub>
                        <m:r>
                          <a:rPr lang="en-US" altLang="zh-CN" sz="2400" b="1" baseline="-1000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最大</m:t>
                        </m:r>
                      </m:sub>
                    </m:sSub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𝟒𝟓𝟎</m:t>
                    </m:r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.∴</m:t>
                    </m:r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当该老陈醋的销售单价为35元时，每天获得的利润最大</a:t>
                </a:r>
                <a:r>
                  <a:rPr lang="en-US" altLang="zh-CN" sz="2400" b="1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，最大利润为</a:t>
                </a:r>
                <a:r>
                  <a:rPr lang="en-US" altLang="zh-CN" sz="2400" b="1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450元.（12分）</a:t>
                </a:r>
                <a:endParaRPr lang="en-US" altLang="zh-CN" sz="2400" dirty="0"/>
              </a:p>
              <a:p>
                <a:pPr latinLnBrk="1">
                  <a:lnSpc>
                    <a:spcPts val="4500"/>
                  </a:lnSpc>
                </a:pP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4" name="QO_5_AN.59_1#3cdbf22d3?vcp=1&amp;pid=d9799770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151277"/>
                <a:ext cx="10954512" cy="2399517"/>
              </a:xfrm>
              <a:prstGeom prst="rect">
                <a:avLst/>
              </a:prstGeom>
              <a:blipFill rotWithShape="1">
                <a:blip r:embed="rId2"/>
                <a:stretch>
                  <a:fillRect l="-1" t="-17" r="2" b="-429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0_1#ab3d4e8a0?sp=1&amp;vcp=1&amp;pid=5dbbc530d&amp;color=0,0,0&amp;vtp=1&amp;bt=1&amp;bbb=1&amp;hb=1"/>
          <p:cNvSpPr/>
          <p:nvPr/>
        </p:nvSpPr>
        <p:spPr>
          <a:xfrm>
            <a:off x="576072" y="60137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23.（本题满分12分）综合与实践.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数学活动课上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，老师组织数学小组的同学们以“正方形折叠”为主题开展活动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帮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助同学们用整体的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、联系的、发展的眼光看问题，形成科学的思维习惯.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60_2#ab3d4e8a0?vcp=1&amp;pid=5dbbc530d&amp;color=0,0,0&amp;vtp=1&amp;bbb=1&amp;hb=1"/>
              <p:cNvSpPr/>
              <p:nvPr/>
            </p:nvSpPr>
            <p:spPr>
              <a:xfrm>
                <a:off x="576072" y="2302215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【动手操作】如图12，将边长为5的正方形纸片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对折，使点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重合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重合，再将正方形纸片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展开，得到折痕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𝑴𝑵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4_BD.60_2#ab3d4e8a0?vcp=1&amp;pid=5dbbc530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02215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30" r="-6873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4_BD.60_3#ab3d4e8a0?iti=13&amp;vcp=1&amp;pid=5dbbc530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3539141"/>
            <a:ext cx="2020824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60_4#ab3d4e8a0?iti=13&amp;vcp=1&amp;pid=5dbbc530d&amp;color=0,0,0&amp;vtp=1&amp;bbb=1"/>
          <p:cNvSpPr/>
          <p:nvPr/>
        </p:nvSpPr>
        <p:spPr>
          <a:xfrm>
            <a:off x="5709031" y="5677820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图12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61_1#ebf22122a?iti=14&amp;htil=7&amp;vcp=1&amp;pid=ab3d4e8a0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99094" y="594850"/>
            <a:ext cx="2596896" cy="266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5_BD.61_2#ebf22122a?iti=14&amp;htil=7&amp;vcp=1&amp;pid=ab3d4e8a0&amp;color=0,0,0&amp;vtp=1&amp;bbb=1"/>
          <p:cNvSpPr/>
          <p:nvPr/>
        </p:nvSpPr>
        <p:spPr>
          <a:xfrm>
            <a:off x="9757817" y="3382754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图13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61_3#ebf22122a?htil=7&amp;vcp=1&amp;pid=ab3d4e8a0&amp;color=0,0,0&amp;vtp=1&amp;bt=1&amp;bbb=1&amp;hb=1&amp;hs=1"/>
              <p:cNvSpPr/>
              <p:nvPr/>
            </p:nvSpPr>
            <p:spPr>
              <a:xfrm>
                <a:off x="576072" y="539986"/>
                <a:ext cx="8220456" cy="3035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【证明体验】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勤学小组对正方形纸片做了如下操作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如图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13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上的一个动点，将正方形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展平后沿过点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的直线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折叠，使点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的对应点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落在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上，折痕为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 smtClean="0">
                        <a:solidFill>
                          <a:srgbClr val="000000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的形状为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____________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（填三角形的形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状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），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i="0" dirty="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_</a:t>
                </a:r>
                <a:r>
                  <a:rPr lang="en-US" altLang="zh-CN" sz="3450" b="1" i="0" u="sng" kern="0" spc="-99900" dirty="0" smtClean="0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i="0" dirty="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______________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61_3#ebf22122a?htil=7&amp;vcp=1&amp;pid=ab3d4e8a0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8220456" cy="3035300"/>
              </a:xfrm>
              <a:prstGeom prst="rect">
                <a:avLst/>
              </a:prstGeom>
              <a:blipFill rotWithShape="1">
                <a:blip r:embed="rId2"/>
                <a:stretch>
                  <a:fillRect l="-2" t="-8" r="-8313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62_1#ebf22122a.blank?vcp=1&amp;pid=ab3d4e8a0&amp;color=0,0,0&amp;vpa=20&amp;vtp=1&amp;bbb=1"/>
          <p:cNvSpPr/>
          <p:nvPr/>
        </p:nvSpPr>
        <p:spPr>
          <a:xfrm>
            <a:off x="4598004" y="2188446"/>
            <a:ext cx="1752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等边三角形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63_1#ebf22122a.blank?vcp=1&amp;pid=ab3d4e8a0&amp;color=0,0,0&amp;vpa=21&amp;vtp=1&amp;bbb=1&amp;rh=46.19"/>
              <p:cNvSpPr/>
              <p:nvPr/>
            </p:nvSpPr>
            <p:spPr>
              <a:xfrm>
                <a:off x="2383948" y="2802596"/>
                <a:ext cx="2250123" cy="58661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4分）</a:t>
                </a:r>
                <a:endParaRPr lang="en-US" altLang="zh-CN" sz="100" dirty="0">
                  <a:solidFill>
                    <a:srgbClr val="A00021"/>
                  </a:solidFill>
                </a:endParaRPr>
              </a:p>
            </p:txBody>
          </p:sp>
        </mc:Choice>
        <mc:Fallback>
          <p:sp>
            <p:nvSpPr>
              <p:cNvPr id="6" name="QB_5_AN.63_1#ebf22122a.blank?vcp=1&amp;pid=ab3d4e8a0&amp;color=0,0,0&amp;vpa=21&amp;vtp=1&amp;bbb=1&amp;rh=46.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3948" y="2802596"/>
                <a:ext cx="2250123" cy="586613"/>
              </a:xfrm>
              <a:prstGeom prst="rect">
                <a:avLst/>
              </a:prstGeom>
              <a:blipFill rotWithShape="1">
                <a:blip r:embed="rId3"/>
                <a:stretch>
                  <a:fillRect l="-7" t="-58" r="21" b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64_1#ebf22122a?htil=7&amp;vcp=1&amp;pid=ab3d4e8a0&amp;color=0,0,0&amp;vtp=1&amp;bbb=1&amp;hb=1&amp;hs=1"/>
              <p:cNvSpPr/>
              <p:nvPr/>
            </p:nvSpPr>
            <p:spPr>
              <a:xfrm>
                <a:off x="576072" y="3528550"/>
                <a:ext cx="8220456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为正方形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的对称轴，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dirty="0">
                  <a:solidFill>
                    <a:srgbClr val="A00021"/>
                  </a:solidFill>
                </a:endParaRPr>
              </a:p>
            </p:txBody>
          </p:sp>
        </mc:Choice>
        <mc:Fallback>
          <p:sp>
            <p:nvSpPr>
              <p:cNvPr id="7" name="QB_5_AS.64_1#ebf22122a?htil=7&amp;vcp=1&amp;pid=ab3d4e8a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528550"/>
                <a:ext cx="8220456" cy="533400"/>
              </a:xfrm>
              <a:prstGeom prst="rect">
                <a:avLst/>
              </a:prstGeom>
              <a:blipFill rotWithShape="1">
                <a:blip r:embed="rId4"/>
                <a:stretch>
                  <a:fillRect l="-2" t="-92" r="-1523" b="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64_1#ebf22122a?htil=7&amp;vcp=1&amp;pid=ab3d4e8a0&amp;color=0,0,0&amp;vtp=1&amp;bbb=1&amp;hb=1&amp;hs=1"/>
              <p:cNvSpPr/>
              <p:nvPr/>
            </p:nvSpPr>
            <p:spPr>
              <a:xfrm>
                <a:off x="572401" y="4013309"/>
                <a:ext cx="10951947" cy="2451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𝑩𝑵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𝑪𝑵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𝑴𝑵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𝑴𝑵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由折叠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的性质可得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′.∴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.∴</m:t>
                    </m:r>
                    <m:r>
                      <m:rPr>
                        <m:nor/>
                      </m:rPr>
                      <a:rPr lang="en-US" altLang="zh-CN" sz="2400" b="1" i="0" dirty="0" smtClean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等边三角形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𝑩𝑫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′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𝑵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𝑴𝑵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𝑵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A00021"/>
                  </a:solidFill>
                </a:endParaRPr>
              </a:p>
            </p:txBody>
          </p:sp>
        </mc:Choice>
        <mc:Fallback>
          <p:sp>
            <p:nvSpPr>
              <p:cNvPr id="8" name="QB_5_AS.64_1#ebf22122a?htil=7&amp;vcp=1&amp;pid=ab3d4e8a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01" y="4013309"/>
                <a:ext cx="10951947" cy="2451100"/>
              </a:xfrm>
              <a:prstGeom prst="rect">
                <a:avLst/>
              </a:prstGeom>
              <a:blipFill rotWithShape="1">
                <a:blip r:embed="rId5"/>
                <a:stretch>
                  <a:fillRect l="-2" t="-4" r="3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65_1#f484301d8?iti=15&amp;htil=8&amp;vcp=1&amp;pid=ab3d4e8a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3214" y="1546257"/>
            <a:ext cx="2926080" cy="312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65_2#f484301d8?iti=15&amp;htil=8&amp;vcp=1&amp;pid=ab3d4e8a0&amp;color=0,0,0&amp;vtp=1&amp;bbb=1"/>
          <p:cNvSpPr/>
          <p:nvPr/>
        </p:nvSpPr>
        <p:spPr>
          <a:xfrm>
            <a:off x="9616529" y="4800505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图14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65_3#f484301d8?htil=8&amp;vcp=1&amp;pid=ab3d4e8a0&amp;color=0,0,0&amp;vtp=1&amp;bt=1&amp;bbb=1&amp;hb=1"/>
              <p:cNvSpPr/>
              <p:nvPr/>
            </p:nvSpPr>
            <p:spPr>
              <a:xfrm>
                <a:off x="576072" y="1491393"/>
                <a:ext cx="789127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【思考探究】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善思小组继续深入思考，将正方形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展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开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，当动点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重合时，沿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折叠，得到点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的对应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，延长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，如图14所示.试判断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的数量关系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，并加以证明.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65_3#f484301d8?htil=8&amp;vcp=1&amp;pid=ab3d4e8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91393"/>
                <a:ext cx="7891272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2" t="-18" r="-10184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66_1#f484301d8?iti=16&amp;htil=9&amp;vcp=1&amp;pid=ab3d4e8a0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32253" y="1176787"/>
            <a:ext cx="2487168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AN.66_2#f484301d8?iti=16&amp;htil=9&amp;vcp=1&amp;pid=ab3d4e8a0&amp;color=0,0,0&amp;vtp=1&amp;bbb=1"/>
          <p:cNvSpPr/>
          <p:nvPr/>
        </p:nvSpPr>
        <p:spPr>
          <a:xfrm>
            <a:off x="9682919" y="3973835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答图26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66_3#f484301d8?htil=9&amp;vcp=1&amp;pid=ab3d4e8a0&amp;color=0,0,0&amp;vtp=1&amp;bt=1&amp;bbb=1&amp;hb=1&amp;hs=1"/>
              <p:cNvSpPr/>
              <p:nvPr/>
            </p:nvSpPr>
            <p:spPr>
              <a:xfrm>
                <a:off x="576072" y="1121923"/>
                <a:ext cx="8330184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.（5分）证明如下：如答图26，连接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𝑪𝑷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由题意得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为正方形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的对称轴，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O_5_AN.66_3#f484301d8?htil=9&amp;vcp=1&amp;pid=ab3d4e8a0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21923"/>
                <a:ext cx="8330184" cy="1117600"/>
              </a:xfrm>
              <a:prstGeom prst="rect">
                <a:avLst/>
              </a:prstGeom>
              <a:blipFill rotWithShape="1">
                <a:blip r:embed="rId2"/>
                <a:stretch>
                  <a:fillRect l="-2" t="-46" r="-8388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66_4#f484301d8?htil=9&amp;vcp=1&amp;pid=ab3d4e8a0&amp;color=0,0,0&amp;vtp=1&amp;bbb=1&amp;hb=1&amp;hs=1"/>
              <p:cNvSpPr/>
              <p:nvPr/>
            </p:nvSpPr>
            <p:spPr>
              <a:xfrm>
                <a:off x="576072" y="2230887"/>
                <a:ext cx="833018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由折叠的性质可得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𝑪𝑷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𝑷𝑩𝑪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𝐇𝐋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由勾股定理得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66_4#f484301d8?htil=9&amp;vcp=1&amp;pid=ab3d4e8a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30887"/>
                <a:ext cx="8330184" cy="2311400"/>
              </a:xfrm>
              <a:prstGeom prst="rect">
                <a:avLst/>
              </a:prstGeom>
              <a:blipFill rotWithShape="1">
                <a:blip r:embed="rId3"/>
                <a:stretch>
                  <a:fillRect l="-2" t="-6" r="-20699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66_4#f484301d8?htil=9&amp;vcp=1&amp;pid=ab3d4e8a0&amp;color=0,0,0&amp;vtp=1&amp;bbb=1&amp;hb=1&amp;hs=1"/>
              <p:cNvSpPr/>
              <p:nvPr/>
            </p:nvSpPr>
            <p:spPr>
              <a:xfrm>
                <a:off x="572401" y="4544373"/>
                <a:ext cx="10951947" cy="1193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𝑷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𝑴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𝑴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.∴(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.（8分）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O_5_AN.66_4#f484301d8?htil=9&amp;vcp=1&amp;pid=ab3d4e8a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01" y="4544373"/>
                <a:ext cx="10951947" cy="1193800"/>
              </a:xfrm>
              <a:prstGeom prst="rect">
                <a:avLst/>
              </a:prstGeom>
              <a:blipFill rotWithShape="1">
                <a:blip r:embed="rId4"/>
                <a:stretch>
                  <a:fillRect l="-2" t="-26" r="3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67_1#9b6593600?iti=17&amp;htil=10&amp;vcp=1&amp;pid=ab3d4e8a0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1730" y="1422051"/>
            <a:ext cx="3621024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67_2#9b6593600?iti=17&amp;htil=10&amp;vcp=1&amp;pid=ab3d4e8a0&amp;color=0,0,0&amp;vtp=1&amp;bbb=1"/>
          <p:cNvSpPr/>
          <p:nvPr/>
        </p:nvSpPr>
        <p:spPr>
          <a:xfrm>
            <a:off x="9262517" y="4914043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图15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67_3#9b6593600?htil=10&amp;vcp=1&amp;pid=ab3d4e8a0&amp;color=0,0,0&amp;vtp=1&amp;bt=1&amp;bbb=1&amp;hb=1&amp;hs=1"/>
              <p:cNvSpPr/>
              <p:nvPr/>
            </p:nvSpPr>
            <p:spPr>
              <a:xfrm>
                <a:off x="576072" y="1367187"/>
                <a:ext cx="7196328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【拓展延伸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】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明辨小组在善思小组的基础上展开思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考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，将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继续折叠，点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的对应点为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𝑸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当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的位置不同时点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𝑸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的位置也随之改变，连接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𝑪𝑷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𝑸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恰好落在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𝑪𝑬𝑷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的边上，请直接写出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67_3#9b6593600?htil=10&amp;vcp=1&amp;pid=ab3d4e8a0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67187"/>
                <a:ext cx="7196328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2" t="-1" r="-6406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68_1#9b6593600?vcp=1&amp;pid=ab3d4e8a0&amp;color=0,0,0&amp;vtp=1&amp;bbb=1&amp;hs=1"/>
              <p:cNvSpPr/>
              <p:nvPr/>
            </p:nvSpPr>
            <p:spPr>
              <a:xfrm>
                <a:off x="576072" y="4826159"/>
                <a:ext cx="10954512" cy="66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12分）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68_1#9b6593600?vcp=1&amp;pid=ab3d4e8a0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826159"/>
                <a:ext cx="10954512" cy="660400"/>
              </a:xfrm>
              <a:prstGeom prst="rect">
                <a:avLst/>
              </a:prstGeom>
              <a:blipFill rotWithShape="1">
                <a:blip r:embed="rId3"/>
                <a:stretch>
                  <a:fillRect l="-1" t="-24" r="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69_1#9b6593600?vcp=1&amp;pid=ab3d4e8a0&amp;color=0,0,0&amp;vtp=1&amp;bt=1&amp;bbb=1&amp;hb=1"/>
              <p:cNvSpPr/>
              <p:nvPr/>
            </p:nvSpPr>
            <p:spPr>
              <a:xfrm>
                <a:off x="576072" y="539986"/>
                <a:ext cx="10954512" cy="576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如答图27，当点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𝑸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上时，在正方形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zh-CN" altLang="en-US" sz="2400" b="1" i="0" kern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由折叠的性质可得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𝑪𝑫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𝑫𝑬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𝑪𝑫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𝑫𝑬𝑪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𝟔𝟎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如答图28，当点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𝑸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上时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由折叠的性质可得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𝑪𝑷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2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𝑪𝑩𝑷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𝐇𝐋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由折叠的性质可得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𝑸𝑷𝑬</m:t>
                    </m:r>
                  </m:oMath>
                </a14:m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𝑷𝑪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𝑩𝑪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𝑩𝑷𝑪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𝟔𝟎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ct val="11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O_5_AS.69_1#9b6593600?vcp=1&amp;pid=ab3d4e8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57658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-28297" b="-69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69_1#9b6593600?vcp=1&amp;pid=ab3d4e8a0&amp;color=0,0,0&amp;vtp=1&amp;bt=1&amp;bbb=1&amp;hb=1"/>
              <p:cNvSpPr/>
              <p:nvPr/>
            </p:nvSpPr>
            <p:spPr>
              <a:xfrm>
                <a:off x="576072" y="892960"/>
                <a:ext cx="10954512" cy="188571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𝑩𝑷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𝟓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1" i="1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2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1" i="0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2" charset="-122"/>
                                    <a:cs typeface="Times New Roman" pitchFamily="34" charset="-120"/>
                                  </a:rPr>
                                  <m:t>𝟑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</m:oMath>
                </a14:m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综上所述，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𝑫𝑬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或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2" charset="-122"/>
                  <a:cs typeface="Times New Roman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2" name="QO_5_AS.69_1#9b6593600?vcp=1&amp;pid=ab3d4e8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892960"/>
                <a:ext cx="10954512" cy="1885714"/>
              </a:xfrm>
              <a:prstGeom prst="rect">
                <a:avLst/>
              </a:prstGeom>
              <a:blipFill rotWithShape="1">
                <a:blip r:embed="rId1"/>
                <a:stretch>
                  <a:fillRect l="-1" t="-8" r="2" b="-66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S.69_3#9b6593600?iti=18&amp;htil=1&amp;vcp=1&amp;pid=ab3d4e8a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3976" y="2892528"/>
            <a:ext cx="2432304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AS.69_4#9b6593600?iti=19&amp;htil=1&amp;vcp=1&amp;pid=ab3d4e8a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88936" y="2846809"/>
            <a:ext cx="2587752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S.69_5#9b6593600?iti=18&amp;htil=1&amp;vcp=1&amp;pid=ab3d4e8a0&amp;color=0,0,0&amp;vtp=1&amp;bbb=1"/>
          <p:cNvSpPr/>
          <p:nvPr/>
        </p:nvSpPr>
        <p:spPr>
          <a:xfrm>
            <a:off x="2817210" y="5314672"/>
            <a:ext cx="985837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答图27</a:t>
            </a:r>
            <a:endParaRPr lang="en-US" altLang="zh-CN" sz="2400" dirty="0"/>
          </a:p>
        </p:txBody>
      </p:sp>
      <p:sp>
        <p:nvSpPr>
          <p:cNvPr id="6" name="QO_5_AS.69_6#9b6593600?iti=19&amp;htil=1&amp;vcp=1&amp;pid=ab3d4e8a0&amp;color=0,0,0&amp;vtp=1&amp;bbb=1"/>
          <p:cNvSpPr/>
          <p:nvPr/>
        </p:nvSpPr>
        <p:spPr>
          <a:xfrm>
            <a:off x="8289893" y="5314673"/>
            <a:ext cx="985837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答图28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S.69_1#9b6593600?vcp=1&amp;pid=ab3d4e8a0&amp;color=0,0,0&amp;vtp=1&amp;bt=1&amp;bbb=1&amp;hb=1"/>
              <p:cNvSpPr/>
              <p:nvPr/>
            </p:nvSpPr>
            <p:spPr>
              <a:xfrm>
                <a:off x="576072" y="2194474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𝟓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O_5_AS.69_1#9b6593600?vcp=1&amp;pid=ab3d4e8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194474"/>
                <a:ext cx="10954512" cy="584200"/>
              </a:xfrm>
              <a:prstGeom prst="rect">
                <a:avLst/>
              </a:prstGeom>
              <a:blipFill rotWithShape="1">
                <a:blip r:embed="rId4"/>
                <a:stretch>
                  <a:fillRect l="-1" t="-94" r="2" b="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  <p:bldP spid="6" grpId="0" animBg="1" build="p"/>
      <p:bldP spid="7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999bd245?vcp=1&amp;pid=d4af9e144&amp;color=0,0,0&amp;vtp=1&amp;bt=1&amp;bbb=1&amp;hb=1"/>
          <p:cNvSpPr/>
          <p:nvPr/>
        </p:nvSpPr>
        <p:spPr>
          <a:xfrm>
            <a:off x="576072" y="23102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注意事项：1.答题前，考生务必将姓名、准考证号填写在试卷和答题卡上.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.考生作答时，请在答题卡上作答（答题注意事项见答题卡），在本试卷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草稿纸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上作答无效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.不能使用计算器.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920f4267?vcp=1&amp;pid=d4af9e144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一、单项选择题（本大题共12小题，每小题3分，共36分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在每小题给出的四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个选项中只有一项是符合要求的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1#f5380bd50?vcp=1&amp;pid=b920f4267&amp;color=0,0,0&amp;vtp=1&amp;bbb=1"/>
              <p:cNvSpPr/>
              <p:nvPr/>
            </p:nvSpPr>
            <p:spPr>
              <a:xfrm>
                <a:off x="576072" y="1789489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1.计算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×(−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的结果是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C_4_BD.1_1#f5380bd50?vcp=1&amp;pid=b920f4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89489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1" r="2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2#f5380bd50.choices?vcp=1&amp;pid=b920f4267&amp;color=0,0,0&amp;vtp=1&amp;bbb=1"/>
              <p:cNvSpPr/>
              <p:nvPr/>
            </p:nvSpPr>
            <p:spPr>
              <a:xfrm>
                <a:off x="576072" y="2321233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673985" algn="l"/>
                    <a:tab pos="5323205" algn="l"/>
                    <a:tab pos="823912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A.6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B.1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1_2#f5380bd50.choices?vcp=1&amp;pid=b920f4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21233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58" r="2" b="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N.2_1#f5380bd50.bracket?vcp=1&amp;pid=b920f4267&amp;color=0,0,0&amp;vpa=1&amp;vtp=1&amp;answeroption=D"/>
          <p:cNvSpPr txBox="1"/>
          <p:nvPr/>
        </p:nvSpPr>
        <p:spPr>
          <a:xfrm>
            <a:off x="8688197" y="23542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_1#2ba0a401d?sp=1&amp;vcp=1&amp;pid=b920f4267&amp;color=0,0,0&amp;vtp=1&amp;bt=1&amp;bbb=1&amp;hb=1"/>
          <p:cNvSpPr/>
          <p:nvPr/>
        </p:nvSpPr>
        <p:spPr>
          <a:xfrm>
            <a:off x="576072" y="78197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2.古代数学著作《九章算术》中，将两底面是直角三角形的直棱柱称为“堑堵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”.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将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一个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“堑堵”按如图1所示方式摆放，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则它的左视图为</a:t>
            </a:r>
            <a:endParaRPr lang="en-US" altLang="zh-CN" sz="2400" dirty="0"/>
          </a:p>
        </p:txBody>
      </p:sp>
      <p:pic>
        <p:nvPicPr>
          <p:cNvPr id="4" name="QC_4_BD.3_2#2ba0a401d?iti=1&amp;htil=1&amp;vcp=1&amp;pid=b920f426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0052" y="1824895"/>
            <a:ext cx="1260000" cy="98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3_3#2ba0a401d?iti=1&amp;htil=1&amp;vcp=1&amp;pid=b920f4267&amp;color=0,0,0&amp;vtp=1&amp;bbb=1"/>
          <p:cNvSpPr/>
          <p:nvPr/>
        </p:nvSpPr>
        <p:spPr>
          <a:xfrm>
            <a:off x="9466701" y="2972466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图1</a:t>
            </a:r>
            <a:endParaRPr lang="en-US" altLang="zh-CN" sz="2400" dirty="0"/>
          </a:p>
        </p:txBody>
      </p:sp>
      <p:sp>
        <p:nvSpPr>
          <p:cNvPr id="6" name="QC_4_BD.3_4#2ba0a401d.choices?htil=1&amp;vcp=1&amp;pid=b920f4267&amp;color=0,0,0&amp;vtp=1&amp;bbb=1"/>
          <p:cNvSpPr/>
          <p:nvPr/>
        </p:nvSpPr>
        <p:spPr>
          <a:xfrm>
            <a:off x="576072" y="1890935"/>
            <a:ext cx="6501384" cy="711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917065" algn="l"/>
                <a:tab pos="3352165" algn="l"/>
                <a:tab pos="525653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r>
              <a:rPr lang="en-US" altLang="zh-CN" sz="28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Times New Roman" pitchFamily="34" charset="-120"/>
              </a:rPr>
              <a:t>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2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B.</a:t>
            </a:r>
            <a:r>
              <a:rPr lang="en-US" altLang="zh-CN" sz="28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Times New Roman" pitchFamily="34" charset="-120"/>
              </a:rPr>
              <a:t>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2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C.</a:t>
            </a:r>
            <a:r>
              <a:rPr lang="en-US" altLang="zh-CN" sz="28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Times New Roman" pitchFamily="34" charset="-120"/>
              </a:rPr>
              <a:t>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2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D.</a:t>
            </a:r>
            <a:r>
              <a:rPr lang="en-US" altLang="zh-CN" sz="32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2" charset="-122"/>
                <a:ea typeface="宋体" pitchFamily="2" charset="-122"/>
                <a:cs typeface="Times New Roman" pitchFamily="34" charset="-120"/>
              </a:rPr>
              <a:t>                </a:t>
            </a:r>
            <a:endParaRPr lang="en-US" altLang="zh-CN" sz="900" dirty="0">
              <a:latin typeface="宋体" pitchFamily="2" charset="-122"/>
            </a:endParaRPr>
          </a:p>
        </p:txBody>
      </p:sp>
      <p:pic>
        <p:nvPicPr>
          <p:cNvPr id="7" name="QC_4_BD.3_4#2ba0a401d.choice_image?htil=1&amp;vcp=1&amp;pid=b920f4267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399" y="1982375"/>
            <a:ext cx="1316736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3_4#2ba0a401d.choice_image?htil=1&amp;vcp=1&amp;pid=b920f4267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2348" y="1982375"/>
            <a:ext cx="896112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4_BD.3_4#2ba0a401d.choice_image?htil=1&amp;vcp=1&amp;pid=b920f4267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2563" y="1982375"/>
            <a:ext cx="1316736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4_BD.3_4#2ba0a401d.choice_image?htil=1&amp;vcp=1&amp;pid=b920f4267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8419" y="1982375"/>
            <a:ext cx="877824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4_AN.4_1#2ba0a401d.bracket?vcp=1&amp;pid=b920f4267&amp;color=0,0,0&amp;vpa=2&amp;vtp=1&amp;answeroption=B"/>
          <p:cNvSpPr txBox="1"/>
          <p:nvPr/>
        </p:nvSpPr>
        <p:spPr>
          <a:xfrm>
            <a:off x="2366772" y="210175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c60e71d98?vcp=1&amp;pid=b920f4267&amp;color=0,0,0&amp;mp=1&amp;vtp=1&amp;bt=1&amp;bbb=1&amp;hb=1"/>
              <p:cNvSpPr/>
              <p:nvPr/>
            </p:nvSpPr>
            <p:spPr>
              <a:xfrm>
                <a:off x="575945" y="1972945"/>
                <a:ext cx="11343640" cy="7289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3.已知地球和月球的距离大约为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𝟑𝟖𝟒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𝟒𝟎𝟎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𝐤𝐦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，数据384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400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用科学记数法表示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5_1#c60e71d98?vcp=1&amp;pid=b920f426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45" y="1972945"/>
                <a:ext cx="11343640" cy="72898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c60e71d98.choices?vcp=1&amp;pid=b920f4267&amp;color=0,0,0&amp;vtp=1&amp;bbb=1"/>
              <p:cNvSpPr/>
              <p:nvPr/>
            </p:nvSpPr>
            <p:spPr>
              <a:xfrm>
                <a:off x="576072" y="3117432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943860" algn="l"/>
                    <a:tab pos="5672455" algn="l"/>
                    <a:tab pos="8413750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𝟑𝟖𝟒𝟒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𝟒𝟒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𝟖𝟒𝟒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𝟖𝟒𝟒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5_2#c60e71d98.choices?vcp=1&amp;pid=b920f4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117432"/>
                <a:ext cx="10954512" cy="558800"/>
              </a:xfrm>
              <a:prstGeom prst="rect">
                <a:avLst/>
              </a:prstGeom>
              <a:blipFill rotWithShape="1">
                <a:blip r:embed="rId2"/>
                <a:stretch>
                  <a:fillRect l="-1" t="-39" r="-427" b="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BD.7_1#c5b02301d?vcp=1&amp;pid=b920f4267&amp;color=0,0,0&amp;vtp=1&amp;bbb=1"/>
          <p:cNvSpPr/>
          <p:nvPr/>
        </p:nvSpPr>
        <p:spPr>
          <a:xfrm>
            <a:off x="576072" y="361413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4.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下列运算正确的是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7_2#c5b02301d.choices?vcp=1&amp;pid=b920f4267&amp;color=0,0,0&amp;vtp=1&amp;bbb=1"/>
              <p:cNvSpPr/>
              <p:nvPr/>
            </p:nvSpPr>
            <p:spPr>
              <a:xfrm>
                <a:off x="576072" y="4144670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683510" algn="l"/>
                    <a:tab pos="5850255" algn="l"/>
                    <a:tab pos="8712200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𝟖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÷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𝟖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𝟑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2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2" charset="-122"/>
                                <a:cs typeface="Times New Roman" pitchFamily="34" charset="-120"/>
                              </a:rPr>
                              <m:t>𝟓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2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  <a:cs typeface="Times New Roman" pitchFamily="34" charset="-120"/>
                          </a:rPr>
                          <m:t>𝟕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2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BD.7_2#c5b02301d.choices?vcp=1&amp;pid=b920f4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144670"/>
                <a:ext cx="10954512" cy="558800"/>
              </a:xfrm>
              <a:prstGeom prst="rect">
                <a:avLst/>
              </a:prstGeom>
              <a:blipFill rotWithShape="1">
                <a:blip r:embed="rId3"/>
                <a:stretch>
                  <a:fillRect l="-1" t="-4" r="2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4_AN.6_1#c60e71d98.bracket?vcp=1&amp;pid=b920f4267&amp;color=0,0,0&amp;mp=1&amp;vpa=3&amp;vtp=1&amp;answeroption=C"/>
          <p:cNvSpPr txBox="1"/>
          <p:nvPr/>
        </p:nvSpPr>
        <p:spPr>
          <a:xfrm>
            <a:off x="6122162" y="317585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8_1#c5b02301d.bracket?vcp=1&amp;pid=b920f4267&amp;color=0,0,0&amp;vpa=4&amp;vtp=1&amp;answeroption=B"/>
          <p:cNvSpPr txBox="1"/>
          <p:nvPr/>
        </p:nvSpPr>
        <p:spPr>
          <a:xfrm>
            <a:off x="3133217" y="420309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7494659c3?sp=1&amp;vcp=1&amp;pid=b920f4267&amp;color=0,0,0&amp;mp=1&amp;vtp=1&amp;bt=1&amp;bbb=1&amp;hb=1"/>
          <p:cNvSpPr/>
          <p:nvPr/>
        </p:nvSpPr>
        <p:spPr>
          <a:xfrm>
            <a:off x="576072" y="192471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5.某店试销一种新款衬衫，一周内售出的尺码记录情况如</a:t>
            </a:r>
            <a:r>
              <a:rPr lang="zh-CN" altLang="en-US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表所示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经理要了解哪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种尺码最畅销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，表中数据的统计量中，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对经理来说最有参考意义的是</a:t>
            </a:r>
            <a:endParaRPr lang="en-US" altLang="zh-CN" sz="2400" dirty="0"/>
          </a:p>
        </p:txBody>
      </p:sp>
      <p:graphicFrame>
        <p:nvGraphicFramePr>
          <p:cNvPr id="9" name="QC_4_BD.9_2#7494659c3?colgroup=7,4,4,4,4,4,4&amp;vcp=1&amp;pid=b920f4267&amp;color=0,0,0&amp;mp=1&amp;vtp=1&amp;bbb=1"/>
          <p:cNvGraphicFramePr>
            <a:graphicFrameLocks noGrp="1"/>
          </p:cNvGraphicFramePr>
          <p:nvPr/>
        </p:nvGraphicFramePr>
        <p:xfrm>
          <a:off x="576072" y="3160681"/>
          <a:ext cx="10872216" cy="1077976"/>
        </p:xfrm>
        <a:graphic>
          <a:graphicData uri="http://schemas.openxmlformats.org/drawingml/2006/table">
            <a:tbl>
              <a:tblPr/>
              <a:tblGrid>
                <a:gridCol w="2423160"/>
                <a:gridCol w="1408176"/>
                <a:gridCol w="1408176"/>
                <a:gridCol w="1408176"/>
                <a:gridCol w="1408176"/>
                <a:gridCol w="1408176"/>
                <a:gridCol w="1408176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尺码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38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39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41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42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43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数量/件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25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36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28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2" charset="-122"/>
                          <a:cs typeface="Times New Roman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4_BD.9_3#7494659c3.choices?vcp=1&amp;pid=b920f4267&amp;color=0,0,0&amp;vtp=1&amp;bbb=1"/>
          <p:cNvSpPr/>
          <p:nvPr/>
        </p:nvSpPr>
        <p:spPr>
          <a:xfrm>
            <a:off x="576072" y="436718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48585" algn="l"/>
                <a:tab pos="5577205" algn="l"/>
                <a:tab pos="85185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众数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2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中位数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2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平均数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2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.方差</a:t>
            </a:r>
            <a:endParaRPr lang="en-US" altLang="zh-CN" sz="2400" dirty="0"/>
          </a:p>
        </p:txBody>
      </p:sp>
      <p:sp>
        <p:nvSpPr>
          <p:cNvPr id="3" name="QC_4_AN.10_1#7494659c3.bracket?vcp=1&amp;pid=b920f4267&amp;color=0,0,0&amp;mp=1&amp;vpa=5&amp;vtp=1&amp;answeroption=A"/>
          <p:cNvSpPr txBox="1"/>
          <p:nvPr/>
        </p:nvSpPr>
        <p:spPr>
          <a:xfrm>
            <a:off x="449072" y="440020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c4f2e6ce3?vcp=1&amp;pid=b920f4267&amp;color=0,0,0&amp;vtp=1&amp;bt=1&amp;bbb=1&amp;hb=1"/>
          <p:cNvSpPr/>
          <p:nvPr/>
        </p:nvSpPr>
        <p:spPr>
          <a:xfrm>
            <a:off x="576072" y="145225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6.数学知识在生产和生活中被广泛应用.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关于以下实例所应用的最主要的几何知识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下列说法不正确的是</a:t>
            </a:r>
            <a:endParaRPr lang="en-US" altLang="zh-CN" sz="2400" dirty="0"/>
          </a:p>
        </p:txBody>
      </p:sp>
      <p:sp>
        <p:nvSpPr>
          <p:cNvPr id="4" name="QC_4_BD.11_2#c4f2e6ce3.choices?vcp=1&amp;pid=b920f4267&amp;color=0,0,0&amp;vtp=1&amp;bbb=1&amp;hb=1"/>
          <p:cNvSpPr/>
          <p:nvPr/>
        </p:nvSpPr>
        <p:spPr>
          <a:xfrm>
            <a:off x="576072" y="2606988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A.置物架的支架做成三角形，应用了“三角形的稳定性”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5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B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.建筑工人砌墙时，在墙的两端之间拉一条线作参考，应用了“两点之间，线段最短”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.体育课上，测量立定跳远成绩，应用了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点到直线的距离是指点到直线的垂线段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2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的长度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2" charset="-122"/>
                <a:cs typeface="Times New Roman" pitchFamily="34" charset="-120"/>
              </a:rPr>
              <a:t>.车轮做成圆形，应用了“圆上各点到圆心的距离都相等”</a:t>
            </a:r>
            <a:endParaRPr lang="en-US" altLang="zh-CN" sz="2400" dirty="0"/>
          </a:p>
        </p:txBody>
      </p:sp>
      <p:sp>
        <p:nvSpPr>
          <p:cNvPr id="5" name="QC_4_AN.12_1#c4f2e6ce3.bracket?vcp=1&amp;pid=b920f4267&amp;color=0,0,0&amp;vpa=6&amp;vtp=1&amp;answeroption=B"/>
          <p:cNvSpPr txBox="1"/>
          <p:nvPr/>
        </p:nvSpPr>
        <p:spPr>
          <a:xfrm>
            <a:off x="449072" y="323690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8464</Words>
  <Application>WPS 演示</Application>
  <PresentationFormat>自定义</PresentationFormat>
  <Paragraphs>443</Paragraphs>
  <Slides>39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64" baseType="lpstr">
      <vt:lpstr>Arial</vt:lpstr>
      <vt:lpstr>宋体</vt:lpstr>
      <vt:lpstr>Wingdings</vt:lpstr>
      <vt:lpstr>DejaVu Sans</vt:lpstr>
      <vt:lpstr>微软雅黑</vt:lpstr>
      <vt:lpstr>方正黑体_GBK</vt:lpstr>
      <vt:lpstr>微软雅黑</vt:lpstr>
      <vt:lpstr>微软雅黑</vt:lpstr>
      <vt:lpstr>SimHei</vt:lpstr>
      <vt:lpstr>SimHei</vt:lpstr>
      <vt:lpstr>SimHei</vt:lpstr>
      <vt:lpstr>Times New Roman</vt:lpstr>
      <vt:lpstr>Times New Roman</vt:lpstr>
      <vt:lpstr>宋体</vt:lpstr>
      <vt:lpstr>宋体</vt:lpstr>
      <vt:lpstr>Cambria Math</vt:lpstr>
      <vt:lpstr>华文细黑</vt:lpstr>
      <vt:lpstr>Arial Unicode MS</vt:lpstr>
      <vt:lpstr>等线</vt:lpstr>
      <vt:lpstr>C059</vt:lpstr>
      <vt:lpstr>方正书宋_GBK</vt:lpstr>
      <vt:lpstr>Calibri</vt:lpstr>
      <vt:lpstr>DejaVu Math TeX Gyre</vt:lpstr>
      <vt:lpstr>Noto Sans Symbols2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尹方虎</cp:lastModifiedBy>
  <cp:revision>5</cp:revision>
  <dcterms:created xsi:type="dcterms:W3CDTF">2025-04-11T02:43:46Z</dcterms:created>
  <dcterms:modified xsi:type="dcterms:W3CDTF">2025-04-11T02:43:46Z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FDAE3ADA098DA4491F7EF867D4785209_42</vt:lpwstr>
  </property>
  <property fmtid="{D5CDD505-2E9C-101B-9397-08002B2CF9AE}" pid="3" name="KSOProductBuildVer">
    <vt:lpwstr>2052-12.8.2.15283</vt:lpwstr>
  </property>
</Properties>
</file>