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5" r:id="rId42"/>
    <p:sldId id="296" r:id="rId43"/>
    <p:sldId id="297" r:id="rId44"/>
    <p:sldId id="298" r:id="rId45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7f34cd03e41e8d6aeec2c03#tid=67f790cf5932700009ac067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1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7.jpeg"/><Relationship Id="rId1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1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2.jpeg"/><Relationship Id="rId1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5.jpeg"/><Relationship Id="rId1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7.png"/><Relationship Id="rId1" Type="http://schemas.openxmlformats.org/officeDocument/2006/relationships/image" Target="../media/image7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8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0.jpeg"/><Relationship Id="rId1" Type="http://schemas.openxmlformats.org/officeDocument/2006/relationships/image" Target="../media/image79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2.png"/><Relationship Id="rId1" Type="http://schemas.openxmlformats.org/officeDocument/2006/relationships/image" Target="../media/image8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5.png"/><Relationship Id="rId1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9.png"/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image" Target="../media/image86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9_1#fafcffb5a?iti=4&amp;htil=2&amp;vcp=1&amp;pid=da247aeb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49050" y="1761141"/>
            <a:ext cx="2779776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9_2#fafcffb5a?iti=4&amp;htil=2&amp;vcp=1&amp;pid=da247aeb3&amp;color=0,0,0&amp;vtp=1&amp;bbb=1"/>
          <p:cNvSpPr/>
          <p:nvPr/>
        </p:nvSpPr>
        <p:spPr>
          <a:xfrm>
            <a:off x="9576048" y="4511579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图4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9_3#fafcffb5a?htil=2&amp;sp=1&amp;vcp=1&amp;pid=da247aeb3&amp;color=0,0,0&amp;vtp=1&amp;bt=1&amp;bbb=1&amp;hb=1"/>
              <p:cNvSpPr/>
              <p:nvPr/>
            </p:nvSpPr>
            <p:spPr>
              <a:xfrm>
                <a:off x="575945" y="1706245"/>
                <a:ext cx="8037830" cy="237617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10.度方知圆，感悟数学之美.如图4，以面积为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的正方形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的对角线的交点为位似中心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作它的位似图形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: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: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面积为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4" name="QC_4_BD.19_3#fafcffb5a?htil=2&amp;sp=1&amp;vcp=1&amp;pid=da247ae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945" y="1706245"/>
                <a:ext cx="8037830" cy="2376170"/>
              </a:xfrm>
              <a:prstGeom prst="rect">
                <a:avLst/>
              </a:prstGeom>
              <a:blipFill rotWithShape="1">
                <a:blip r:embed="rId2"/>
                <a:stretch>
                  <a:fillRect b="-175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BD.19_4#fafcffb5a.choices?htil=2&amp;vcp=1&amp;pid=da247aeb3&amp;color=0,0,0&amp;vtp=1&amp;bbb=1"/>
          <p:cNvSpPr/>
          <p:nvPr/>
        </p:nvSpPr>
        <p:spPr>
          <a:xfrm>
            <a:off x="576072" y="3953215"/>
            <a:ext cx="803757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072640" algn="l"/>
                <a:tab pos="4119880" algn="l"/>
                <a:tab pos="61804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A.9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B.6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C.4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D.3</a:t>
            </a:r>
            <a:endParaRPr lang="en-US" altLang="zh-CN" sz="2400" dirty="0"/>
          </a:p>
        </p:txBody>
      </p:sp>
      <p:sp>
        <p:nvSpPr>
          <p:cNvPr id="7" name="QC_4_AN.20_1#fafcffb5a.bracket?vcp=1&amp;pid=da247aeb3&amp;color=0,0,0&amp;vpa=10&amp;vtp=1&amp;answeroption=C"/>
          <p:cNvSpPr txBox="1"/>
          <p:nvPr/>
        </p:nvSpPr>
        <p:spPr>
          <a:xfrm>
            <a:off x="4569587" y="398623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1_1#1d1f3b2c8?vcp=1&amp;pid=da247aeb3&amp;color=0,0,0&amp;vtp=1&amp;bt=1&amp;bbb=1&amp;hb=1"/>
              <p:cNvSpPr/>
              <p:nvPr/>
            </p:nvSpPr>
            <p:spPr>
              <a:xfrm>
                <a:off x="576072" y="1415891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11.“践行垃圾分类，助力双碳目标”主题班会结束后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小乐和小琪一起收集了一些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废电池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.小乐说：“我比你多收集7节废电池.”小琪说：“如果你给我8节废电池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我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的废电池数量就是你的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2倍.”设小乐收集了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节废电池，小琪收集了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节废电池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根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据题意可列方程组为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21_1#1d1f3b2c8?vcp=1&amp;pid=da247ae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15891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21" r="-2426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1_2#1d1f3b2c8.choices?vcp=1&amp;pid=da247aeb3&amp;color=0,0,0&amp;vtp=1&amp;bbb=1"/>
              <p:cNvSpPr/>
              <p:nvPr/>
            </p:nvSpPr>
            <p:spPr>
              <a:xfrm>
                <a:off x="576072" y="3617055"/>
                <a:ext cx="10954512" cy="180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7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55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𝟕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𝟖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)=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+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𝟖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𝟕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𝟖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+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𝟖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7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555" algn="l"/>
                  </a:tabLst>
                  <a:defRPr/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𝟕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𝟖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)=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𝟕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+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𝟖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(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𝟖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21_2#1d1f3b2c8.choices?vcp=1&amp;pid=da247ae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617055"/>
                <a:ext cx="10954512" cy="1803400"/>
              </a:xfrm>
              <a:prstGeom prst="rect">
                <a:avLst/>
              </a:prstGeom>
              <a:blipFill rotWithShape="1">
                <a:blip r:embed="rId2"/>
                <a:stretch>
                  <a:fillRect l="-1" t="-5" r="2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2_1#1d1f3b2c8.bracket?vcp=1&amp;pid=da247aeb3&amp;color=0,0,0&amp;vpa=11&amp;vtp=1&amp;answeroption=A"/>
          <p:cNvSpPr txBox="1"/>
          <p:nvPr/>
        </p:nvSpPr>
        <p:spPr>
          <a:xfrm>
            <a:off x="449072" y="401837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3_1#5751eace3?sp=1&amp;vcp=1&amp;pid=da247aeb3&amp;color=0,0,0&amp;vtp=1&amp;bt=1&amp;bbb=1&amp;hb=1"/>
              <p:cNvSpPr/>
              <p:nvPr/>
            </p:nvSpPr>
            <p:spPr>
              <a:xfrm>
                <a:off x="576072" y="581057"/>
                <a:ext cx="10954512" cy="266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12.抛绣球是广西的民族传统体育项目之一.如图5，在一次抛绣球训练中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甲同学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在离地面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处抛出绣球，绣球的运动轨迹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𝑷𝑨𝑵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可看作是一条抛物线的一部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，当绣球运动到最高点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处时，其高度为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，离甲同学站立地点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的水平距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离为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.以点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为原点建立平面直角坐标系，球杆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离点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的水平距离为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由高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的杆（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）加上直径为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的圆圈组成.此次抛出的绣球没有入圈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如若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绣球要入圈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，则其高度要竖直下降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才能入圈，则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的取值范围是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23_1#5751eace3?sp=1&amp;vcp=1&amp;pid=da247ae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81057"/>
                <a:ext cx="10954512" cy="2667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" r="-5876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23_2#5751eace3?iti=5&amp;vcp=1&amp;pid=da247aeb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5464" y="3379629"/>
            <a:ext cx="237744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23_3#5751eace3?iti=5&amp;vcp=1&amp;pid=da247aeb3&amp;color=0,0,0&amp;vtp=1&amp;bbb=1"/>
          <p:cNvSpPr/>
          <p:nvPr/>
        </p:nvSpPr>
        <p:spPr>
          <a:xfrm>
            <a:off x="5780659" y="5106829"/>
            <a:ext cx="527050" cy="79451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图5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23_4#5751eace3.choices?vcp=1&amp;pid=da247aeb3&amp;color=0,0,0&amp;vtp=1&amp;bbb=1"/>
              <p:cNvSpPr/>
              <p:nvPr/>
            </p:nvSpPr>
            <p:spPr>
              <a:xfrm>
                <a:off x="576072" y="5551329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77185" algn="l"/>
                    <a:tab pos="5424805" algn="l"/>
                    <a:tab pos="828992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23_4#5751eace3.choices?vcp=1&amp;pid=da247ae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551329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30" r="-15" b="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24_1#5751eace3.bracket?vcp=1&amp;pid=da247aeb3&amp;color=0,0,0&amp;vpa=12&amp;vtp=1&amp;answeroption=C"/>
          <p:cNvSpPr txBox="1"/>
          <p:nvPr/>
        </p:nvSpPr>
        <p:spPr>
          <a:xfrm>
            <a:off x="5874512" y="558434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0b387626?vcp=1&amp;pid=ea4c3acf0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二、填空题（本大题共4小题，每小题3分，共12分）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25_1#a97e6746b?vcp=1&amp;pid=30b387626&amp;color=0,0,0&amp;vtp=1&amp;bbb=1"/>
              <p:cNvSpPr/>
              <p:nvPr/>
            </p:nvSpPr>
            <p:spPr>
              <a:xfrm>
                <a:off x="576072" y="111708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13.点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𝑷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所在象限为第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象限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4_BD.25_1#a97e6746b?vcp=1&amp;pid=30b3876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7088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23" r="2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26_1#a97e6746b.blank?vcp=1&amp;pid=30b387626&amp;color=0,0,0&amp;vpa=13&amp;vtp=1"/>
          <p:cNvSpPr/>
          <p:nvPr/>
        </p:nvSpPr>
        <p:spPr>
          <a:xfrm>
            <a:off x="4059840" y="1078988"/>
            <a:ext cx="527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一</a:t>
            </a:r>
            <a:endParaRPr lang="en-US" altLang="zh-CN" sz="2400" dirty="0"/>
          </a:p>
        </p:txBody>
      </p:sp>
      <p:pic>
        <p:nvPicPr>
          <p:cNvPr id="5" name="QB_4_BD.27_1#123bcbe15?iti=6&amp;htil=3&amp;vcp=1&amp;pid=30b38762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0269" y="3048626"/>
            <a:ext cx="176479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4_BD.27_2#123bcbe15?iti=6&amp;htil=3&amp;vcp=1&amp;pid=30b387626&amp;color=0,0,0&amp;vtp=1&amp;bbb=1"/>
          <p:cNvSpPr/>
          <p:nvPr/>
        </p:nvSpPr>
        <p:spPr>
          <a:xfrm>
            <a:off x="5099140" y="5387966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图6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4_BD.27_3#123bcbe15?htil=3&amp;sp=1&amp;vcp=1&amp;pid=30b387626&amp;color=0,0,0&amp;vtp=1&amp;bbb=1&amp;hb=1"/>
              <p:cNvSpPr/>
              <p:nvPr/>
            </p:nvSpPr>
            <p:spPr>
              <a:xfrm>
                <a:off x="576072" y="1648832"/>
                <a:ext cx="9052560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14.如图6，一圆形石拱桥的半径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，当水面宽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拱顶到水面的距离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B_4_BD.27_3#123bcbe15?htil=3&amp;sp=1&amp;vcp=1&amp;pid=30b38762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48832"/>
                <a:ext cx="9052560" cy="1117600"/>
              </a:xfrm>
              <a:prstGeom prst="rect">
                <a:avLst/>
              </a:prstGeom>
              <a:blipFill rotWithShape="1">
                <a:blip r:embed="rId3"/>
                <a:stretch>
                  <a:fillRect l="-1" t="-33" r="-8318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B_4_AN.28_1#123bcbe15.blank?vcp=1&amp;pid=30b387626&amp;color=0,0,0&amp;vpa=14&amp;vtp=1"/>
          <p:cNvSpPr/>
          <p:nvPr/>
        </p:nvSpPr>
        <p:spPr>
          <a:xfrm>
            <a:off x="3769329" y="2179692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8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8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29_1#2fa64fcd6?iti=7&amp;htil=4&amp;vcp=1&amp;pid=30b3876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1524" y="1655984"/>
            <a:ext cx="2551176" cy="290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29_2#2fa64fcd6?iti=7&amp;htil=4&amp;vcp=1&amp;pid=30b387626&amp;color=0,0,0&amp;vtp=1&amp;bbb=1"/>
          <p:cNvSpPr/>
          <p:nvPr/>
        </p:nvSpPr>
        <p:spPr>
          <a:xfrm>
            <a:off x="9953587" y="4690776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图7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29_3#2fa64fcd6?htil=4&amp;sp=1&amp;vcp=1&amp;pid=30b387626&amp;color=0,0,0&amp;vtp=1&amp;bt=1&amp;bbb=1&amp;hb=1"/>
              <p:cNvSpPr/>
              <p:nvPr/>
            </p:nvSpPr>
            <p:spPr>
              <a:xfrm>
                <a:off x="576072" y="1601121"/>
                <a:ext cx="8266176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15.当温度不变时，某气球内的气压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𝒑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𝐤𝐏𝐚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与气体体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积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𝑽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单位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成反比例函数关系，其图象如图7所示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已知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当气球内的气压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𝒑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&gt;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𝐤𝐏𝐚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时，气球将爆炸.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为了安全起见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气球内气体体积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𝑽</m:t>
                    </m:r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应满足的条件是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_________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BD.29_3#2fa64fcd6?htil=4&amp;sp=1&amp;vcp=1&amp;pid=30b3876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01121"/>
                <a:ext cx="8266176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2" t="-13" r="-6255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N.30_1#2fa64fcd6.blank?vcp=1&amp;pid=30b387626&amp;color=0,0,0&amp;vpa=15&amp;vtp=1&amp;bbb=1"/>
              <p:cNvSpPr/>
              <p:nvPr/>
            </p:nvSpPr>
            <p:spPr>
              <a:xfrm>
                <a:off x="5138548" y="3359100"/>
                <a:ext cx="1229741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𝑽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≥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4_AN.30_1#2fa64fcd6.blank?vcp=1&amp;pid=30b387626&amp;color=0,0,0&amp;vpa=1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8548" y="3359100"/>
                <a:ext cx="1229741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3418" t="-154" r="-3676" b="1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1_1#e7bbb4571?sp=1&amp;vcp=1&amp;pid=30b387626&amp;color=0,0,0&amp;vtp=1&amp;bt=1&amp;bbb=1&amp;hb=1"/>
              <p:cNvSpPr/>
              <p:nvPr/>
            </p:nvSpPr>
            <p:spPr>
              <a:xfrm>
                <a:off x="576072" y="686467"/>
                <a:ext cx="10954512" cy="241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16.如图8，在矩形纸片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上.将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 smtClean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dirty="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向上翻折，点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的对应点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落在线段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𝑴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𝑵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分别是线段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与线段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</a:t>
                </a:r>
                <a:endParaRPr lang="en-US" altLang="zh-CN" sz="2400" b="1" i="0" dirty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的点</a:t>
                </a:r>
                <a:r>
                  <a:rPr lang="en-US" altLang="zh-CN" sz="2400" b="1" i="0" dirty="0" err="1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.将四边形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𝑨𝑩𝑵𝑴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𝑴𝑵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向上翻折，点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恰好落在线段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err="1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处，</a:t>
                </a:r>
                <a:r>
                  <a:rPr lang="en-US" altLang="zh-CN" sz="2400" b="1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则线段</a:t>
                </a:r>
                <a:endParaRPr lang="en-US" altLang="zh-CN" sz="2400" b="1" i="0" dirty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𝑴𝑵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的长为</a:t>
                </a:r>
                <a:r>
                  <a:rPr lang="en-US" altLang="zh-CN" sz="2400" i="0" dirty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</a:t>
                </a:r>
                <a:r>
                  <a:rPr lang="en-US" altLang="zh-CN" sz="3200" b="1" i="0" u="sng" kern="0" spc="-99900" dirty="0" smtClean="0">
                    <a:solidFill>
                      <a:srgbClr val="FF00FF"/>
                    </a:solidFill>
                    <a:latin typeface="宋体" pitchFamily="34" charset="-122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i="0" dirty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31_1#e7bbb4571?sp=1&amp;vcp=1&amp;pid=30b3876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686467"/>
                <a:ext cx="10954512" cy="2413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" r="-12014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BD.31_2#e7bbb4571?iti=8&amp;vcp=1&amp;pid=30b38762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3360" y="3192431"/>
            <a:ext cx="4059936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4_BD.31_3#e7bbb4571?iti=8&amp;vcp=1&amp;pid=30b387626&amp;color=0,0,0&amp;vtp=1&amp;bbb=1"/>
          <p:cNvSpPr/>
          <p:nvPr/>
        </p:nvSpPr>
        <p:spPr>
          <a:xfrm>
            <a:off x="5789803" y="5605431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图8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N.32_1#e7bbb4571.blank?vcp=1&amp;pid=30b387626&amp;color=0,0,0&amp;vpa=16&amp;vtp=1&amp;bbb=1&amp;rh=41.52504"/>
              <p:cNvSpPr/>
              <p:nvPr/>
            </p:nvSpPr>
            <p:spPr>
              <a:xfrm>
                <a:off x="2015935" y="2403527"/>
                <a:ext cx="905002" cy="52736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𝟐𝟔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4_AN.32_1#e7bbb4571.blank?vcp=1&amp;pid=30b387626&amp;color=0,0,0&amp;vpa=16&amp;vtp=1&amp;bbb=1&amp;rh=41.52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935" y="2403527"/>
                <a:ext cx="905002" cy="527368"/>
              </a:xfrm>
              <a:prstGeom prst="rect">
                <a:avLst/>
              </a:prstGeom>
              <a:blipFill rotWithShape="1">
                <a:blip r:embed="rId3"/>
                <a:stretch>
                  <a:fillRect l="-49" t="-10" r="63" b="-11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4caa2cb2?vcp=1&amp;pid=ea4c3acf0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三、解答题（本大题共7小题，共72分.解答应写出文字说明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、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证明过程或演</a:t>
            </a:r>
            <a:endParaRPr lang="en-US" altLang="zh-CN" sz="26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算步骤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O_4_BD.33_1#8889d2dd4?vcp=1&amp;pid=74caa2cb2&amp;color=0,0,0&amp;vtp=1&amp;bbb=1"/>
          <p:cNvSpPr/>
          <p:nvPr/>
        </p:nvSpPr>
        <p:spPr>
          <a:xfrm>
            <a:off x="576072" y="17894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17.（本题满分8分）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4_1#ccb9dadb7?vcp=1&amp;pid=8889d2dd4&amp;color=0,0,0&amp;vtp=1&amp;bbb=1"/>
              <p:cNvSpPr/>
              <p:nvPr/>
            </p:nvSpPr>
            <p:spPr>
              <a:xfrm>
                <a:off x="576072" y="2321233"/>
                <a:ext cx="10954512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（1）计算：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)×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÷(−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34_1#ccb9dadb7?vcp=1&amp;pid=8889d2dd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21233"/>
                <a:ext cx="10954512" cy="558800"/>
              </a:xfrm>
              <a:prstGeom prst="rect">
                <a:avLst/>
              </a:prstGeom>
              <a:blipFill rotWithShape="1">
                <a:blip r:embed="rId1"/>
                <a:stretch>
                  <a:fillRect l="-1" t="-55" r="2" b="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5_1#ccb9dadb7?vcp=1&amp;pid=8889d2dd4&amp;color=0,0,0&amp;vtp=1&amp;bbb=1"/>
              <p:cNvSpPr/>
              <p:nvPr/>
            </p:nvSpPr>
            <p:spPr>
              <a:xfrm>
                <a:off x="576072" y="2865110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解：原式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÷(−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+(−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35_1#ccb9dadb7?vcp=1&amp;pid=8889d2dd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65110"/>
                <a:ext cx="10954512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1" t="-117" r="2" b="1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BD.36_1#a9783adda?vcp=1&amp;pid=8889d2dd4&amp;color=0,0,0&amp;vtp=1&amp;bbb=1"/>
              <p:cNvSpPr/>
              <p:nvPr/>
            </p:nvSpPr>
            <p:spPr>
              <a:xfrm>
                <a:off x="576072" y="3387969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（2）解不等式：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O_5_BD.36_1#a9783adda?vcp=1&amp;pid=8889d2dd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387969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46" r="2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37_1#a9783adda?vcp=1&amp;pid=8889d2dd4&amp;color=0,0,0&amp;vtp=1&amp;bbb=1"/>
              <p:cNvSpPr/>
              <p:nvPr/>
            </p:nvSpPr>
            <p:spPr>
              <a:xfrm>
                <a:off x="576072" y="391082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.（7分）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&gt;−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.（8分）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QO_5_AN.37_1#a9783adda?vcp=1&amp;pid=8889d2dd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910828"/>
                <a:ext cx="10954512" cy="533400"/>
              </a:xfrm>
              <a:prstGeom prst="rect">
                <a:avLst/>
              </a:prstGeom>
              <a:blipFill rotWithShape="1">
                <a:blip r:embed="rId4"/>
                <a:stretch>
                  <a:fillRect l="-1" t="-93" r="2" b="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8_1#95fcae59f?sp=1&amp;vcp=1&amp;pid=74caa2cb2&amp;color=0,0,0&amp;vtp=1&amp;bt=1&amp;bbb=1"/>
              <p:cNvSpPr/>
              <p:nvPr/>
            </p:nvSpPr>
            <p:spPr>
              <a:xfrm>
                <a:off x="576072" y="1623727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18.（本题满分10分）如图9，在等腰三角形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的中点.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38_1#95fcae59f?sp=1&amp;vcp=1&amp;pid=74caa2cb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23727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-719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38_2#95fcae59f?iti=9&amp;vcp=1&amp;pid=74caa2cb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6360" y="2226850"/>
            <a:ext cx="1773936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38_3#95fcae59f?iti=9&amp;vcp=1&amp;pid=74caa2cb2&amp;color=0,0,0&amp;vtp=1&amp;bbb=1"/>
          <p:cNvSpPr/>
          <p:nvPr/>
        </p:nvSpPr>
        <p:spPr>
          <a:xfrm>
            <a:off x="5789803" y="4594129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图9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9_1#6ff09b464?vcp=1&amp;pid=95fcae59f&amp;color=0,0,0&amp;vtp=1&amp;bt=1&amp;bbb=1&amp;hb=1"/>
              <p:cNvSpPr/>
              <p:nvPr/>
            </p:nvSpPr>
            <p:spPr>
              <a:xfrm>
                <a:off x="576072" y="844709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（1）尺规作图：作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的垂直平分线，分别交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保留作图痕迹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不写作法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39_1#6ff09b464?vcp=1&amp;pid=95fcae59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844709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14" r="-908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0_1#6ff09b464?vcp=1&amp;pid=95fcae59f&amp;color=0,0,0&amp;vtp=1&amp;bbb=1"/>
              <p:cNvSpPr/>
              <p:nvPr/>
            </p:nvSpPr>
            <p:spPr>
              <a:xfrm>
                <a:off x="576072" y="1999447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解：如答图14，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即为所求作.（5分）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40_1#6ff09b464?vcp=1&amp;pid=95fcae59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999447"/>
                <a:ext cx="10954512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1" t="-88" r="2" b="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AN.40_2#6ff09b464?iti=10&amp;vcp=1&amp;pid=95fcae59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2603532"/>
            <a:ext cx="2606040" cy="264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40_3#6ff09b464?iti=10&amp;vcp=1&amp;pid=95fcae59f&amp;color=0,0,0&amp;vtp=1&amp;bbb=1"/>
          <p:cNvSpPr/>
          <p:nvPr/>
        </p:nvSpPr>
        <p:spPr>
          <a:xfrm>
            <a:off x="1386174" y="5373147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答图14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1_1#2f65d9e1f?vcp=1&amp;pid=95fcae59f&amp;color=0,0,0&amp;vtp=1&amp;bt=1&amp;bbb=1"/>
              <p:cNvSpPr/>
              <p:nvPr/>
            </p:nvSpPr>
            <p:spPr>
              <a:xfrm>
                <a:off x="576072" y="1630050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的度数.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41_1#2f65d9e1f?vcp=1&amp;pid=95fcae59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30050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" r="2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2_1#2f65d9e1f?vcp=1&amp;pid=95fcae59f&amp;color=0,0,0&amp;vtp=1&amp;bbb=1&amp;hb=1"/>
              <p:cNvSpPr/>
              <p:nvPr/>
            </p:nvSpPr>
            <p:spPr>
              <a:xfrm>
                <a:off x="576072" y="2151947"/>
                <a:ext cx="10954512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.（7分）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垂直平分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𝑬𝑫𝑨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.（8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𝑬𝑫𝑨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𝟏𝟑𝟎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.（9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𝟏𝟑𝟎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.（10分）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2_1#2f65d9e1f?vcp=1&amp;pid=95fcae59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151947"/>
                <a:ext cx="10954512" cy="2794000"/>
              </a:xfrm>
              <a:prstGeom prst="rect">
                <a:avLst/>
              </a:prstGeom>
              <a:blipFill rotWithShape="1">
                <a:blip r:embed="rId2"/>
                <a:stretch>
                  <a:fillRect l="-1" t="-20" r="-16165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3_1#a165d2bce?sp=1&amp;vcp=1&amp;pid=74caa2cb2&amp;color=0,0,0&amp;vtp=1&amp;bt=1&amp;bbb=1&amp;hb=1"/>
          <p:cNvSpPr/>
          <p:nvPr/>
        </p:nvSpPr>
        <p:spPr>
          <a:xfrm>
            <a:off x="576072" y="539986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19.（本题满分10分）甲、乙两所学校组织志愿服务团队选拔活动，经过初选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两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所学校各</a:t>
            </a:r>
            <a:r>
              <a:rPr lang="en-US" altLang="zh-CN" sz="2400" b="1" i="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300名学生进入综合素质展示环节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从两所学校进入综合素质展示环节的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学生中分别随机抽取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50名学生的综合素质展示成绩（百分制），并对数据（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成绩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进行整理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、描述和分析，下面给出了部分信息.</a:t>
            </a:r>
            <a:endParaRPr lang="en-US" altLang="zh-CN" sz="2400" dirty="0"/>
          </a:p>
        </p:txBody>
      </p:sp>
      <p:pic>
        <p:nvPicPr>
          <p:cNvPr id="3" name="QO_4_BD.43_2#a165d2bce?iti=11&amp;htil=5&amp;vcp=1&amp;pid=74caa2cb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7417" y="2868150"/>
            <a:ext cx="3392424" cy="27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43_3#a165d2bce?iti=11&amp;htil=5&amp;vcp=1&amp;pid=74caa2cb2&amp;color=0,0,0&amp;vtp=1&amp;bbb=1"/>
          <p:cNvSpPr/>
          <p:nvPr/>
        </p:nvSpPr>
        <p:spPr>
          <a:xfrm>
            <a:off x="8933904" y="5774926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图10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43_4#a165d2bce?htil=5&amp;vcp=1&amp;pid=74caa2cb2&amp;color=0,0,0&amp;vtp=1&amp;bbb=1&amp;hb=1"/>
              <p:cNvSpPr/>
              <p:nvPr/>
            </p:nvSpPr>
            <p:spPr>
              <a:xfrm>
                <a:off x="576072" y="2786923"/>
                <a:ext cx="7424928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.甲学校学生成绩的频数分布直方图如图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所示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数据分成6组：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𝟓𝟎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𝟕𝟎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4_BD.43_4#a165d2bce?htil=5&amp;vcp=1&amp;pid=74caa2cb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786923"/>
                <a:ext cx="7424928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2" t="-2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3_5#a165d2bce?vcp=1&amp;pid=74caa2cb2&amp;color=0,0,0&amp;mp=1&amp;vtp=1&amp;bt=1&amp;bbb=1&amp;hb=1"/>
              <p:cNvSpPr/>
              <p:nvPr/>
            </p:nvSpPr>
            <p:spPr>
              <a:xfrm>
                <a:off x="576072" y="794390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𝐛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.甲学校学生成绩在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这一组的是：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80，80，81，82，83，83，83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𝟖𝟒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，85，86，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𝟖𝟔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，87，87，88，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𝟖𝟖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，89.</a:t>
                </a:r>
                <a:endParaRPr lang="en-US" altLang="zh-CN" sz="1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.乙学校学生成绩的平均数、中位数、众数、优秀率（85分及以上为优秀）如下表.</a:t>
                </a:r>
                <a:endParaRPr lang="en-US" altLang="zh-CN" sz="1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4_BD.43_5#a165d2bce?vcp=1&amp;pid=74caa2cb2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94390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r="-81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QO_4_BD.43_6#a165d2bce?colgroup=9,9,5,9&amp;vcp=1&amp;pid=74caa2cb2&amp;color=0,0,0&amp;mp=1&amp;vtp=1&amp;bbb=1"/>
              <p:cNvGraphicFramePr>
                <a:graphicFrameLocks noGrp="1"/>
              </p:cNvGraphicFramePr>
              <p:nvPr/>
            </p:nvGraphicFramePr>
            <p:xfrm>
              <a:off x="576072" y="2576454"/>
              <a:ext cx="10908792" cy="1077976"/>
            </p:xfrm>
            <a:graphic>
              <a:graphicData uri="http://schemas.openxmlformats.org/drawingml/2006/table">
                <a:tbl>
                  <a:tblPr/>
                  <a:tblGrid>
                    <a:gridCol w="3054096"/>
                    <a:gridCol w="2944368"/>
                    <a:gridCol w="1965960"/>
                    <a:gridCol w="2944368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平均数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中位数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众数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优秀率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83.3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84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78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𝟒𝟔</m:t>
                              </m:r>
                              <m:r>
                                <a:rPr lang="en-US" altLang="zh-CN" sz="2400" b="1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QO_4_BD.43_6#a165d2bce?colgroup=9,9,5,9&amp;vcp=1&amp;pid=74caa2cb2&amp;color=0,0,0&amp;mp=1&amp;vtp=1&amp;bbb=1"/>
              <p:cNvGraphicFramePr>
                <a:graphicFrameLocks noGrp="1"/>
              </p:cNvGraphicFramePr>
              <p:nvPr/>
            </p:nvGraphicFramePr>
            <p:xfrm>
              <a:off x="576072" y="2576454"/>
              <a:ext cx="10908792" cy="1077976"/>
            </p:xfrm>
            <a:graphic>
              <a:graphicData uri="http://schemas.openxmlformats.org/drawingml/2006/table">
                <a:tbl>
                  <a:tblPr/>
                  <a:tblGrid>
                    <a:gridCol w="3054096"/>
                    <a:gridCol w="2944368"/>
                    <a:gridCol w="1965960"/>
                    <a:gridCol w="2944368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平均数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中位数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众数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优秀率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83.3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84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78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O_4_BD.43_7#a165d2bce?vcp=1&amp;pid=74caa2cb2&amp;color=0,0,0&amp;mp=1&amp;vtp=1&amp;bbb=1"/>
          <p:cNvSpPr/>
          <p:nvPr/>
        </p:nvSpPr>
        <p:spPr>
          <a:xfrm>
            <a:off x="576072" y="378295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请你根据以上信息，回答下列问题.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5" name="QB_5_BD.44_1#e3d46fe4d?vcp=1&amp;pid=a165d2bce&amp;color=0,0,0&amp;vtp=1&amp;bbb=1"/>
          <p:cNvSpPr/>
          <p:nvPr/>
        </p:nvSpPr>
        <p:spPr>
          <a:xfrm>
            <a:off x="576072" y="431348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（1）甲学校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50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名学生成绩的中位数为</a:t>
            </a:r>
            <a:r>
              <a:rPr lang="en-US" altLang="zh-CN" sz="2400" i="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，优秀率为</a:t>
            </a:r>
            <a:r>
              <a:rPr lang="en-US" altLang="zh-CN" sz="2400" i="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_____________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（2）甲学校学生A、乙学校学生B的综合素质展示成绩均为83分，这两人在本校</a:t>
            </a:r>
            <a:endParaRPr lang="en-US" altLang="zh-CN" sz="2400" b="1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学生中的综合素质展示排名更靠前的是</a:t>
            </a:r>
            <a:r>
              <a:rPr lang="en-US" altLang="zh-CN" sz="24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__________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填“A”或“B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”）.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6" name="QB_5_AN.45_1#e3d46fe4d.blank?vcp=1&amp;pid=a165d2bce&amp;color=0,0,0&amp;vpa=17&amp;vtp=1&amp;bbb=1"/>
          <p:cNvSpPr/>
          <p:nvPr/>
        </p:nvSpPr>
        <p:spPr>
          <a:xfrm>
            <a:off x="5607654" y="4285547"/>
            <a:ext cx="754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81.5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N.46_1#e3d46fe4d.blank?vcp=1&amp;pid=a165d2bce&amp;color=0,0,0&amp;vpa=18&amp;vtp=1&amp;bbb=1"/>
              <p:cNvSpPr/>
              <p:nvPr/>
            </p:nvSpPr>
            <p:spPr>
              <a:xfrm>
                <a:off x="7926990" y="4380500"/>
                <a:ext cx="1928813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%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（4分）</a:t>
                </a:r>
                <a:endParaRPr lang="en-US" altLang="zh-CN" sz="100" dirty="0">
                  <a:solidFill>
                    <a:srgbClr val="A00021"/>
                  </a:solidFill>
                </a:endParaRPr>
              </a:p>
            </p:txBody>
          </p:sp>
        </mc:Choice>
        <mc:Fallback>
          <p:sp>
            <p:nvSpPr>
              <p:cNvPr id="7" name="QB_5_AN.46_1#e3d46fe4d.blank?vcp=1&amp;pid=a165d2bce&amp;color=0,0,0&amp;vpa=1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6990" y="4380500"/>
                <a:ext cx="1928813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15" t="-71" r="31" b="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B_5_AN.48_1#e3d46fe4d.blank?vcp=1&amp;pid=a165d2bce&amp;color=0,0,0&amp;vpa=19&amp;vtp=1&amp;bbb=1"/>
          <p:cNvSpPr/>
          <p:nvPr/>
        </p:nvSpPr>
        <p:spPr>
          <a:xfrm>
            <a:off x="5763229" y="5403146"/>
            <a:ext cx="15128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A（6分）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9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9_1#918b24797?vcp=1&amp;pid=a165d2bce&amp;color=0,0,0&amp;vtp=1&amp;bt=1&amp;bbb=1&amp;hb=1"/>
          <p:cNvSpPr/>
          <p:nvPr/>
        </p:nvSpPr>
        <p:spPr>
          <a:xfrm>
            <a:off x="576072" y="143872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（3）若每所学校综合素质展示的前90名学生将被选入志愿服务团队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请你预估甲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学校学生分数至少达到多少分才可以入选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，并说明理由.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0_1#918b24797?vcp=1&amp;pid=a165d2bce&amp;color=0,0,0&amp;vtp=1&amp;bbb=1&amp;hb=1"/>
              <p:cNvSpPr/>
              <p:nvPr/>
            </p:nvSpPr>
            <p:spPr>
              <a:xfrm>
                <a:off x="576072" y="2593462"/>
                <a:ext cx="10954512" cy="2844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解：预估甲学校学生分数至少达到88分才可以入选.（7分）理由：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根据题意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分的人数为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𝟏𝟐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，不够90人，故要从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分之间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补充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.（8分）设需要补充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人，根据题意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.（9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而这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3个成绩依次为89，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，88，至少要达到88分.答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预估甲学校学生分数至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少达到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88分才可以入选.（10分）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50_1#918b24797?vcp=1&amp;pid=a165d2bc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93462"/>
                <a:ext cx="10954512" cy="2844800"/>
              </a:xfrm>
              <a:prstGeom prst="rect">
                <a:avLst/>
              </a:prstGeom>
              <a:blipFill rotWithShape="1">
                <a:blip r:embed="rId1"/>
                <a:stretch>
                  <a:fillRect l="-1" t="-4" r="-8397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1_1#d17e36686?vcp=1&amp;pid=74caa2cb2&amp;color=0,0,0&amp;vtp=1&amp;bt=1&amp;bbb=1&amp;hb=1"/>
          <p:cNvSpPr/>
          <p:nvPr/>
        </p:nvSpPr>
        <p:spPr>
          <a:xfrm>
            <a:off x="576072" y="908907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20.（本题满分10分）桂林彩色拓印技艺是广西区级非物质文化遗产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分色拓印手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法细腻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，配色和谐，色泽持久，如绘画般有丰富的表现力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某中学组织学生体验彩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色拓印实践活动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.活动中甲、乙两队均需制作30块“福”字拓片作为家庭礼物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已知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乙队每小时比甲队多制作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6块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甲队完成任务所需要的时间是乙队完成任务所需时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间的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1.5倍.</a:t>
            </a:r>
            <a:endParaRPr lang="en-US" altLang="zh-CN" sz="2400" dirty="0"/>
          </a:p>
        </p:txBody>
      </p:sp>
      <p:sp>
        <p:nvSpPr>
          <p:cNvPr id="3" name="QO_5_BD.52_1#0acaac4fa?vcp=1&amp;pid=d17e36686&amp;color=0,0,0&amp;vtp=1&amp;bbb=1"/>
          <p:cNvSpPr/>
          <p:nvPr/>
        </p:nvSpPr>
        <p:spPr>
          <a:xfrm>
            <a:off x="576072" y="370194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（1）甲、乙两队每小时各制作多少块“福”字拓片？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3_1#0acaac4fa?vcp=1&amp;pid=d17e36686&amp;color=0,0,0&amp;vtp=1&amp;bbb=1&amp;hb=1"/>
              <p:cNvSpPr/>
              <p:nvPr/>
            </p:nvSpPr>
            <p:spPr>
              <a:xfrm>
                <a:off x="576072" y="4179030"/>
                <a:ext cx="10954512" cy="170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解：设甲队每小时制作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块，则乙队每小时制作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块.（1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3分）解得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.检验：当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是原方程的解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4分）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𝟏𝟖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.答：甲队每小时制作12块，乙队每小时制作18块.（5分）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53_1#0acaac4fa?vcp=1&amp;pid=d17e3668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179030"/>
                <a:ext cx="10954512" cy="17018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-4826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4_1#f4ded3c60?vcp=1&amp;pid=d17e36686&amp;color=0,0,0&amp;vtp=1&amp;bt=1&amp;bbb=1&amp;hb=1"/>
          <p:cNvSpPr/>
          <p:nvPr/>
        </p:nvSpPr>
        <p:spPr>
          <a:xfrm>
            <a:off x="576072" y="980091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（2）制作活动开始1小时20分钟后，张老师通知所有学生1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小时后集中乘车返回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于是甲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、乙两队决定合作完成剩下的任务，如果速度保持不变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他们能在乘车前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完成任务吗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？如果能，请你说明理由；如果不能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请你求出两队合作后每小时至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少需要多做多少块才能保证在乘车前完成任务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5_1#f4ded3c60?vcp=1&amp;pid=d17e36686&amp;color=0,0,0&amp;vtp=1&amp;bbb=1&amp;hb=1"/>
              <p:cNvSpPr/>
              <p:nvPr/>
            </p:nvSpPr>
            <p:spPr>
              <a:xfrm>
                <a:off x="576072" y="3181255"/>
                <a:ext cx="10954512" cy="2717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3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能.（6分）1小时20分钟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小时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.甲队已完成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（块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）；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乙队已完成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（块）；未完成的任务有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（块）.（8分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两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队合作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1小时可完成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𝟏𝟖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（块）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，故能完成.（9分）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答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两队合作后能保证在乘车前完成任务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55_1#f4ded3c60?vcp=1&amp;pid=d17e3668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181255"/>
                <a:ext cx="10954512" cy="2717800"/>
              </a:xfrm>
              <a:prstGeom prst="rect">
                <a:avLst/>
              </a:prstGeom>
              <a:blipFill rotWithShape="1">
                <a:blip r:embed="rId1"/>
                <a:stretch>
                  <a:fillRect l="-1" t="-20" r="-5876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6_1#d0553f9aa?sp=1&amp;vcp=1&amp;pid=74caa2cb2&amp;color=0,0,0&amp;vtp=1&amp;bt=1&amp;bbb=1&amp;hb=1"/>
              <p:cNvSpPr/>
              <p:nvPr/>
            </p:nvSpPr>
            <p:spPr>
              <a:xfrm>
                <a:off x="576072" y="997109"/>
                <a:ext cx="10954512" cy="1270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6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21.（本题满分10分）如图11，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三点，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是直径，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的中点，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的延长线上，且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56_1#d0553f9aa?sp=1&amp;vcp=1&amp;pid=74caa2c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97109"/>
                <a:ext cx="10954512" cy="1270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3" r="-13185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56_2#d0553f9aa?iti=12&amp;vcp=1&amp;pid=74caa2cb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1920" y="2388013"/>
            <a:ext cx="4242816" cy="27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56_3#d0553f9aa?iti=12&amp;vcp=1&amp;pid=74caa2cb2&amp;color=0,0,0&amp;vtp=1&amp;bbb=1"/>
          <p:cNvSpPr/>
          <p:nvPr/>
        </p:nvSpPr>
        <p:spPr>
          <a:xfrm>
            <a:off x="5722017" y="5294789"/>
            <a:ext cx="66262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图11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7_1#e1110d100?vcp=1&amp;pid=d0553f9aa&amp;color=0,0,0&amp;vtp=1&amp;bt=1&amp;bbb=1"/>
              <p:cNvSpPr/>
              <p:nvPr/>
            </p:nvSpPr>
            <p:spPr>
              <a:xfrm>
                <a:off x="576072" y="1406176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（1）求证：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的切线.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57_1#e1110d100?vcp=1&amp;pid=d0553f9a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06176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54" r="2" b="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8_1#e1110d100?vcp=1&amp;pid=d0553f9aa&amp;color=0,0,0&amp;vtp=1&amp;bbb=1&amp;hb=1"/>
              <p:cNvSpPr/>
              <p:nvPr/>
            </p:nvSpPr>
            <p:spPr>
              <a:xfrm>
                <a:off x="576072" y="1882299"/>
                <a:ext cx="10954512" cy="3352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的中点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𝑨𝑫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𝑩𝑫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err="1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的直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径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.（2分）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.（3分）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𝑪𝑶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err="1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半径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的切线.（4分）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58_1#e1110d100?vcp=1&amp;pid=d0553f9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882299"/>
                <a:ext cx="10954512" cy="3352800"/>
              </a:xfrm>
              <a:prstGeom prst="rect">
                <a:avLst/>
              </a:prstGeom>
              <a:blipFill rotWithShape="1">
                <a:blip r:embed="rId2"/>
                <a:stretch>
                  <a:fillRect l="-1" t="-5" r="-19602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9_1#15db79ede?vcp=1&amp;pid=d0553f9aa&amp;color=0,0,0&amp;vtp=1&amp;bt=1&amp;bbb=1"/>
              <p:cNvSpPr/>
              <p:nvPr/>
            </p:nvSpPr>
            <p:spPr>
              <a:xfrm>
                <a:off x="576072" y="1421924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59_1#15db79ede?vcp=1&amp;pid=d0553f9a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21924"/>
                <a:ext cx="10954512" cy="584200"/>
              </a:xfrm>
              <a:prstGeom prst="rect">
                <a:avLst/>
              </a:prstGeom>
              <a:blipFill rotWithShape="1">
                <a:blip r:embed="rId1"/>
                <a:stretch>
                  <a:fillRect l="-1" t="-27" r="2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0_1#15db79ede?vcp=1&amp;pid=d0553f9aa&amp;color=0,0,0&amp;vtp=1&amp;bbb=1&amp;hb=1"/>
              <p:cNvSpPr/>
              <p:nvPr/>
            </p:nvSpPr>
            <p:spPr>
              <a:xfrm>
                <a:off x="576072" y="2012728"/>
                <a:ext cx="10954512" cy="3441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的直径，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𝑪𝑩𝑭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𝑩𝑪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𝑪𝑭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en-US" sz="2400" b="1" i="0" kern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.（5分）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𝑪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𝑭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𝑭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舍去）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𝑪𝑩𝑭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𝑭𝑩𝑪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∽△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𝑭𝑪𝑨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𝑩𝑭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𝑪𝑭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𝑩𝑪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𝑪𝑨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7分）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60_1#15db79ede?vcp=1&amp;pid=d0553f9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012728"/>
                <a:ext cx="10954512" cy="3441700"/>
              </a:xfrm>
              <a:prstGeom prst="rect">
                <a:avLst/>
              </a:prstGeom>
              <a:blipFill rotWithShape="1">
                <a:blip r:embed="rId2"/>
                <a:stretch>
                  <a:fillRect l="-1" t="-12" r="-5168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60_2#15db79ede?vcp=1&amp;pid=d0553f9aa&amp;color=0,0,0&amp;mp=1&amp;vtp=1&amp;bt=1&amp;bbb=1&amp;hb=1"/>
              <p:cNvSpPr/>
              <p:nvPr/>
            </p:nvSpPr>
            <p:spPr>
              <a:xfrm>
                <a:off x="576072" y="1968119"/>
                <a:ext cx="10954512" cy="2933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𝑨𝑪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𝑨𝑭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𝟏𝟓</m:t>
                            </m:r>
                          </m:num>
                          <m:den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</m:den>
                        </m:f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𝑨𝑭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8分）连接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𝑨𝑬𝑫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∽△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𝑨𝑬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𝑪𝑬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𝑫𝑬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𝑩𝑬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9分）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1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𝑩𝑪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</m:den>
                        </m:f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𝟏𝟎</m:t>
                            </m:r>
                          </m:e>
                        </m:rad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𝑫𝑬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𝟏𝟎</m:t>
                            </m:r>
                          </m:e>
                        </m:rad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O_5_AN.60_2#15db79ede?vcp=1&amp;pid=d0553f9a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968119"/>
                <a:ext cx="10954512" cy="2933700"/>
              </a:xfrm>
              <a:prstGeom prst="rect">
                <a:avLst/>
              </a:prstGeom>
              <a:blipFill rotWithShape="1">
                <a:blip r:embed="rId1"/>
                <a:stretch>
                  <a:fillRect l="-1" t="-9" r="-8246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1_1#766e870c3?sp=1&amp;vcp=1&amp;pid=74caa2cb2&amp;color=0,0,0&amp;vtp=1&amp;bt=1&amp;bbb=1&amp;hb=1"/>
              <p:cNvSpPr/>
              <p:nvPr/>
            </p:nvSpPr>
            <p:spPr>
              <a:xfrm>
                <a:off x="576072" y="919797"/>
                <a:ext cx="10954512" cy="5029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22.（本题满分12分）大豆，通称黄豆，是我国重要粮食作物之一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已有五千年栽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培历史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.某校综合实践小组以探究“大豆种植密度优化方案”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为主题展开项目学习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探究大豆产量与种植密度的关系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研究步骤】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在劳动实践基地中选定6块单位面积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的地块作为试验田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并选定适宜的大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豆品种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；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在不同试验田中种植株数不同的大豆，严格控制影响大豆生长的其他变量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大豆成熟期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，对每株大豆的产量进行统计；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分析数据，形成结论.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61_1#766e870c3?sp=1&amp;vcp=1&amp;pid=74caa2c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919797"/>
                <a:ext cx="10954512" cy="50292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-2247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273379ef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2025年初中学业水平考试模拟测试卷（四）</a:t>
            </a:r>
            <a:endParaRPr lang="en-US" altLang="zh-CN" sz="4800" dirty="0"/>
          </a:p>
        </p:txBody>
      </p:sp>
      <p:sp>
        <p:nvSpPr>
          <p:cNvPr id="3" name="C_1#7273379ef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数</a:t>
            </a:r>
            <a:r>
              <a:rPr lang="en-US" altLang="zh-CN" sz="40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学</a:t>
            </a:r>
            <a:endParaRPr lang="en-US" altLang="zh-CN" sz="4000" dirty="0"/>
          </a:p>
        </p:txBody>
      </p:sp>
      <p:sp>
        <p:nvSpPr>
          <p:cNvPr id="4" name="C_1#7273379ef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考试时间：120分钟）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1_2#766e870c3?vcp=1&amp;pid=74caa2cb2&amp;color=0,0,0&amp;vtp=1&amp;bt=1&amp;bbb=1"/>
          <p:cNvSpPr/>
          <p:nvPr/>
        </p:nvSpPr>
        <p:spPr>
          <a:xfrm>
            <a:off x="576072" y="227193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【试验数据】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QO_4_BD.61_3#766e870c3?colgroup=20,1,1,1,1,1,1&amp;vcp=1&amp;pid=74caa2cb2&amp;color=0,0,0&amp;vtp=1&amp;bbb=1"/>
              <p:cNvGraphicFramePr>
                <a:graphicFrameLocks noGrp="1"/>
              </p:cNvGraphicFramePr>
              <p:nvPr/>
            </p:nvGraphicFramePr>
            <p:xfrm>
              <a:off x="576072" y="2877598"/>
              <a:ext cx="10872216" cy="1616964"/>
            </p:xfrm>
            <a:graphic>
              <a:graphicData uri="http://schemas.openxmlformats.org/drawingml/2006/table">
                <a:tbl>
                  <a:tblPr/>
                  <a:tblGrid>
                    <a:gridCol w="6528816"/>
                    <a:gridCol w="722376"/>
                    <a:gridCol w="722376"/>
                    <a:gridCol w="722376"/>
                    <a:gridCol w="722376"/>
                    <a:gridCol w="722376"/>
                    <a:gridCol w="731520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试验田编号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单位面积试验田种植株数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𝒙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株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单株的平均产量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𝒚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52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QO_4_BD.61_3#766e870c3?colgroup=20,1,1,1,1,1,1&amp;vcp=1&amp;pid=74caa2cb2&amp;color=0,0,0&amp;vtp=1&amp;bbb=1"/>
              <p:cNvGraphicFramePr>
                <a:graphicFrameLocks noGrp="1"/>
              </p:cNvGraphicFramePr>
              <p:nvPr/>
            </p:nvGraphicFramePr>
            <p:xfrm>
              <a:off x="576072" y="2877598"/>
              <a:ext cx="10872216" cy="1616964"/>
            </p:xfrm>
            <a:graphic>
              <a:graphicData uri="http://schemas.openxmlformats.org/drawingml/2006/table">
                <a:tbl>
                  <a:tblPr/>
                  <a:tblGrid>
                    <a:gridCol w="6528816"/>
                    <a:gridCol w="722376"/>
                    <a:gridCol w="722376"/>
                    <a:gridCol w="722376"/>
                    <a:gridCol w="722376"/>
                    <a:gridCol w="722376"/>
                    <a:gridCol w="731520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试验田编号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48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52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1_4#766e870c3?vcp=1&amp;pid=74caa2cb2&amp;color=0,0,0&amp;mp=1&amp;vtp=1&amp;bt=1&amp;bbb=1"/>
          <p:cNvSpPr/>
          <p:nvPr/>
        </p:nvSpPr>
        <p:spPr>
          <a:xfrm>
            <a:off x="576072" y="139557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【问题解决】请你根据此项目实施的相关材料完成下列任务.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62_1#04b18dce7?vcp=1&amp;pid=766e870c3&amp;color=0,0,0&amp;vtp=1&amp;bbb=1&amp;hb=1"/>
              <p:cNvSpPr/>
              <p:nvPr/>
            </p:nvSpPr>
            <p:spPr>
              <a:xfrm>
                <a:off x="576072" y="192000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（1）根据表中信息可知，单位面积试验田中大豆单株的平均产量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（单位：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粒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是种植株数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（单位：株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_____________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填“一次”“二次”或“反比例”）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函数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请你求出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的函数解析式.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5_BD.62_1#04b18dce7?vcp=1&amp;pid=766e870c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920008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24" r="-4821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63_1#04b18dce7.blank?vcp=1&amp;pid=766e870c3&amp;color=0,0,0&amp;vpa=20&amp;vtp=1&amp;bbb=1"/>
          <p:cNvSpPr/>
          <p:nvPr/>
        </p:nvSpPr>
        <p:spPr>
          <a:xfrm>
            <a:off x="4445604" y="2450868"/>
            <a:ext cx="19050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一次（1分）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64_1#04b18dce7?vcp=1&amp;pid=766e870c3&amp;color=0,0,0&amp;vtp=1&amp;bbb=1&amp;hb=1"/>
              <p:cNvSpPr/>
              <p:nvPr/>
            </p:nvSpPr>
            <p:spPr>
              <a:xfrm>
                <a:off x="576072" y="3576034"/>
                <a:ext cx="10954512" cy="180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1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解：设该一次函数的解析式为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𝒌𝒙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𝒃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𝒌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则有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𝟒𝟎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𝒌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+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𝒃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𝟒𝟖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𝟑𝟎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𝒌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+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𝒃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𝟓𝟐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71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𝒌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𝟎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.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𝒃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𝟔𝟒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3分）故一次函数的解析式为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B_5_AN.64_1#04b18dce7?vcp=1&amp;pid=766e870c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576034"/>
                <a:ext cx="10954512" cy="1803400"/>
              </a:xfrm>
              <a:prstGeom prst="rect">
                <a:avLst/>
              </a:prstGeom>
              <a:blipFill rotWithShape="1">
                <a:blip r:embed="rId2"/>
                <a:stretch>
                  <a:fillRect l="-1" t="-19" r="-7510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5_1#7342033c7?vcp=1&amp;pid=766e870c3&amp;color=0,0,0&amp;vtp=1&amp;bt=1&amp;bbb=1&amp;hb=1"/>
          <p:cNvSpPr/>
          <p:nvPr/>
        </p:nvSpPr>
        <p:spPr>
          <a:xfrm>
            <a:off x="576072" y="142275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（2）若要使单位面积试验田中大豆的总产量（单位：粒）最大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请你通过计算说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明单位面积实验田中大豆植株种植数量的方案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6_1#7342033c7?vcp=1&amp;pid=766e870c3&amp;color=0,0,0&amp;vtp=1&amp;bbb=1&amp;hb=1"/>
              <p:cNvSpPr/>
              <p:nvPr/>
            </p:nvSpPr>
            <p:spPr>
              <a:xfrm>
                <a:off x="576072" y="2577492"/>
                <a:ext cx="10954512" cy="2870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设单位面积试验田中大豆总产量为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𝒘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粒，根据题意，得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𝒘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.（5分）由（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𝒘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的函数解析式为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𝒘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6分）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𝒘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有最大值.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×(−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𝒘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取得最大值.答：当单位面积试验田种植株数为80株时，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可使大豆总产量最大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66_1#7342033c7?vcp=1&amp;pid=766e870c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77492"/>
                <a:ext cx="10954512" cy="2870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" r="-13678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7_1#e5555edcd?vcp=1&amp;pid=766e870c3&amp;color=0,0,0&amp;mp=1&amp;vtp=1&amp;bt=1&amp;bbb=1&amp;hb=1"/>
          <p:cNvSpPr/>
          <p:nvPr/>
        </p:nvSpPr>
        <p:spPr>
          <a:xfrm>
            <a:off x="576072" y="229127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（3）若单位面积试验田中大豆的总产量要达到2</a:t>
            </a:r>
            <a:r>
              <a:rPr lang="en-US" altLang="zh-CN" sz="24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500粒以上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请你通过计算说明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单位面积试验田种植株数至少要多少株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.（结果保留整数）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8_1#e5555edcd?vcp=1&amp;pid=766e870c3&amp;color=0,0,0&amp;vtp=1&amp;bbb=1&amp;hb=1"/>
              <p:cNvSpPr/>
              <p:nvPr/>
            </p:nvSpPr>
            <p:spPr>
              <a:xfrm>
                <a:off x="576072" y="3400234"/>
                <a:ext cx="10954512" cy="1168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𝟓𝟎𝟎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.（10分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𝟔𝟖</m:t>
                    </m:r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舍去）.（11分）答：单位面积试验田种植株数至少要68株.（12分）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68_1#e5555edcd?vcp=1&amp;pid=766e870c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400234"/>
                <a:ext cx="10954512" cy="1168400"/>
              </a:xfrm>
              <a:prstGeom prst="rect">
                <a:avLst/>
              </a:prstGeom>
              <a:blipFill rotWithShape="1">
                <a:blip r:embed="rId1"/>
                <a:stretch>
                  <a:fillRect l="-1" t="-38" r="-9000" b="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9_1#d68e1fab6?vcp=1&amp;pid=74caa2cb2&amp;color=0,0,0&amp;vtp=1&amp;bt=1&amp;bbb=1"/>
          <p:cNvSpPr/>
          <p:nvPr/>
        </p:nvSpPr>
        <p:spPr>
          <a:xfrm>
            <a:off x="576072" y="53998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23.（本题满分12分）【操作判定】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70_1#2fa1b56f3?sp=1&amp;vcp=1&amp;pid=d68e1fab6&amp;color=0,0,0&amp;vtp=1&amp;bbb=1&amp;hb=1"/>
              <p:cNvSpPr/>
              <p:nvPr/>
            </p:nvSpPr>
            <p:spPr>
              <a:xfrm>
                <a:off x="576072" y="1061883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（1）如图12，在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上（不与点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重合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），在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的外部作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过点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.根据以上操作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𝑨𝑪𝑫𝑭</m:t>
                    </m:r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的形状是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____________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𝑬𝑪𝑭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___________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5_BD.70_1#2fa1b56f3?sp=1&amp;vcp=1&amp;pid=d68e1fab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61883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14443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5_BD.70_2#2fa1b56f3?iti=13&amp;vcp=1&amp;pid=d68e1fab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4256" y="3391009"/>
            <a:ext cx="3419856" cy="22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BD.70_3#2fa1b56f3?iti=13&amp;vcp=1&amp;pid=d68e1fab6&amp;color=0,0,0&amp;vtp=1&amp;bbb=1"/>
          <p:cNvSpPr/>
          <p:nvPr/>
        </p:nvSpPr>
        <p:spPr>
          <a:xfrm>
            <a:off x="5704459" y="5767433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图12</a:t>
            </a:r>
            <a:endParaRPr lang="en-US" altLang="zh-CN" sz="2400" dirty="0"/>
          </a:p>
        </p:txBody>
      </p:sp>
      <p:sp>
        <p:nvSpPr>
          <p:cNvPr id="6" name="QB_5_AN.71_1#2fa1b56f3.blank?vcp=1&amp;pid=d68e1fab6&amp;color=0,0,0&amp;vpa=21&amp;vtp=1&amp;bbb=1"/>
          <p:cNvSpPr/>
          <p:nvPr/>
        </p:nvSpPr>
        <p:spPr>
          <a:xfrm>
            <a:off x="2634266" y="2710343"/>
            <a:ext cx="1752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平行四边形</a:t>
            </a:r>
            <a:endParaRPr lang="en-US" altLang="zh-CN" sz="2400" dirty="0"/>
          </a:p>
        </p:txBody>
      </p:sp>
      <p:sp>
        <p:nvSpPr>
          <p:cNvPr id="7" name="QB_5_AN.72_1#2fa1b56f3.blank?vcp=1&amp;pid=d68e1fab6&amp;color=0,0,0&amp;vpa=22&amp;vtp=1&amp;bbb=1"/>
          <p:cNvSpPr/>
          <p:nvPr/>
        </p:nvSpPr>
        <p:spPr>
          <a:xfrm>
            <a:off x="5866923" y="2710343"/>
            <a:ext cx="15970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45（2分）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83ba053d?vcp=1&amp;pid=d68e1fab6&amp;color=0,0,0&amp;vtp=1&amp;bt=1&amp;bbb=1"/>
          <p:cNvSpPr/>
          <p:nvPr/>
        </p:nvSpPr>
        <p:spPr>
          <a:xfrm>
            <a:off x="576072" y="132474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【变换探究】</a:t>
            </a:r>
            <a:endParaRPr lang="en-US" altLang="zh-CN" sz="2400" dirty="0"/>
          </a:p>
        </p:txBody>
      </p:sp>
      <p:pic>
        <p:nvPicPr>
          <p:cNvPr id="3" name="QO_5_BD.73_1#2d70114e3?iti=14&amp;htil=6&amp;vcp=1&amp;pid=d68e1fab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3279" y="1894899"/>
            <a:ext cx="3465576" cy="287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73_2#2d70114e3?iti=14&amp;htil=6&amp;vcp=1&amp;pid=d68e1fab6&amp;color=0,0,0&amp;vtp=1&amp;bbb=1"/>
          <p:cNvSpPr/>
          <p:nvPr/>
        </p:nvSpPr>
        <p:spPr>
          <a:xfrm>
            <a:off x="9386342" y="4893115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图13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73_3#2d70114e3?htil=6&amp;sp=1&amp;vcp=1&amp;pid=d68e1fab6&amp;color=0,0,0&amp;vtp=1&amp;bbb=1&amp;hb=1"/>
              <p:cNvSpPr/>
              <p:nvPr/>
            </p:nvSpPr>
            <p:spPr>
              <a:xfrm>
                <a:off x="576072" y="1849179"/>
                <a:ext cx="7351776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2）如图13，将图12中的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spc="-5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𝑩𝑬𝑫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绕点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逆时针旋转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pc="-5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使</a:t>
                </a:r>
                <a:endParaRPr lang="en-US" altLang="zh-CN" sz="2400" b="1" i="0" spc="-5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pc="-5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落在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边上，过点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pc="-5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:endParaRPr lang="en-US" altLang="zh-CN" sz="2400" b="1" i="0" spc="-5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</m:oMath>
                </a14:m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pc="-5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pc="-5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求</a:t>
                </a:r>
                <a:endParaRPr lang="en-US" altLang="zh-CN" sz="2400" b="1" i="0" spc="-5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pc="-5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的长.</a:t>
                </a:r>
                <a:endParaRPr lang="en-US" altLang="zh-CN" sz="2400" spc="-50" dirty="0"/>
              </a:p>
            </p:txBody>
          </p:sp>
        </mc:Choice>
        <mc:Fallback>
          <p:sp>
            <p:nvSpPr>
              <p:cNvPr id="5" name="QO_5_BD.73_3#2d70114e3?htil=6&amp;sp=1&amp;vcp=1&amp;pid=d68e1fab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849179"/>
                <a:ext cx="7351776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2" t="-3" r="-17700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74_1#2d70114e3?vcp=1&amp;pid=d68e1fab6&amp;color=0,0,0&amp;vtp=1&amp;bt=1&amp;bbb=1&amp;hb=1"/>
              <p:cNvSpPr/>
              <p:nvPr/>
            </p:nvSpPr>
            <p:spPr>
              <a:xfrm>
                <a:off x="576072" y="1186434"/>
                <a:ext cx="10954512" cy="447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𝑨𝑪𝑫𝑭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是平行四边形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又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𝑨𝑪𝑫𝑭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是矩形.（3分）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𝑬𝑫𝑩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𝑪𝑩𝑬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≌△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𝐒𝐀𝐒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（4分）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𝑭𝑬𝑫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𝑭𝑬𝑫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是等腰直角三角形.（5分）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𝑬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𝑭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𝑭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，即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𝑬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𝑭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6分）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AN.74_1#2d70114e3?vcp=1&amp;pid=d68e1fab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86434"/>
                <a:ext cx="10954512" cy="44704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-2596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e466683f?vcp=1&amp;pid=d68e1fab6&amp;color=0,0,0&amp;vtp=1&amp;bt=1&amp;bbb=1"/>
          <p:cNvSpPr/>
          <p:nvPr/>
        </p:nvSpPr>
        <p:spPr>
          <a:xfrm>
            <a:off x="576072" y="6846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【拓展应用】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75_1#435e1ac5a?sp=1&amp;vcp=1&amp;pid=d68e1fab6&amp;color=0,0,0&amp;vtp=1&amp;bbb=1&amp;hb=1"/>
              <p:cNvSpPr/>
              <p:nvPr/>
            </p:nvSpPr>
            <p:spPr>
              <a:xfrm>
                <a:off x="576072" y="1209126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（3）如图14，将图12中的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绕点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顺时针旋转，使点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仍在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的右侧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过点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𝑨𝑪𝑫𝑭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为菱形时，求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75_1#435e1ac5a?sp=1&amp;vcp=1&amp;pid=d68e1fab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09126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5" r="-16657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75_2#435e1ac5a?iti=15&amp;vcp=1&amp;pid=d68e1fab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5968" y="2992152"/>
            <a:ext cx="3465576" cy="241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75_3#435e1ac5a?iti=15&amp;vcp=1&amp;pid=d68e1fab6&amp;color=0,0,0&amp;vtp=1&amp;bbb=1"/>
          <p:cNvSpPr/>
          <p:nvPr/>
        </p:nvSpPr>
        <p:spPr>
          <a:xfrm>
            <a:off x="5709031" y="5533168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图14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76_1#435e1ac5a?iti=16&amp;htil=7&amp;vcp=1&amp;pid=d68e1fab6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5337" y="1110451"/>
            <a:ext cx="3020785" cy="201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AN.76_2#435e1ac5a?iti=16&amp;htil=7&amp;vcp=1&amp;pid=d68e1fab6&amp;color=0,0,0&amp;vtp=1&amp;bbb=1"/>
          <p:cNvSpPr/>
          <p:nvPr/>
        </p:nvSpPr>
        <p:spPr>
          <a:xfrm>
            <a:off x="9695046" y="3256343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答图15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76_3#435e1ac5a?htil=7&amp;vcp=1&amp;pid=d68e1fab6&amp;color=0,0,0&amp;vtp=1&amp;bt=1&amp;bbb=1&amp;hb=1"/>
              <p:cNvSpPr/>
              <p:nvPr/>
            </p:nvSpPr>
            <p:spPr>
              <a:xfrm>
                <a:off x="576072" y="1055587"/>
                <a:ext cx="7315200" cy="472702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①如答图15，连接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并延长交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</m:oMath>
                </a14:m>
                <a:endParaRPr lang="en-US" altLang="zh-CN" sz="2400" b="1" i="0" dirty="0" smtClean="0">
                  <a:solidFill>
                    <a:srgbClr val="A00021"/>
                  </a:solidFill>
                  <a:latin typeface="Cambria Math" panose="02040503050406030204" pitchFamily="18" charset="0"/>
                  <a:ea typeface="宋体" pitchFamily="34" charset="-122"/>
                  <a:cs typeface="Times New Roman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 err="1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𝑨𝑪𝑫𝑭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是菱形，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.（7分）设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 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𝑫𝑵𝑩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𝑩𝑵𝑴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𝑩𝑴𝑵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𝑫𝑴𝑬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𝑪𝑩𝑬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</m:oMath>
                </a14:m>
                <a:endParaRPr lang="en-US" altLang="zh-CN" sz="2400" b="1" i="0" dirty="0" smtClean="0">
                  <a:solidFill>
                    <a:srgbClr val="A00021"/>
                  </a:solidFill>
                  <a:latin typeface="Cambria Math" panose="02040503050406030204" pitchFamily="18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𝑪𝑩𝑬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≌△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𝐒𝐀𝐒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（8分）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76_3#435e1ac5a?htil=7&amp;vcp=1&amp;pid=d68e1fab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55587"/>
                <a:ext cx="7315200" cy="4727028"/>
              </a:xfrm>
              <a:prstGeom prst="rect">
                <a:avLst/>
              </a:prstGeom>
              <a:blipFill rotWithShape="1">
                <a:blip r:embed="rId2"/>
                <a:stretch>
                  <a:fillRect l="-2" t="-5" r="2" b="-525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76_4#435e1ac5a?vcp=1&amp;pid=d68e1fab6&amp;color=0,0,0&amp;mp=1&amp;vtp=1&amp;bt=1&amp;bbb=1&amp;hb=1"/>
              <p:cNvSpPr/>
              <p:nvPr/>
            </p:nvSpPr>
            <p:spPr>
              <a:xfrm>
                <a:off x="576072" y="2223833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𝑪𝑶𝑬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𝑩𝑶𝑭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𝑪𝑵𝑭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是等腰直角三角形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是线段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的中垂线.（9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𝑲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𝟑𝟒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𝟑𝟒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zh-CN" altLang="en-US" sz="2400" b="1" i="0" kern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𝟏𝟕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.（10分）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AN.76_4#435e1ac5a?vcp=1&amp;pid=d68e1fab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223833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3" r="-10229" b="-249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24baa8036?vcp=1&amp;pid=ea4c3acf0&amp;color=0,0,0&amp;vtp=1&amp;bt=1&amp;bbb=1&amp;hb=1"/>
          <p:cNvSpPr/>
          <p:nvPr/>
        </p:nvSpPr>
        <p:spPr>
          <a:xfrm>
            <a:off x="576072" y="23102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注意事项：1.答题前，考生务必将姓名、准考证号填写在试卷和答题卡上.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.考生作答时，请在答题卡上作答（答题注意事项见答题卡），在本试卷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草稿纸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上作答无效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.不能使用计算器.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7_1#d330e3700?vcp=1&amp;pid=d68e1fab6&amp;color=0,0,0&amp;vtp=1&amp;bt=1&amp;bbb=1"/>
              <p:cNvSpPr/>
              <p:nvPr/>
            </p:nvSpPr>
            <p:spPr>
              <a:xfrm>
                <a:off x="576072" y="2844292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（4）第（3）题中，当点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左侧时，请直接写出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77_1#d330e3700?vcp=1&amp;pid=d68e1fab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44292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24" r="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8_1#d330e3700?vcp=1&amp;pid=d68e1fab6&amp;color=0,0,0&amp;vtp=1&amp;bbb=1"/>
              <p:cNvSpPr/>
              <p:nvPr/>
            </p:nvSpPr>
            <p:spPr>
              <a:xfrm>
                <a:off x="576072" y="3320415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𝟏𝟕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.（12分）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78_1#d330e3700?vcp=1&amp;pid=d68e1fab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320415"/>
                <a:ext cx="10954512" cy="584200"/>
              </a:xfrm>
              <a:prstGeom prst="rect">
                <a:avLst/>
              </a:prstGeom>
              <a:blipFill rotWithShape="1">
                <a:blip r:embed="rId2"/>
                <a:stretch>
                  <a:fillRect l="-1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AS.79_1#d68e1fab6?iti=17&amp;htil=8&amp;vcp=1&amp;pid=74caa2cb2&amp;color=0,0,0&amp;tib=255,255,255&amp;vtp=1&amp;bt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2210" y="467333"/>
            <a:ext cx="2313432" cy="279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AS.79_2#d68e1fab6?iti=17&amp;htil=8&amp;vcp=1&amp;pid=74caa2cb2&amp;color=0,0,0&amp;vtp=1&amp;bbb=1"/>
          <p:cNvSpPr/>
          <p:nvPr/>
        </p:nvSpPr>
        <p:spPr>
          <a:xfrm>
            <a:off x="9766008" y="3392397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答图16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S.79_3#d68e1fab6?htil=8&amp;vcp=1&amp;pid=74caa2cb2&amp;color=0,0,0&amp;vtp=1&amp;bbb=1&amp;hb=1&amp;hs=1"/>
              <p:cNvSpPr/>
              <p:nvPr/>
            </p:nvSpPr>
            <p:spPr>
              <a:xfrm>
                <a:off x="576072" y="454633"/>
                <a:ext cx="8503920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如答图16，延长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𝑸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𝑭𝑸𝑩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𝑭𝑸𝑩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𝑸𝑫𝑬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𝑸𝑩𝑬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𝑸𝑫𝑬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𝟏𝟖𝟎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4" name="QO_4_AS.79_3#d68e1fab6?htil=8&amp;vcp=1&amp;pid=74caa2cb2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54633"/>
                <a:ext cx="8503920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1" t="-36" r="-18584" b="-32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S.79_3#d68e1fab6?htil=8&amp;vcp=1&amp;pid=74caa2cb2&amp;color=0,0,0&amp;vtp=1&amp;bbb=1&amp;hb=1&amp;hs=1"/>
              <p:cNvSpPr/>
              <p:nvPr/>
            </p:nvSpPr>
            <p:spPr>
              <a:xfrm>
                <a:off x="576072" y="4915955"/>
                <a:ext cx="10951947" cy="1244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𝑲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𝟑𝟒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𝟑𝟒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𝟏𝟕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4_AS.79_3#d68e1fab6?htil=8&amp;vcp=1&amp;pid=74caa2cb2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915955"/>
                <a:ext cx="10951947" cy="1244600"/>
              </a:xfrm>
              <a:prstGeom prst="rect">
                <a:avLst/>
              </a:prstGeom>
              <a:blipFill rotWithShape="1">
                <a:blip r:embed="rId3"/>
                <a:stretch>
                  <a:fillRect l="-1" t="-34" r="2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S.79_3#d68e1fab6?htil=8&amp;vcp=1&amp;pid=74caa2cb2&amp;color=0,0,0&amp;vtp=1&amp;bbb=1&amp;hb=1&amp;hs=1"/>
              <p:cNvSpPr/>
              <p:nvPr/>
            </p:nvSpPr>
            <p:spPr>
              <a:xfrm>
                <a:off x="576072" y="2158010"/>
                <a:ext cx="9189936" cy="289050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𝑭𝑫𝑬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𝑸𝑩𝑬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𝑫𝑭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Cambria Math" panose="02040503050406030204" pitchFamily="18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34" charset="-122"/>
                          <a:cs typeface="Times New Roman" pitchFamily="34" charset="-120"/>
                        </a:rPr>
                        <m:t>∴</m:t>
                      </m:r>
                      <m:r>
                        <m:rPr>
                          <m:nor/>
                        </m:rPr>
                        <a:rPr lang="en-US" altLang="zh-CN" sz="2400" b="1" i="0" dirty="0">
                          <a:solidFill>
                            <a:srgbClr val="A00021"/>
                          </a:solidFill>
                          <a:latin typeface="宋体" pitchFamily="34" charset="0"/>
                          <a:ea typeface="宋体" pitchFamily="34" charset="-122"/>
                          <a:cs typeface="宋体" pitchFamily="34" charset="-120"/>
                        </a:rPr>
                        <m:t>△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34" charset="-122"/>
                          <a:cs typeface="Times New Roman" pitchFamily="34" charset="-120"/>
                        </a:rPr>
                        <m:t>𝑭𝑬𝑫</m:t>
                      </m:r>
                      <m:r>
                        <m:rPr>
                          <m:nor/>
                        </m:rPr>
                        <a:rPr lang="en-US" altLang="zh-CN" sz="2400" b="1" i="0" dirty="0">
                          <a:solidFill>
                            <a:srgbClr val="A00021"/>
                          </a:solidFill>
                          <a:latin typeface="宋体" pitchFamily="34" charset="0"/>
                          <a:ea typeface="宋体" pitchFamily="34" charset="-122"/>
                          <a:cs typeface="宋体" pitchFamily="34" charset="-120"/>
                        </a:rPr>
                        <m:t>≌△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34" charset="-122"/>
                          <a:cs typeface="Times New Roman" pitchFamily="34" charset="-120"/>
                        </a:rPr>
                        <m:t>𝑪𝑬𝑩</m:t>
                      </m:r>
                      <m:d>
                        <m:dPr>
                          <m:ctrlP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34" charset="-122"/>
                              <a:cs typeface="Times New Roman" pitchFamily="34" charset="-120"/>
                            </a:rPr>
                          </m:ctrlPr>
                        </m:dPr>
                        <m:e>
                          <m:r>
                            <a:rPr lang="en-US" altLang="zh-CN" sz="2400" b="1" i="0" dirty="0">
                              <a:solidFill>
                                <a:srgbClr val="A00021"/>
                              </a:solidFill>
                              <a:latin typeface="Cambria Math" panose="02040503050406030204" pitchFamily="18" charset="0"/>
                              <a:ea typeface="宋体" pitchFamily="34" charset="-122"/>
                              <a:cs typeface="Times New Roman" pitchFamily="34" charset="-120"/>
                            </a:rPr>
                            <m:t>𝐒𝐀𝐒</m:t>
                          </m:r>
                        </m:e>
                      </m:d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34" charset="-122"/>
                          <a:cs typeface="Times New Roman" pitchFamily="34" charset="-120"/>
                        </a:rPr>
                        <m:t>.∴∠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34" charset="-122"/>
                          <a:cs typeface="Times New Roman" pitchFamily="34" charset="-120"/>
                        </a:rPr>
                        <m:t>𝑭𝑬𝑫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34" charset="-122"/>
                          <a:cs typeface="Times New Roman" pitchFamily="34" charset="-120"/>
                        </a:rPr>
                        <m:t>=∠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34" charset="-122"/>
                          <a:cs typeface="Times New Roman" pitchFamily="34" charset="-120"/>
                        </a:rPr>
                        <m:t>𝑪𝑬𝑩</m:t>
                      </m:r>
                      <m:r>
                        <a:rPr lang="en-US" altLang="zh-CN" sz="2400" b="1" i="0" dirty="0">
                          <a:solidFill>
                            <a:srgbClr val="A00021"/>
                          </a:solidFill>
                          <a:latin typeface="Cambria Math" panose="02040503050406030204" pitchFamily="18" charset="0"/>
                          <a:ea typeface="宋体" pitchFamily="34" charset="-122"/>
                          <a:cs typeface="Times New Roman" pitchFamily="34" charset="-120"/>
                        </a:rPr>
                        <m:t>.</m:t>
                      </m:r>
                    </m:oMath>
                  </m:oMathPara>
                </a14:m>
                <a:endParaRPr lang="en-US" altLang="zh-CN" sz="2400" b="1" i="0" dirty="0" smtClean="0">
                  <a:solidFill>
                    <a:srgbClr val="A00021"/>
                  </a:solidFill>
                  <a:latin typeface="Cambria Math" panose="02040503050406030204" pitchFamily="18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𝑭𝑬𝑪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为等腰直角三角形.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Cambria Math" panose="02040503050406030204" pitchFamily="18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𝑪𝑭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err="1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</m:t>
                    </m:r>
                  </m:oMath>
                </a14:m>
                <a:r>
                  <a:rPr lang="en-US" altLang="zh-CN" sz="2400" b="1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.由（3）得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𝑪𝑲</m:t>
                    </m:r>
                  </m:oMath>
                </a14:m>
                <a:r>
                  <a:rPr lang="en-US" altLang="zh-CN" sz="2400" b="1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是线段</a:t>
                </a: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2400" b="1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的中垂线.</a:t>
                </a:r>
                <a:endParaRPr lang="en-US" altLang="zh-CN" sz="2400" b="1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𝑫𝑲</m:t>
                    </m:r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𝑩𝑲</m:t>
                    </m:r>
                    <m:r>
                      <a:rPr lang="en-US" altLang="zh-CN" sz="2400" b="1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100" b="1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  <a:p>
                <a:pPr latinLnBrk="1">
                  <a:lnSpc>
                    <a:spcPts val="4500"/>
                  </a:lnSpc>
                </a:pP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400" dirty="0"/>
              </a:p>
            </p:txBody>
          </p:sp>
        </mc:Choice>
        <mc:Fallback>
          <p:sp>
            <p:nvSpPr>
              <p:cNvPr id="6" name="QO_4_AS.79_3#d68e1fab6?htil=8&amp;vcp=1&amp;pid=74caa2cb2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158010"/>
                <a:ext cx="9189936" cy="2890507"/>
              </a:xfrm>
              <a:prstGeom prst="rect">
                <a:avLst/>
              </a:prstGeom>
              <a:blipFill rotWithShape="1">
                <a:blip r:embed="rId4"/>
                <a:stretch>
                  <a:fillRect l="-1" t="-10" r="4" b="-573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a247aeb3?vcp=1&amp;pid=ea4c3acf0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一、单项选择题（本大题共12小题，每小题3分，共36分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在每小题给出的四</a:t>
            </a:r>
            <a:endParaRPr lang="en-US" altLang="zh-CN" sz="26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个选项中只有一项是符合要求的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C_4_BD.1_1#e8fc3e52b?vcp=1&amp;pid=da247aeb3&amp;color=0,0,0&amp;vtp=1&amp;bbb=1"/>
          <p:cNvSpPr/>
          <p:nvPr/>
        </p:nvSpPr>
        <p:spPr>
          <a:xfrm>
            <a:off x="576072" y="178948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1.下列四个数中，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不是负数的是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2#e8fc3e52b.choices?vcp=1&amp;pid=da247aeb3&amp;color=0,0,0&amp;vtp=1&amp;bbb=1"/>
              <p:cNvSpPr/>
              <p:nvPr/>
            </p:nvSpPr>
            <p:spPr>
              <a:xfrm>
                <a:off x="576072" y="2321233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64485" algn="l"/>
                    <a:tab pos="5704205" algn="l"/>
                    <a:tab pos="855662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D.5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1_2#e8fc3e52b.choices?vcp=1&amp;pid=da247ae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321233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58" r="2" b="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BD.3_1#a7c786f25?vcp=1&amp;pid=da247aeb3&amp;color=0,0,0&amp;vtp=1&amp;bbb=1&amp;hb=1"/>
          <p:cNvSpPr/>
          <p:nvPr/>
        </p:nvSpPr>
        <p:spPr>
          <a:xfrm>
            <a:off x="576072" y="27983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2.对称常被运用于建筑、器物、绘画、标志等的设计上.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下列常见的运动图标中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是轴对称图形的是</a:t>
            </a:r>
            <a:endParaRPr lang="en-US" altLang="zh-CN" sz="2400" dirty="0"/>
          </a:p>
        </p:txBody>
      </p:sp>
      <p:sp>
        <p:nvSpPr>
          <p:cNvPr id="8" name="QC_4_BD.3_2#a7c786f25.choices?vcp=1&amp;pid=da247aeb3&amp;color=0,0,0&amp;vtp=1&amp;bbb=1"/>
          <p:cNvSpPr/>
          <p:nvPr/>
        </p:nvSpPr>
        <p:spPr>
          <a:xfrm>
            <a:off x="576073" y="3903218"/>
            <a:ext cx="1094827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53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55875" algn="l"/>
                <a:tab pos="5543550" algn="l"/>
                <a:tab pos="8658860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75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B.</a:t>
            </a:r>
            <a:r>
              <a:rPr lang="en-US" altLang="zh-CN" sz="24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C.</a:t>
            </a:r>
            <a:r>
              <a:rPr lang="en-US" altLang="zh-CN" sz="24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D.</a:t>
            </a:r>
            <a:r>
              <a:rPr lang="en-US" altLang="zh-CN" sz="85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</a:t>
            </a:r>
            <a:endParaRPr lang="en-US" altLang="zh-CN" sz="900" dirty="0">
              <a:latin typeface="宋体" pitchFamily="34" charset="-122"/>
            </a:endParaRPr>
          </a:p>
        </p:txBody>
      </p:sp>
      <p:pic>
        <p:nvPicPr>
          <p:cNvPr id="9" name="QC_4_BD.3_2#a7c786f25.choice_image?vcp=1&amp;pid=da247aeb3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5541" y="4138676"/>
            <a:ext cx="1517904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C_4_BD.3_2#a7c786f25.choice_image?vcp=1&amp;pid=da247aeb3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4809" y="4138676"/>
            <a:ext cx="1993392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1" name="QC_4_BD.3_2#a7c786f25.choice_image?vcp=1&amp;pid=da247aeb3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6583" y="4138676"/>
            <a:ext cx="2075688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2" name="QC_4_BD.3_2#a7c786f25.choice_image?vcp=1&amp;pid=da247aeb3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2401" y="4138676"/>
            <a:ext cx="1444752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3" name="QC_4_AN.2_1#e8fc3e52b.bracket?vcp=1&amp;pid=da247aeb3&amp;color=0,0,0&amp;vpa=1&amp;vtp=1&amp;answeroption=D"/>
          <p:cNvSpPr txBox="1"/>
          <p:nvPr/>
        </p:nvSpPr>
        <p:spPr>
          <a:xfrm>
            <a:off x="9005697" y="235425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4_AN.4_1#a7c786f25.bracket?vcp=1&amp;pid=da247aeb3&amp;color=0,0,0&amp;vpa=2&amp;vtp=1&amp;answeroption=A"/>
          <p:cNvSpPr txBox="1"/>
          <p:nvPr/>
        </p:nvSpPr>
        <p:spPr>
          <a:xfrm>
            <a:off x="449073" y="53459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0fa8180da?sp=1&amp;vcp=1&amp;pid=da247aeb3&amp;color=0,0,0&amp;vtp=1&amp;bt=1&amp;bbb=1"/>
              <p:cNvSpPr/>
              <p:nvPr/>
            </p:nvSpPr>
            <p:spPr>
              <a:xfrm>
                <a:off x="576072" y="107521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3.如图1，直线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的度数为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5_1#0fa8180da?sp=1&amp;vcp=1&amp;pid=da247aeb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75218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31" r="2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5_2#0fa8180da?iti=1&amp;htil=1&amp;vcp=1&amp;pid=da247aeb3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7596" y="1680881"/>
            <a:ext cx="2660904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5_3#0fa8180da?iti=1&amp;htil=1&amp;vcp=1&amp;pid=da247aeb3&amp;color=0,0,0&amp;vtp=1&amp;bbb=1"/>
          <p:cNvSpPr/>
          <p:nvPr/>
        </p:nvSpPr>
        <p:spPr>
          <a:xfrm>
            <a:off x="6264523" y="3900333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5_4#0fa8180da.choices?htil=1&amp;vcp=1&amp;pid=da247aeb3&amp;color=0,0,0&amp;vtp=1&amp;bbb=1&amp;hs=1"/>
              <p:cNvSpPr/>
              <p:nvPr/>
            </p:nvSpPr>
            <p:spPr>
              <a:xfrm>
                <a:off x="576072" y="1599655"/>
                <a:ext cx="816559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𝟏𝟔𝟎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5_4#0fa8180da.choices?htil=1&amp;vcp=1&amp;pid=da247aeb3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99655"/>
                <a:ext cx="8165592" cy="2235200"/>
              </a:xfrm>
              <a:prstGeom prst="rect">
                <a:avLst/>
              </a:prstGeom>
              <a:blipFill rotWithShape="1">
                <a:blip r:embed="rId3"/>
                <a:stretch>
                  <a:fillRect l="-2" t="-4" r="3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7_1#8259b8b60?vcp=1&amp;pid=da247aeb3&amp;color=0,0,0&amp;vtp=1&amp;bbb=1&amp;hs=1"/>
              <p:cNvSpPr/>
              <p:nvPr/>
            </p:nvSpPr>
            <p:spPr>
              <a:xfrm>
                <a:off x="576072" y="4495255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4.猫儿山是广西最高的山，海拔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𝟏𝟒𝟐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.2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142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用科学记数法表示为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BD.7_1#8259b8b60?vcp=1&amp;pid=da247aeb3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495255"/>
                <a:ext cx="10954512" cy="533400"/>
              </a:xfrm>
              <a:prstGeom prst="rect">
                <a:avLst/>
              </a:prstGeom>
              <a:blipFill rotWithShape="1">
                <a:blip r:embed="rId4"/>
                <a:stretch>
                  <a:fillRect l="-1" t="-17" r="2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BD.7_2#8259b8b60.choices?vcp=1&amp;pid=da247aeb3&amp;color=0,0,0&amp;vtp=1&amp;bbb=1"/>
              <p:cNvSpPr/>
              <p:nvPr/>
            </p:nvSpPr>
            <p:spPr>
              <a:xfrm>
                <a:off x="576072" y="5018114"/>
                <a:ext cx="10954512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743835" algn="l"/>
                    <a:tab pos="5691505" algn="l"/>
                    <a:tab pos="842327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𝟏𝟒𝟐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𝟐𝟏𝟒𝟐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𝟏𝟒𝟐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9" name="QC_4_BD.7_2#8259b8b60.choices?vcp=1&amp;pid=da247ae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018114"/>
                <a:ext cx="10954512" cy="546100"/>
              </a:xfrm>
              <a:prstGeom prst="rect">
                <a:avLst/>
              </a:prstGeom>
              <a:blipFill rotWithShape="1">
                <a:blip r:embed="rId5"/>
                <a:stretch>
                  <a:fillRect l="-1" t="-63" r="2" b="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C_4_AN.6_1#0fa8180da.bracket?vcp=1&amp;pid=da247aeb3&amp;color=0,0,0&amp;vpa=3&amp;vtp=1&amp;answeroption=B"/>
          <p:cNvSpPr txBox="1"/>
          <p:nvPr/>
        </p:nvSpPr>
        <p:spPr>
          <a:xfrm>
            <a:off x="449072" y="222957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4_AN.8_1#8259b8b60.bracket?vcp=1&amp;pid=da247aeb3&amp;color=0,0,0&amp;vpa=4&amp;vtp=1&amp;answeroption=A"/>
          <p:cNvSpPr txBox="1"/>
          <p:nvPr/>
        </p:nvSpPr>
        <p:spPr>
          <a:xfrm>
            <a:off x="449072" y="506383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07148aa2e?sp=1&amp;vcp=1&amp;pid=da247aeb3&amp;color=0,0,0&amp;vtp=1&amp;bt=1&amp;bbb=1"/>
              <p:cNvSpPr/>
              <p:nvPr/>
            </p:nvSpPr>
            <p:spPr>
              <a:xfrm>
                <a:off x="576072" y="1335410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5.如图2，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≌△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𝑭𝑫𝑬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的度数为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9_1#07148aa2e?sp=1&amp;vcp=1&amp;pid=da247aeb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35410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" r="-326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9_2#07148aa2e?iti=2&amp;vcp=1&amp;pid=da247aeb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2856" y="1941073"/>
            <a:ext cx="2971800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9_3#07148aa2e?iti=2&amp;vcp=1&amp;pid=da247aeb3&amp;color=0,0,0&amp;vtp=1&amp;bbb=1"/>
          <p:cNvSpPr/>
          <p:nvPr/>
        </p:nvSpPr>
        <p:spPr>
          <a:xfrm>
            <a:off x="5785231" y="4280921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图2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9_4#07148aa2e.choices?vcp=1&amp;pid=da247aeb3&amp;color=0,0,0&amp;vtp=1&amp;bbb=1"/>
              <p:cNvSpPr/>
              <p:nvPr/>
            </p:nvSpPr>
            <p:spPr>
              <a:xfrm>
                <a:off x="576072" y="4882447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00985" algn="l"/>
                    <a:tab pos="5577205" algn="l"/>
                    <a:tab pos="836612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9_4#07148aa2e.choices?vcp=1&amp;pid=da247ae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882447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106" r="2" b="1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10_1#07148aa2e.bracket?vcp=1&amp;pid=da247aeb3&amp;color=0,0,0&amp;vpa=5&amp;vtp=1&amp;answeroption=B"/>
          <p:cNvSpPr txBox="1"/>
          <p:nvPr/>
        </p:nvSpPr>
        <p:spPr>
          <a:xfrm>
            <a:off x="3250692" y="49154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1_1#41e5224e4?vcp=1&amp;pid=da247aeb3&amp;color=0,0,0&amp;vtp=1&amp;bt=1&amp;bbb=1"/>
              <p:cNvSpPr/>
              <p:nvPr/>
            </p:nvSpPr>
            <p:spPr>
              <a:xfrm>
                <a:off x="576072" y="2150654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6.一次函数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的图象与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轴的交点坐标是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11_1#41e5224e4?vcp=1&amp;pid=da247aeb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150654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02" r="2" b="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1_2#41e5224e4.choices?vcp=1&amp;pid=da247aeb3&amp;color=0,0,0&amp;vtp=1&amp;bbb=1"/>
              <p:cNvSpPr/>
              <p:nvPr/>
            </p:nvSpPr>
            <p:spPr>
              <a:xfrm>
                <a:off x="576072" y="2629317"/>
                <a:ext cx="10954512" cy="787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6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677160" algn="l"/>
                    <a:tab pos="5596255" algn="l"/>
                    <a:tab pos="8261350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1_2#41e5224e4.choices?vcp=1&amp;pid=da247ae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629317"/>
                <a:ext cx="10954512" cy="787400"/>
              </a:xfrm>
              <a:prstGeom prst="rect">
                <a:avLst/>
              </a:prstGeom>
              <a:blipFill rotWithShape="1">
                <a:blip r:embed="rId2"/>
                <a:stretch>
                  <a:fillRect l="-1" t="-53" r="2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3_1#f7f26a0f7?vcp=1&amp;pid=da247aeb3&amp;color=0,0,0&amp;vtp=1&amp;bbb=1"/>
              <p:cNvSpPr/>
              <p:nvPr/>
            </p:nvSpPr>
            <p:spPr>
              <a:xfrm>
                <a:off x="576072" y="3361726"/>
                <a:ext cx="10954512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7.下列各式中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计算结果等于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13_1#f7f26a0f7?vcp=1&amp;pid=da247ae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361726"/>
                <a:ext cx="10954512" cy="546100"/>
              </a:xfrm>
              <a:prstGeom prst="rect">
                <a:avLst/>
              </a:prstGeom>
              <a:blipFill rotWithShape="1">
                <a:blip r:embed="rId3"/>
                <a:stretch>
                  <a:fillRect l="-1" t="-7" r="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3_2#f7f26a0f7.choices?vcp=1&amp;pid=da247aeb3&amp;color=0,0,0&amp;vtp=1&amp;bbb=1"/>
              <p:cNvSpPr/>
              <p:nvPr/>
            </p:nvSpPr>
            <p:spPr>
              <a:xfrm>
                <a:off x="576072" y="3896767"/>
                <a:ext cx="10954512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585085" algn="l"/>
                    <a:tab pos="5602605" algn="l"/>
                    <a:tab pos="816292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÷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BD.13_2#f7f26a0f7.choices?vcp=1&amp;pid=da247ae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896767"/>
                <a:ext cx="10954512" cy="558800"/>
              </a:xfrm>
              <a:prstGeom prst="rect">
                <a:avLst/>
              </a:prstGeom>
              <a:blipFill rotWithShape="1">
                <a:blip r:embed="rId4"/>
                <a:stretch>
                  <a:fillRect l="-1" t="-73" r="2" b="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4_AN.12_1#41e5224e4.bracket?vcp=1&amp;pid=da247aeb3&amp;color=0,0,0&amp;vpa=6&amp;vtp=1&amp;answeroption=C"/>
          <p:cNvSpPr txBox="1"/>
          <p:nvPr/>
        </p:nvSpPr>
        <p:spPr>
          <a:xfrm>
            <a:off x="6045962" y="291633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4_AN.14_1#f7f26a0f7.bracket?vcp=1&amp;pid=da247aeb3&amp;color=0,0,0&amp;vpa=7&amp;vtp=1&amp;answeroption=B"/>
          <p:cNvSpPr txBox="1"/>
          <p:nvPr/>
        </p:nvSpPr>
        <p:spPr>
          <a:xfrm>
            <a:off x="3034792" y="395518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5_1#5cbd54083?sp=1&amp;vcp=1&amp;pid=da247aeb3&amp;color=0,0,0&amp;mp=1&amp;vtp=1&amp;bt=1&amp;bbb=1&amp;hb=1"/>
          <p:cNvSpPr/>
          <p:nvPr/>
        </p:nvSpPr>
        <p:spPr>
          <a:xfrm>
            <a:off x="576072" y="5399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8.如图3，有7张扑克牌，将其打乱顺序后，背面朝上放在桌上.若从中随机抽取1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张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抽到方块的概率是</a:t>
            </a:r>
            <a:endParaRPr lang="en-US" altLang="zh-CN" sz="2400" dirty="0"/>
          </a:p>
        </p:txBody>
      </p:sp>
      <p:pic>
        <p:nvPicPr>
          <p:cNvPr id="3" name="QC_4_BD.15_2#5cbd54083?iti=3&amp;vcp=1&amp;pid=da247aeb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9744" y="1775950"/>
            <a:ext cx="2487168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15_3#5cbd54083?iti=3&amp;vcp=1&amp;pid=da247aeb3&amp;color=0,0,0&amp;mp=1&amp;vtp=1&amp;bbb=1"/>
          <p:cNvSpPr/>
          <p:nvPr/>
        </p:nvSpPr>
        <p:spPr>
          <a:xfrm>
            <a:off x="5789803" y="3777470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图3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5_4#5cbd54083.choices?vcp=1&amp;pid=da247aeb3&amp;color=0,0,0&amp;vtp=1&amp;bbb=1"/>
              <p:cNvSpPr/>
              <p:nvPr/>
            </p:nvSpPr>
            <p:spPr>
              <a:xfrm>
                <a:off x="576072" y="4328650"/>
                <a:ext cx="10954512" cy="787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6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00985" algn="l"/>
                    <a:tab pos="5577205" algn="l"/>
                    <a:tab pos="836612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15_4#5cbd54083.choices?vcp=1&amp;pid=da247ae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328650"/>
                <a:ext cx="10954512" cy="787400"/>
              </a:xfrm>
              <a:prstGeom prst="rect">
                <a:avLst/>
              </a:prstGeom>
              <a:blipFill rotWithShape="1">
                <a:blip r:embed="rId2"/>
                <a:stretch>
                  <a:fillRect l="-1" t="-62" r="2" b="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7_1#abbe14f47?vcp=1&amp;pid=da247aeb3&amp;color=0,0,0&amp;vtp=1&amp;bbb=1"/>
              <p:cNvSpPr/>
              <p:nvPr/>
            </p:nvSpPr>
            <p:spPr>
              <a:xfrm>
                <a:off x="576072" y="5060551"/>
                <a:ext cx="10954512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9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𝒏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BD.17_1#abbe14f47?vcp=1&amp;pid=da247ae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060551"/>
                <a:ext cx="10954512" cy="558800"/>
              </a:xfrm>
              <a:prstGeom prst="rect">
                <a:avLst/>
              </a:prstGeom>
              <a:blipFill rotWithShape="1">
                <a:blip r:embed="rId3"/>
                <a:stretch>
                  <a:fillRect l="-1" t="-42" r="2" b="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C_4_BD.17_2#abbe14f47.choices?vcp=1&amp;pid=da247aeb3&amp;color=0,0,0&amp;vtp=1&amp;bbb=1"/>
          <p:cNvSpPr/>
          <p:nvPr/>
        </p:nvSpPr>
        <p:spPr>
          <a:xfrm>
            <a:off x="576072" y="55663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A.2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B.3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C.4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D.6</a:t>
            </a:r>
            <a:endParaRPr lang="en-US" altLang="zh-CN" sz="2400" dirty="0"/>
          </a:p>
        </p:txBody>
      </p:sp>
      <p:sp>
        <p:nvSpPr>
          <p:cNvPr id="10" name="QC_4_AN.16_1#5cbd54083.bracket?vcp=1&amp;pid=da247aeb3&amp;color=0,0,0&amp;mp=1&amp;vpa=8&amp;vtp=1&amp;answeroption=C"/>
          <p:cNvSpPr txBox="1"/>
          <p:nvPr/>
        </p:nvSpPr>
        <p:spPr>
          <a:xfrm>
            <a:off x="6026912" y="461567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4_AN.18_1#abbe14f47.bracket?vcp=1&amp;pid=da247aeb3&amp;color=0,0,0&amp;vpa=9&amp;vtp=1&amp;answeroption=D"/>
          <p:cNvSpPr txBox="1"/>
          <p:nvPr/>
        </p:nvSpPr>
        <p:spPr>
          <a:xfrm>
            <a:off x="8815197" y="559934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8874</Words>
  <Application>WPS 演示</Application>
  <PresentationFormat>自定义</PresentationFormat>
  <Paragraphs>436</Paragraphs>
  <Slides>42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68" baseType="lpstr">
      <vt:lpstr>Arial</vt:lpstr>
      <vt:lpstr>宋体</vt:lpstr>
      <vt:lpstr>Wingdings</vt:lpstr>
      <vt:lpstr>DejaVu Sans</vt:lpstr>
      <vt:lpstr>微软雅黑</vt:lpstr>
      <vt:lpstr>方正黑体_GBK</vt:lpstr>
      <vt:lpstr>微软雅黑</vt:lpstr>
      <vt:lpstr>微软雅黑</vt:lpstr>
      <vt:lpstr>SimHei</vt:lpstr>
      <vt:lpstr>SimHei</vt:lpstr>
      <vt:lpstr>SimHei</vt:lpstr>
      <vt:lpstr>Times New Roman</vt:lpstr>
      <vt:lpstr>宋体</vt:lpstr>
      <vt:lpstr>Times New Roman</vt:lpstr>
      <vt:lpstr>宋体</vt:lpstr>
      <vt:lpstr>宋体</vt:lpstr>
      <vt:lpstr>Cambria Math</vt:lpstr>
      <vt:lpstr>华文细黑</vt:lpstr>
      <vt:lpstr>Arial Unicode MS</vt:lpstr>
      <vt:lpstr>等线</vt:lpstr>
      <vt:lpstr>C059</vt:lpstr>
      <vt:lpstr>方正书宋_GBK</vt:lpstr>
      <vt:lpstr>Calibri</vt:lpstr>
      <vt:lpstr>DejaVu Math TeX Gyre</vt:lpstr>
      <vt:lpstr>Noto Sans Symbols2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尹方虎</cp:lastModifiedBy>
  <cp:revision>4</cp:revision>
  <dcterms:created xsi:type="dcterms:W3CDTF">2025-04-11T02:36:55Z</dcterms:created>
  <dcterms:modified xsi:type="dcterms:W3CDTF">2025-04-11T02:36:55Z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082F52DA6526C0254680F86790488E3D_42</vt:lpwstr>
  </property>
  <property fmtid="{D5CDD505-2E9C-101B-9397-08002B2CF9AE}" pid="3" name="KSOProductBuildVer">
    <vt:lpwstr>2052-12.8.2.15283</vt:lpwstr>
  </property>
</Properties>
</file>