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9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6" r:id="rId36"/>
    <p:sldId id="290" r:id="rId37"/>
    <p:sldId id="291" r:id="rId38"/>
    <p:sldId id="292" r:id="rId39"/>
    <p:sldId id="293" r:id="rId40"/>
    <p:sldId id="294" r:id="rId41"/>
  </p:sldIdLst>
  <p:sldSz cx="12096750" cy="6840538"/>
  <p:notesSz cx="6840538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00" d="100"/>
          <a:sy n="100" d="100"/>
        </p:scale>
        <p:origin x="98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920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218DE25-7CD6-77B9-8AD3-CA5ADFE7C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55B1FF9C-D878-5D08-CA8F-4F5CF8C29D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EDCE95C7-7FD0-82AB-9E45-6E81EFAA8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FDF49A2-4A57-58D5-B62F-EFFC16C68F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77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98A5F2C-E8D4-547C-7DEC-683BCCFE8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374F3A50-FFD5-559C-D51B-42778E6E57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77BC45DC-2E0D-CE6F-03C8-3D687F6C8F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041881C-5889-F487-2EBB-7520445576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08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f34f3b3e41e8d6aeec2c06#tid=67f7597e18be2f000a99e4a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DFCE1E5-2F2D-96E5-AE3C-83D8286CB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QC_4_BD.21_1#260548402?sp=1&amp;vcp=1&amp;pid=9f781360a&amp;color=0,0,0&amp;vtp=1&amp;bbb=1&amp;hb=1">
            <a:extLst>
              <a:ext uri="{FF2B5EF4-FFF2-40B4-BE49-F238E27FC236}">
                <a16:creationId xmlns:a16="http://schemas.microsoft.com/office/drawing/2014/main" xmlns="" id="{7CBD18C0-9C2E-F3CD-9C89-9376029C045C}"/>
              </a:ext>
            </a:extLst>
          </p:cNvPr>
          <p:cNvSpPr/>
          <p:nvPr/>
        </p:nvSpPr>
        <p:spPr>
          <a:xfrm>
            <a:off x="449072" y="2210175"/>
            <a:ext cx="10954512" cy="990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11.社会发展需要人与自然和谐共生。生活中的下列做法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，符合低碳环保理念的是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21_2#260548402?vcp=1&amp;pid=9f781360a&amp;color=0,0,0&amp;vtp=1&amp;bbb=1&amp;hb=1">
            <a:extLst>
              <a:ext uri="{FF2B5EF4-FFF2-40B4-BE49-F238E27FC236}">
                <a16:creationId xmlns:a16="http://schemas.microsoft.com/office/drawing/2014/main" xmlns="" id="{5DA794AA-1C15-9A1D-EA9C-5E2826FCA424}"/>
              </a:ext>
            </a:extLst>
          </p:cNvPr>
          <p:cNvSpPr/>
          <p:nvPr/>
        </p:nvSpPr>
        <p:spPr>
          <a:xfrm>
            <a:off x="449072" y="3238875"/>
            <a:ext cx="10954512" cy="990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①积极植树种草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②乘公交车出行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③废弃电池深埋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④践行光盘行动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⑤随意丢弃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垃圾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⑥自备购物布袋</a:t>
            </a:r>
            <a:endParaRPr lang="en-US" altLang="zh-CN" sz="2400" dirty="0"/>
          </a:p>
        </p:txBody>
      </p:sp>
      <p:sp>
        <p:nvSpPr>
          <p:cNvPr id="11" name="QC_4_BD.21_3#260548402.choices?vcp=1&amp;pid=9f781360a&amp;color=0,0,0&amp;vtp=1&amp;bbb=1">
            <a:extLst>
              <a:ext uri="{FF2B5EF4-FFF2-40B4-BE49-F238E27FC236}">
                <a16:creationId xmlns:a16="http://schemas.microsoft.com/office/drawing/2014/main" xmlns="" id="{1CD11519-CA80-09EA-AFA9-0052E1B40484}"/>
              </a:ext>
            </a:extLst>
          </p:cNvPr>
          <p:cNvSpPr/>
          <p:nvPr/>
        </p:nvSpPr>
        <p:spPr>
          <a:xfrm>
            <a:off x="449072" y="4267575"/>
            <a:ext cx="10954512" cy="546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1487" algn="l"/>
                <a:tab pos="5577574" algn="l"/>
                <a:tab pos="836636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.①②④⑥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B.②③④⑥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C.①③④⑤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.②④⑤⑥</a:t>
            </a:r>
            <a:endParaRPr lang="en-US" altLang="zh-CN" sz="2400" dirty="0"/>
          </a:p>
        </p:txBody>
      </p:sp>
      <p:sp>
        <p:nvSpPr>
          <p:cNvPr id="14" name="QC_4_AN.22_1#260548402.bracket?vcp=1&amp;pid=9f781360a&amp;color=0,0,0&amp;vpa=11&amp;vtp=1&amp;answeroption=A">
            <a:extLst>
              <a:ext uri="{FF2B5EF4-FFF2-40B4-BE49-F238E27FC236}">
                <a16:creationId xmlns:a16="http://schemas.microsoft.com/office/drawing/2014/main" xmlns="" id="{565D1CBD-9574-9119-5A24-61796036E893}"/>
              </a:ext>
            </a:extLst>
          </p:cNvPr>
          <p:cNvSpPr txBox="1"/>
          <p:nvPr/>
        </p:nvSpPr>
        <p:spPr>
          <a:xfrm>
            <a:off x="322072" y="431329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83599582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1015640b4?vcp=1&amp;pid=9f781360a&amp;color=0,0,0&amp;vtp=1&amp;bt=1&amp;bbb=1"/>
          <p:cNvSpPr/>
          <p:nvPr/>
        </p:nvSpPr>
        <p:spPr>
          <a:xfrm>
            <a:off x="576072" y="84519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12.实验要有安全意识。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下列做法正确的是(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3_2#1015640b4.choices?vcp=1&amp;pid=9f781360a&amp;color=0,0,0&amp;vtp=1&amp;bbb=1"/>
          <p:cNvSpPr/>
          <p:nvPr/>
        </p:nvSpPr>
        <p:spPr>
          <a:xfrm>
            <a:off x="576072" y="1369627"/>
            <a:ext cx="109545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A.将用剩的药品随意丢弃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.实验时品尝瓶中的蔗糖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.加热试管中的液体药品时，试管口向着同学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.酒精洒出在桌面燃烧起来，立刻用湿抹布扑盖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25_1#3f2787ef2?vcp=1&amp;pid=9f781360a&amp;color=0,0,0&amp;vtp=1&amp;bbb=1&amp;hb=1"/>
              <p:cNvSpPr/>
              <p:nvPr/>
            </p:nvSpPr>
            <p:spPr>
              <a:xfrm>
                <a:off x="576072" y="3617527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13.每年5月21日为联合国确定的“国际茶日”。儿茶素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𝟏𝟓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𝟏𝟒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是一种茶叶提取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，具有抗菌、抗病毒等作用。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下列有关儿茶素的说法正确的是(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5" name="QC_4_BD.25_1#3f2787ef2?vcp=1&amp;pid=9f78136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617527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BD.25_2#3f2787ef2.choices?vcp=1&amp;pid=9f781360a&amp;color=0,0,0&amp;vtp=1&amp;bbb=1"/>
          <p:cNvSpPr/>
          <p:nvPr/>
        </p:nvSpPr>
        <p:spPr>
          <a:xfrm>
            <a:off x="576072" y="4773227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.属于无机物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.氧元素质量分数最小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.含有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35个原子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.组成元素的种类和乙醇相同</a:t>
            </a:r>
            <a:endParaRPr lang="en-US" altLang="zh-CN" sz="2400" dirty="0"/>
          </a:p>
        </p:txBody>
      </p:sp>
      <p:sp>
        <p:nvSpPr>
          <p:cNvPr id="8" name="QC_4_AN.24_1#1015640b4.bracket?vcp=1&amp;pid=9f781360a&amp;color=0,0,0&amp;vpa=12&amp;vtp=1&amp;answeroption=D"/>
          <p:cNvSpPr txBox="1"/>
          <p:nvPr/>
        </p:nvSpPr>
        <p:spPr>
          <a:xfrm>
            <a:off x="449072" y="31425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26_1#3f2787ef2.bracket?vcp=1&amp;pid=9f781360a&amp;color=0,0,0&amp;vpa=13&amp;vtp=1&amp;answeroption=D"/>
          <p:cNvSpPr txBox="1"/>
          <p:nvPr/>
        </p:nvSpPr>
        <p:spPr>
          <a:xfrm>
            <a:off x="6033262" y="54031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659276e40?vcp=1&amp;pid=9f781360a&amp;color=0,0,0&amp;vtp=1&amp;bt=1&amp;bbb=1"/>
          <p:cNvSpPr/>
          <p:nvPr/>
        </p:nvSpPr>
        <p:spPr>
          <a:xfrm>
            <a:off x="576072" y="112459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14.化学与生活密切相关。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7_2#659276e40.choices?vcp=1&amp;pid=9f781360a&amp;color=0,0,0&amp;vtp=1&amp;bbb=1"/>
          <p:cNvSpPr/>
          <p:nvPr/>
        </p:nvSpPr>
        <p:spPr>
          <a:xfrm>
            <a:off x="576072" y="1649027"/>
            <a:ext cx="109545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A.高钙牛奶中“钙”指的是钙离子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.氢氧燃料电池是把电能转变为化学能的装置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.碘摄入不足或过量均会引起人体甲状腺肿大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.打开汽水瓶盖时，由于压强减小气体的溶解度变大，汽水会喷出</a:t>
            </a:r>
            <a:endParaRPr lang="en-US" altLang="zh-CN" sz="2400" dirty="0"/>
          </a:p>
        </p:txBody>
      </p:sp>
      <p:sp>
        <p:nvSpPr>
          <p:cNvPr id="5" name="QC_4_BD.29_1#5618eeefe?vcp=1&amp;pid=9f781360a&amp;color=0,0,0&amp;vtp=1&amp;bbb=1"/>
          <p:cNvSpPr/>
          <p:nvPr/>
        </p:nvSpPr>
        <p:spPr>
          <a:xfrm>
            <a:off x="576072" y="389692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15.水是宝贵的自然资源。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下列有关水的说法正确的是(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9_2#5618eeefe.choices?vcp=1&amp;pid=9f781360a&amp;color=0,0,0&amp;vtp=1&amp;bbb=1"/>
          <p:cNvSpPr/>
          <p:nvPr/>
        </p:nvSpPr>
        <p:spPr>
          <a:xfrm>
            <a:off x="576072" y="4419786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.工业废水无需处理就可以排放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.水是生命体生存所必需的物质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C.海水经滤纸过滤后可得到淡水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.自来水的生产过程包括蒸馏过程</a:t>
            </a:r>
            <a:endParaRPr lang="en-US" altLang="zh-CN" sz="2400" dirty="0"/>
          </a:p>
        </p:txBody>
      </p:sp>
      <p:sp>
        <p:nvSpPr>
          <p:cNvPr id="8" name="QC_4_AN.28_1#659276e40.bracket?vcp=1&amp;pid=9f781360a&amp;color=0,0,0&amp;vpa=14&amp;vtp=1&amp;answeroption=C"/>
          <p:cNvSpPr txBox="1"/>
          <p:nvPr/>
        </p:nvSpPr>
        <p:spPr>
          <a:xfrm>
            <a:off x="449072" y="28504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30_1#5618eeefe.bracket?vcp=1&amp;pid=9f781360a&amp;color=0,0,0&amp;vpa=15&amp;vtp=1&amp;answeroption=B"/>
          <p:cNvSpPr txBox="1"/>
          <p:nvPr/>
        </p:nvSpPr>
        <p:spPr>
          <a:xfrm>
            <a:off x="6033262" y="447820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1_1#1877050b5?sp=1&amp;vcp=1&amp;pid=9f781360a&amp;color=0,0,0&amp;vtp=1&amp;bt=1&amp;bbb=1"/>
          <p:cNvSpPr/>
          <p:nvPr/>
        </p:nvSpPr>
        <p:spPr>
          <a:xfrm>
            <a:off x="576072" y="125745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下列实验方案能达到实验目的的是(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4" name="QO_4_BD.31_2#1877050b5?colgroup=3,11,19&amp;vcp=1&amp;pid=9f781360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800519"/>
              </p:ext>
            </p:extLst>
          </p:nvPr>
        </p:nvGraphicFramePr>
        <p:xfrm>
          <a:off x="576072" y="1863122"/>
          <a:ext cx="10917936" cy="3645916"/>
        </p:xfrm>
        <a:graphic>
          <a:graphicData uri="http://schemas.openxmlformats.org/drawingml/2006/table">
            <a:tbl>
              <a:tblPr/>
              <a:tblGrid>
                <a:gridCol w="1188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27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64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实验方案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鉴别硫酸铵和硫酸钠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分别取样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加熟石灰粉末混合研磨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闻气味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分离碳酸钙和氧化钙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先加入足量的水溶解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再过滤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洗涤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干燥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检验蜡烛中是否含有碳元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在蜡烛的火焰上方罩一只干燥的冷烧杯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观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察现象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除去氢气中混有的氯化氢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气体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将混合气体先通过足量碳酸氢钠溶液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再通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过浓硫酸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QO_4_AN.32_1#1877050b5.bracket?vcp=1&amp;pid=9f781360a&amp;color=0,0,0&amp;vpa=16&amp;vtp=1&amp;answeroption=A"/>
          <p:cNvSpPr txBox="1"/>
          <p:nvPr/>
        </p:nvSpPr>
        <p:spPr>
          <a:xfrm>
            <a:off x="933101" y="23867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33_1#e8b1b01d2?vcp=1&amp;pid=9f781360a&amp;color=0,0,0&amp;mp=1&amp;vtp=1&amp;bt=1&amp;bbb=1&amp;hb=1"/>
              <p:cNvSpPr/>
              <p:nvPr/>
            </p:nvSpPr>
            <p:spPr>
              <a:xfrm>
                <a:off x="576072" y="1678310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17.某混合溶液中大量存在四种离子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，其个数比为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𝐂𝐥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sSubSup>
                      <m:sSub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</m:sup>
                    </m:sSub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𝐌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𝐌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33_1#e8b1b01d2?vcp=1&amp;pid=9f781360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78310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33_2#e8b1b01d2.choices?vcp=1&amp;pid=9f781360a&amp;color=0,0,0&amp;vtp=1&amp;bbb=1"/>
              <p:cNvSpPr/>
              <p:nvPr/>
            </p:nvSpPr>
            <p:spPr>
              <a:xfrm>
                <a:off x="576072" y="2807848"/>
                <a:ext cx="10954512" cy="57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41162" algn="l"/>
                    <a:tab pos="5444224" algn="l"/>
                    <a:tab pos="8286986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𝐀𝐠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C_4_BD.33_2#e8b1b01d2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07848"/>
                <a:ext cx="10954512" cy="571500"/>
              </a:xfrm>
              <a:prstGeom prst="rect">
                <a:avLst/>
              </a:prstGeom>
              <a:blipFill>
                <a:blip r:embed="rId4"/>
                <a:stretch>
                  <a:fillRect l="-1725" b="-20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BD.35_1#038bd4181?vcp=1&amp;pid=9f781360a&amp;color=0,0,0&amp;vtp=1&amp;bbb=1"/>
          <p:cNvSpPr/>
          <p:nvPr/>
        </p:nvSpPr>
        <p:spPr>
          <a:xfrm>
            <a:off x="576072" y="3321055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18.下列各组溶液，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需用其他试剂才能鉴别出来的是(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4_BD.35_2#038bd4181.choices?vcp=1&amp;pid=9f781360a&amp;color=0,0,0&amp;vtp=1&amp;bbb=1"/>
              <p:cNvSpPr/>
              <p:nvPr/>
            </p:nvSpPr>
            <p:spPr>
              <a:xfrm>
                <a:off x="576072" y="3851588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𝐂𝐮𝐂𝐥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𝐇𝐂𝐥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𝐌𝐠𝐂𝐥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𝐍𝐚𝐎𝐇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𝐁𝐚𝐂𝐥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𝐇𝐂𝐥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𝐍𝐚𝐍𝐎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𝐁𝐚𝐂𝐥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𝐇𝐂𝐥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𝐊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𝐇𝐍𝐎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𝐁𝐚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𝐊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𝐇𝐍𝐎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7" name="QC_4_BD.35_2#038bd4181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51588"/>
                <a:ext cx="10954512" cy="1117600"/>
              </a:xfrm>
              <a:prstGeom prst="rect">
                <a:avLst/>
              </a:prstGeom>
              <a:blipFill>
                <a:blip r:embed="rId5"/>
                <a:stretch>
                  <a:fillRect l="-1725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AN.34_1#e8b1b01d2.bracket?vcp=1&amp;pid=9f781360a&amp;color=0,0,0&amp;mp=1&amp;vpa=17&amp;vtp=1&amp;answeroption=B"/>
          <p:cNvSpPr txBox="1"/>
          <p:nvPr/>
        </p:nvSpPr>
        <p:spPr>
          <a:xfrm>
            <a:off x="3190367" y="28789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36_1#038bd4181.bracket?vcp=1&amp;pid=9f781360a&amp;color=0,0,0&amp;vpa=18&amp;vtp=1&amp;answeroption=C"/>
          <p:cNvSpPr txBox="1"/>
          <p:nvPr/>
        </p:nvSpPr>
        <p:spPr>
          <a:xfrm>
            <a:off x="449072" y="448150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37_1#8ce2bba54?sp=1&amp;vcp=1&amp;pid=9f781360a&amp;color=0,0,0&amp;mp=1&amp;vtp=1&amp;bt=1&amp;bbb=1&amp;hb=1"/>
              <p:cNvSpPr/>
              <p:nvPr/>
            </p:nvSpPr>
            <p:spPr>
              <a:xfrm>
                <a:off x="576072" y="763910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19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.向实验室制取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反应后的滤液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，逐滴加入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。根据实验数据绘制图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（纵坐标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表示的是生成的沉淀或气体的质量），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下列说法错误的是(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37_1#8ce2bba54?sp=1&amp;vcp=1&amp;pid=9f781360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63910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r="-1113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37_2#8ce2bba54?iti=1&amp;vcp=1&amp;pid=9f781360a&amp;color=0,0,0&amp;mp=1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120" y="1999874"/>
            <a:ext cx="3328416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37_3#8ce2bba54?iti=1&amp;vcp=1&amp;pid=9f781360a&amp;color=0,0,0&amp;mp=1&amp;vtp=1&amp;bbb=1"/>
          <p:cNvSpPr/>
          <p:nvPr/>
        </p:nvSpPr>
        <p:spPr>
          <a:xfrm>
            <a:off x="5789803" y="4367154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37_4#8ce2bba54.choices?vcp=1&amp;pid=9f781360a&amp;color=0,0,0&amp;vtp=1&amp;bbb=1"/>
              <p:cNvSpPr/>
              <p:nvPr/>
            </p:nvSpPr>
            <p:spPr>
              <a:xfrm>
                <a:off x="576072" y="4966648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.原滤液呈酸性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𝑶𝑵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段生成的气体是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𝐩𝐇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都为7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点时，溶液中的溶质有3种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C_4_BD.37_4#8ce2bba54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966648"/>
                <a:ext cx="10954512" cy="1117600"/>
              </a:xfrm>
              <a:prstGeom prst="rect">
                <a:avLst/>
              </a:prstGeom>
              <a:blipFill>
                <a:blip r:embed="rId5"/>
                <a:stretch>
                  <a:fillRect l="-1725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38_1#8ce2bba54.bracket?vcp=1&amp;pid=9f781360a&amp;color=0,0,0&amp;mp=1&amp;vpa=19&amp;vtp=1&amp;answeroption=D"/>
          <p:cNvSpPr txBox="1"/>
          <p:nvPr/>
        </p:nvSpPr>
        <p:spPr>
          <a:xfrm>
            <a:off x="6033262" y="55965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39_1#ae161d25c?vcp=1&amp;pid=9f781360a&amp;color=0,0,0&amp;vtp=1&amp;bt=1&amp;bbb=1&amp;hb=1"/>
              <p:cNvSpPr/>
              <p:nvPr/>
            </p:nvSpPr>
            <p:spPr>
              <a:xfrm>
                <a:off x="576072" y="2568580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20.向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𝐌𝐠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𝐀𝐥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𝐅𝐞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的固体混合物加入一定量的稀硫酸恰好完全反应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，反应后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的溶液质量增加了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将反应后溶液蒸干得到固体的质量为(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39_1#ae161d25c?vcp=1&amp;pid=9f781360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68580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r="-501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39_2#ae161d25c.choices?vcp=1&amp;pid=9f781360a&amp;color=0,0,0&amp;vtp=1&amp;bbb=1"/>
              <p:cNvSpPr/>
              <p:nvPr/>
            </p:nvSpPr>
            <p:spPr>
              <a:xfrm>
                <a:off x="576072" y="3723318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1487" algn="l"/>
                    <a:tab pos="5577574" algn="l"/>
                    <a:tab pos="8366361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C_4_BD.39_2#ae161d25c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23318"/>
                <a:ext cx="10954512" cy="533400"/>
              </a:xfrm>
              <a:prstGeom prst="rect">
                <a:avLst/>
              </a:prstGeom>
              <a:blipFill>
                <a:blip r:embed="rId4"/>
                <a:stretch>
                  <a:fillRect l="-1725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40_1#ae161d25c.bracket?vcp=1&amp;pid=9f781360a&amp;color=0,0,0&amp;vpa=20&amp;vtp=1&amp;answeroption=A"/>
          <p:cNvSpPr txBox="1"/>
          <p:nvPr/>
        </p:nvSpPr>
        <p:spPr>
          <a:xfrm>
            <a:off x="449072" y="37563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65903a96?vcp=1&amp;pid=4defac24f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二、填空与简答题（本大题共6小题，每个化学方程式2分，其余每空1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分，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38分）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O_4_BD.41_1#fe3ba5dd2?vcp=1&amp;pid=865903a96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21.（6分）化学用语是学习化学的重要工具，请你按要求填空。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42_1#e35315ea9?vcp=1&amp;pid=fe3ba5dd2&amp;color=0,0,0&amp;vtp=1&amp;bbb=1"/>
              <p:cNvSpPr/>
              <p:nvPr/>
            </p:nvSpPr>
            <p:spPr>
              <a:xfrm>
                <a:off x="576072" y="2321233"/>
                <a:ext cx="10954512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氦气：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（2）2个氢分子：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（3）3个氯原子：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（4）氧化铝：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（5）4个铵根离子：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𝐌𝐠</m:t>
                        </m:r>
                      </m:e>
                      <m:sup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中“2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”表示的意义是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BD.42_1#e35315ea9?vcp=1&amp;pid=fe3ba5d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3352800"/>
              </a:xfrm>
              <a:prstGeom prst="rect">
                <a:avLst/>
              </a:prstGeom>
              <a:blipFill>
                <a:blip r:embed="rId3"/>
                <a:stretch>
                  <a:fillRect l="-1725" b="-3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43_1#e35315ea9.blank?vcp=1&amp;pid=fe3ba5dd2&amp;color=0,0,0&amp;vpa=21&amp;vtp=1&amp;bbb=1"/>
              <p:cNvSpPr/>
              <p:nvPr/>
            </p:nvSpPr>
            <p:spPr>
              <a:xfrm>
                <a:off x="2296923" y="2398087"/>
                <a:ext cx="546100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𝐇𝐞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43_1#e35315ea9.blank?vcp=1&amp;pid=fe3ba5dd2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923" y="2398087"/>
                <a:ext cx="546100" cy="381000"/>
              </a:xfrm>
              <a:prstGeom prst="rect">
                <a:avLst/>
              </a:prstGeom>
              <a:blipFill>
                <a:blip r:embed="rId4"/>
                <a:stretch>
                  <a:fillRect l="-5618" r="-5618" b="-31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N.45_1#e35315ea9.blank?vcp=1&amp;pid=fe3ba5dd2&amp;color=0,0,0&amp;vpa=22&amp;vtp=1&amp;bbb=1"/>
              <p:cNvSpPr/>
              <p:nvPr/>
            </p:nvSpPr>
            <p:spPr>
              <a:xfrm>
                <a:off x="3062097" y="2962330"/>
                <a:ext cx="707962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5_AN.45_1#e35315ea9.blank?vcp=1&amp;pid=fe3ba5dd2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2097" y="2962330"/>
                <a:ext cx="707962" cy="381000"/>
              </a:xfrm>
              <a:prstGeom prst="rect">
                <a:avLst/>
              </a:prstGeom>
              <a:blipFill>
                <a:blip r:embed="rId5"/>
                <a:stretch>
                  <a:fillRect l="-4310" b="-129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5_AN.47_1#e35315ea9.blank?vcp=1&amp;pid=fe3ba5dd2&amp;color=0,0,0&amp;vpa=23&amp;vtp=1&amp;bbb=1"/>
              <p:cNvSpPr/>
              <p:nvPr/>
            </p:nvSpPr>
            <p:spPr>
              <a:xfrm>
                <a:off x="3100198" y="3519733"/>
                <a:ext cx="615950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𝟑𝐂𝐥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5_AN.47_1#e35315ea9.blank?vcp=1&amp;pid=fe3ba5dd2&amp;color=0,0,0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198" y="3519733"/>
                <a:ext cx="615950" cy="381000"/>
              </a:xfrm>
              <a:prstGeom prst="rect">
                <a:avLst/>
              </a:prstGeom>
              <a:blipFill>
                <a:blip r:embed="rId6"/>
                <a:stretch>
                  <a:fillRect l="-6931" r="-3960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B_5_AN.49_1#e35315ea9.blank?vcp=1&amp;pid=fe3ba5dd2&amp;color=0,0,0&amp;vpa=24&amp;vtp=1&amp;bbb=1"/>
              <p:cNvSpPr/>
              <p:nvPr/>
            </p:nvSpPr>
            <p:spPr>
              <a:xfrm>
                <a:off x="2616010" y="4077136"/>
                <a:ext cx="968248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𝐀𝐥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QB_5_AN.49_1#e35315ea9.blank?vcp=1&amp;pid=fe3ba5dd2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010" y="4077136"/>
                <a:ext cx="968248" cy="381000"/>
              </a:xfrm>
              <a:prstGeom prst="rect">
                <a:avLst/>
              </a:prstGeom>
              <a:blipFill>
                <a:blip r:embed="rId7"/>
                <a:stretch>
                  <a:fillRect l="-3145" b="-129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B_5_AN.51_1#e35315ea9.blank?vcp=1&amp;pid=fe3ba5dd2&amp;color=0,0,0&amp;vpa=25&amp;vtp=1&amp;bbb=1"/>
              <p:cNvSpPr/>
              <p:nvPr/>
            </p:nvSpPr>
            <p:spPr>
              <a:xfrm>
                <a:off x="3393884" y="4622601"/>
                <a:ext cx="957326" cy="39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𝟒</m:t>
                    </m:r>
                    <m:sSubSup>
                      <m:sSub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3" name="QB_5_AN.51_1#e35315ea9.blank?vcp=1&amp;pid=fe3ba5dd2&amp;color=0,0,0&amp;vpa=2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3884" y="4622601"/>
                <a:ext cx="957326" cy="393700"/>
              </a:xfrm>
              <a:prstGeom prst="rect">
                <a:avLst/>
              </a:prstGeom>
              <a:blipFill>
                <a:blip r:embed="rId8"/>
                <a:stretch>
                  <a:fillRect l="-382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QB_5_AN.53_1#e35315ea9.blank?vcp=1&amp;pid=fe3ba5dd2&amp;color=0,0,0&amp;vpa=26&amp;vtp=1&amp;bbb=1"/>
          <p:cNvSpPr/>
          <p:nvPr/>
        </p:nvSpPr>
        <p:spPr>
          <a:xfrm>
            <a:off x="4694016" y="5074910"/>
            <a:ext cx="4203700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一个镁离子带两个单位正电荷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4_1#44f5f845d?vcp=1&amp;pid=865903a96&amp;color=0,0,0&amp;vtp=1&amp;bt=1&amp;bbb=1"/>
          <p:cNvSpPr/>
          <p:nvPr/>
        </p:nvSpPr>
        <p:spPr>
          <a:xfrm>
            <a:off x="576072" y="117793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22.（6分）化学与生活息息相关。请你用下列物质对应的序号填空。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O_4_BD.54_2#44f5f845d?vcp=1&amp;pid=865903a96&amp;color=0,0,0&amp;vtp=1&amp;bbb=1"/>
          <p:cNvSpPr/>
          <p:nvPr/>
        </p:nvSpPr>
        <p:spPr>
          <a:xfrm>
            <a:off x="576072" y="169982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478191" algn="l"/>
                <a:tab pos="3235782" algn="l"/>
                <a:tab pos="5006074" algn="l"/>
                <a:tab pos="7081165" algn="l"/>
                <a:tab pos="9143556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.铜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B.食盐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C.氧气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D.活性炭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E.生石灰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F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.碳酸钙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4" name="QB_5_BD.55_1#63ea612fe?vcp=1&amp;pid=44f5f845d&amp;color=0,0,0&amp;vtp=1&amp;bbb=1"/>
          <p:cNvSpPr/>
          <p:nvPr/>
        </p:nvSpPr>
        <p:spPr>
          <a:xfrm>
            <a:off x="576072" y="2222686"/>
            <a:ext cx="10954512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）可供给呼吸的是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（2）常用作导线的是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（3）可用作吸附剂的是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（4）可用作调味品的是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（5）可用作食品干燥剂的是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（6）医疗上可用作补钙剂的是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B_5_AN.56_1#63ea612fe.blank?vcp=1&amp;pid=44f5f845d&amp;color=0,0,0&amp;vpa=27&amp;vtp=1"/>
          <p:cNvSpPr/>
          <p:nvPr/>
        </p:nvSpPr>
        <p:spPr>
          <a:xfrm>
            <a:off x="3464529" y="2194746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7" name="QB_5_AN.58_1#63ea612fe.blank?vcp=1&amp;pid=44f5f845d&amp;color=0,0,0&amp;vpa=28&amp;vtp=1"/>
          <p:cNvSpPr/>
          <p:nvPr/>
        </p:nvSpPr>
        <p:spPr>
          <a:xfrm>
            <a:off x="3464529" y="2753546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9" name="QB_5_AN.60_1#63ea612fe.blank?vcp=1&amp;pid=44f5f845d&amp;color=0,0,0&amp;vpa=29&amp;vtp=1"/>
          <p:cNvSpPr/>
          <p:nvPr/>
        </p:nvSpPr>
        <p:spPr>
          <a:xfrm>
            <a:off x="3770915" y="3312346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11" name="QB_5_AN.62_1#63ea612fe.blank?vcp=1&amp;pid=44f5f845d&amp;color=0,0,0&amp;vpa=30&amp;vtp=1"/>
          <p:cNvSpPr/>
          <p:nvPr/>
        </p:nvSpPr>
        <p:spPr>
          <a:xfrm>
            <a:off x="3783615" y="3871146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B_5_AN.64_1#63ea612fe.blank?vcp=1&amp;pid=44f5f845d&amp;color=0,0,0&amp;vpa=31&amp;vtp=1&amp;bbb=1"/>
              <p:cNvSpPr/>
              <p:nvPr/>
            </p:nvSpPr>
            <p:spPr>
              <a:xfrm>
                <a:off x="4467034" y="4532887"/>
                <a:ext cx="336550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𝐄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3" name="QB_5_AN.64_1#63ea612fe.blank?vcp=1&amp;pid=44f5f845d&amp;color=0,0,0&amp;vpa=3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034" y="4532887"/>
                <a:ext cx="336550" cy="381000"/>
              </a:xfrm>
              <a:prstGeom prst="rect">
                <a:avLst/>
              </a:prstGeom>
              <a:blipFill>
                <a:blip r:embed="rId3"/>
                <a:stretch>
                  <a:fillRect l="-10909" r="-7273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QB_5_AN.66_1#63ea612fe.blank?vcp=1&amp;pid=44f5f845d&amp;color=0,0,0&amp;vpa=32&amp;vtp=1&amp;bbb=1"/>
              <p:cNvSpPr/>
              <p:nvPr/>
            </p:nvSpPr>
            <p:spPr>
              <a:xfrm>
                <a:off x="4786122" y="5090290"/>
                <a:ext cx="328613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5" name="QB_5_AN.66_1#63ea612fe.blank?vcp=1&amp;pid=44f5f845d&amp;color=0,0,0&amp;vpa=3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122" y="5090290"/>
                <a:ext cx="328613" cy="381000"/>
              </a:xfrm>
              <a:prstGeom prst="rect">
                <a:avLst/>
              </a:prstGeom>
              <a:blipFill>
                <a:blip r:embed="rId4"/>
                <a:stretch>
                  <a:fillRect l="-7407" r="-9259" b="-31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7_1#776c80570?sp=1&amp;vcp=1&amp;pid=865903a96&amp;color=0,0,0&amp;vtp=1&amp;bt=1&amp;bbb=1&amp;hb=1"/>
          <p:cNvSpPr/>
          <p:nvPr/>
        </p:nvSpPr>
        <p:spPr>
          <a:xfrm>
            <a:off x="576072" y="984890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23.（6分）图2为元素周期表中同一周期元素的名称、符号和原子结构示意图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你结合图示内容回答下列问题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O_4_BD.67_2#776c80570?iti=2&amp;vcp=1&amp;pid=865903a9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2456" y="2220854"/>
            <a:ext cx="938174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67_3#776c80570?iti=2&amp;vcp=1&amp;pid=865903a96&amp;color=0,0,0&amp;vtp=1&amp;bbb=1"/>
          <p:cNvSpPr/>
          <p:nvPr/>
        </p:nvSpPr>
        <p:spPr>
          <a:xfrm>
            <a:off x="5789803" y="3609725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图2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BD.68_1#fb18a62d1?vcp=1&amp;pid=776c80570&amp;color=0,0,0&amp;vtp=1&amp;bbb=1"/>
              <p:cNvSpPr/>
              <p:nvPr/>
            </p:nvSpPr>
            <p:spPr>
              <a:xfrm>
                <a:off x="576072" y="4209728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）图中各元素都属于元素周期表的第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周期。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（2）硼原子结构示意图中的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（3）图中与镁元素化学性质相似的是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（填元素符号）。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5_BD.68_1#fb18a62d1?vcp=1&amp;pid=776c80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09728"/>
                <a:ext cx="10954512" cy="1676400"/>
              </a:xfrm>
              <a:prstGeom prst="rect">
                <a:avLst/>
              </a:prstGeom>
              <a:blipFill>
                <a:blip r:embed="rId4"/>
                <a:stretch>
                  <a:fillRect l="-1725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69_1#fb18a62d1.blank?vcp=1&amp;pid=776c80570&amp;color=0,0,0&amp;vpa=33&amp;vtp=1&amp;bbb=1"/>
          <p:cNvSpPr/>
          <p:nvPr/>
        </p:nvSpPr>
        <p:spPr>
          <a:xfrm>
            <a:off x="5953729" y="4181788"/>
            <a:ext cx="159861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二（或2）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8" name="QB_5_AN.71_1#fb18a62d1.blank?vcp=1&amp;pid=776c80570&amp;color=0,0,0&amp;vpa=34&amp;vtp=1"/>
          <p:cNvSpPr/>
          <p:nvPr/>
        </p:nvSpPr>
        <p:spPr>
          <a:xfrm>
            <a:off x="4909661" y="4740588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5_AN.73_1#fb18a62d1.blank?vcp=1&amp;pid=776c80570&amp;color=0,0,0&amp;vpa=35&amp;vtp=1&amp;bbb=1"/>
              <p:cNvSpPr/>
              <p:nvPr/>
            </p:nvSpPr>
            <p:spPr>
              <a:xfrm>
                <a:off x="5679884" y="5404762"/>
                <a:ext cx="525463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𝐁𝐞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0" name="QB_5_AN.73_1#fb18a62d1.blank?vcp=1&amp;pid=776c80570&amp;color=0,0,0&amp;vpa=3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884" y="5404762"/>
                <a:ext cx="525463" cy="381000"/>
              </a:xfrm>
              <a:prstGeom prst="rect">
                <a:avLst/>
              </a:prstGeom>
              <a:blipFill>
                <a:blip r:embed="rId5"/>
                <a:stretch>
                  <a:fillRect l="-6977" r="-3488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f0f30e46d?vcp=1&amp;pid=776c80570&amp;color=0,0,0&amp;vtp=1&amp;bt=1&amp;bbb=1&amp;hb=1"/>
          <p:cNvSpPr/>
          <p:nvPr/>
        </p:nvSpPr>
        <p:spPr>
          <a:xfrm>
            <a:off x="576072" y="2294260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）氧原子在化学反应中通常易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填“得到”或“失去”）电子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，形成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填“阴”或“阳”）离子。</a:t>
            </a:r>
            <a:endParaRPr lang="en-US" altLang="zh-CN" sz="2400" dirty="0"/>
          </a:p>
        </p:txBody>
      </p:sp>
      <p:sp>
        <p:nvSpPr>
          <p:cNvPr id="3" name="QB_5_AN.75_1#f0f30e46d.blank?vcp=1&amp;pid=776c80570&amp;color=0,0,0&amp;vpa=36&amp;vtp=1&amp;bbb=1"/>
          <p:cNvSpPr/>
          <p:nvPr/>
        </p:nvSpPr>
        <p:spPr>
          <a:xfrm>
            <a:off x="5034565" y="2266320"/>
            <a:ext cx="83343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得到</a:t>
            </a:r>
            <a:endParaRPr lang="en-US" altLang="zh-CN" sz="2400" dirty="0"/>
          </a:p>
        </p:txBody>
      </p:sp>
      <p:sp>
        <p:nvSpPr>
          <p:cNvPr id="4" name="QB_5_AN.76_1#f0f30e46d.blank?vcp=1&amp;pid=776c80570&amp;color=0,0,0&amp;vpa=37&amp;vtp=1"/>
          <p:cNvSpPr/>
          <p:nvPr/>
        </p:nvSpPr>
        <p:spPr>
          <a:xfrm>
            <a:off x="10541604" y="2266320"/>
            <a:ext cx="527050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阴</a:t>
            </a:r>
            <a:endParaRPr lang="en-US" altLang="zh-CN" sz="2400" dirty="0"/>
          </a:p>
        </p:txBody>
      </p:sp>
      <p:sp>
        <p:nvSpPr>
          <p:cNvPr id="5" name="QC_5_BD.77_1#475755661?vcp=1&amp;pid=776c80570&amp;color=0,0,0&amp;vtp=1&amp;bbb=1"/>
          <p:cNvSpPr/>
          <p:nvPr/>
        </p:nvSpPr>
        <p:spPr>
          <a:xfrm>
            <a:off x="576072" y="3438838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（5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）图中元素属于同一周期的原因是各原子的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C_5_BD.77_2#475755661.choices?vcp=1&amp;pid=776c80570&amp;color=0,0,0&amp;vtp=1&amp;bbb=1"/>
          <p:cNvSpPr/>
          <p:nvPr/>
        </p:nvSpPr>
        <p:spPr>
          <a:xfrm>
            <a:off x="576072" y="396169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3512" algn="l"/>
                <a:tab pos="4961624" algn="l"/>
                <a:tab pos="7747236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.质子数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B.中子数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C.电子层数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.最外层电子数</a:t>
            </a:r>
            <a:endParaRPr lang="en-US" altLang="zh-CN" sz="2400" dirty="0"/>
          </a:p>
        </p:txBody>
      </p:sp>
      <p:sp>
        <p:nvSpPr>
          <p:cNvPr id="8" name="QC_5_AN.78_1#475755661.blank?vcp=1&amp;pid=776c80570&amp;color=0,0,0&amp;vpa=38&amp;vtp=1&amp;answeroption=C"/>
          <p:cNvSpPr txBox="1"/>
          <p:nvPr/>
        </p:nvSpPr>
        <p:spPr>
          <a:xfrm>
            <a:off x="5410962" y="39947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79_1#201883179?vcp=1&amp;pid=865903a96&amp;color=0,0,0&amp;vtp=1&amp;bt=1&amp;bbb=1"/>
              <p:cNvSpPr/>
              <p:nvPr/>
            </p:nvSpPr>
            <p:spPr>
              <a:xfrm>
                <a:off x="576072" y="539986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24.（6分）2023年5月，国产大飞机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𝐂𝟗𝟏𝟗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正式进入中国民航运输市场。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4_BD.79_1#201883179?vcp=1&amp;pid=865903a9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533400"/>
              </a:xfrm>
              <a:prstGeom prst="rect">
                <a:avLst/>
              </a:prstGeom>
              <a:blipFill>
                <a:blip r:embed="rId3"/>
                <a:stretch>
                  <a:fillRect l="-1725"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80_1#2b08d8c1b?vcp=1&amp;pid=201883179&amp;color=0,0,0&amp;vtp=1&amp;bbb=1"/>
          <p:cNvSpPr/>
          <p:nvPr/>
        </p:nvSpPr>
        <p:spPr>
          <a:xfrm>
            <a:off x="576072" y="101610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（1）飞机上使用的下列物品中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，属于合成材料的是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C_5_BD.80_2#2b08d8c1b.choices?vcp=1&amp;pid=201883179&amp;color=0,0,0&amp;vtp=1&amp;bbb=1"/>
          <p:cNvSpPr/>
          <p:nvPr/>
        </p:nvSpPr>
        <p:spPr>
          <a:xfrm>
            <a:off x="576072" y="1546641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2737" algn="l"/>
                <a:tab pos="5260074" algn="l"/>
                <a:tab pos="820761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.羊毛毯子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B.塑料扶手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C.合金结构件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.尼龙坐垫套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B_5_BD.82_1#d700bf3d9?vcp=1&amp;pid=201883179&amp;color=0,0,0&amp;vtp=1&amp;bbb=1&amp;hb=1"/>
          <p:cNvSpPr/>
          <p:nvPr/>
        </p:nvSpPr>
        <p:spPr>
          <a:xfrm>
            <a:off x="576072" y="2069500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（2）飞机机体结构大规模应用第三代铝锂合金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，主要是利用其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写一点即可）的性质。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7" name="QB_5_AN.83_1#d700bf3d9.blank?vcp=1&amp;pid=201883179&amp;color=0,0,0&amp;vpa=40&amp;vtp=1&amp;bbb=1&amp;hb=1"/>
          <p:cNvSpPr/>
          <p:nvPr/>
        </p:nvSpPr>
        <p:spPr>
          <a:xfrm>
            <a:off x="576073" y="2041560"/>
            <a:ext cx="10948277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硬度大（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或抗腐蚀性强等，合理即可）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BD.84_1#bd1c5dd74?vcp=1&amp;pid=201883179&amp;color=0,0,0&amp;vtp=1&amp;bbb=1&amp;hb=1"/>
              <p:cNvSpPr/>
              <p:nvPr/>
            </p:nvSpPr>
            <p:spPr>
              <a:xfrm>
                <a:off x="576072" y="3225201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（3）飞机中钛合金的使用量达到了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，已知金属钠在高温条件下能与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𝐓𝐢𝐂𝐥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反应，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得到单质钛和另外一种化合物，该反应的化学方程式为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QB_5_BD.84_1#bd1c5dd74?vcp=1&amp;pid=20188317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225201"/>
                <a:ext cx="10954512" cy="1676400"/>
              </a:xfrm>
              <a:prstGeom prst="rect">
                <a:avLst/>
              </a:prstGeom>
              <a:blipFill>
                <a:blip r:embed="rId4"/>
                <a:stretch>
                  <a:fillRect l="-1725" r="-3450" b="-5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5_AN.85_1#bd1c5dd74.blank?vcp=1&amp;pid=201883179&amp;color=0,0,0&amp;vpa=41&amp;vtp=1&amp;bbb=1&amp;rh=39.25504"/>
              <p:cNvSpPr/>
              <p:nvPr/>
            </p:nvSpPr>
            <p:spPr>
              <a:xfrm>
                <a:off x="574485" y="4319946"/>
                <a:ext cx="3663442" cy="4985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𝐓𝐢𝐂𝐥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  <m:t>高温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𝐓𝐢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𝟒𝐍𝐚𝐂𝐥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5_AN.85_1#bd1c5dd74.blank?vcp=1&amp;pid=201883179&amp;color=0,0,0&amp;vpa=41&amp;vtp=1&amp;bbb=1&amp;rh=39.2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85" y="4319946"/>
                <a:ext cx="3663442" cy="498539"/>
              </a:xfrm>
              <a:prstGeom prst="rect">
                <a:avLst/>
              </a:prstGeom>
              <a:blipFill>
                <a:blip r:embed="rId5"/>
                <a:stretch>
                  <a:fillRect t="-1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5_BD.86_1#62efb4937?vcp=1&amp;pid=201883179&amp;color=0,0,0&amp;vtp=1&amp;bbb=1&amp;hb=1"/>
          <p:cNvSpPr/>
          <p:nvPr/>
        </p:nvSpPr>
        <p:spPr>
          <a:xfrm>
            <a:off x="576072" y="4927001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（4）飞机发动机上的压气机将高密度空气压入燃烧室，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促进了航空煤油的燃烧，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高密度空气能使航空煤油燃烧得更充分的原因是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1" name="QB_5_AN.87_1#62efb4937.blank?vcp=1&amp;pid=201883179&amp;color=0,0,0&amp;vpa=42&amp;vtp=1&amp;bbb=1"/>
          <p:cNvSpPr/>
          <p:nvPr/>
        </p:nvSpPr>
        <p:spPr>
          <a:xfrm>
            <a:off x="7014179" y="5457861"/>
            <a:ext cx="328453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为燃烧提供充足的氧气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12" name="QC_5_AN.81_1#2b08d8c1b.blank?vcp=1&amp;pid=201883179&amp;color=0,0,0&amp;vpa=39&amp;vtp=1&amp;bbb=1&amp;answeroption=BD"/>
          <p:cNvSpPr txBox="1"/>
          <p:nvPr/>
        </p:nvSpPr>
        <p:spPr>
          <a:xfrm>
            <a:off x="3091942" y="157966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C_5_AN.81_2#2b08d8c1b.blank?vcp=1&amp;pid=201883179&amp;color=0,0,0&amp;vpa=39&amp;vtp=1&amp;bbb=1&amp;answeroption=BD"/>
          <p:cNvSpPr txBox="1"/>
          <p:nvPr/>
        </p:nvSpPr>
        <p:spPr>
          <a:xfrm>
            <a:off x="8656447" y="1579661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  <p:bldP spid="12" grpId="0" build="p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88_1#f0b108ca7?vcp=1&amp;pid=201883179&amp;color=0,0,0&amp;vtp=1&amp;bt=1&amp;bbb=1&amp;hb=1"/>
              <p:cNvSpPr/>
              <p:nvPr/>
            </p:nvSpPr>
            <p:spPr>
              <a:xfrm>
                <a:off x="576072" y="1735460"/>
                <a:ext cx="10954512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𝐂𝟗𝟏𝟗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发动机中的关键耐热材料为第二代连续碳化硅陶瓷纤维材料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，碳化硅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俗名金刚砂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，结构与金刚石相似，硬度仅次于金刚石，密度为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𝟐𝟏𝟕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，熔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点约为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𝟕𝟎𝟎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，具有优良的导热性能，是一种半导体，高温时不易被氧化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，且化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学性质稳定。由此推测碳化硅可用于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5_BD.88_1#f0b108ca7?vcp=1&amp;pid=2018831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35460"/>
                <a:ext cx="10954512" cy="2235200"/>
              </a:xfrm>
              <a:prstGeom prst="rect">
                <a:avLst/>
              </a:prstGeom>
              <a:blipFill>
                <a:blip r:embed="rId3"/>
                <a:stretch>
                  <a:fillRect l="-1725" r="-1725" b="-4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88_2#f0b108ca7.choices?vcp=1&amp;pid=201883179&amp;color=0,0,0&amp;vtp=1&amp;bbb=1"/>
          <p:cNvSpPr/>
          <p:nvPr/>
        </p:nvSpPr>
        <p:spPr>
          <a:xfrm>
            <a:off x="576072" y="3995097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.制造优质导电材料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.制造高级耐火材料和防火材料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924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.制造磨具，如砂轮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、钻头等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.特殊物品包装袋中的除氧剂</a:t>
            </a:r>
            <a:endParaRPr lang="en-US" altLang="zh-CN" sz="2400" dirty="0"/>
          </a:p>
        </p:txBody>
      </p:sp>
      <p:sp>
        <p:nvSpPr>
          <p:cNvPr id="5" name="QC_5_AN.89_1#f0b108ca7.blank?vcp=1&amp;pid=201883179&amp;color=0,0,0&amp;vpa=43&amp;vtp=1&amp;bbb=1&amp;answeroption=BC"/>
          <p:cNvSpPr txBox="1"/>
          <p:nvPr/>
        </p:nvSpPr>
        <p:spPr>
          <a:xfrm>
            <a:off x="6033262" y="4053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C_5_AN.89_2#f0b108ca7.blank?vcp=1&amp;pid=201883179&amp;color=0,0,0&amp;vpa=43&amp;vtp=1&amp;bbb=1&amp;answeroption=BC"/>
          <p:cNvSpPr txBox="1"/>
          <p:nvPr/>
        </p:nvSpPr>
        <p:spPr>
          <a:xfrm>
            <a:off x="449072" y="4625017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90_1#84d199eed?sp=1&amp;vcp=1&amp;pid=865903a96&amp;color=0,0,0&amp;vtp=1&amp;bt=1&amp;bbb=1&amp;hb=1"/>
              <p:cNvSpPr/>
              <p:nvPr/>
            </p:nvSpPr>
            <p:spPr>
              <a:xfrm>
                <a:off x="576072" y="539986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25.（6分）氢氧化锂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在航天器中可用于吸收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。工业上用电解法制得的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溶液中含有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𝐍𝐚𝐎𝐇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保护下将混合溶液蒸发结晶，可得到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晶体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。有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关物质的溶解度如下表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4_BD.90_1#84d199eed?sp=1&amp;vcp=1&amp;pid=865903a9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1676400"/>
              </a:xfrm>
              <a:prstGeom prst="rect">
                <a:avLst/>
              </a:prstGeom>
              <a:blipFill>
                <a:blip r:embed="rId3"/>
                <a:stretch>
                  <a:fillRect l="-1725" r="-1113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QO_4_BD.90_2#84d199eed?colgroup=10,4,4,4,4,4&amp;vcp=1&amp;pid=865903a96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9043377"/>
                  </p:ext>
                </p:extLst>
              </p:nvPr>
            </p:nvGraphicFramePr>
            <p:xfrm>
              <a:off x="576072" y="2322050"/>
              <a:ext cx="10908792" cy="1616964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xmlns="" val="20006"/>
                        </a:ext>
                      </a:extLst>
                    </a:gridCol>
                  </a:tblGrid>
                  <a:tr h="538988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38988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物质溶解度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𝐋𝐢𝐎𝐇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12.8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12.9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38988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𝐍𝐚𝐎𝐇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109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118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146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177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QO_4_BD.90_2#84d199eed?colgroup=10,4,4,4,4,4&amp;vcp=1&amp;pid=865903a96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9043377"/>
                  </p:ext>
                </p:extLst>
              </p:nvPr>
            </p:nvGraphicFramePr>
            <p:xfrm>
              <a:off x="576072" y="2322050"/>
              <a:ext cx="10908792" cy="1616964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270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38988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6" r="-233706" b="-22247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8" t="-50000" r="-524390" b="-112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5200" t="-100000" r="-502000" b="-1224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12.8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12.9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13.8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5200" t="-200000" r="-502000" b="-224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109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118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129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146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177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BD.90_3#84d199eed?vcp=1&amp;pid=865903a96&amp;color=0,0,0&amp;vtp=1&amp;bbb=1"/>
              <p:cNvSpPr/>
              <p:nvPr/>
            </p:nvSpPr>
            <p:spPr>
              <a:xfrm>
                <a:off x="576072" y="4074650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已知：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的化学性质相似，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𝐋𝐢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的化学性质相似。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O_4_BD.90_3#84d199eed?vcp=1&amp;pid=865903a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74650"/>
                <a:ext cx="10954512" cy="533400"/>
              </a:xfrm>
              <a:prstGeom prst="rect">
                <a:avLst/>
              </a:prstGeom>
              <a:blipFill>
                <a:blip r:embed="rId5"/>
                <a:stretch>
                  <a:fillRect l="-1725" t="-1136" b="-193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BD.91_1#4f6ccd2e2?vcp=1&amp;pid=84d199eed&amp;color=0,0,0&amp;vtp=1&amp;bbb=1"/>
              <p:cNvSpPr/>
              <p:nvPr/>
            </p:nvSpPr>
            <p:spPr>
              <a:xfrm>
                <a:off x="576072" y="4605183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溶液的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𝐩𝐇</m:t>
                    </m:r>
                  </m:oMath>
                </a14:m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&lt;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7。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（2）从电解法制得的溶液中，提取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晶体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，选用蒸发结晶法而不选用冷却结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晶法的理由是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5_BD.91_1#4f6ccd2e2?vcp=1&amp;pid=84d199ee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605183"/>
                <a:ext cx="10954512" cy="1676400"/>
              </a:xfrm>
              <a:prstGeom prst="rect">
                <a:avLst/>
              </a:prstGeom>
              <a:blipFill>
                <a:blip r:embed="rId6"/>
                <a:stretch>
                  <a:fillRect l="-1725" b="-5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AN.92_1#4f6ccd2e2.blank?vcp=1&amp;pid=84d199eed&amp;color=0,0,0&amp;vpa=44&amp;vtp=1&amp;bbb=1"/>
              <p:cNvSpPr/>
              <p:nvPr/>
            </p:nvSpPr>
            <p:spPr>
              <a:xfrm>
                <a:off x="3419284" y="4680803"/>
                <a:ext cx="384175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&gt;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5_AN.92_1#4f6ccd2e2.blank?vcp=1&amp;pid=84d199eed&amp;color=0,0,0&amp;vpa=4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284" y="4680803"/>
                <a:ext cx="384175" cy="381000"/>
              </a:xfrm>
              <a:prstGeom prst="rect">
                <a:avLst/>
              </a:prstGeom>
              <a:blipFill>
                <a:blip r:embed="rId7"/>
                <a:stretch>
                  <a:fillRect l="-6349" r="-3175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AN.94_1#4f6ccd2e2.blank?vcp=1&amp;pid=84d199eed&amp;color=0,0,0&amp;vpa=45&amp;vtp=1&amp;bbb=1"/>
              <p:cNvSpPr/>
              <p:nvPr/>
            </p:nvSpPr>
            <p:spPr>
              <a:xfrm>
                <a:off x="2443766" y="5794004"/>
                <a:ext cx="5222875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的溶解度受温度变化的影响很小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 xmlns="">
          <p:sp>
            <p:nvSpPr>
              <p:cNvPr id="8" name="QB_5_AN.94_1#4f6ccd2e2.blank?vcp=1&amp;pid=84d199eed&amp;color=0,0,0&amp;vpa=4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3766" y="5794004"/>
                <a:ext cx="5222875" cy="381000"/>
              </a:xfrm>
              <a:prstGeom prst="rect">
                <a:avLst/>
              </a:prstGeom>
              <a:blipFill>
                <a:blip r:embed="rId8"/>
                <a:stretch>
                  <a:fillRect l="-233" t="-31746" r="-1517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95_1#63e18b4e5?vcp=1&amp;pid=84d199eed&amp;color=0,0,0&amp;vtp=1&amp;bt=1&amp;bbb=1&amp;hb=1"/>
              <p:cNvSpPr/>
              <p:nvPr/>
            </p:nvSpPr>
            <p:spPr>
              <a:xfrm>
                <a:off x="576072" y="1169040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（3）电解法制得的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𝟎𝟎𝟎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溶液中，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的质量分数为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𝐍𝐚𝐎𝐇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的质量分数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O_5_BD.95_1#63e18b4e5?vcp=1&amp;pid=84d199ee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69040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b="-8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96_1#4dad81a3b?vcp=1&amp;pid=63e18b4e5&amp;color=0,0,0&amp;vtp=1&amp;bbb=1"/>
              <p:cNvSpPr/>
              <p:nvPr/>
            </p:nvSpPr>
            <p:spPr>
              <a:xfrm>
                <a:off x="576072" y="2323778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①该溶液中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的质量为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②将该溶液蒸发溶剂并降低温度到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时，当剩余水的质量为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，所得溶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液是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𝐍𝐚𝐎𝐇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填“饱和”或“不饱和”）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B_6_BD.96_1#4dad81a3b?vcp=1&amp;pid=63e18b4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3778"/>
                <a:ext cx="10954512" cy="1676400"/>
              </a:xfrm>
              <a:prstGeom prst="rect">
                <a:avLst/>
              </a:prstGeom>
              <a:blipFill>
                <a:blip r:embed="rId4"/>
                <a:stretch>
                  <a:fillRect l="-1725" b="-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97_1#4dad81a3b.blank?vcp=1&amp;pid=63e18b4e5&amp;color=0,0,0&amp;vpa=46&amp;vtp=1&amp;bbb=1"/>
          <p:cNvSpPr/>
          <p:nvPr/>
        </p:nvSpPr>
        <p:spPr>
          <a:xfrm>
            <a:off x="4063015" y="2295838"/>
            <a:ext cx="677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6" name="QB_6_AN.99_1#4dad81a3b.blank?vcp=1&amp;pid=63e18b4e5&amp;color=0,0,0&amp;vpa=47&amp;vtp=1&amp;bbb=1"/>
          <p:cNvSpPr/>
          <p:nvPr/>
        </p:nvSpPr>
        <p:spPr>
          <a:xfrm>
            <a:off x="2331054" y="3413438"/>
            <a:ext cx="11398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不饱和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BD.100_1#a754f63fa?vcp=1&amp;pid=84d199eed&amp;color=0,0,0&amp;vtp=1&amp;bbb=1&amp;hb=1"/>
              <p:cNvSpPr/>
              <p:nvPr/>
            </p:nvSpPr>
            <p:spPr>
              <a:xfrm>
                <a:off x="576072" y="4025578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（4）蒸发结晶过程中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，若没有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保护，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𝐋𝐢𝐎𝐇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晶体中会混有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𝐋𝐢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检验方法：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取样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，加入足量稀盐酸，观察到有气泡产生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。产生气泡的反应的化学方程式为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5_BD.100_1#a754f63fa?vcp=1&amp;pid=84d199ee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25578"/>
                <a:ext cx="10954512" cy="1676400"/>
              </a:xfrm>
              <a:prstGeom prst="rect">
                <a:avLst/>
              </a:prstGeom>
              <a:blipFill>
                <a:blip r:embed="rId5"/>
                <a:stretch>
                  <a:fillRect l="-1725" r="-111" b="-5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AN.101_1#a754f63fa.blank?vcp=1&amp;pid=84d199eed&amp;color=0,0,0&amp;vpa=48&amp;vtp=1&amp;bbb=1&amp;rh=31.66"/>
              <p:cNvSpPr/>
              <p:nvPr/>
            </p:nvSpPr>
            <p:spPr>
              <a:xfrm>
                <a:off x="650685" y="5181597"/>
                <a:ext cx="5509006" cy="4020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𝐋𝐢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𝟐𝐇𝐂𝐥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400" b="1" i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400" b="1" i="1" baseline="-8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baseline="-1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𝟐𝐋𝐢𝐂𝐥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5_AN.101_1#a754f63fa.blank?vcp=1&amp;pid=84d199eed&amp;color=0,0,0&amp;vpa=48&amp;vtp=1&amp;bbb=1&amp;rh=31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85" y="5181597"/>
                <a:ext cx="5509006" cy="402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02_1#9ac9a1884?sp=1&amp;vcp=1&amp;pid=865903a96&amp;color=0,0,0&amp;vtp=1&amp;bt=1&amp;bbb=1&amp;hb=1"/>
              <p:cNvSpPr/>
              <p:nvPr/>
            </p:nvSpPr>
            <p:spPr>
              <a:xfrm>
                <a:off x="576072" y="2042319"/>
                <a:ext cx="10954512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26.（8分）请你阅读下面文章，回答下列问题。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太阳能是清洁的可再生能源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，昼夜、季节及天气等因素对持续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、稳定利用太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阳能有较大影响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。储能是解决上述问题的重要途径。目前，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储热体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系受到广泛关注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，其工作原理如图3所示。在脱水反应器中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，将太阳能以化学能的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形式存储起来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；需要能量时，水合反应器中发生反应释放热量。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O_4_BD.102_1#9ac9a1884?sp=1&amp;vcp=1&amp;pid=865903a9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42319"/>
                <a:ext cx="10954512" cy="2794000"/>
              </a:xfrm>
              <a:prstGeom prst="rect">
                <a:avLst/>
              </a:prstGeom>
              <a:blipFill>
                <a:blip r:embed="rId3"/>
                <a:stretch>
                  <a:fillRect l="-1725" r="-1113" b="-3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02_2#9ac9a1884?vcp=1&amp;pid=865903a96&amp;color=0,0,0&amp;mp=1&amp;vtp=1&amp;bt=1&amp;bbb=1&amp;hb=1"/>
              <p:cNvSpPr/>
              <p:nvPr/>
            </p:nvSpPr>
            <p:spPr>
              <a:xfrm>
                <a:off x="576072" y="743363"/>
                <a:ext cx="10954512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储热体系外，科研人员对其他体系也进行了研究。图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4列举了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几种储热体系的储热密度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（单位质量储热材料的储热量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），它们的反应原理可表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示为：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𝐀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𝐁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</m:t>
                        </m:r>
                      </m:e>
                    </m:d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吸热；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𝐁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𝐀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，放热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。这些储热体系均借助物质相互转化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来实现能量的存储和释放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O_4_BD.102_2#9ac9a1884?vcp=1&amp;pid=865903a9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43363"/>
                <a:ext cx="10954512" cy="2235200"/>
              </a:xfrm>
              <a:prstGeom prst="rect">
                <a:avLst/>
              </a:prstGeom>
              <a:blipFill>
                <a:blip r:embed="rId3"/>
                <a:stretch>
                  <a:fillRect l="-1725" r="-1725" b="-4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2_4#9ac9a1884?iti=3&amp;htil=1&amp;vcp=1&amp;pid=865903a9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3352" y="3208687"/>
            <a:ext cx="3264408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102_5#9ac9a1884?iti=4&amp;htil=1&amp;vcp=1&amp;pid=865903a96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3071527"/>
            <a:ext cx="3072384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102_6#9ac9a1884?iti=3&amp;htil=1&amp;vcp=1&amp;pid=865903a96&amp;color=0,0,0&amp;vtp=1&amp;bbb=1"/>
          <p:cNvSpPr/>
          <p:nvPr/>
        </p:nvSpPr>
        <p:spPr>
          <a:xfrm>
            <a:off x="3042031" y="5548535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p:sp>
        <p:nvSpPr>
          <p:cNvPr id="6" name="QO_4_BD.102_7#9ac9a1884?iti=4&amp;htil=1&amp;vcp=1&amp;pid=865903a96&amp;color=0,0,0&amp;vtp=1&amp;bbb=1"/>
          <p:cNvSpPr/>
          <p:nvPr/>
        </p:nvSpPr>
        <p:spPr>
          <a:xfrm>
            <a:off x="8523860" y="5539391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3_1#327bd720f?vcp=1&amp;pid=9ac9a1884&amp;color=0,0,0&amp;vtp=1&amp;bt=1&amp;bbb=1"/>
          <p:cNvSpPr/>
          <p:nvPr/>
        </p:nvSpPr>
        <p:spPr>
          <a:xfrm>
            <a:off x="576072" y="147003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（1）文中提到的能持续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、稳定地利用太阳能的重要途径为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5_AN.104_1#327bd720f.blank?vcp=1&amp;pid=9ac9a1884&amp;color=0,0,0&amp;vpa=49&amp;vtp=1&amp;bbb=1"/>
          <p:cNvSpPr/>
          <p:nvPr/>
        </p:nvSpPr>
        <p:spPr>
          <a:xfrm>
            <a:off x="8404829" y="1431930"/>
            <a:ext cx="83343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储能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4" name="QO_5_BD.105_1#a57ef64e2?vcp=1&amp;pid=9ac9a1884&amp;color=0,0,0&amp;vtp=1&amp;bbb=1"/>
          <p:cNvSpPr/>
          <p:nvPr/>
        </p:nvSpPr>
        <p:spPr>
          <a:xfrm>
            <a:off x="576072" y="199446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（2）依据图3所给出的信息，请你回答下列问题。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106_1#98bf8aebd?vcp=1&amp;pid=a57ef64e2&amp;color=0,0,0&amp;vtp=1&amp;bbb=1"/>
              <p:cNvSpPr/>
              <p:nvPr/>
            </p:nvSpPr>
            <p:spPr>
              <a:xfrm>
                <a:off x="576072" y="2517326"/>
                <a:ext cx="10954512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图中参与循环的元素共有</a:t>
                </a:r>
                <a:r>
                  <a:rPr lang="en-US" altLang="zh-CN" sz="24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种。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②脱水反应器中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发生反应的化学方程式为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液态水在进入水合反应器前需加热变成水蒸气，此过程中，水分子间的间隔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（填“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变大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变小”或“不变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”）；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水合反应器中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能转化为热能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BD.106_1#98bf8aebd?vcp=1&amp;pid=a57ef64e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17326"/>
                <a:ext cx="10954512" cy="2794000"/>
              </a:xfrm>
              <a:prstGeom prst="rect">
                <a:avLst/>
              </a:prstGeom>
              <a:blipFill>
                <a:blip r:embed="rId3"/>
                <a:stretch>
                  <a:fillRect l="-1725" r="-612" b="-4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107_1#98bf8aebd.blank?vcp=1&amp;pid=a57ef64e2&amp;color=0,0,0&amp;vpa=50&amp;vtp=1&amp;bbb=1"/>
          <p:cNvSpPr/>
          <p:nvPr/>
        </p:nvSpPr>
        <p:spPr>
          <a:xfrm>
            <a:off x="4269390" y="2489386"/>
            <a:ext cx="159861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三（或3）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N.109_1#98bf8aebd.blank?vcp=1&amp;pid=a57ef64e2&amp;color=0,0,0&amp;vpa=51&amp;vtp=1&amp;bbb=1&amp;rh=37.84&amp;hb=1"/>
              <p:cNvSpPr/>
              <p:nvPr/>
            </p:nvSpPr>
            <p:spPr>
              <a:xfrm>
                <a:off x="566166" y="2937242"/>
                <a:ext cx="10948277" cy="1143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65"/>
                  </a:lnSpc>
                </a:pPr>
                <a:r>
                  <a:rPr lang="en-US" altLang="zh-CN" sz="2400" b="1" i="0" kern="0" dirty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𝐂𝐚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𝐎𝐇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400" b="1" i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400" b="1" i="1" baseline="-8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𝟒𝟏𝟎</m:t>
                                      </m:r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∼</m:t>
                                      </m:r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𝟓𝟓𝟎</m:t>
                                      </m:r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℃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𝐂𝐚𝐎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6_AN.109_1#98bf8aebd.blank?vcp=1&amp;pid=a57ef64e2&amp;color=0,0,0&amp;vpa=51&amp;vtp=1&amp;bbb=1&amp;rh=37.8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166" y="2937242"/>
                <a:ext cx="10948277" cy="1143000"/>
              </a:xfrm>
              <a:prstGeom prst="rect">
                <a:avLst/>
              </a:prstGeom>
              <a:blipFill>
                <a:blip r:embed="rId4"/>
                <a:stretch>
                  <a:fillRect l="-10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6_AN.111_1#98bf8aebd.blank?vcp=1&amp;pid=a57ef64e2&amp;color=0,0,0&amp;vpa=52&amp;vtp=1&amp;bbb=1"/>
          <p:cNvSpPr/>
          <p:nvPr/>
        </p:nvSpPr>
        <p:spPr>
          <a:xfrm>
            <a:off x="592741" y="4724586"/>
            <a:ext cx="83343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变大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11" name="QB_6_AN.112_1#98bf8aebd.blank?vcp=1&amp;pid=a57ef64e2&amp;color=0,0,0&amp;vpa=53&amp;vtp=1&amp;bbb=1"/>
          <p:cNvSpPr/>
          <p:nvPr/>
        </p:nvSpPr>
        <p:spPr>
          <a:xfrm>
            <a:off x="7630129" y="4724586"/>
            <a:ext cx="83343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化学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113_1#f89446a4a?vcp=1&amp;pid=9ac9a1884&amp;color=0,0,0&amp;mp=1&amp;vtp=1&amp;bt=1&amp;bbb=1&amp;hb=1"/>
              <p:cNvSpPr/>
              <p:nvPr/>
            </p:nvSpPr>
            <p:spPr>
              <a:xfrm>
                <a:off x="576072" y="1732920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（3）依据图4数据可知，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𝐎𝐇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储热体系受到广泛关注的原因为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B_5_BD.113_1#f89446a4a?vcp=1&amp;pid=9ac9a188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32920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r="-1614" b="-81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14_1#f89446a4a.blank?vcp=1&amp;pid=9ac9a1884&amp;color=0,0,0&amp;mp=1&amp;vpa=54&amp;vtp=1&amp;bbb=1&amp;hb=1"/>
          <p:cNvSpPr/>
          <p:nvPr/>
        </p:nvSpPr>
        <p:spPr>
          <a:xfrm>
            <a:off x="576073" y="1704980"/>
            <a:ext cx="10948277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储热密度大</a:t>
            </a:r>
            <a:endParaRPr lang="en-US" altLang="zh-CN" sz="2400" dirty="0"/>
          </a:p>
        </p:txBody>
      </p:sp>
      <p:sp>
        <p:nvSpPr>
          <p:cNvPr id="4" name="QC_5_BD.115_1#2c324cc3f?vcp=1&amp;pid=9ac9a1884&amp;color=0,0,0&amp;vtp=1&amp;bbb=1"/>
          <p:cNvSpPr/>
          <p:nvPr/>
        </p:nvSpPr>
        <p:spPr>
          <a:xfrm>
            <a:off x="576072" y="2877498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（4）为构建清洁低碳的新能源体系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，下列措施合理的有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C_5_BD.115_2#2c324cc3f.choices?vcp=1&amp;pid=9ac9a1884&amp;color=0,0,0&amp;vtp=1&amp;bbb=1"/>
          <p:cNvSpPr/>
          <p:nvPr/>
        </p:nvSpPr>
        <p:spPr>
          <a:xfrm>
            <a:off x="576072" y="3400357"/>
            <a:ext cx="109545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A.大力发展燃煤发电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.积极推广太阳能发电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.为新能源研发新型储能技术</a:t>
            </a:r>
            <a:endParaRPr lang="en-US" altLang="zh-CN" sz="2400" dirty="0"/>
          </a:p>
        </p:txBody>
      </p:sp>
      <p:sp>
        <p:nvSpPr>
          <p:cNvPr id="7" name="QC_5_AN.116_1#2c324cc3f.blank?vcp=1&amp;pid=9ac9a1884&amp;color=0,0,0&amp;vpa=55&amp;vtp=1&amp;bbb=1&amp;answeroption=BC"/>
          <p:cNvSpPr txBox="1"/>
          <p:nvPr/>
        </p:nvSpPr>
        <p:spPr>
          <a:xfrm>
            <a:off x="449072" y="40302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C_5_AN.116_2#2c324cc3f.blank?vcp=1&amp;pid=9ac9a1884&amp;color=0,0,0&amp;vpa=55&amp;vtp=1&amp;bbb=1&amp;answeroption=BC"/>
          <p:cNvSpPr txBox="1"/>
          <p:nvPr/>
        </p:nvSpPr>
        <p:spPr>
          <a:xfrm>
            <a:off x="449072" y="4601777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/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3a5fd088?vcp=1&amp;pid=4defac24f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三、实验探究题（本大题共2小题，每个化学方程式2分，其余每空1分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，共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分）</a:t>
            </a:r>
            <a:endParaRPr lang="en-US" altLang="zh-CN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BD.117_1#738ce6011?vcp=1&amp;pid=63a5fd088&amp;color=0,0,0&amp;vtp=1&amp;bbb=1"/>
              <p:cNvSpPr/>
              <p:nvPr/>
            </p:nvSpPr>
            <p:spPr>
              <a:xfrm>
                <a:off x="576072" y="1789489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27.（8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分）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在医疗急数、化工生产等领域都有重要应用。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QO_4_BD.117_1#738ce6011?vcp=1&amp;pid=63a5fd08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89489"/>
                <a:ext cx="10954512" cy="533400"/>
              </a:xfrm>
              <a:prstGeom prst="rect">
                <a:avLst/>
              </a:prstGeom>
              <a:blipFill>
                <a:blip r:embed="rId3"/>
                <a:stretch>
                  <a:fillRect l="-1725"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118_1#a5ae905c8?vcp=1&amp;pid=738ce6011&amp;color=0,0,0&amp;vtp=1&amp;bbb=1"/>
          <p:cNvSpPr/>
          <p:nvPr/>
        </p:nvSpPr>
        <p:spPr>
          <a:xfrm>
            <a:off x="576072" y="227545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（1）从元素守恒角度看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，下列物质不能用于制取氧气的是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118_2#a5ae905c8.choices?vcp=1&amp;pid=738ce6011&amp;color=0,0,0&amp;vtp=1&amp;bbb=1"/>
              <p:cNvSpPr/>
              <p:nvPr/>
            </p:nvSpPr>
            <p:spPr>
              <a:xfrm>
                <a:off x="576072" y="2805992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536349" algn="l"/>
                    <a:tab pos="7517198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𝐊𝐌𝐧𝐎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𝐍𝐚𝐂𝐥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C_5_BD.118_2#a5ae905c8.choices?vcp=1&amp;pid=738ce60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05992"/>
                <a:ext cx="10954512" cy="533400"/>
              </a:xfrm>
              <a:prstGeom prst="rect">
                <a:avLst/>
              </a:prstGeom>
              <a:blipFill>
                <a:blip r:embed="rId4"/>
                <a:stretch>
                  <a:fillRect l="-1725" b="-23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5_AN.119_1#a5ae905c8.blank?vcp=1&amp;pid=738ce6011&amp;color=0,0,0&amp;vpa=56&amp;vtp=1&amp;bbb=1&amp;answeroption=AC"/>
          <p:cNvSpPr txBox="1"/>
          <p:nvPr/>
        </p:nvSpPr>
        <p:spPr>
          <a:xfrm>
            <a:off x="449072" y="28390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C_5_AN.119_2#a5ae905c8.blank?vcp=1&amp;pid=738ce6011&amp;color=0,0,0&amp;vpa=56&amp;vtp=1&amp;bbb=1&amp;answeroption=AC"/>
          <p:cNvSpPr txBox="1"/>
          <p:nvPr/>
        </p:nvSpPr>
        <p:spPr>
          <a:xfrm>
            <a:off x="7966202" y="2839012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5bf0a0a2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1#15bf0a0a2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化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15bf0a0a2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20_1#895ab68cb?sp=1&amp;vcp=1&amp;pid=738ce6011&amp;color=0,0,0&amp;mp=1&amp;vtp=1&amp;bt=1&amp;bbb=1&amp;hb=1"/>
              <p:cNvSpPr/>
              <p:nvPr/>
            </p:nvSpPr>
            <p:spPr>
              <a:xfrm>
                <a:off x="576072" y="1181767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（2）某探究小组进行了“催化剂等因素对过氧化氢分解的影响”的系列探究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，该小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组分别取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不同的催化剂，再加入溶质质量分数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的过氧化氢溶液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，进行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了如下实验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O_5_BD.120_1#895ab68cb?sp=1&amp;vcp=1&amp;pid=738ce601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81767"/>
                <a:ext cx="10954512" cy="1676400"/>
              </a:xfrm>
              <a:prstGeom prst="rect">
                <a:avLst/>
              </a:prstGeom>
              <a:blipFill>
                <a:blip r:embed="rId3"/>
                <a:stretch>
                  <a:fillRect l="-1725" r="-1725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O_5_BD.120_2#895ab68cb?colgroup=2,6,3,21&amp;vcp=1&amp;pid=738ce6011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128689"/>
                  </p:ext>
                </p:extLst>
              </p:nvPr>
            </p:nvGraphicFramePr>
            <p:xfrm>
              <a:off x="576072" y="2963831"/>
              <a:ext cx="10927080" cy="2694940"/>
            </p:xfrm>
            <a:graphic>
              <a:graphicData uri="http://schemas.openxmlformats.org/drawingml/2006/table">
                <a:tbl>
                  <a:tblPr/>
                  <a:tblGrid>
                    <a:gridCol w="98755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19456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6601968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催化剂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温度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  <m:t>𝐌𝐧𝐎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粉末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持续产生气泡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速率适中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气流平稳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红砖粉末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𝟔𝟎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 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持续产生气泡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速率适中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气流平稳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红砖小颗粒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缓慢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有少量气泡逸出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块状红砖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十分缓慢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几乎看不到气泡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O_5_BD.120_2#895ab68cb?colgroup=2,6,3,21&amp;vcp=1&amp;pid=738ce6011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128689"/>
                  </p:ext>
                </p:extLst>
              </p:nvPr>
            </p:nvGraphicFramePr>
            <p:xfrm>
              <a:off x="576072" y="2963831"/>
              <a:ext cx="10927080" cy="2694940"/>
            </p:xfrm>
            <a:graphic>
              <a:graphicData uri="http://schemas.openxmlformats.org/drawingml/2006/table">
                <a:tbl>
                  <a:tblPr/>
                  <a:tblGrid>
                    <a:gridCol w="9875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945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6019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催化剂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温度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278" t="-102273" r="-353611" b="-319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持续产生气泡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速率适中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气流平稳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红砖粉末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8191" t="-200000" r="-577128" b="-215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持续产生气泡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速率适中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气流平稳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红砖小颗粒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缓慢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有少量气泡逸出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块状红砖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常温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十分缓慢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几乎看不到气泡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21_1#6be9babb6?vcp=1&amp;pid=895ab68cb&amp;color=0,0,0&amp;mp=1&amp;vtp=1&amp;bt=1&amp;bbb=1"/>
              <p:cNvSpPr/>
              <p:nvPr/>
            </p:nvSpPr>
            <p:spPr>
              <a:xfrm>
                <a:off x="576072" y="1204007"/>
                <a:ext cx="10954512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写出实验甲中发生反应的化学方程式：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②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𝐌𝐧𝐎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粉末与红砖粉末对过氧化氢溶液分解具有相同的催化效果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，你认为此结论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是否科学？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填“是”或“否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”），理由是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③能说明催化剂的催化效果与其形态有关的实验组合是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（填实验序号）。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21_1#6be9babb6?vcp=1&amp;pid=895ab68cb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04007"/>
                <a:ext cx="10954512" cy="2235200"/>
              </a:xfrm>
              <a:prstGeom prst="rect">
                <a:avLst/>
              </a:prstGeom>
              <a:blipFill>
                <a:blip r:embed="rId3"/>
                <a:stretch>
                  <a:fillRect l="-1725" r="-2449" b="-4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22_1#6be9babb6.blank?vcp=1&amp;pid=895ab68cb&amp;color=0,0,0&amp;mp=1&amp;vpa=57&amp;vtp=1&amp;bbb=1&amp;rh=37.45"/>
              <p:cNvSpPr/>
              <p:nvPr/>
            </p:nvSpPr>
            <p:spPr>
              <a:xfrm>
                <a:off x="6114859" y="1202653"/>
                <a:ext cx="3469450" cy="475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2400" b="1" i="1" dirty="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  <a:ea typeface="SimSun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𝐌𝐧𝐎</m:t>
                                      </m:r>
                                    </m:e>
                                    <m:sub>
                                      <m:r>
                                        <a:rPr lang="en-US" altLang="zh-CN" sz="2400" b="1" baseline="-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22_1#6be9babb6.blank?vcp=1&amp;pid=895ab68cb&amp;color=0,0,0&amp;mp=1&amp;vpa=57&amp;vtp=1&amp;bbb=1&amp;rh=37.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859" y="1202653"/>
                <a:ext cx="3469450" cy="475615"/>
              </a:xfrm>
              <a:prstGeom prst="rect">
                <a:avLst/>
              </a:prstGeom>
              <a:blipFill>
                <a:blip r:embed="rId4"/>
                <a:stretch>
                  <a:fillRect t="-1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124_1#6be9babb6.blank?vcp=1&amp;pid=895ab68cb&amp;color=0,0,0&amp;vpa=58&amp;vtp=1"/>
          <p:cNvSpPr/>
          <p:nvPr/>
        </p:nvSpPr>
        <p:spPr>
          <a:xfrm>
            <a:off x="2124679" y="2293667"/>
            <a:ext cx="527050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否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6" name="QB_6_AN.125_1#6be9babb6.blank?vcp=1&amp;pid=895ab68cb&amp;color=0,0,0&amp;vpa=59&amp;vtp=1&amp;bbb=1"/>
          <p:cNvSpPr/>
          <p:nvPr/>
        </p:nvSpPr>
        <p:spPr>
          <a:xfrm>
            <a:off x="6395054" y="2293667"/>
            <a:ext cx="4203700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实验温度不同，没有控制变量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8" name="QB_6_AN.127_1#6be9babb6.blank?vcp=1&amp;pid=895ab68cb&amp;color=0,0,0&amp;vpa=60&amp;vtp=1&amp;bbb=1"/>
          <p:cNvSpPr/>
          <p:nvPr/>
        </p:nvSpPr>
        <p:spPr>
          <a:xfrm>
            <a:off x="7946040" y="2852467"/>
            <a:ext cx="11398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丙、丁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6_BD.128_1#9a15774a5?vcp=1&amp;pid=895ab68cb&amp;color=0,0,0&amp;vtp=1&amp;bbb=1&amp;hb=1"/>
              <p:cNvSpPr/>
              <p:nvPr/>
            </p:nvSpPr>
            <p:spPr>
              <a:xfrm>
                <a:off x="576072" y="3453485"/>
                <a:ext cx="10954512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④在一定温度下，另取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红砖小颗粒，向其中加入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的过氧化氢溶液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，继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续实验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，发现产生气泡的速率明显比实验丙快。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请你分析出两条可能的原因：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QB_6_BD.128_1#9a15774a5?vcp=1&amp;pid=895ab68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53485"/>
                <a:ext cx="10954512" cy="2235200"/>
              </a:xfrm>
              <a:prstGeom prst="rect">
                <a:avLst/>
              </a:prstGeom>
              <a:blipFill>
                <a:blip r:embed="rId5"/>
                <a:stretch>
                  <a:fillRect l="-1725" r="-1725" b="-4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6_AN.129_1#9a15774a5.blank?vcp=1&amp;pid=895ab68cb&amp;color=0,0,0&amp;vpa=61&amp;vtp=1&amp;bbb=1"/>
          <p:cNvSpPr/>
          <p:nvPr/>
        </p:nvSpPr>
        <p:spPr>
          <a:xfrm>
            <a:off x="567341" y="4543145"/>
            <a:ext cx="726757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在其他条件相同时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，红砖小颗粒更多，催化效果更好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11" name="QB_6_AN.130_1#9a15774a5.blank?vcp=1&amp;pid=895ab68cb&amp;color=0,0,0&amp;vpa=62&amp;vtp=1&amp;bbb=1&amp;hb=1"/>
          <p:cNvSpPr/>
          <p:nvPr/>
        </p:nvSpPr>
        <p:spPr>
          <a:xfrm>
            <a:off x="576073" y="4543145"/>
            <a:ext cx="10948277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过氧化氢溶液浓度更高，反应速率更快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（或温度更高，反应速率更快）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1_1#72ca2cbde?sp=1&amp;vcp=1&amp;pid=63a5fd088&amp;color=0,0,0&amp;vtp=1&amp;bt=1&amp;bbb=1&amp;hb=1"/>
          <p:cNvSpPr/>
          <p:nvPr/>
        </p:nvSpPr>
        <p:spPr>
          <a:xfrm>
            <a:off x="576072" y="630560"/>
            <a:ext cx="10954512" cy="447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28.（8分）蒸汽眼罩对缓解眼睛疲劳、辅助睡眠等有重要作用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。某化学兴趣小组对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蒸汽眼罩的发热原理和使用后固体成分进行了如下学习探究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活动一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：了解蒸汽眼罩的发热原理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查阅资料】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蒸汽眼罩由无纺布透气膜和发热体构成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，蒸汽眼罩的发热体内含有铁粉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性炭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、氯化钠、蛭石、高吸水树脂等，其中蛭石具有保温作用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，可以减缓热量散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；高吸水树脂具有良好的保水性能，为眼罩提供水蒸气。使用眼罩时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，去掉外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，空气中的氧气通过透气膜进入内部，与发热体发生化学反应，释放出热量。</a:t>
            </a:r>
            <a:endParaRPr lang="en-US" altLang="zh-CN" sz="2400" dirty="0"/>
          </a:p>
        </p:txBody>
      </p:sp>
      <p:sp>
        <p:nvSpPr>
          <p:cNvPr id="3" name="QB_5_BD.132_1#28c4e73b4?vcp=1&amp;pid=72ca2cbde&amp;color=0,0,0&amp;vtp=1&amp;bbb=1&amp;hb=1"/>
          <p:cNvSpPr/>
          <p:nvPr/>
        </p:nvSpPr>
        <p:spPr>
          <a:xfrm>
            <a:off x="576072" y="5074598"/>
            <a:ext cx="1095451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（1）蒸汽眼罩的热量主要来源于铁粉生锈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。铁粉生锈是铁与空气中的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共同作用的结果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133_1#28c4e73b4.blank?vcp=1&amp;pid=72ca2cbde&amp;color=0,0,0&amp;vpa=63&amp;vtp=1&amp;bbb=1&amp;hb=1"/>
              <p:cNvSpPr/>
              <p:nvPr/>
            </p:nvSpPr>
            <p:spPr>
              <a:xfrm>
                <a:off x="576073" y="5084758"/>
                <a:ext cx="10948277" cy="109728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                                                   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氧气、水蒸气（或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B_5_AN.133_1#28c4e73b4.blank?vcp=1&amp;pid=72ca2cbde&amp;color=0,0,0&amp;vpa=6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3" y="5084758"/>
                <a:ext cx="10948277" cy="1097280"/>
              </a:xfrm>
              <a:prstGeom prst="rect">
                <a:avLst/>
              </a:prstGeom>
              <a:blipFill>
                <a:blip r:embed="rId3"/>
                <a:stretch>
                  <a:fillRect l="-1727" r="-279" b="-9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2b6425d1?vcp=1&amp;pid=72ca2cbde&amp;color=0,0,0&amp;vtp=1&amp;bt=1&amp;bbb=1&amp;hb=1"/>
          <p:cNvSpPr/>
          <p:nvPr/>
        </p:nvSpPr>
        <p:spPr>
          <a:xfrm>
            <a:off x="576072" y="903129"/>
            <a:ext cx="109545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活动二：模拟探究蒸汽眼罩中活性炭、氯化钠的作用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进行实验】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用如图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5所示装置，将铁粉、水分别与不同量的活性炭、食盐均匀混合。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钟后测其温度的变化情况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，并记录实验数据如下表。</a:t>
            </a:r>
            <a:endParaRPr lang="en-US" altLang="zh-CN" sz="2400" dirty="0"/>
          </a:p>
        </p:txBody>
      </p:sp>
      <p:pic>
        <p:nvPicPr>
          <p:cNvPr id="3" name="P_5_BD#82b6425d1?iti=5&amp;vcp=1&amp;pid=72ca2cbd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6048" y="3233833"/>
            <a:ext cx="2194560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82b6425d1?iti=5&amp;vcp=1&amp;pid=72ca2cbde&amp;color=0,0,0&amp;vtp=1&amp;bbb=1"/>
          <p:cNvSpPr/>
          <p:nvPr/>
        </p:nvSpPr>
        <p:spPr>
          <a:xfrm>
            <a:off x="5789803" y="5363369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图5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P_5_BD#82b6425d1?colgroup=4,3,3,6,6,8&amp;vcp=1&amp;pid=72ca2cbde&amp;color=0,0,0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2632781"/>
                  </p:ext>
                </p:extLst>
              </p:nvPr>
            </p:nvGraphicFramePr>
            <p:xfrm>
              <a:off x="347472" y="1201420"/>
              <a:ext cx="10908792" cy="2694940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铁粉/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水/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活性炭/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食盐/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温度上升值/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𝒙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22.0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P_5_BD#82b6425d1?colgroup=4,3,3,6,6,8&amp;vcp=1&amp;pid=72ca2cbde&amp;color=0,0,0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2632781"/>
                  </p:ext>
                </p:extLst>
              </p:nvPr>
            </p:nvGraphicFramePr>
            <p:xfrm>
              <a:off x="347472" y="1201420"/>
              <a:ext cx="10908792" cy="2694940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实验编号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7907" t="-1124" r="-626047" b="-420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8879" t="-1124" r="-528972" b="-420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3842" t="-1124" r="-231965" b="-420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94706" t="-1124" r="-132647" b="-420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98886" t="-1124" r="-445" b="-4202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3842" t="-200000" r="-231965" b="-221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22.0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SimSun" pitchFamily="34" charset="-122"/>
                              <a:cs typeface="Times New Roman" pitchFamily="34" charset="-120"/>
                            </a:rPr>
                            <a:t>56.3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82b6425d1?vcp=1&amp;pid=72ca2cbde&amp;color=0,0,0&amp;vtp=1&amp;bbb=1"/>
              <p:cNvSpPr/>
              <p:nvPr/>
            </p:nvSpPr>
            <p:spPr>
              <a:xfrm>
                <a:off x="347472" y="4027424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数据分析】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（2）在记录数据过程中，小组同学漏记了一组数据，请完善表中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值为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P_5_BD#82b6425d1?vcp=1&amp;pid=72ca2cb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472" y="4027424"/>
                <a:ext cx="10954512" cy="1117600"/>
              </a:xfrm>
              <a:prstGeom prst="rect">
                <a:avLst/>
              </a:prstGeom>
              <a:blipFill>
                <a:blip r:embed="rId4"/>
                <a:stretch>
                  <a:fillRect l="-1669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135_1#82b6425d1.blank?vcp=1&amp;pid=72ca2cbde&amp;color=0,0,0&amp;vpa=64&amp;vtp=1&amp;bbb=1"/>
          <p:cNvSpPr/>
          <p:nvPr/>
        </p:nvSpPr>
        <p:spPr>
          <a:xfrm>
            <a:off x="9846279" y="4558284"/>
            <a:ext cx="6016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0.2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A9138C2-9306-17B5-520A-86E0EFC02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_5_BD#22e72ba21?vcp=1&amp;pid=72ca2cbde&amp;color=0,0,0&amp;vtp=1&amp;bbb=1">
            <a:extLst>
              <a:ext uri="{FF2B5EF4-FFF2-40B4-BE49-F238E27FC236}">
                <a16:creationId xmlns:a16="http://schemas.microsoft.com/office/drawing/2014/main" xmlns="" id="{A8202E5C-ABD8-E354-29EE-F245A7D37A90}"/>
              </a:ext>
            </a:extLst>
          </p:cNvPr>
          <p:cNvSpPr/>
          <p:nvPr/>
        </p:nvSpPr>
        <p:spPr>
          <a:xfrm>
            <a:off x="576073" y="2051536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【实验结论】</a:t>
            </a:r>
            <a:endParaRPr lang="en-US" altLang="zh-CN" sz="2400" dirty="0"/>
          </a:p>
        </p:txBody>
      </p:sp>
      <p:sp>
        <p:nvSpPr>
          <p:cNvPr id="7" name="QB_5_BD.136_1#1435d8312?vcp=1&amp;pid=72ca2cbde&amp;color=0,0,0&amp;vtp=1&amp;bbb=1&amp;hb=1">
            <a:extLst>
              <a:ext uri="{FF2B5EF4-FFF2-40B4-BE49-F238E27FC236}">
                <a16:creationId xmlns:a16="http://schemas.microsoft.com/office/drawing/2014/main" xmlns="" id="{799AB93F-16B6-1C5F-CC48-03A3B509F8B0}"/>
              </a:ext>
            </a:extLst>
          </p:cNvPr>
          <p:cNvSpPr/>
          <p:nvPr/>
        </p:nvSpPr>
        <p:spPr>
          <a:xfrm>
            <a:off x="576073" y="2582069"/>
            <a:ext cx="109545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（3）通过以上实验数据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，请你分析归纳活性炭和氯化钠在蒸汽眼罩发热过程中所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起的作用是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5_AN.137_1#1435d8312.blank?vcp=1&amp;pid=72ca2cbde&amp;color=0,0,0&amp;vpa=65&amp;vtp=1&amp;bbb=1&amp;hb=1">
            <a:extLst>
              <a:ext uri="{FF2B5EF4-FFF2-40B4-BE49-F238E27FC236}">
                <a16:creationId xmlns:a16="http://schemas.microsoft.com/office/drawing/2014/main" xmlns="" id="{518098ED-0163-4F4D-1CD1-8CC799009D63}"/>
              </a:ext>
            </a:extLst>
          </p:cNvPr>
          <p:cNvSpPr/>
          <p:nvPr/>
        </p:nvSpPr>
        <p:spPr>
          <a:xfrm>
            <a:off x="576074" y="3112929"/>
            <a:ext cx="10948277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活性炭和食盐都能促进铁生锈产生热量，活性炭和食盐共同存在时促进效果更明显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（合理即可）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09238204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9a6f6af4?vcp=1&amp;pid=72ca2cbde&amp;color=0,0,0&amp;mp=1&amp;vtp=1&amp;bt=1&amp;bbb=1&amp;hb=1"/>
          <p:cNvSpPr/>
          <p:nvPr/>
        </p:nvSpPr>
        <p:spPr>
          <a:xfrm>
            <a:off x="576072" y="688753"/>
            <a:ext cx="109545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活动三：探究蒸汽眼罩使用后的固体成分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进行实验】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小组同学拆开某一包使用过的蒸汽眼罩，发现是一种红棕色粉末和黑色粉末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的固体混合物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，利用该固体成分进行如下实验：</a:t>
            </a:r>
            <a:endParaRPr lang="en-US" altLang="zh-CN" sz="2400" dirty="0"/>
          </a:p>
        </p:txBody>
      </p:sp>
      <p:graphicFrame>
        <p:nvGraphicFramePr>
          <p:cNvPr id="36" name="QB_5_BD.138_1#d0186886a?colgroup=19,15&amp;vcp=1&amp;pid=72ca2cbde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712839"/>
              </p:ext>
            </p:extLst>
          </p:nvPr>
        </p:nvGraphicFramePr>
        <p:xfrm>
          <a:off x="576072" y="3019457"/>
          <a:ext cx="10927080" cy="3106928"/>
        </p:xfrm>
        <a:graphic>
          <a:graphicData uri="http://schemas.openxmlformats.org/drawingml/2006/table">
            <a:tbl>
              <a:tblPr/>
              <a:tblGrid>
                <a:gridCol w="6007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94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实验步骤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实验现象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898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步骤1：用磁铁吸引固体粉末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部分黑色粉末被磁铁吸引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1447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步骤2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：取少量被磁铁吸引的黑色固体于试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管中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加入足量稀盐酸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（4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）观察到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447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步骤3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：取少量磁铁吸引后剩余的固体于试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管中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加入足量稀盐酸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固体部分溶解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过滤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滤渣为黑色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固体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滤液呈黄色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QB_5_AN.139_1#d0186886a.blank?vcp=1&amp;pid=72ca2cbde&amp;color=0,0,0&amp;vpa=66&amp;vtp=1&amp;bbb=1&amp;hb=1"/>
          <p:cNvSpPr/>
          <p:nvPr/>
        </p:nvSpPr>
        <p:spPr>
          <a:xfrm>
            <a:off x="6655680" y="4123659"/>
            <a:ext cx="47924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有气泡生成，溶液由无色变为浅绿色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403aef57?vcp=1&amp;pid=72ca2cbde&amp;color=0,0,0&amp;vtp=1&amp;bt=1&amp;bbb=1"/>
          <p:cNvSpPr/>
          <p:nvPr/>
        </p:nvSpPr>
        <p:spPr>
          <a:xfrm>
            <a:off x="576072" y="608970"/>
            <a:ext cx="1095451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【查阅资料】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活性炭不与稀盐酸反应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【实验分析】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（5）写出步骤3中发生反应的化学方程式：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141_1#a403aef57.blank?vcp=1&amp;pid=72ca2cbde&amp;color=0,0,0&amp;vpa=67&amp;vtp=1&amp;bbb=1&amp;rh=31.66"/>
              <p:cNvSpPr/>
              <p:nvPr/>
            </p:nvSpPr>
            <p:spPr>
              <a:xfrm>
                <a:off x="6432359" y="2324061"/>
                <a:ext cx="4660202" cy="4020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𝐅𝐞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𝟔𝐇𝐂𝐥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1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𝐅𝐞𝐂𝐥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141_1#a403aef57.blank?vcp=1&amp;pid=72ca2cbde&amp;color=0,0,0&amp;vpa=67&amp;vtp=1&amp;bbb=1&amp;rh=31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2359" y="2324061"/>
                <a:ext cx="4660202" cy="4020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5_BD#c3ecd80a0?vcp=1&amp;pid=72ca2cbde&amp;color=0,0,0&amp;vtp=1&amp;bbb=1"/>
              <p:cNvSpPr/>
              <p:nvPr/>
            </p:nvSpPr>
            <p:spPr>
              <a:xfrm>
                <a:off x="576072" y="2858448"/>
                <a:ext cx="10954512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实验结论】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（6）由上述实验可知，该使用后的蒸汽眼罩固体成分除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𝐍𝐚𝐂𝐥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外还有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（填化学式）。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P_5_BD#c3ecd80a0?vcp=1&amp;pid=72ca2cb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58448"/>
                <a:ext cx="10954512" cy="1676400"/>
              </a:xfrm>
              <a:prstGeom prst="rect">
                <a:avLst/>
              </a:prstGeom>
              <a:blipFill>
                <a:blip r:embed="rId4"/>
                <a:stretch>
                  <a:fillRect l="-1725" r="-1447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N.143_1#c3ecd80a0.blank?vcp=1&amp;pid=72ca2cbde&amp;color=0,0,0&amp;vpa=68&amp;vtp=1&amp;bbb=1&amp;hb=1"/>
              <p:cNvSpPr/>
              <p:nvPr/>
            </p:nvSpPr>
            <p:spPr>
              <a:xfrm>
                <a:off x="576073" y="3379148"/>
                <a:ext cx="10948277" cy="1117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350"/>
                  </a:lnSpc>
                </a:pPr>
                <a:r>
                  <a:rPr lang="en-US" altLang="zh-CN" sz="24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𝐅𝐞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𝐅𝐞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、C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 xmlns="">
          <p:sp>
            <p:nvSpPr>
              <p:cNvPr id="7" name="QB_5_AN.143_1#c3ecd80a0.blank?vcp=1&amp;pid=72ca2cbde&amp;color=0,0,0&amp;vpa=6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3" y="3379148"/>
                <a:ext cx="10948277" cy="1117600"/>
              </a:xfrm>
              <a:prstGeom prst="rect">
                <a:avLst/>
              </a:prstGeom>
              <a:blipFill>
                <a:blip r:embed="rId5"/>
                <a:stretch>
                  <a:fillRect l="-1727" r="-4513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5_BD#484bd6bf7?vcp=1&amp;pid=72ca2cbde&amp;color=0,0,0&amp;vtp=1&amp;bbb=1"/>
          <p:cNvSpPr/>
          <p:nvPr/>
        </p:nvSpPr>
        <p:spPr>
          <a:xfrm>
            <a:off x="576072" y="4560248"/>
            <a:ext cx="109545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拓展反思】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（7）眼罩放热的时间和温度是通过透气膜的透氧速率进行控制的，如果透气膜透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氧速率太快，可能产生的后果是</a:t>
            </a:r>
            <a:r>
              <a:rPr lang="en-US" altLang="zh-CN" sz="24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0" name="QB_5_AN.145_1#484bd6bf7.blank?vcp=1&amp;pid=72ca2cbde&amp;color=0,0,0&amp;vpa=69&amp;vtp=1&amp;bbb=1"/>
          <p:cNvSpPr/>
          <p:nvPr/>
        </p:nvSpPr>
        <p:spPr>
          <a:xfrm>
            <a:off x="4869465" y="5649908"/>
            <a:ext cx="4203700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蒸汽眼罩温度过高而烫伤眼睛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f478f200?sp=1&amp;vcp=1&amp;pid=4defac24f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四、计算题（6分）</a:t>
            </a:r>
            <a:endParaRPr lang="en-US" altLang="zh-CN" sz="2600" dirty="0"/>
          </a:p>
        </p:txBody>
      </p:sp>
      <p:sp>
        <p:nvSpPr>
          <p:cNvPr id="3" name="QO_4_BD.146_1#b2dabb1f9?sp=1&amp;vcp=1&amp;pid=0f478f200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29.某兴趣小组用粗锌测定某稀硫酸中溶质的质量分数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。取一定质量的稀硫酸于烧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杯中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，称量稀硫酸和烧杯的总质量；然后，向其中分两次加入粗锌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（杂质不参加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反应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），实验过程和数据如图6所示。</a:t>
            </a:r>
            <a:endParaRPr lang="en-US" altLang="zh-CN" sz="2400" dirty="0"/>
          </a:p>
        </p:txBody>
      </p:sp>
      <p:pic>
        <p:nvPicPr>
          <p:cNvPr id="4" name="QO_4_BD.146_2#b2dabb1f9?iti=6&amp;vcp=1&amp;pid=0f478f20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4016" y="2896299"/>
            <a:ext cx="726948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146_3#b2dabb1f9?iti=6&amp;vcp=1&amp;pid=0f478f200&amp;color=0,0,0&amp;vtp=1&amp;bbb=1"/>
          <p:cNvSpPr/>
          <p:nvPr/>
        </p:nvSpPr>
        <p:spPr>
          <a:xfrm>
            <a:off x="5785231" y="4486339"/>
            <a:ext cx="52705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图6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BD.147_1#2fceba81a?vcp=1&amp;pid=b2dabb1f9&amp;color=0,0,0&amp;vtp=1&amp;bbb=1"/>
              <p:cNvSpPr/>
              <p:nvPr/>
            </p:nvSpPr>
            <p:spPr>
              <a:xfrm>
                <a:off x="576072" y="4496499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）生成氢气的总质量为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B_5_BD.147_1#2fceba81a?vcp=1&amp;pid=b2dabb1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496499"/>
                <a:ext cx="10954512" cy="533400"/>
              </a:xfrm>
              <a:prstGeom prst="rect">
                <a:avLst/>
              </a:prstGeom>
              <a:blipFill>
                <a:blip r:embed="rId4"/>
                <a:stretch>
                  <a:fillRect l="-1725"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148_1#2fceba81a.blank?vcp=1&amp;pid=b2dabb1f9&amp;color=0,0,0&amp;vpa=70&amp;vtp=1&amp;bbb=1"/>
          <p:cNvSpPr/>
          <p:nvPr/>
        </p:nvSpPr>
        <p:spPr>
          <a:xfrm>
            <a:off x="4077304" y="4458399"/>
            <a:ext cx="6016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0.2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9_1#1b964f7d2?vcp=1&amp;pid=b2dabb1f9&amp;color=0,0,0&amp;vtp=1&amp;bt=1&amp;bbb=1"/>
          <p:cNvSpPr/>
          <p:nvPr/>
        </p:nvSpPr>
        <p:spPr>
          <a:xfrm>
            <a:off x="576072" y="1335886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（2）请你计算稀硫酸中溶质的质量分数。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0_1#1b964f7d2?vcp=1&amp;pid=b2dabb1f9&amp;color=0,0,0&amp;vtp=1&amp;bbb=1"/>
              <p:cNvSpPr/>
              <p:nvPr/>
            </p:nvSpPr>
            <p:spPr>
              <a:xfrm>
                <a:off x="576072" y="1857783"/>
                <a:ext cx="10954512" cy="355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设参加反应的稀硫酸中溶质的质量为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9200"/>
                  </a:lnSpc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6"/>
                              <m:mcJc m:val="center"/>
                            </m:mcPr>
                          </m:mc>
                        </m:mcs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𝐙𝐧</m:t>
                          </m:r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+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𝐒𝐎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𝟒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=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𝐙𝐧𝐒𝐎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𝟒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+</m:t>
                          </m:r>
                        </m:e>
                      </m:mr>
                      <m:mr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𝟗𝟖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  <m:mr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𝒙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</m:e>
                      </m:mr>
                    </m:m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mPr>
                      <m:mr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1" i="1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sz="2400" b="1" i="0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itchFamily="34" charset="-122"/>
                                      <a:cs typeface="Times New Roman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itchFamily="34" charset="-122"/>
                                  <a:cs typeface="Times New Roman" pitchFamily="34" charset="-120"/>
                                </a:rPr>
                                <m:t>↑</m:t>
                              </m:r>
                            </m:e>
                          </m:d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𝟐</m:t>
                          </m: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𝟎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.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𝟐</m:t>
                          </m:r>
                          <m:r>
                            <a:rPr lang="en-US" altLang="zh-CN" sz="2400" b="1" i="0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 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itchFamily="34" charset="-122"/>
                              <a:cs typeface="Times New Roman" pitchFamily="34" charset="-120"/>
                            </a:rPr>
                            <m:t>𝐠</m:t>
                          </m:r>
                        </m:e>
                      </m:mr>
                    </m:m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𝟗𝟖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𝐠</m:t>
                        </m:r>
                      </m:den>
                    </m:f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𝟗𝟖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所用稀硫酸中溶质的质量分数为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𝟏𝟎𝟎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𝐠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答：所用稀硫酸中溶质的质量分数为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50_1#1b964f7d2?vcp=1&amp;pid=b2dabb1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57783"/>
                <a:ext cx="10954512" cy="3556000"/>
              </a:xfrm>
              <a:prstGeom prst="rect">
                <a:avLst/>
              </a:prstGeom>
              <a:blipFill rotWithShape="0">
                <a:blip r:embed="rId3"/>
                <a:stretch>
                  <a:fillRect l="-1725" b="-25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3_BD#ebbf2f135?vcp=1&amp;pid=4defac24f&amp;color=0,0,0&amp;vtp=1&amp;bt=1&amp;bbb=1"/>
              <p:cNvSpPr/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注意事项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可能用到的相对原子质量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𝐎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𝐌𝐠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𝐀𝐥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𝟐𝟕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𝐒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𝐅𝐞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𝐙𝐧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𝟔𝟓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P_3_BD#ebbf2f135?vcp=1&amp;pid=4defac2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blipFill>
                <a:blip r:embed="rId3"/>
                <a:stretch>
                  <a:fillRect l="-1725" r="-2894" b="-4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f781360a?vcp=1&amp;pid=4defac24f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一、单项选择题（本大题共20小题，每小题2分，共40分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。在每小题列出的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，只有一项符合题目要求，错选、多选或未选均不得分）</a:t>
            </a:r>
            <a:endParaRPr lang="en-US" altLang="zh-CN" sz="2600" dirty="0"/>
          </a:p>
        </p:txBody>
      </p:sp>
      <p:sp>
        <p:nvSpPr>
          <p:cNvPr id="3" name="QC_4_BD.1_1#748f7c31f?vcp=1&amp;pid=9f781360a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地壳中含量最多的元素是(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4_BD.1_2#748f7c31f.choices?vcp=1&amp;pid=9f781360a&amp;color=0,0,0&amp;vtp=1&amp;bbb=1"/>
          <p:cNvSpPr/>
          <p:nvPr/>
        </p:nvSpPr>
        <p:spPr>
          <a:xfrm>
            <a:off x="576072" y="2321233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1487" algn="l"/>
                <a:tab pos="5577574" algn="l"/>
                <a:tab pos="836636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.氧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B.硅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C.铝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.铁</a:t>
            </a:r>
            <a:endParaRPr lang="en-US" altLang="zh-CN" sz="2400" dirty="0"/>
          </a:p>
        </p:txBody>
      </p:sp>
      <p:sp>
        <p:nvSpPr>
          <p:cNvPr id="6" name="QC_4_BD.3_1#f42183121?vcp=1&amp;pid=9f781360a&amp;color=0,0,0&amp;vtp=1&amp;bbb=1"/>
          <p:cNvSpPr/>
          <p:nvPr/>
        </p:nvSpPr>
        <p:spPr>
          <a:xfrm>
            <a:off x="576072" y="2844092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下列属于化学性质的是(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3_2#f42183121.choices?vcp=1&amp;pid=9f781360a&amp;color=0,0,0&amp;vtp=1&amp;bbb=1"/>
          <p:cNvSpPr/>
          <p:nvPr/>
        </p:nvSpPr>
        <p:spPr>
          <a:xfrm>
            <a:off x="576072" y="3366951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9087" algn="l"/>
                <a:tab pos="5272774" algn="l"/>
                <a:tab pos="821396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.密度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B.硬度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C.导电性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.可燃性</a:t>
            </a:r>
            <a:endParaRPr lang="en-US" altLang="zh-CN" sz="2400" dirty="0"/>
          </a:p>
        </p:txBody>
      </p:sp>
      <p:sp>
        <p:nvSpPr>
          <p:cNvPr id="9" name="QC_4_BD.5_1#ee5183974?vcp=1&amp;pid=9f781360a&amp;color=0,0,0&amp;vtp=1&amp;bbb=1"/>
          <p:cNvSpPr/>
          <p:nvPr/>
        </p:nvSpPr>
        <p:spPr>
          <a:xfrm>
            <a:off x="576072" y="388981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3.垃圾分类人人有责。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易拉罐属于(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1" name="QC_4_BD.5_2#ee5183974.choices?vcp=1&amp;pid=9f781360a&amp;color=0,0,0&amp;vtp=1&amp;bbb=1"/>
          <p:cNvSpPr/>
          <p:nvPr/>
        </p:nvSpPr>
        <p:spPr>
          <a:xfrm>
            <a:off x="576072" y="4412669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1487" algn="l"/>
                <a:tab pos="5577574" algn="l"/>
                <a:tab pos="836636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.厨余垃圾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B.可回收物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C.有害垃圾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.其他垃圾</a:t>
            </a:r>
            <a:endParaRPr lang="en-US" altLang="zh-CN" sz="2400" dirty="0"/>
          </a:p>
        </p:txBody>
      </p:sp>
      <p:sp>
        <p:nvSpPr>
          <p:cNvPr id="12" name="QC_4_AN.2_1#748f7c31f.bracket?vcp=1&amp;pid=9f781360a&amp;color=0,0,0&amp;vpa=1&amp;vtp=1&amp;answeroption=A"/>
          <p:cNvSpPr txBox="1"/>
          <p:nvPr/>
        </p:nvSpPr>
        <p:spPr>
          <a:xfrm>
            <a:off x="449072" y="23542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C_4_AN.4_1#f42183121.bracket?vcp=1&amp;pid=9f781360a&amp;color=0,0,0&amp;vpa=2&amp;vtp=1&amp;answeroption=D"/>
          <p:cNvSpPr txBox="1"/>
          <p:nvPr/>
        </p:nvSpPr>
        <p:spPr>
          <a:xfrm>
            <a:off x="8662797" y="33999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C_4_AN.6_1#ee5183974.bracket?vcp=1&amp;pid=9f781360a&amp;color=0,0,0&amp;vpa=3&amp;vtp=1&amp;answeroption=B"/>
          <p:cNvSpPr txBox="1"/>
          <p:nvPr/>
        </p:nvSpPr>
        <p:spPr>
          <a:xfrm>
            <a:off x="3250692" y="44456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7c03289d8?vcp=1&amp;pid=9f781360a&amp;color=0,0,0&amp;vtp=1&amp;bt=1&amp;bbb=1"/>
          <p:cNvSpPr/>
          <p:nvPr/>
        </p:nvSpPr>
        <p:spPr>
          <a:xfrm>
            <a:off x="576072" y="2249810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4.广西地域辽阔，物产丰富。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下列特产中蛋白质含量较高的是(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7_2#7c03289d8.choices?vcp=1&amp;pid=9f781360a&amp;color=0,0,0&amp;vtp=1&amp;bbb=1"/>
          <p:cNvSpPr/>
          <p:nvPr/>
        </p:nvSpPr>
        <p:spPr>
          <a:xfrm>
            <a:off x="576072" y="277424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66537" algn="l"/>
                <a:tab pos="5412474" algn="l"/>
                <a:tab pos="8283811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.横州甘蔗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B.容县沙田柚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C.玉林牛肉巴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.柳州螺蛳粉</a:t>
            </a:r>
            <a:endParaRPr lang="en-US" altLang="zh-CN" sz="2400" dirty="0"/>
          </a:p>
        </p:txBody>
      </p:sp>
      <p:sp>
        <p:nvSpPr>
          <p:cNvPr id="5" name="QC_4_BD.9_1#fd5ae8e6f?vcp=1&amp;pid=9f781360a&amp;color=0,0,0&amp;vtp=1&amp;bbb=1"/>
          <p:cNvSpPr/>
          <p:nvPr/>
        </p:nvSpPr>
        <p:spPr>
          <a:xfrm>
            <a:off x="576072" y="3297106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5.有民谣道“粽子香，香厨房；艾叶香，香满堂”。“香厨房”“香满堂”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说明(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9_2#fd5ae8e6f.choices?vcp=1&amp;pid=9f781360a&amp;color=0,0,0&amp;vtp=1&amp;bbb=1"/>
          <p:cNvSpPr/>
          <p:nvPr/>
        </p:nvSpPr>
        <p:spPr>
          <a:xfrm>
            <a:off x="576072" y="3819965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662" algn="l"/>
                <a:tab pos="5571224" algn="l"/>
                <a:tab pos="8363186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.分子的质量很小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B.分子在不断运动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C.分子的体积很小</a:t>
            </a:r>
            <a:r>
              <a:rPr lang="en-US" altLang="zh-CN" sz="24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.分子之间有间隔</a:t>
            </a:r>
            <a:endParaRPr lang="en-US" altLang="zh-CN" sz="2400" dirty="0"/>
          </a:p>
        </p:txBody>
      </p:sp>
      <p:sp>
        <p:nvSpPr>
          <p:cNvPr id="8" name="QC_4_AN.8_1#7c03289d8.bracket?vcp=1&amp;pid=9f781360a&amp;color=0,0,0&amp;vpa=4&amp;vtp=1&amp;answeroption=C"/>
          <p:cNvSpPr txBox="1"/>
          <p:nvPr/>
        </p:nvSpPr>
        <p:spPr>
          <a:xfrm>
            <a:off x="5861812" y="28072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10_1#fd5ae8e6f.bracket?vcp=1&amp;pid=9f781360a&amp;color=0,0,0&amp;vpa=5&amp;vtp=1&amp;answeroption=B"/>
          <p:cNvSpPr txBox="1"/>
          <p:nvPr/>
        </p:nvSpPr>
        <p:spPr>
          <a:xfrm>
            <a:off x="3253867" y="38529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1_1#3d3c99e12?vcp=1&amp;pid=9f781360a&amp;color=0,0,0&amp;vtp=1&amp;bt=1&amp;bbb=1"/>
              <p:cNvSpPr/>
              <p:nvPr/>
            </p:nvSpPr>
            <p:spPr>
              <a:xfrm>
                <a:off x="576072" y="991013"/>
                <a:ext cx="10954512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6.欲配制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𝐍𝐚𝐂𝐥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溶液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，部分操作如下，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其中正确的是(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11_1#3d3c99e12?vcp=1&amp;pid=9f78136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91013"/>
                <a:ext cx="10954512" cy="533400"/>
              </a:xfrm>
              <a:prstGeom prst="rect">
                <a:avLst/>
              </a:prstGeom>
              <a:blipFill>
                <a:blip r:embed="rId3"/>
                <a:stretch>
                  <a:fillRect l="-1725"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1_2#3d3c99e12.choice_image?htil=1&amp;vcp=1&amp;pid=9f781360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1953292"/>
            <a:ext cx="117043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1_3#3d3c99e12?htil=1&amp;vcp=1&amp;pid=9f781360a&amp;color=0,0,0&amp;vtp=1&amp;bbb=1"/>
          <p:cNvSpPr/>
          <p:nvPr/>
        </p:nvSpPr>
        <p:spPr>
          <a:xfrm>
            <a:off x="576072" y="3324892"/>
            <a:ext cx="5477256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A.取固体</a:t>
            </a:r>
            <a:endParaRPr lang="en-US" altLang="zh-CN" sz="2400" dirty="0"/>
          </a:p>
        </p:txBody>
      </p:sp>
      <p:pic>
        <p:nvPicPr>
          <p:cNvPr id="6" name="QC_4_BD.11_4#3d3c99e12.choice_image?htil=1&amp;vcp=1&amp;pid=9f781360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1596676"/>
            <a:ext cx="1828800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11_5#3d3c99e12?htil=1&amp;vcp=1&amp;pid=9f781360a&amp;color=0,0,0&amp;vtp=1&amp;bbb=1"/>
          <p:cNvSpPr/>
          <p:nvPr/>
        </p:nvSpPr>
        <p:spPr>
          <a:xfrm>
            <a:off x="6044184" y="3324892"/>
            <a:ext cx="5477256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B.称固体</a:t>
            </a:r>
            <a:endParaRPr lang="en-US" altLang="zh-CN" sz="2400" dirty="0"/>
          </a:p>
        </p:txBody>
      </p:sp>
      <p:pic>
        <p:nvPicPr>
          <p:cNvPr id="8" name="QC_4_BD.11_6#3d3c99e12.choice_image?htil=1&amp;vcp=1&amp;pid=9f781360a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3982497"/>
            <a:ext cx="139903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11_7#3d3c99e12?htil=1&amp;vcp=1&amp;pid=9f781360a&amp;color=0,0,0&amp;vtp=1&amp;bbb=1"/>
          <p:cNvSpPr/>
          <p:nvPr/>
        </p:nvSpPr>
        <p:spPr>
          <a:xfrm>
            <a:off x="576072" y="5288312"/>
            <a:ext cx="5477256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C.量取水</a:t>
            </a:r>
            <a:endParaRPr lang="en-US" altLang="zh-CN" sz="2400" dirty="0"/>
          </a:p>
        </p:txBody>
      </p:sp>
      <p:pic>
        <p:nvPicPr>
          <p:cNvPr id="10" name="QC_4_BD.11_8#3d3c99e12.choice_image?htil=1&amp;vcp=1&amp;pid=9f781360a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4055650"/>
            <a:ext cx="2066544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11_9#3d3c99e12?htil=1&amp;vcp=1&amp;pid=9f781360a&amp;color=0,0,0&amp;vtp=1&amp;bbb=1"/>
          <p:cNvSpPr/>
          <p:nvPr/>
        </p:nvSpPr>
        <p:spPr>
          <a:xfrm>
            <a:off x="6044184" y="5288312"/>
            <a:ext cx="5477256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D.写标签</a:t>
            </a:r>
            <a:endParaRPr lang="en-US" altLang="zh-CN" sz="2400" dirty="0"/>
          </a:p>
        </p:txBody>
      </p:sp>
      <p:sp>
        <p:nvSpPr>
          <p:cNvPr id="12" name="QC_4_AN.12_1#3d3c99e12.bracket?vcp=1&amp;pid=9f781360a&amp;color=0,0,0&amp;vpa=6&amp;vtp=1&amp;answeroption=D"/>
          <p:cNvSpPr txBox="1"/>
          <p:nvPr/>
        </p:nvSpPr>
        <p:spPr>
          <a:xfrm>
            <a:off x="5917184" y="532133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60234069f?vcp=1&amp;pid=9f781360a&amp;color=0,0,0&amp;vtp=1&amp;bt=1&amp;bbb=1"/>
          <p:cNvSpPr/>
          <p:nvPr/>
        </p:nvSpPr>
        <p:spPr>
          <a:xfrm>
            <a:off x="455308" y="906367"/>
            <a:ext cx="1095451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下列物质的俗称与化学式不相符的是(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3_2#60234069f.choices?vcp=1&amp;pid=9f781360a&amp;color=0,0,0&amp;vtp=1&amp;bbb=1"/>
              <p:cNvSpPr/>
              <p:nvPr/>
            </p:nvSpPr>
            <p:spPr>
              <a:xfrm>
                <a:off x="455308" y="1430804"/>
                <a:ext cx="10954512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A.水银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𝐇𝐠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.干冰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——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924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.熟石灰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𝐂𝐚𝐎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.纯碱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——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C_4_BD.13_2#60234069f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08" y="1430804"/>
                <a:ext cx="10954512" cy="1117600"/>
              </a:xfrm>
              <a:prstGeom prst="rect">
                <a:avLst/>
              </a:prstGeom>
              <a:blipFill>
                <a:blip r:embed="rId3"/>
                <a:stretch>
                  <a:fillRect l="-1725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4_1#60234069f.bracket?vcp=1&amp;pid=9f781360a&amp;color=0,0,0&amp;vpa=7&amp;vtp=1&amp;answeroption=C"/>
          <p:cNvSpPr txBox="1"/>
          <p:nvPr/>
        </p:nvSpPr>
        <p:spPr>
          <a:xfrm>
            <a:off x="328308" y="206072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3" name="QC_4_BD.15_1#164addd6f?vcp=1&amp;pid=9f781360a&amp;color=0,0,0&amp;vtp=1&amp;bt=1&amp;bbb=1&amp;hb=1"/>
          <p:cNvSpPr/>
          <p:nvPr/>
        </p:nvSpPr>
        <p:spPr>
          <a:xfrm>
            <a:off x="582308" y="2639382"/>
            <a:ext cx="10948276" cy="1358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下列各图中“</a:t>
            </a:r>
            <a:r>
              <a:rPr lang="en-US" altLang="zh-CN" sz="3450" b="1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”和“</a:t>
            </a:r>
            <a:r>
              <a:rPr lang="en-US" altLang="zh-CN" sz="3450" b="1" i="0" kern="0" spc="-9990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分别表示不同元素的原子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，其中表示混合物的是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6" name="QC_4_BD.15_1#164addd6f?vcp=1&amp;pid=9f781360a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2136" y="2640525"/>
            <a:ext cx="786384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5_1#164addd6f?vcp=1&amp;pid=9f781360a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7139" y="2654241"/>
            <a:ext cx="75895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5_2#164addd6f.choices?vcp=1&amp;pid=9f781360a&amp;color=0,0,0&amp;vtp=1&amp;bbb=1"/>
          <p:cNvSpPr/>
          <p:nvPr/>
        </p:nvSpPr>
        <p:spPr>
          <a:xfrm>
            <a:off x="582308" y="4045272"/>
            <a:ext cx="10948276" cy="4699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5150" b="1" i="0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4900" b="1" i="0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5150" b="1" i="0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5250" b="1" i="0" kern="0" spc="-99900" dirty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9" name="QC_4_BD.15_2#164addd6f.choice_image?vcp=1&amp;pid=9f781360a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491" y="4042986"/>
            <a:ext cx="1947672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15_2#164addd6f.choice_image?vcp=1&amp;pid=9f781360a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6346" y="4074990"/>
            <a:ext cx="183794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QC_4_BD.15_2#164addd6f.choice_image?vcp=1&amp;pid=9f781360a&amp;color=0,0,0&amp;tib=255,255,255&amp;iip=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9736" y="4032445"/>
            <a:ext cx="1717904" cy="104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C_4_BD.15_2#164addd6f.choice_image?vcp=1&amp;pid=9f781360a&amp;color=0,0,0&amp;tib=255,255,255&amp;iip=6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9110" y="4074990"/>
            <a:ext cx="1717904" cy="104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3" name="QC_4_AN.16_1#164addd6f.bracket?vcp=1&amp;pid=9f781360a&amp;color=0,0,0&amp;vpa=8&amp;vtp=1&amp;answeroption=A"/>
          <p:cNvSpPr txBox="1"/>
          <p:nvPr/>
        </p:nvSpPr>
        <p:spPr>
          <a:xfrm>
            <a:off x="455308" y="47259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7_1#3b1e77a6e?vcp=1&amp;pid=9f781360a&amp;color=0,0,0&amp;vtp=1&amp;bt=1&amp;bbb=1"/>
              <p:cNvSpPr/>
              <p:nvPr/>
            </p:nvSpPr>
            <p:spPr>
              <a:xfrm>
                <a:off x="571119" y="1222404"/>
                <a:ext cx="10954512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9.王水溶解金时可生成四氯金酸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𝐇𝐀𝐮𝐂𝐥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𝐇𝐀𝐮𝐂𝐥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中金元素的化合价为(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17_1#3b1e77a6e?vcp=1&amp;pid=9f78136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1222404"/>
                <a:ext cx="10954512" cy="546100"/>
              </a:xfrm>
              <a:prstGeom prst="rect">
                <a:avLst/>
              </a:prstGeom>
              <a:blipFill>
                <a:blip r:embed="rId3"/>
                <a:stretch>
                  <a:fillRect l="-1725" t="-1124" b="-22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7_2#3b1e77a6e.choices?vcp=1&amp;pid=9f781360a&amp;color=0,0,0&amp;vtp=1&amp;bbb=1"/>
              <p:cNvSpPr/>
              <p:nvPr/>
            </p:nvSpPr>
            <p:spPr>
              <a:xfrm>
                <a:off x="571119" y="1764112"/>
                <a:ext cx="10954512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64987" algn="l"/>
                    <a:tab pos="5450574" algn="l"/>
                    <a:tab pos="8302861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B.0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4" name="QC_4_BD.17_2#3b1e77a6e.choices?vcp=1&amp;pid=9f78136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1764112"/>
                <a:ext cx="10954512" cy="558800"/>
              </a:xfrm>
              <a:prstGeom prst="rect">
                <a:avLst/>
              </a:prstGeom>
              <a:blipFill>
                <a:blip r:embed="rId4"/>
                <a:stretch>
                  <a:fillRect l="-1725" b="-217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BD.19_1#936dd9baf?vcp=1&amp;pid=9f781360a&amp;color=0,0,0&amp;vtp=1&amp;bbb=1"/>
          <p:cNvSpPr/>
          <p:nvPr/>
        </p:nvSpPr>
        <p:spPr>
          <a:xfrm>
            <a:off x="571119" y="2261200"/>
            <a:ext cx="10954512" cy="546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下列叙述错误的是(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9_2#936dd9baf.choices?vcp=1&amp;pid=9f781360a&amp;color=0,0,0&amp;vtp=1&amp;bbb=1"/>
          <p:cNvSpPr/>
          <p:nvPr/>
        </p:nvSpPr>
        <p:spPr>
          <a:xfrm>
            <a:off x="571119" y="2796305"/>
            <a:ext cx="10954512" cy="1981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A.化学反应中伴随着能量变化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.化学反应过程中都会发生放热现象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.物质发生化学变化时会同时发生物理变化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.人类需要的能量大多数是通过化学反应获得的</a:t>
            </a:r>
            <a:endParaRPr lang="en-US" altLang="zh-CN" sz="2400" dirty="0"/>
          </a:p>
        </p:txBody>
      </p:sp>
      <p:sp>
        <p:nvSpPr>
          <p:cNvPr id="12" name="QC_4_AN.18_1#3b1e77a6e.bracket?vcp=1&amp;pid=9f781360a&amp;color=0,0,0&amp;vpa=9&amp;vtp=1&amp;answeroption=C"/>
          <p:cNvSpPr txBox="1"/>
          <p:nvPr/>
        </p:nvSpPr>
        <p:spPr>
          <a:xfrm>
            <a:off x="5894959" y="182253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C_4_AN.20_1#936dd9baf.bracket?vcp=1&amp;pid=9f781360a&amp;color=0,0,0&amp;vpa=10&amp;vtp=1&amp;answeroption=B"/>
          <p:cNvSpPr txBox="1"/>
          <p:nvPr/>
        </p:nvSpPr>
        <p:spPr>
          <a:xfrm>
            <a:off x="444119" y="32992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1433</Words>
  <Application>Microsoft Office PowerPoint</Application>
  <PresentationFormat>自定义</PresentationFormat>
  <Paragraphs>434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0" baseType="lpstr">
      <vt:lpstr>等线</vt:lpstr>
      <vt:lpstr>SimHei</vt:lpstr>
      <vt:lpstr>华文细黑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huangyichen</cp:lastModifiedBy>
  <cp:revision>4</cp:revision>
  <dcterms:created xsi:type="dcterms:W3CDTF">2025-04-10T06:15:17Z</dcterms:created>
  <dcterms:modified xsi:type="dcterms:W3CDTF">2025-04-11T08:17:23Z</dcterms:modified>
  <cp:category/>
  <cp:contentStatus/>
</cp:coreProperties>
</file>