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7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303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301" r:id="rId48"/>
    <p:sldId id="299" r:id="rId49"/>
    <p:sldId id="302" r:id="rId50"/>
    <p:sldId id="300" r:id="rId51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6" d="100"/>
          <a:sy n="86" d="100"/>
        </p:scale>
        <p:origin x="55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227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4" Type="http://schemas.openxmlformats.org/officeDocument/2006/relationships/tableStyles" Target="tableStyles.xml"/><Relationship Id="rId53" Type="http://schemas.openxmlformats.org/officeDocument/2006/relationships/viewProps" Target="viewProps.xml"/><Relationship Id="rId52" Type="http://schemas.openxmlformats.org/officeDocument/2006/relationships/presProps" Target="presProps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7f34bae3b01d9be91802158#tid=67f758115932700009ac04b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7f34bae3b01d9be91802158#tid=67f758115932700009ac04b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heme" Target="../theme/theme2.xml"/><Relationship Id="rId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9.png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4.jpeg"/><Relationship Id="rId1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2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png"/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0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5.png"/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1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9.png"/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0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3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5.png"/><Relationship Id="rId1" Type="http://schemas.openxmlformats.org/officeDocument/2006/relationships/image" Target="../media/image74.pn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image" Target="../media/image76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0.png"/><Relationship Id="rId1" Type="http://schemas.openxmlformats.org/officeDocument/2006/relationships/image" Target="../media/image79.png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image" Target="../media/image81.png"/></Relationships>
</file>

<file path=ppt/slides/_rels/slide3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image" Target="../media/image8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8.png"/><Relationship Id="rId1" Type="http://schemas.openxmlformats.org/officeDocument/2006/relationships/image" Target="../media/image87.png"/></Relationships>
</file>

<file path=ppt/slides/_rels/slide4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image" Target="../media/image89.png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3.png"/><Relationship Id="rId1" Type="http://schemas.openxmlformats.org/officeDocument/2006/relationships/image" Target="../media/image92.png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5.png"/><Relationship Id="rId1" Type="http://schemas.openxmlformats.org/officeDocument/2006/relationships/image" Target="../media/image94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6.png"/></Relationships>
</file>

<file path=ppt/slides/_rels/slide4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4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Relationship Id="rId3" Type="http://schemas.openxmlformats.org/officeDocument/2006/relationships/image" Target="../media/image99.png"/><Relationship Id="rId2" Type="http://schemas.openxmlformats.org/officeDocument/2006/relationships/image" Target="../media/image98.jpeg"/><Relationship Id="rId1" Type="http://schemas.openxmlformats.org/officeDocument/2006/relationships/image" Target="../media/image9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3.png"/><Relationship Id="rId1" Type="http://schemas.openxmlformats.org/officeDocument/2006/relationships/image" Target="../media/image102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18.pn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35a586805?sp=1&amp;vcp=1&amp;pid=44a34b2b2&amp;color=0,0,0&amp;mp=1&amp;vtp=1&amp;bt=1&amp;bbb=1&amp;hb=1"/>
          <p:cNvSpPr/>
          <p:nvPr/>
        </p:nvSpPr>
        <p:spPr>
          <a:xfrm>
            <a:off x="576072" y="147894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7.如图1所示，纸盒外有两只小灯泡和一个开关，闭合开关两灯都亮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，断开开关两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灯都不亮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下列判断中正确的是(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pic>
        <p:nvPicPr>
          <p:cNvPr id="4" name="QC_4_BD.13_2#35a586805?vcp=1&amp;pid=44a34b2b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35424" y="2714911"/>
            <a:ext cx="3026664" cy="140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13_3#35a586805.choices?vcp=1&amp;pid=44a34b2b2&amp;color=0,0,0&amp;vtp=1&amp;bbb=1"/>
          <p:cNvSpPr/>
          <p:nvPr/>
        </p:nvSpPr>
        <p:spPr>
          <a:xfrm>
            <a:off x="576072" y="425161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.盒内一定有两节电池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.盒内一定有电源供电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C.两只灯泡一定是串联关系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.两只灯泡一定是并联关系</a:t>
            </a:r>
            <a:endParaRPr lang="en-US" altLang="zh-CN" sz="2400" dirty="0"/>
          </a:p>
        </p:txBody>
      </p:sp>
      <p:sp>
        <p:nvSpPr>
          <p:cNvPr id="6" name="QC_4_AN.14_1#35a586805.bracket?vcp=1&amp;pid=44a34b2b2&amp;color=0,0,0&amp;mp=1&amp;vpa=7&amp;vtp=1&amp;answeroption=B"/>
          <p:cNvSpPr txBox="1"/>
          <p:nvPr/>
        </p:nvSpPr>
        <p:spPr>
          <a:xfrm>
            <a:off x="6033262" y="431003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5_1#dc7049c57?vcp=1&amp;pid=44a34b2b2&amp;color=0,0,0&amp;vtp=1&amp;bt=1&amp;bbb=1&amp;hb=1"/>
          <p:cNvSpPr/>
          <p:nvPr/>
        </p:nvSpPr>
        <p:spPr>
          <a:xfrm>
            <a:off x="576072" y="1180470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8.在学校科技节活动中，小明用饮料瓶自制了火箭模型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，在瓶子的内侧壁安装了一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个遥控电火花发生器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，按下按钮会产生电火花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。演示时从瓶口喷入雾状酒精并盖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上锥形纸筒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，按动电火花发生器的按钮，纸筒立即飞出。关于此过程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，下列分析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中正确的是(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4" name="QC_4_BD.15_2#dc7049c57.choices?vcp=1&amp;pid=44a34b2b2&amp;color=0,0,0&amp;vtp=1&amp;bbb=1"/>
          <p:cNvSpPr/>
          <p:nvPr/>
        </p:nvSpPr>
        <p:spPr>
          <a:xfrm>
            <a:off x="576072" y="342740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A.纸筒飞出后瓶内气体的内能减少，温度降低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.能闻到酒精的气味是因为分子间存在斥力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.酒精不完全燃烧时热值变小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.燃气推动纸筒飞出的过程相当于内燃机的压缩冲程</a:t>
            </a:r>
            <a:endParaRPr lang="en-US" altLang="zh-CN" sz="2400" dirty="0"/>
          </a:p>
        </p:txBody>
      </p:sp>
      <p:sp>
        <p:nvSpPr>
          <p:cNvPr id="5" name="QC_4_AN.16_1#dc7049c57.bracket?vcp=1&amp;pid=44a34b2b2&amp;color=0,0,0&amp;vpa=8&amp;vtp=1&amp;answeroption=A"/>
          <p:cNvSpPr txBox="1"/>
          <p:nvPr/>
        </p:nvSpPr>
        <p:spPr>
          <a:xfrm>
            <a:off x="449072" y="348582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73d1ab847?vcp=1&amp;pid=44a34b2b2&amp;color=0,0,0&amp;vtp=1&amp;bt=1&amp;bbb=1"/>
          <p:cNvSpPr/>
          <p:nvPr/>
        </p:nvSpPr>
        <p:spPr>
          <a:xfrm>
            <a:off x="576072" y="200470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9.我国是最早用文字记载磁现象的国家之一，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下列说法中正确的是(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4" name="QC_4_BD.17_2#73d1ab847.choices?vcp=1&amp;pid=44a34b2b2&amp;color=0,0,0&amp;vtp=1&amp;bbb=1"/>
          <p:cNvSpPr/>
          <p:nvPr/>
        </p:nvSpPr>
        <p:spPr>
          <a:xfrm>
            <a:off x="576072" y="2529137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A.“慈（磁）石召铁，或引之也”，说明磁石没有磁性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.罗盘周围的磁感线真实存在且可见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.司南静止时指南北是因为受到了地磁场的作用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.鱼形铁被磁化后制成的指南鱼只有一个磁极</a:t>
            </a:r>
            <a:endParaRPr lang="en-US" altLang="zh-CN" sz="2400" dirty="0"/>
          </a:p>
        </p:txBody>
      </p:sp>
      <p:sp>
        <p:nvSpPr>
          <p:cNvPr id="5" name="QC_4_AN.18_1#73d1ab847.bracket?vcp=1&amp;pid=44a34b2b2&amp;color=0,0,0&amp;vpa=9&amp;vtp=1&amp;answeroption=C"/>
          <p:cNvSpPr txBox="1"/>
          <p:nvPr/>
        </p:nvSpPr>
        <p:spPr>
          <a:xfrm>
            <a:off x="449072" y="373055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9_1#9f16dcfe5?sp=1&amp;vcp=1&amp;pid=44a34b2b2&amp;color=0,0,0&amp;mp=1&amp;vtp=1&amp;bt=1&amp;bbb=1&amp;hb=1"/>
              <p:cNvSpPr/>
              <p:nvPr/>
            </p:nvSpPr>
            <p:spPr>
              <a:xfrm>
                <a:off x="576072" y="1559592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10.如图2所示为“电阻测量盒”，内有电源（电压不变且未知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）、阻值已知的定值电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、开关和电流表，并引出两根导线到盒外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。将盒外的两根导线分别与待测电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的两端相连，根据开关闭合、断开时电流表的示数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，可以算出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的阻值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。下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列选项所示的盒内电路设计图中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不符合要求的是(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zh-CN" altLang="en-US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zh-CN" altLang="en-US" sz="2400" b="1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</p:txBody>
          </p:sp>
        </mc:Choice>
        <mc:Fallback>
          <p:sp>
            <p:nvSpPr>
              <p:cNvPr id="2" name="QC_4_BD.19_1#9f16dcfe5?sp=1&amp;vcp=1&amp;pid=44a34b2b2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559592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1" r="-624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19_2#9f16dcfe5?htil=1&amp;vcp=1&amp;pid=44a34b2b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11824" y="3887756"/>
            <a:ext cx="2121408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19_3#9f16dcfe5.choices?htil=1&amp;vcp=1&amp;pid=44a34b2b2&amp;color=0,0,0&amp;vtp=1&amp;bbb=1"/>
          <p:cNvSpPr/>
          <p:nvPr/>
        </p:nvSpPr>
        <p:spPr>
          <a:xfrm>
            <a:off x="576072" y="3760756"/>
            <a:ext cx="8695944" cy="1511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11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170430" algn="l"/>
                <a:tab pos="4366895" algn="l"/>
                <a:tab pos="691832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5850" b="1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</a:t>
            </a:r>
            <a:r>
              <a:rPr lang="en-US" altLang="zh-CN" sz="5850" b="1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</a:t>
            </a:r>
            <a:r>
              <a:rPr lang="en-US" altLang="zh-CN" sz="5850" b="1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</a:t>
            </a:r>
            <a:r>
              <a:rPr lang="en-US" altLang="zh-CN" sz="6650" b="1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6" name="QC_4_BD.19_3#9f16dcfe5.choice_image?htil=1&amp;vcp=1&amp;pid=44a34b2b2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6683" y="3945922"/>
            <a:ext cx="1572768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4_BD.19_3#9f16dcfe5.choice_image?htil=1&amp;vcp=1&amp;pid=44a34b2b2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36856" y="3945922"/>
            <a:ext cx="1636776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4_BD.19_3#9f16dcfe5.choice_image?htil=1&amp;vcp=1&amp;pid=44a34b2b2&amp;color=0,0,0&amp;tib=255,255,255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47863" y="3945922"/>
            <a:ext cx="1984248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C_4_BD.19_3#9f16dcfe5.choice_image?htil=1&amp;vcp=1&amp;pid=44a34b2b2&amp;color=0,0,0&amp;tib=255,255,255&amp;iip=4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06785" y="3945922"/>
            <a:ext cx="1399032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0" name="QC_4_AN.20_1#9f16dcfe5.bracket?vcp=1&amp;pid=44a34b2b2&amp;color=0,0,0&amp;mp=1&amp;vpa=10&amp;vtp=1&amp;answeroption=C"/>
          <p:cNvSpPr txBox="1"/>
          <p:nvPr/>
        </p:nvSpPr>
        <p:spPr>
          <a:xfrm>
            <a:off x="4815967" y="477167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5580fe04?vcp=1&amp;pid=3abfd6933&amp;color=0,0,0&amp;vtp=1&amp;bt=1&amp;bbb=1&amp;hb=1"/>
          <p:cNvSpPr/>
          <p:nvPr/>
        </p:nvSpPr>
        <p:spPr>
          <a:xfrm>
            <a:off x="576072" y="539496"/>
            <a:ext cx="10954512" cy="190093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二、多项选择题（本大题共2小题，每小题4分，共8分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。在每小题列出的四</a:t>
            </a:r>
            <a:endParaRPr lang="en-US" altLang="zh-CN" sz="26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个选项中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，有多个选项符合题目要求，全部选对得4分，选对但不全得2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分，</a:t>
            </a:r>
            <a:endParaRPr lang="en-US" altLang="zh-CN" sz="26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有选错得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0分）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21_1#6bd4b3713?vcp=1&amp;pid=a5580fe04&amp;color=0,0,0&amp;vtp=1&amp;bbb=1&amp;hb=1"/>
              <p:cNvSpPr/>
              <p:nvPr/>
            </p:nvSpPr>
            <p:spPr>
              <a:xfrm>
                <a:off x="576072" y="2373689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11.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𝐖𝐢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𝐅𝐢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行车记录仪并不自带屏幕，它内置一个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𝐖𝐢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𝐅𝐢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发射器。在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𝐖𝐢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𝐅𝐢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热点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范围内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，车主均可通过自己的手机或电脑连接上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𝐖𝐢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𝐅𝐢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热点后查看行车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记录仪的监控画面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。关于该监控装置的镜头，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下列说法中正确的是(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zh-CN" altLang="en-US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zh-CN" altLang="en-US" sz="2400" b="1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</p:txBody>
          </p:sp>
        </mc:Choice>
        <mc:Fallback>
          <p:sp>
            <p:nvSpPr>
              <p:cNvPr id="3" name="QC_4_BD.21_1#6bd4b3713?vcp=1&amp;pid=a5580fe0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73689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4" r="2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BD.21_2#6bd4b3713.choices?vcp=1&amp;pid=a5580fe04&amp;color=0,0,0&amp;vtp=1&amp;bbb=1"/>
          <p:cNvSpPr/>
          <p:nvPr/>
        </p:nvSpPr>
        <p:spPr>
          <a:xfrm>
            <a:off x="576072" y="4071674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A.该装置的镜头对光线有发散作用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.被监控的物体到镜头的距离应大于镜头的二倍焦距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.被监控的物体经过该镜头成正立、缩小的实像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.当物体靠近镜头时，所成的像会变大</a:t>
            </a:r>
            <a:endParaRPr lang="en-US" altLang="zh-CN" sz="2400" dirty="0"/>
          </a:p>
        </p:txBody>
      </p:sp>
      <p:sp>
        <p:nvSpPr>
          <p:cNvPr id="6" name="QC_4_AN.22_1#6bd4b3713.bracket?vcp=1&amp;pid=a5580fe04&amp;color=0,0,0&amp;vpa=11&amp;vtp=1&amp;bbb=1&amp;answeroption=BD"/>
          <p:cNvSpPr txBox="1"/>
          <p:nvPr/>
        </p:nvSpPr>
        <p:spPr>
          <a:xfrm>
            <a:off x="449072" y="470159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7" name="QC_4_AN.22_2#6bd4b3713.bracket?vcp=1&amp;pid=a5580fe04&amp;color=0,0,0&amp;vpa=11&amp;vtp=1&amp;bbb=1&amp;answeroption=BD"/>
          <p:cNvSpPr txBox="1"/>
          <p:nvPr/>
        </p:nvSpPr>
        <p:spPr>
          <a:xfrm>
            <a:off x="449072" y="5844594"/>
            <a:ext cx="822325" cy="56388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3_1#6a1fa533c?sp=1&amp;vcp=1&amp;pid=a5580fe04&amp;color=0,0,0&amp;vtp=1&amp;bt=1&amp;bbb=1&amp;hb=1"/>
              <p:cNvSpPr/>
              <p:nvPr/>
            </p:nvSpPr>
            <p:spPr>
              <a:xfrm>
                <a:off x="576072" y="1180470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12.如图3所示，在两个完全相同的容器中装有甲、乙两种不同的液体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，将体积相等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的实心小球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𝐌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分别放入两个容器中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，放入小球后两个容器中的液体深度相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同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𝐌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两球排开液体体积相同，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球在甲液体中悬浮，在乙液体中下沉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。下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列说法中正确的是(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zh-CN" altLang="en-US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zh-CN" altLang="en-US" sz="2400" b="1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</p:txBody>
          </p:sp>
        </mc:Choice>
        <mc:Fallback>
          <p:sp>
            <p:nvSpPr>
              <p:cNvPr id="2" name="QC_4_BD.23_1#6a1fa533c?sp=1&amp;vcp=1&amp;pid=a5580fe0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80470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r="-6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23_2#6a1fa533c?htil=2&amp;vcp=1&amp;pid=a5580fe0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19180" y="3508634"/>
            <a:ext cx="2496312" cy="189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3_3#6a1fa533c.choices?htil=2&amp;vcp=1&amp;pid=a5580fe04&amp;color=0,0,0&amp;vtp=1&amp;bbb=1"/>
              <p:cNvSpPr/>
              <p:nvPr/>
            </p:nvSpPr>
            <p:spPr>
              <a:xfrm>
                <a:off x="576072" y="3427408"/>
                <a:ext cx="8330184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A.三个小球中密度最小的是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𝐌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球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𝐌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两球所受的浮力相等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.甲液体比乙液体对容器底的压强大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.如果把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𝐌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两球对调，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𝐌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球在乙液体中可能下沉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BD.23_3#6a1fa533c.choices?htil=2&amp;vcp=1&amp;pid=a5580fe0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427408"/>
                <a:ext cx="8330184" cy="2235200"/>
              </a:xfrm>
              <a:prstGeom prst="rect">
                <a:avLst/>
              </a:prstGeom>
              <a:blipFill rotWithShape="1">
                <a:blip r:embed="rId3"/>
                <a:stretch>
                  <a:fillRect l="-2" t="-14" r="5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AN.24_1#6a1fa533c.bracket?vcp=1&amp;pid=a5580fe04&amp;color=0,0,0&amp;vpa=12&amp;vtp=1&amp;bbb=1&amp;answeroption=CD"/>
          <p:cNvSpPr txBox="1"/>
          <p:nvPr/>
        </p:nvSpPr>
        <p:spPr>
          <a:xfrm>
            <a:off x="449072" y="462882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7" name="QC_4_AN.24_2#6a1fa533c.bracket?vcp=1&amp;pid=a5580fe04&amp;color=0,0,0&amp;vpa=12&amp;vtp=1&amp;bbb=1&amp;answeroption=CD"/>
          <p:cNvSpPr txBox="1"/>
          <p:nvPr/>
        </p:nvSpPr>
        <p:spPr>
          <a:xfrm>
            <a:off x="449072" y="5200328"/>
            <a:ext cx="822325" cy="56388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c0e178f8?vcp=1&amp;pid=3abfd6933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三、填空题（本大题共6小题，每空1分，共12分）</a:t>
            </a:r>
            <a:endParaRPr lang="en-US" altLang="zh-CN" sz="2600" dirty="0"/>
          </a:p>
        </p:txBody>
      </p:sp>
      <p:sp>
        <p:nvSpPr>
          <p:cNvPr id="3" name="QB_4_BD.25_1#f5cfe747e?vcp=1&amp;pid=ec0e178f8&amp;color=0,0,0&amp;vtp=1&amp;bbb=1&amp;hb=1"/>
          <p:cNvSpPr/>
          <p:nvPr/>
        </p:nvSpPr>
        <p:spPr>
          <a:xfrm>
            <a:off x="576072" y="111708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13.“粘”字常用来表述一些物理现象，例如：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表面平滑的铅块紧压后会粘在一起，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这是因为分子间有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刚从冰箱的冷冻室拿出的冰棒会“粘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”住舌头是液体瞬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间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的缘故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4_AN.26_1#f5cfe747e.blank?vcp=1&amp;pid=ec0e178f8&amp;color=0,0,0&amp;vpa=13&amp;vtp=1&amp;bbb=1"/>
          <p:cNvSpPr/>
          <p:nvPr/>
        </p:nvSpPr>
        <p:spPr>
          <a:xfrm>
            <a:off x="3043841" y="1647948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引力</a:t>
            </a:r>
            <a:endParaRPr lang="en-US" altLang="zh-CN" sz="2400" dirty="0"/>
          </a:p>
        </p:txBody>
      </p:sp>
      <p:sp>
        <p:nvSpPr>
          <p:cNvPr id="5" name="QB_4_AN.27_1#f5cfe747e.blank?vcp=1&amp;pid=ec0e178f8&amp;color=0,0,0&amp;vpa=14&amp;vtp=1&amp;bbb=1"/>
          <p:cNvSpPr/>
          <p:nvPr/>
        </p:nvSpPr>
        <p:spPr>
          <a:xfrm>
            <a:off x="899128" y="2206748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凝固</a:t>
            </a:r>
            <a:endParaRPr lang="en-US" altLang="zh-CN" sz="2400" dirty="0"/>
          </a:p>
        </p:txBody>
      </p:sp>
      <p:sp>
        <p:nvSpPr>
          <p:cNvPr id="6" name="QB_4_BD.28_1#0167d28b6?vcp=1&amp;pid=ec0e178f8&amp;color=0,0,0&amp;vtp=1&amp;bbb=1&amp;hb=1"/>
          <p:cNvSpPr/>
          <p:nvPr/>
        </p:nvSpPr>
        <p:spPr>
          <a:xfrm>
            <a:off x="576072" y="2815073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14.近年来，壮美广西多措并举，打造美丽乡村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，为老百姓留住了鸟语花香的田园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风光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。人们听到的“鸟语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”是通过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传入人耳的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，闻到“花香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”是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现象。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5.医务人员用注射器注射药液时，用注射器吸取药液是利用</a:t>
            </a:r>
            <a:r>
              <a:rPr lang="en-US" altLang="zh-CN" sz="240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1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把药液吸取上</a:t>
            </a:r>
            <a:endParaRPr lang="en-US" altLang="zh-CN" sz="2400" b="1" spc="-5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来的；注射器的针头做得很尖，是为了增大使用时的</a:t>
            </a:r>
            <a:r>
              <a:rPr lang="en-US" altLang="zh-CN" sz="240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，以便容易扎入人体。</a:t>
            </a:r>
            <a:endParaRPr lang="en-US" altLang="zh-CN" sz="2400" dirty="0"/>
          </a:p>
        </p:txBody>
      </p:sp>
      <p:sp>
        <p:nvSpPr>
          <p:cNvPr id="7" name="QB_4_AN.29_1#0167d28b6.blank?vcp=1&amp;pid=ec0e178f8&amp;color=0,0,0&amp;vpa=15&amp;vtp=1&amp;bbb=1"/>
          <p:cNvSpPr/>
          <p:nvPr/>
        </p:nvSpPr>
        <p:spPr>
          <a:xfrm>
            <a:off x="4880579" y="3345933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空气</a:t>
            </a:r>
            <a:endParaRPr lang="en-US" altLang="zh-CN" sz="2400" dirty="0"/>
          </a:p>
        </p:txBody>
      </p:sp>
      <p:sp>
        <p:nvSpPr>
          <p:cNvPr id="8" name="QB_4_AN.30_1#0167d28b6.blank?vcp=1&amp;pid=ec0e178f8&amp;color=0,0,0&amp;vpa=16&amp;vtp=1&amp;bbb=1"/>
          <p:cNvSpPr/>
          <p:nvPr/>
        </p:nvSpPr>
        <p:spPr>
          <a:xfrm>
            <a:off x="9470040" y="3345933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扩散</a:t>
            </a:r>
            <a:endParaRPr lang="en-US" altLang="zh-CN" sz="2400" dirty="0"/>
          </a:p>
        </p:txBody>
      </p:sp>
      <p:sp>
        <p:nvSpPr>
          <p:cNvPr id="10" name="QB_4_AN.32_1#0167d28b6.blank?vcp=1&amp;pid=ec0e178f8&amp;color=0,0,0&amp;vpa=17&amp;vtp=1&amp;bbb=1"/>
          <p:cNvSpPr/>
          <p:nvPr/>
        </p:nvSpPr>
        <p:spPr>
          <a:xfrm>
            <a:off x="8452454" y="3904733"/>
            <a:ext cx="11144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大气压</a:t>
            </a:r>
            <a:endParaRPr lang="en-US" altLang="zh-CN" sz="2400" spc="-50" dirty="0"/>
          </a:p>
        </p:txBody>
      </p:sp>
      <p:sp>
        <p:nvSpPr>
          <p:cNvPr id="11" name="QB_4_AN.33_1#0167d28b6.blank?vcp=1&amp;pid=ec0e178f8&amp;color=0,0,0&amp;vpa=18&amp;vtp=1&amp;bbb=1"/>
          <p:cNvSpPr/>
          <p:nvPr/>
        </p:nvSpPr>
        <p:spPr>
          <a:xfrm>
            <a:off x="7484079" y="4463533"/>
            <a:ext cx="8143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压强</a:t>
            </a:r>
            <a:endParaRPr lang="en-US" altLang="zh-CN" sz="24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10" grpId="0" animBg="1" build="p"/>
      <p:bldP spid="11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34_1#8d7f8b3cf?sp=1&amp;vcp=1&amp;pid=ec0e178f8&amp;color=0,0,0&amp;vtp=1&amp;bt=1&amp;bbb=1&amp;hb=1"/>
              <p:cNvSpPr/>
              <p:nvPr/>
            </p:nvSpPr>
            <p:spPr>
              <a:xfrm>
                <a:off x="576072" y="1026319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16.如图4所示的装置甲，上方为一个粗细不均匀的两头开口的玻璃管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，管下连通一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个装有红墨水的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𝐔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形管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𝐀𝐁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。管内墨水不流动时，A管中液面和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B管中液面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当用吹风机向玻璃管中吹风时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A管中液面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管中液面。（均填“高于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”“低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于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”或“相平”）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4_BD.34_1#8d7f8b3cf?sp=1&amp;vcp=1&amp;pid=ec0e178f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026319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-635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35_1#8d7f8b3cf.blank?vcp=1&amp;pid=ec0e178f8&amp;color=0,0,0&amp;vpa=19&amp;vtp=1&amp;bbb=1"/>
          <p:cNvSpPr/>
          <p:nvPr/>
        </p:nvSpPr>
        <p:spPr>
          <a:xfrm>
            <a:off x="10216165" y="1557179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相平</a:t>
            </a:r>
            <a:endParaRPr lang="en-US" altLang="zh-CN" sz="2400" dirty="0"/>
          </a:p>
        </p:txBody>
      </p:sp>
      <p:sp>
        <p:nvSpPr>
          <p:cNvPr id="4" name="QB_4_AN.37_1#8d7f8b3cf.blank?vcp=1&amp;pid=ec0e178f8&amp;color=0,0,0&amp;vpa=20&amp;vtp=1&amp;bbb=1"/>
          <p:cNvSpPr/>
          <p:nvPr/>
        </p:nvSpPr>
        <p:spPr>
          <a:xfrm>
            <a:off x="6328379" y="2115979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低于</a:t>
            </a:r>
            <a:endParaRPr lang="en-US" altLang="zh-CN" sz="2400" dirty="0"/>
          </a:p>
        </p:txBody>
      </p:sp>
      <p:pic>
        <p:nvPicPr>
          <p:cNvPr id="5" name="QB_4_BD.36_1#8d7f8b3cf?vcp=1&amp;pid=ec0e178f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0288" y="3354483"/>
            <a:ext cx="2926080" cy="245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38_1#2f273973b?sp=1&amp;vcp=1&amp;pid=ec0e178f8&amp;color=0,0,0&amp;vtp=1&amp;bt=1&amp;bbb=1&amp;hb=1"/>
              <p:cNvSpPr/>
              <p:nvPr/>
            </p:nvSpPr>
            <p:spPr>
              <a:xfrm>
                <a:off x="576072" y="1569117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17.在如图5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所示的电路中，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，当开关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闭合，甲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、乙两表均为电压表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时，两电压表的示数之比为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当开关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断开，甲、乙两表均为电流表时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，两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电流表的示数之比为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38_1#2f273973b?sp=1&amp;vcp=1&amp;pid=ec0e178f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569117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2" r="2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39_1#2f273973b.blank?vcp=1&amp;pid=ec0e178f8&amp;color=0,0,0&amp;vpa=21&amp;vtp=1&amp;bbb=1"/>
              <p:cNvSpPr/>
              <p:nvPr/>
            </p:nvSpPr>
            <p:spPr>
              <a:xfrm>
                <a:off x="4314634" y="2209693"/>
                <a:ext cx="652463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39_1#2f273973b.blank?vcp=1&amp;pid=ec0e178f8&amp;color=0,0,0&amp;vpa=2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4634" y="2209693"/>
                <a:ext cx="652463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68" t="-139" r="19" b="1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41_1#2f273973b.blank?vcp=1&amp;pid=ec0e178f8&amp;color=0,0,0&amp;vpa=22&amp;vtp=1&amp;bbb=1"/>
              <p:cNvSpPr/>
              <p:nvPr/>
            </p:nvSpPr>
            <p:spPr>
              <a:xfrm>
                <a:off x="3395472" y="2767096"/>
                <a:ext cx="652463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41_1#2f273973b.blank?vcp=1&amp;pid=ec0e178f8&amp;color=0,0,0&amp;vpa=2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5472" y="2767096"/>
                <a:ext cx="652463" cy="381000"/>
              </a:xfrm>
              <a:prstGeom prst="rect">
                <a:avLst/>
              </a:prstGeom>
              <a:blipFill rotWithShape="1">
                <a:blip r:embed="rId3"/>
                <a:stretch>
                  <a:fillRect l="-19" t="-105" r="68" b="1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4_BD.40_1#2f273973b?vcp=1&amp;pid=ec0e178f8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09744" y="3351181"/>
            <a:ext cx="2468880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42_1#43ea2c2c7?sp=1&amp;vcp=1&amp;pid=ec0e178f8&amp;color=0,0,0&amp;vtp=1&amp;bt=1&amp;bbb=1&amp;hb=1"/>
              <p:cNvSpPr/>
              <p:nvPr/>
            </p:nvSpPr>
            <p:spPr>
              <a:xfrm>
                <a:off x="576072" y="1319943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18.如图6所示，甲、乙为两个相同的薄壁柱形容器，容器高度为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𝟖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，甲中有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的水，乙中A液体的质量为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𝒎</m:t>
                    </m:r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，底面积为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，乙对地面的压强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乙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；若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甲中水的深度为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，乙中再加入A液体，使甲、乙对地面的压强相等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，乙中液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体的密度范围为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42_1#43ea2c2c7?sp=1&amp;vcp=1&amp;pid=ec0e178f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319943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18" r="2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43_1#43ea2c2c7.blank?vcp=1&amp;pid=ec0e178f8&amp;color=0,0,0&amp;vpa=23&amp;vtp=1&amp;bbb=1&amp;rh=41.96"/>
              <p:cNvSpPr/>
              <p:nvPr/>
            </p:nvSpPr>
            <p:spPr>
              <a:xfrm>
                <a:off x="10117327" y="1772940"/>
                <a:ext cx="512763" cy="53289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𝒎𝒈</m:t>
                        </m:r>
                      </m:num>
                      <m:den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43_1#43ea2c2c7.blank?vcp=1&amp;pid=ec0e178f8&amp;color=0,0,0&amp;vpa=23&amp;vtp=1&amp;bbb=1&amp;rh=41.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7327" y="1772940"/>
                <a:ext cx="512763" cy="532892"/>
              </a:xfrm>
              <a:prstGeom prst="rect">
                <a:avLst/>
              </a:prstGeom>
              <a:blipFill rotWithShape="1">
                <a:blip r:embed="rId2"/>
                <a:stretch>
                  <a:fillRect l="-99" t="-4" r="37" b="-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45_1#43ea2c2c7.blank?vcp=1&amp;pid=ec0e178f8&amp;color=0,0,0&amp;vpa=24&amp;vtp=1&amp;bbb=1"/>
              <p:cNvSpPr/>
              <p:nvPr/>
            </p:nvSpPr>
            <p:spPr>
              <a:xfrm>
                <a:off x="2731897" y="3061603"/>
                <a:ext cx="3031554" cy="40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𝟕𝟓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～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45_1#43ea2c2c7.blank?vcp=1&amp;pid=ec0e178f8&amp;color=0,0,0&amp;vpa=2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1897" y="3061603"/>
                <a:ext cx="3031554" cy="406400"/>
              </a:xfrm>
              <a:prstGeom prst="rect">
                <a:avLst/>
              </a:prstGeom>
              <a:blipFill rotWithShape="1">
                <a:blip r:embed="rId3"/>
                <a:stretch>
                  <a:fillRect l="-4" t="-66" r="6" b="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4_BD.44_1#43ea2c2c7?vcp=1&amp;pid=ec0e178f8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4648" y="3673507"/>
            <a:ext cx="1728216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76c30944?vcp=1&amp;pid=3abfd6933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四、作图题（本大题共1小题，共6分）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46_1#3f4fcdd09?sp=1&amp;vcp=1&amp;pid=c0b27262a&amp;color=0,0,0&amp;vtp=1&amp;bbb=1&amp;hb=1"/>
              <p:cNvSpPr/>
              <p:nvPr/>
            </p:nvSpPr>
            <p:spPr>
              <a:xfrm>
                <a:off x="576072" y="1117088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19.（1）（2分）古诗词是中华文化的瑰宝，“小荷才露尖尖角，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早有蜻蜓立上头”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描述的画面如图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7甲所示。请你在图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7乙中画出光从蜻蜓经水面反射后进入人眼的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光路图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′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点表示水中“蜻蜓”的位置。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BD.46_1#3f4fcdd09?sp=1&amp;vcp=1&amp;pid=c0b27262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17088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2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BD.46_2#3f4fcdd09?htil=3&amp;vcp=1&amp;pid=c0b27262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9935" y="3195320"/>
            <a:ext cx="5398135" cy="292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AN.47_1#3f4fcdd09?htil=3&amp;vcp=1&amp;pid=c0b27262a&amp;color=0,0,0&amp;vtp=1&amp;bbb=1"/>
          <p:cNvSpPr/>
          <p:nvPr/>
        </p:nvSpPr>
        <p:spPr>
          <a:xfrm>
            <a:off x="6044184" y="2769299"/>
            <a:ext cx="54772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如答图19所示（正确画出光路图得2分）</a:t>
            </a:r>
            <a:endParaRPr lang="en-US" altLang="zh-CN" sz="2400" dirty="0"/>
          </a:p>
        </p:txBody>
      </p:sp>
      <p:pic>
        <p:nvPicPr>
          <p:cNvPr id="6" name="QO_5_AN.47_2#3f4fcdd09?iti=1&amp;htil=3&amp;vcp=1&amp;pid=c0b27262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87057" y="3400108"/>
            <a:ext cx="2916936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O_5_AN.47_3#3f4fcdd09?iti=1&amp;htil=3&amp;vcp=1&amp;pid=c0b27262a&amp;color=0,0,0&amp;vtp=1&amp;bbb=1"/>
          <p:cNvSpPr/>
          <p:nvPr/>
        </p:nvSpPr>
        <p:spPr>
          <a:xfrm>
            <a:off x="8289766" y="5015802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0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答图19</a:t>
            </a:r>
            <a:endParaRPr lang="en-US" altLang="zh-CN" sz="2000" b="1" i="0" dirty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8_1#2af5bc2ee?sp=1&amp;vcp=1&amp;pid=c0b27262a&amp;color=0,0,0&amp;vtp=1&amp;bt=1&amp;bbb=1&amp;hb=1"/>
          <p:cNvSpPr/>
          <p:nvPr/>
        </p:nvSpPr>
        <p:spPr>
          <a:xfrm>
            <a:off x="576072" y="106998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（2）（2分）如图8所示，一个小球通过一条细线的作用静止在斜面上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。请你在图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中画出此时小球受到的弹力的示意图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3" name="QO_5_BD.48_2#2af5bc2ee?htil=4&amp;vcp=1&amp;pid=c0b27262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29740" y="3342005"/>
            <a:ext cx="3124200" cy="209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AN.49_1#2af5bc2ee?htil=4&amp;vcp=1&amp;pid=c0b27262a&amp;color=0,0,0&amp;vtp=1&amp;bbb=1&amp;hb=1"/>
          <p:cNvSpPr/>
          <p:nvPr/>
        </p:nvSpPr>
        <p:spPr>
          <a:xfrm>
            <a:off x="6044184" y="2224718"/>
            <a:ext cx="5477256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如答图20所示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（正确画出支持力和拉力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各得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1分）</a:t>
            </a:r>
            <a:endParaRPr lang="en-US" altLang="zh-CN" sz="2400" dirty="0"/>
          </a:p>
        </p:txBody>
      </p:sp>
      <p:pic>
        <p:nvPicPr>
          <p:cNvPr id="5" name="QO_5_AN.49_2#2af5bc2ee?iti=2&amp;htil=4&amp;vcp=1&amp;pid=c0b27262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79717" y="3448998"/>
            <a:ext cx="3154680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O_5_AN.49_3#2af5bc2ee?iti=2&amp;htil=4&amp;vcp=1&amp;pid=c0b27262a&amp;color=0,0,0&amp;vtp=1&amp;bbb=1"/>
          <p:cNvSpPr/>
          <p:nvPr/>
        </p:nvSpPr>
        <p:spPr>
          <a:xfrm>
            <a:off x="7964138" y="5201598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0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答图20</a:t>
            </a:r>
            <a:endParaRPr lang="en-US" altLang="zh-CN" sz="2000" b="1" i="0" dirty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0_1#0bbf74ffd?vcp=1&amp;pid=c0b27262a&amp;color=0,0,0&amp;vtp=1&amp;bt=1&amp;bbb=1&amp;hb=1"/>
              <p:cNvSpPr/>
              <p:nvPr/>
            </p:nvSpPr>
            <p:spPr>
              <a:xfrm>
                <a:off x="701168" y="912654"/>
                <a:ext cx="10948276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（3）（2分）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电吹风的主要工作元件是发热丝（</a:t>
                </a:r>
                <a:r>
                  <a:rPr lang="en-US" altLang="zh-CN" sz="900" b="1" i="0" kern="0">
                    <a:solidFill>
                      <a:srgbClr val="FFFFF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                      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）、电风扇(</a:t>
                </a:r>
                <a:r>
                  <a:rPr lang="en-US" altLang="zh-CN" sz="900" b="1" i="0" kern="0">
                    <a:solidFill>
                      <a:srgbClr val="FFFFF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                  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及开关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。闭合开关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𝐒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，电吹风即吹出风来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；若同时还闭合开关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𝐒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，吹出热风；若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只闭合开关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𝐒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，不吹风也不发热。请你根据要求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，用笔画线代替导线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，完成图9中</a:t>
                </a:r>
                <a:endParaRPr lang="en-US" altLang="zh-CN" sz="2400" b="1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的电路设计。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50_1#0bbf74ffd?vcp=1&amp;pid=c0b27262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168" y="912654"/>
                <a:ext cx="10948276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-2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50_1#0bbf74ffd?vcp=1&amp;pid=c0b27262a&amp;color=0,0,0&amp;tib=255,255,255&amp;iip=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V="1">
            <a:off x="7178675" y="1162050"/>
            <a:ext cx="1247775" cy="13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5_BD.50_1#0bbf74ffd?vcp=1&amp;pid=c0b27262a&amp;color=0,0,0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88913" y="960279"/>
            <a:ext cx="1106424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O_5_BD.50_2#0bbf74ffd?vcp=1&amp;pid=c0b27262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2910" y="3740150"/>
            <a:ext cx="3138805" cy="202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O_5_AN.51_1#0bbf74ffd?vcp=1&amp;pid=c0b27262a&amp;color=0,0,0&amp;vtp=1&amp;bt=1&amp;bbb=1"/>
          <p:cNvSpPr/>
          <p:nvPr/>
        </p:nvSpPr>
        <p:spPr>
          <a:xfrm>
            <a:off x="5445760" y="2840990"/>
            <a:ext cx="574929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如答图21所示（正确画出电路设计得2分）</a:t>
            </a:r>
            <a:endParaRPr lang="en-US" altLang="zh-CN" sz="2400" dirty="0"/>
          </a:p>
        </p:txBody>
      </p:sp>
      <p:pic>
        <p:nvPicPr>
          <p:cNvPr id="7" name="QO_5_AN.51_2#0bbf74ffd?iti=3&amp;vcp=1&amp;pid=c0b27262a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12355" y="3491230"/>
            <a:ext cx="2849245" cy="162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O_5_AN.51_3#0bbf74ffd?iti=3&amp;vcp=1&amp;pid=c0b27262a&amp;color=0,0,0&amp;vtp=1&amp;bbb=1"/>
          <p:cNvSpPr/>
          <p:nvPr/>
        </p:nvSpPr>
        <p:spPr>
          <a:xfrm>
            <a:off x="8426292" y="5231035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 latinLnBrk="1">
              <a:lnSpc>
                <a:spcPts val="4200"/>
              </a:lnSpc>
            </a:pPr>
            <a:r>
              <a:rPr lang="en-US" altLang="zh-CN" sz="20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答图21</a:t>
            </a:r>
            <a:endParaRPr lang="en-US" altLang="zh-CN" sz="2000" b="1" i="0" dirty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da0823af?vcp=1&amp;pid=3abfd6933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五、实验探究题（本大题共4小题，共25分）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52_1#0c4a90b14?vcp=1&amp;pid=5da0823af&amp;color=0,0,0&amp;vtp=1&amp;bbb=1&amp;hb=1"/>
              <p:cNvSpPr/>
              <p:nvPr/>
            </p:nvSpPr>
            <p:spPr>
              <a:xfrm>
                <a:off x="576072" y="1117088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20.（5分）小光和小芳进行了“探究电流产生的热量与哪些因素有关”实验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，他们在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两个透明容器中密封等量的空气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，各放置一段电阻丝，并连接一个装水的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形管，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通过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形管中水面的高度差来判断电阻产生热量的多少。装置的密封性能良好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，电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源电压为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4_BD.52_1#0c4a90b14?vcp=1&amp;pid=5da0823a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17088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6" r="-624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3_1#040380326?sp=1&amp;vcp=1&amp;pid=0c4a90b14&amp;color=0,0,0&amp;mp=1&amp;vtp=1&amp;bt=1&amp;bbb=1&amp;hb=1"/>
          <p:cNvSpPr/>
          <p:nvPr/>
        </p:nvSpPr>
        <p:spPr>
          <a:xfrm>
            <a:off x="576072" y="152847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（1）小光根据图10甲观察到的现象得出结论：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在通电时间和电阻相同时，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越大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，电阻产生的热量越多。</a:t>
            </a:r>
            <a:endParaRPr lang="en-US" altLang="zh-CN" sz="2400" dirty="0"/>
          </a:p>
        </p:txBody>
      </p:sp>
      <p:sp>
        <p:nvSpPr>
          <p:cNvPr id="5" name="QB_5_AN.54_1#040380326.blank?vcp=1&amp;pid=0c4a90b14&amp;color=0,0,0&amp;mp=1&amp;vpa=25&amp;vtp=1&amp;bbb=1"/>
          <p:cNvSpPr/>
          <p:nvPr/>
        </p:nvSpPr>
        <p:spPr>
          <a:xfrm>
            <a:off x="10547954" y="1500537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电流</a:t>
            </a:r>
            <a:endParaRPr lang="en-US" altLang="zh-CN" sz="24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62835" y="2826385"/>
            <a:ext cx="7553325" cy="3209925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5_1#82bd314ab?vcp=1&amp;pid=0c4a90b14&amp;color=0,0,0&amp;vtp=1&amp;bt=1&amp;bbb=1"/>
          <p:cNvSpPr/>
          <p:nvPr/>
        </p:nvSpPr>
        <p:spPr>
          <a:xfrm>
            <a:off x="576072" y="2304420"/>
            <a:ext cx="111712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（2）小芳猜想电流产生的热量与电阻大小有关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，下列能支持她猜想的现象是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5_2#82bd314ab.choices?vcp=1&amp;pid=0c4a90b14&amp;color=0,0,0&amp;vtp=1&amp;bbb=1"/>
              <p:cNvSpPr/>
              <p:nvPr/>
            </p:nvSpPr>
            <p:spPr>
              <a:xfrm>
                <a:off x="576072" y="2828857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A.正常工作时，“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 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𝐖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”的灯泡比“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 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”的灯泡亮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.接线板上接入的用电器越多，导线越容易发热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.电熨斗工作时发热明显，而与之相连的导线却不怎么热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5_BD.55_2#82bd314ab.choices?vcp=1&amp;pid=0c4a90b1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828857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34" r="2" b="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56_1#82bd314ab.blank?vcp=1&amp;pid=0c4a90b14&amp;color=0,0,0&amp;vpa=26&amp;vtp=1&amp;answeroption=C"/>
          <p:cNvSpPr txBox="1"/>
          <p:nvPr/>
        </p:nvSpPr>
        <p:spPr>
          <a:xfrm>
            <a:off x="449072" y="403027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57_1#7c4a73bcf?vcp=1&amp;pid=0c4a90b14&amp;color=0,0,0&amp;vtp=1&amp;bt=1&amp;bbb=1&amp;hb=1"/>
              <p:cNvSpPr/>
              <p:nvPr/>
            </p:nvSpPr>
            <p:spPr>
              <a:xfrm>
                <a:off x="576072" y="539986"/>
                <a:ext cx="10954512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（3）为了验证猜想，小芳选用了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的电阻丝进行实验，如图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10乙所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示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，请你用笔画线把电路连接完整。闭合开关，小芳发现较长时间后两个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形管的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高度差均不明显，原因是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  <a:sym typeface="+mn-ea"/>
                  </a:rPr>
                  <a:t>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  <a:sym typeface="+mn-ea"/>
                  </a:rPr>
                  <a:t>。</a:t>
                </a:r>
                <a:endParaRPr lang="en-US" altLang="zh-CN" sz="2400" b="1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  <a:sym typeface="+mn-ea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zh-CN" altLang="en-US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  <a:sym typeface="+mn-ea"/>
                  </a:rPr>
                  <a:t>请你提出改进办法：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  <a:sym typeface="+mn-ea"/>
                  </a:rPr>
                  <a:t>__________________________________________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  <a:sym typeface="+mn-ea"/>
                  </a:rPr>
                  <a:t>____________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  <a:sym typeface="+mn-ea"/>
                  </a:rPr>
                  <a:t>。</a:t>
                </a:r>
                <a:endParaRPr lang="en-US" altLang="zh-CN" sz="2400" b="1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  <a:sym typeface="+mn-ea"/>
                </a:endParaRPr>
              </a:p>
              <a:p>
                <a:pPr algn="l" latinLnBrk="1">
                  <a:lnSpc>
                    <a:spcPts val="4400"/>
                  </a:lnSpc>
                </a:pPr>
                <a:endParaRPr lang="en-US" altLang="zh-CN" sz="2400" dirty="0"/>
              </a:p>
              <a:p>
                <a:pPr algn="l" latinLnBrk="1">
                  <a:lnSpc>
                    <a:spcPts val="4400"/>
                  </a:lnSpc>
                </a:pPr>
                <a:endParaRPr lang="en-US" altLang="zh-CN" sz="2400" b="1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  <a:sym typeface="+mn-ea"/>
                </a:endParaRPr>
              </a:p>
              <a:p>
                <a:pPr algn="l" latinLnBrk="1">
                  <a:lnSpc>
                    <a:spcPts val="4400"/>
                  </a:lnSpc>
                </a:pPr>
                <a:endParaRPr lang="en-US" altLang="zh-CN" sz="2400" b="1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  <a:sym typeface="+mn-ea"/>
                </a:endParaRPr>
              </a:p>
              <a:p>
                <a:pPr algn="l" latinLnBrk="1">
                  <a:lnSpc>
                    <a:spcPts val="4400"/>
                  </a:lnSpc>
                </a:pPr>
                <a:endParaRPr lang="en-US" altLang="zh-CN" sz="2400" dirty="0"/>
              </a:p>
              <a:p>
                <a:pPr algn="l" latinLnBrk="1">
                  <a:lnSpc>
                    <a:spcPts val="44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2" name="QB_5_BD.57_1#7c4a73bcf?vcp=1&amp;pid=0c4a90b1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39986"/>
                <a:ext cx="10954512" cy="2794000"/>
              </a:xfrm>
              <a:prstGeom prst="rect">
                <a:avLst/>
              </a:prstGeom>
              <a:blipFill rotWithShape="1">
                <a:blip r:embed="rId1"/>
                <a:stretch>
                  <a:fillRect l="-1" t="-8" r="-3858" b="-799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BD.57_3#7c4a73bcf?iti=5&amp;vcp=1&amp;pid=0c4a90b14&amp;color=0,0,0&amp;vtp=1&amp;bbb=1"/>
          <p:cNvSpPr/>
          <p:nvPr/>
        </p:nvSpPr>
        <p:spPr>
          <a:xfrm>
            <a:off x="5869782" y="5610080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0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答图22</a:t>
            </a:r>
            <a:endParaRPr lang="en-US" altLang="zh-CN" sz="2000" dirty="0"/>
          </a:p>
        </p:txBody>
      </p:sp>
      <p:sp>
        <p:nvSpPr>
          <p:cNvPr id="5" name="QB_5_BD.57_4#7c4a73bcf?vcp=1&amp;pid=0c4a90b14&amp;color=0,0,0&amp;vtp=1"/>
          <p:cNvSpPr/>
          <p:nvPr/>
        </p:nvSpPr>
        <p:spPr>
          <a:xfrm>
            <a:off x="576072" y="6012724"/>
            <a:ext cx="10954512" cy="54864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5_AN.58_1#7c4a73bcf.blank?vcp=1&amp;pid=0c4a90b14&amp;color=0,0,0&amp;vpa=27&amp;vtp=1&amp;bbb=1&amp;hb=1"/>
          <p:cNvSpPr/>
          <p:nvPr/>
        </p:nvSpPr>
        <p:spPr>
          <a:xfrm>
            <a:off x="4202430" y="1626235"/>
            <a:ext cx="5880735" cy="62166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电路中电流太小（或电阻太大</a:t>
            </a:r>
            <a:r>
              <a:rPr lang="zh-CN" altLang="en-US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或电压太低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1014095" y="1626235"/>
            <a:ext cx="2224405" cy="131318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13080" y="2939415"/>
            <a:ext cx="22244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如答图22所示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3322955" y="2247900"/>
                <a:ext cx="8328660" cy="43116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 sz="2400" b="1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  <a:sym typeface="+mn-ea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2400" b="1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  <a:sym typeface="+mn-ea"/>
                  </a:rPr>
                  <a:t> </a:t>
                </a:r>
                <a:r>
                  <a:rPr lang="en-US" altLang="zh-CN" sz="2400" b="1" dirty="0">
                    <a:solidFill>
                      <a:srgbClr val="A0002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  <a:sym typeface="+mn-ea"/>
                  </a:rPr>
                  <a:t> </a:t>
                </a:r>
                <a:r>
                  <a:rPr lang="en-US" altLang="zh-CN" sz="2400" b="1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  <a:sym typeface="+mn-ea"/>
                  </a:rPr>
                  <a:t>的电阻丝换为阻值更小的电阻丝（或增大电源电压）</a:t>
                </a:r>
                <a:endParaRPr lang="en-US" altLang="zh-CN" sz="2400" dirty="0"/>
              </a:p>
              <a:p>
                <a:endParaRPr lang="zh-CN" altLang="en-US" sz="2400"/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2955" y="2247900"/>
                <a:ext cx="8328660" cy="431165"/>
              </a:xfrm>
              <a:prstGeom prst="rect">
                <a:avLst/>
              </a:prstGeom>
              <a:blipFill rotWithShape="1">
                <a:blip r:embed="rId2"/>
                <a:stretch>
                  <a:fillRect r="-1205" b="-802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2525" y="3758565"/>
            <a:ext cx="2800350" cy="1714500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/>
      <p:bldP spid="8" grpId="1"/>
      <p:bldP spid="4" grpId="0"/>
      <p:bldP spid="4" grpId="1"/>
      <p:bldP spid="9" grpId="0"/>
      <p:bldP spid="9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9_1#069359b3a?vcp=1&amp;pid=5da0823af&amp;color=0,0,0&amp;vtp=1&amp;bt=1&amp;bbb=1"/>
          <p:cNvSpPr/>
          <p:nvPr/>
        </p:nvSpPr>
        <p:spPr>
          <a:xfrm>
            <a:off x="576072" y="110150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21.（6分）</a:t>
            </a:r>
            <a:endParaRPr lang="en-US" altLang="zh-CN" sz="2400" dirty="0"/>
          </a:p>
        </p:txBody>
      </p:sp>
      <p:sp>
        <p:nvSpPr>
          <p:cNvPr id="3" name="QB_5_BD.60_1#7adda0d3d?sp=1&amp;vcp=1&amp;pid=069359b3a&amp;color=0,0,0&amp;vtp=1&amp;bbb=1&amp;hb=1"/>
          <p:cNvSpPr/>
          <p:nvPr/>
        </p:nvSpPr>
        <p:spPr>
          <a:xfrm>
            <a:off x="576072" y="162340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（1）实验室里，同学们用托盘天平测量橡皮泥的质量。图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11甲是小晨调节天平平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衡的情景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，图11乙是小华用天平测量橡皮泥的质量的情景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。小晨操作中的错误是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，小华操作中的错误是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5_AN.61_1#7adda0d3d.blank?vcp=1&amp;pid=069359b3a&amp;color=0,0,0&amp;vpa=28&amp;vtp=1&amp;bbb=1"/>
          <p:cNvSpPr/>
          <p:nvPr/>
        </p:nvSpPr>
        <p:spPr>
          <a:xfrm>
            <a:off x="580041" y="2713060"/>
            <a:ext cx="32845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游码没有移到零刻度处</a:t>
            </a:r>
            <a:endParaRPr lang="en-US" altLang="zh-CN" sz="2400" dirty="0"/>
          </a:p>
        </p:txBody>
      </p:sp>
      <p:sp>
        <p:nvSpPr>
          <p:cNvPr id="5" name="QB_5_AN.63_1#7adda0d3d.blank?vcp=1&amp;pid=069359b3a&amp;color=0,0,0&amp;vpa=29&amp;vtp=1&amp;bbb=1"/>
          <p:cNvSpPr/>
          <p:nvPr/>
        </p:nvSpPr>
        <p:spPr>
          <a:xfrm>
            <a:off x="6996715" y="2713060"/>
            <a:ext cx="236537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直接用手取砝码</a:t>
            </a:r>
            <a:endParaRPr lang="en-US" altLang="zh-CN" sz="2400" dirty="0"/>
          </a:p>
        </p:txBody>
      </p:sp>
      <p:pic>
        <p:nvPicPr>
          <p:cNvPr id="6" name="QB_5_BD.62_1#7adda0d3d?vcp=1&amp;pid=069359b3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6200" y="3406426"/>
            <a:ext cx="4315968" cy="225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64_1#0ef85ff52?sp=1&amp;vcp=1&amp;pid=069359b3a&amp;color=0,0,0&amp;mp=1&amp;vtp=1&amp;bt=1&amp;bbb=1&amp;hb=1"/>
              <p:cNvSpPr/>
              <p:nvPr/>
            </p:nvSpPr>
            <p:spPr>
              <a:xfrm>
                <a:off x="576072" y="1195483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（2）小娜利用如图12所示的装置探究光反射时的规律。当光沿图中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𝑭𝑶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方向照射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到镜面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，它会沿着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𝑶𝑬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方向射出。这表明：在光的反射现象中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，光路是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的。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为了得到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“反射角等于入射角”这一普遍规律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，接下来她应该进行的操作是改变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多次实验。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5_BD.64_1#0ef85ff52?sp=1&amp;vcp=1&amp;pid=069359b3a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95483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18" r="2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65_1#0ef85ff52.blank?vcp=1&amp;pid=069359b3a&amp;color=0,0,0&amp;mp=1&amp;vpa=30&amp;vtp=1&amp;bbb=1"/>
          <p:cNvSpPr/>
          <p:nvPr/>
        </p:nvSpPr>
        <p:spPr>
          <a:xfrm>
            <a:off x="9901840" y="1726343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可逆</a:t>
            </a:r>
            <a:endParaRPr lang="en-US" altLang="zh-CN" sz="2400" dirty="0"/>
          </a:p>
        </p:txBody>
      </p:sp>
      <p:sp>
        <p:nvSpPr>
          <p:cNvPr id="4" name="QB_5_AN.67_1#0ef85ff52.blank?vcp=1&amp;pid=069359b3a&amp;color=0,0,0&amp;mp=1&amp;vpa=31&amp;vtp=1&amp;bbb=1"/>
          <p:cNvSpPr/>
          <p:nvPr/>
        </p:nvSpPr>
        <p:spPr>
          <a:xfrm>
            <a:off x="592741" y="2843943"/>
            <a:ext cx="17526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入射角大小</a:t>
            </a:r>
            <a:endParaRPr lang="en-US" altLang="zh-CN" sz="2400" dirty="0"/>
          </a:p>
        </p:txBody>
      </p:sp>
      <p:pic>
        <p:nvPicPr>
          <p:cNvPr id="5" name="QB_5_BD.66_1#0ef85ff52?vcp=1&amp;pid=069359b3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09744" y="3523647"/>
            <a:ext cx="2468880" cy="212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68_1#ba296b202?sp=1&amp;vcp=1&amp;pid=069359b3a&amp;color=0,0,0&amp;vtp=1&amp;bt=1&amp;bbb=1&amp;hb=1"/>
              <p:cNvSpPr/>
              <p:nvPr/>
            </p:nvSpPr>
            <p:spPr>
              <a:xfrm>
                <a:off x="576072" y="1392079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（3）小博进行了“探究感应电流产生条件”实验，实验装置如图13所示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。他闭合开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关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，当磁体静止、导体棒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𝒂𝒃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水平向右运动时，导体棒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𝒂𝒃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中电流方向从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𝒂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。若他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对调磁体的磁极位置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，并使导体棒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𝒂𝒃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水平向左运动时，导体棒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𝒂𝒃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中电流方向是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本实验中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，能量转化情况是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68_1#ba296b202?sp=1&amp;vcp=1&amp;pid=069359b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392079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-421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69_1#ba296b202.blank?vcp=1&amp;pid=069359b3a&amp;color=0,0,0&amp;vpa=32&amp;vtp=1&amp;bbb=1"/>
              <p:cNvSpPr/>
              <p:nvPr/>
            </p:nvSpPr>
            <p:spPr>
              <a:xfrm>
                <a:off x="625285" y="3139016"/>
                <a:ext cx="1143000" cy="393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从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𝒂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B_5_AN.69_1#ba296b202.blank?vcp=1&amp;pid=069359b3a&amp;color=0,0,0&amp;vpa=3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285" y="3139016"/>
                <a:ext cx="1143000" cy="393700"/>
              </a:xfrm>
              <a:prstGeom prst="rect">
                <a:avLst/>
              </a:prstGeom>
              <a:blipFill rotWithShape="1">
                <a:blip r:embed="rId2"/>
                <a:stretch>
                  <a:fillRect l="-39" t="-54" r="39" b="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71_1#ba296b202.blank?vcp=1&amp;pid=069359b3a&amp;color=0,0,0&amp;vpa=33&amp;vtp=1&amp;bbb=1"/>
          <p:cNvSpPr/>
          <p:nvPr/>
        </p:nvSpPr>
        <p:spPr>
          <a:xfrm>
            <a:off x="5782279" y="3040539"/>
            <a:ext cx="26717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机械能转化为电能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pic>
        <p:nvPicPr>
          <p:cNvPr id="5" name="QB_5_BD.70_1#ba296b202?vcp=1&amp;pid=069359b3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93208" y="3720243"/>
            <a:ext cx="1911096" cy="172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c290f763.fixed?vcp=1&amp;color=0,0,0&amp;vtp=1&amp;bbb=1"/>
          <p:cNvSpPr/>
          <p:nvPr/>
        </p:nvSpPr>
        <p:spPr>
          <a:xfrm>
            <a:off x="0" y="1874520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2025年初中学业水平考试模拟测试卷（六）</a:t>
            </a:r>
            <a:endParaRPr lang="en-US" altLang="zh-CN" sz="4800" dirty="0"/>
          </a:p>
        </p:txBody>
      </p:sp>
      <p:sp>
        <p:nvSpPr>
          <p:cNvPr id="3" name="C_1#fc290f763.fixed?vcp=1&amp;color=0,0,0&amp;vtp=1&amp;bbb=1"/>
          <p:cNvSpPr/>
          <p:nvPr/>
        </p:nvSpPr>
        <p:spPr>
          <a:xfrm>
            <a:off x="0" y="2880360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物</a:t>
            </a:r>
            <a:r>
              <a:rPr lang="en-US" altLang="zh-CN" sz="4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理</a:t>
            </a:r>
            <a:endParaRPr lang="en-US" altLang="zh-CN" sz="4000" dirty="0"/>
          </a:p>
        </p:txBody>
      </p:sp>
      <p:sp>
        <p:nvSpPr>
          <p:cNvPr id="4" name="C_1#fc290f763.fixed?vcp=1&amp;color=0,0,0&amp;vtp=1&amp;bbb=1"/>
          <p:cNvSpPr/>
          <p:nvPr/>
        </p:nvSpPr>
        <p:spPr>
          <a:xfrm>
            <a:off x="0" y="3776472"/>
            <a:ext cx="12097512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（满分：100分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考试时间：90分钟）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2_1#a36baecbf?vcp=1&amp;pid=5da0823af&amp;color=0,0,0&amp;vtp=1&amp;bt=1&amp;bbb=1"/>
          <p:cNvSpPr/>
          <p:nvPr/>
        </p:nvSpPr>
        <p:spPr>
          <a:xfrm>
            <a:off x="576072" y="76088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22.（7分）小钱同学参与了综合实践活动“制作简易的密度计”。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73_1#8da575db8?sp=1&amp;vcp=1&amp;pid=a36baecbf&amp;color=0,0,0&amp;vtp=1&amp;bbb=1&amp;hb=1"/>
              <p:cNvSpPr/>
              <p:nvPr/>
            </p:nvSpPr>
            <p:spPr>
              <a:xfrm>
                <a:off x="576072" y="1282786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（1）他首先在一根木棒的一端缠绕一些铜丝制成简易密度计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，现将它分别放入盛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有不同液体的两个烧杯中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，如图14所示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，当它分别竖直静止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在液面上，从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观察到的现象可以判断：简易密度计所受浮力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𝑭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甲</m:t>
                        </m:r>
                      </m:sub>
                    </m:sSub>
                  </m:oMath>
                </a14:m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填“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”“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”或“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”，下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同）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𝑭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，两杯液体的密度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甲</m:t>
                        </m:r>
                      </m:sub>
                    </m:sSub>
                  </m:oMath>
                </a14:m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5_BD.73_1#8da575db8?sp=1&amp;vcp=1&amp;pid=a36baecb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282786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4" r="2" b="-6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74_1#8da575db8.blank?vcp=1&amp;pid=a36baecbf&amp;color=0,0,0&amp;vpa=34&amp;vtp=1&amp;bbb=1"/>
          <p:cNvSpPr/>
          <p:nvPr/>
        </p:nvSpPr>
        <p:spPr>
          <a:xfrm>
            <a:off x="8557229" y="1813646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漂浮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N.75_1#8da575db8.blank?vcp=1&amp;pid=a36baecbf&amp;color=0,0,0&amp;vpa=35&amp;vtp=1&amp;bbb=1"/>
              <p:cNvSpPr/>
              <p:nvPr/>
            </p:nvSpPr>
            <p:spPr>
              <a:xfrm>
                <a:off x="7151432" y="2477823"/>
                <a:ext cx="382588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5_AN.75_1#8da575db8.blank?vcp=1&amp;pid=a36baecbf&amp;color=0,0,0&amp;vpa=3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1432" y="2477823"/>
                <a:ext cx="382588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16" t="-14" r="99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N.77_1#8da575db8.blank?vcp=1&amp;pid=a36baecbf&amp;color=0,0,0&amp;vpa=36&amp;vtp=1&amp;bbb=1"/>
              <p:cNvSpPr/>
              <p:nvPr/>
            </p:nvSpPr>
            <p:spPr>
              <a:xfrm>
                <a:off x="4400868" y="3033096"/>
                <a:ext cx="384175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B_5_AN.77_1#8da575db8.blank?vcp=1&amp;pid=a36baecbf&amp;color=0,0,0&amp;vpa=3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0868" y="3033096"/>
                <a:ext cx="384175" cy="381000"/>
              </a:xfrm>
              <a:prstGeom prst="rect">
                <a:avLst/>
              </a:prstGeom>
              <a:blipFill rotWithShape="1">
                <a:blip r:embed="rId3"/>
                <a:stretch>
                  <a:fillRect l="-83" t="-88" r="83" b="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QB_5_BD.76_1#8da575db8?vcp=1&amp;pid=a36baecb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46320" y="3637312"/>
            <a:ext cx="2404872" cy="236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78_1#908794be2?htil=5&amp;vcp=1&amp;pid=a36baecbf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0087" y="505698"/>
            <a:ext cx="4297680" cy="244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78_2#908794be2?htil=5&amp;sp=1&amp;vcp=1&amp;pid=a36baecbf&amp;color=0,0,0&amp;vtp=1&amp;bt=1&amp;bbb=1&amp;hb=1&amp;hs=1"/>
              <p:cNvSpPr/>
              <p:nvPr/>
            </p:nvSpPr>
            <p:spPr>
              <a:xfrm>
                <a:off x="508546" y="318044"/>
                <a:ext cx="6528816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（2）他又用两根完全相同的木棒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，并缠绕了不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同质量的铜丝制作简易密度计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A、B。先将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A放入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一系列密度已知的液体中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，每次当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A在液体中处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于竖直漂浮状态时，在木棒上标出与液面位置相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平的刻度线及相应密度值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𝝆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，并测量木棒浸入液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5_BD.78_2#908794be2?htil=5&amp;sp=1&amp;vcp=1&amp;pid=a36baecbf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546" y="318044"/>
                <a:ext cx="6528816" cy="2794000"/>
              </a:xfrm>
              <a:prstGeom prst="rect">
                <a:avLst/>
              </a:prstGeom>
              <a:blipFill rotWithShape="1">
                <a:blip r:embed="rId2"/>
                <a:stretch>
                  <a:fillRect l="-8" t="-19" r="-2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79_1#908794be2.blank?vcp=1&amp;pid=a36baecbf&amp;color=0,0,0&amp;vpa=37&amp;vtp=1&amp;bbb=1"/>
          <p:cNvSpPr/>
          <p:nvPr/>
        </p:nvSpPr>
        <p:spPr>
          <a:xfrm>
            <a:off x="2976315" y="4759542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小于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N.80_1#908794be2.blank?vcp=1&amp;pid=a36baecbf&amp;color=0,0,0&amp;vpa=38&amp;vtp=1&amp;bbb=1&amp;rh=46.74"/>
              <p:cNvSpPr/>
              <p:nvPr/>
            </p:nvSpPr>
            <p:spPr>
              <a:xfrm>
                <a:off x="6735166" y="5741242"/>
                <a:ext cx="633095" cy="59359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num>
                      <m:den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𝝆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液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5_AN.80_1#908794be2.blank?vcp=1&amp;pid=a36baecbf&amp;color=0,0,0&amp;vpa=38&amp;vtp=1&amp;bbb=1&amp;rh=46.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5166" y="5741242"/>
                <a:ext cx="633095" cy="593598"/>
              </a:xfrm>
              <a:prstGeom prst="rect">
                <a:avLst/>
              </a:prstGeom>
              <a:blipFill rotWithShape="1">
                <a:blip r:embed="rId3"/>
                <a:stretch>
                  <a:fillRect l="-56" t="-35" r="56" b="-30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BD.78_2#908794be2?htil=5&amp;sp=1&amp;vcp=1&amp;pid=a36baecbf&amp;color=0,0,0&amp;vtp=1&amp;bt=1&amp;bbb=1&amp;hb=1&amp;hs=1"/>
              <p:cNvSpPr/>
              <p:nvPr/>
            </p:nvSpPr>
            <p:spPr>
              <a:xfrm>
                <a:off x="508546" y="3111082"/>
                <a:ext cx="10951947" cy="3352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体的深度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，再利用收集的数据画出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𝝆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𝒉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图象，如图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15甲中图线①所示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，该同学将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B同样依次放入一系列密度已知的液体中进行实验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得到图15甲中图线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②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，他进一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步研究发现对同一密度计浸入液体的深度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𝒉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和对应密度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𝝆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的乘积不变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，则密度计A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上缠绕铜丝的质量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填“大于”“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小于” 或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“等于”）密度计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B上缠绕铜丝的质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量。若被测液体的密度为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液</m:t>
                        </m:r>
                      </m:sub>
                    </m:sSub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，密度计浸入被测液体的深度为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𝒉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，自制密度计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A的质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量为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𝒎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、横截面积为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𝑺</m:t>
                    </m:r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𝒉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液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的关系式是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𝒉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5_BD.78_2#908794be2?htil=5&amp;sp=1&amp;vcp=1&amp;pid=a36baecbf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546" y="3111082"/>
                <a:ext cx="10951947" cy="3352800"/>
              </a:xfrm>
              <a:prstGeom prst="rect">
                <a:avLst/>
              </a:prstGeom>
              <a:blipFill rotWithShape="1">
                <a:blip r:embed="rId4"/>
                <a:stretch>
                  <a:fillRect l="-5" t="-6" r="-423" b="-4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1_1#04c543332?vcp=1&amp;pid=a36baecbf&amp;color=0,0,0&amp;vtp=1&amp;bt=1&amp;bbb=1&amp;hb=1"/>
          <p:cNvSpPr/>
          <p:nvPr/>
        </p:nvSpPr>
        <p:spPr>
          <a:xfrm>
            <a:off x="576072" y="87598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（3）另一小组的小红将制作好的C、D两个密度计放入水中时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，水面恰好与密度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计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C最上面刻度线齐平，与密度计D最下面刻度线齐平，如图15乙所示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。如果要用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它们测酒精的密度，则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C_5_BD.81_2#04c543332.choices?vcp=1&amp;pid=a36baecbf&amp;color=0,0,0&amp;vtp=1&amp;bbb=1"/>
          <p:cNvSpPr/>
          <p:nvPr/>
        </p:nvSpPr>
        <p:spPr>
          <a:xfrm>
            <a:off x="576072" y="2576825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A.密度计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C适用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.密度计D适用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.密度计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C、D都适用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.密度计C、D都不适用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BD.83_1#155d01098?vcp=1&amp;pid=a36baecbf&amp;color=0,0,0&amp;vtp=1&amp;bbb=1&amp;hb=1"/>
              <p:cNvSpPr/>
              <p:nvPr/>
            </p:nvSpPr>
            <p:spPr>
              <a:xfrm>
                <a:off x="576072" y="3732525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（4）其中一个密度计如图15丙所示，其刻度部分的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𝒂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两点分别是最上面和最下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面的刻度位置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，这个密度计的测量范围是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～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把这个密度计放入某种液体中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，液面的位置恰好在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𝒂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𝒃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的中点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𝒄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处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，则这种液体的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密度是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（结果保留2位小数）。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B_5_BD.83_1#155d01098?vcp=1&amp;pid=a36baecb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732525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28" r="-2502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AN.84_1#155d01098.blank?vcp=1&amp;pid=a36baecbf&amp;color=0,0,0&amp;vpa=40&amp;vtp=1&amp;bbb=1"/>
          <p:cNvSpPr/>
          <p:nvPr/>
        </p:nvSpPr>
        <p:spPr>
          <a:xfrm>
            <a:off x="1473803" y="5368603"/>
            <a:ext cx="754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1.23</a:t>
            </a:r>
            <a:endParaRPr lang="en-US" altLang="zh-CN" sz="2400" dirty="0"/>
          </a:p>
        </p:txBody>
      </p:sp>
      <p:sp>
        <p:nvSpPr>
          <p:cNvPr id="7" name="QC_5_AN.82_1#04c543332.blank?vcp=1&amp;pid=a36baecbf&amp;color=0,0,0&amp;vpa=39&amp;vtp=1&amp;answeroption=B"/>
          <p:cNvSpPr txBox="1"/>
          <p:nvPr/>
        </p:nvSpPr>
        <p:spPr>
          <a:xfrm>
            <a:off x="6033262" y="263524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85_1#37f04f587?sp=1&amp;vcp=1&amp;pid=5da0823af&amp;color=0,0,0&amp;vtp=1&amp;bt=1&amp;bbb=1&amp;hb=1"/>
              <p:cNvSpPr/>
              <p:nvPr/>
            </p:nvSpPr>
            <p:spPr>
              <a:xfrm>
                <a:off x="576072" y="1330611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23.（7分）小鹏在探究电流与电压的关系时，所选的电源电压恒为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，定值电阻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的阻值为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。他连接了如图16甲所示的电路，然后进行如下操作。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85_1#37f04f587?sp=1&amp;vcp=1&amp;pid=5da0823a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330611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26" r="2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990" y="2626360"/>
            <a:ext cx="9848850" cy="3324225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6_1#996d90602?vcp=1&amp;pid=37f04f587&amp;color=0,0,0&amp;vtp=1&amp;bt=1&amp;bbb=1&amp;hb=1"/>
          <p:cNvSpPr/>
          <p:nvPr/>
        </p:nvSpPr>
        <p:spPr>
          <a:xfrm>
            <a:off x="576072" y="1064165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（1）图16甲中有一条导线连接错误，请你在错误的导线上画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“×”，并用笔画线代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替导线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，将电路连接正确。</a:t>
            </a:r>
            <a:endParaRPr lang="en-US" altLang="zh-CN" sz="2400" dirty="0"/>
          </a:p>
        </p:txBody>
      </p:sp>
      <p:sp>
        <p:nvSpPr>
          <p:cNvPr id="3" name="QO_5_AN.87_1#996d90602?vcp=1&amp;pid=37f04f587&amp;color=0,0,0&amp;vtp=1&amp;bbb=1"/>
          <p:cNvSpPr/>
          <p:nvPr/>
        </p:nvSpPr>
        <p:spPr>
          <a:xfrm>
            <a:off x="576072" y="221890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如答图23甲所示</a:t>
            </a:r>
            <a:endParaRPr lang="en-US" altLang="zh-CN" sz="2400" dirty="0"/>
          </a:p>
        </p:txBody>
      </p:sp>
      <p:pic>
        <p:nvPicPr>
          <p:cNvPr id="4" name="QO_5_AN.87_2#996d90602?iti=7&amp;vcp=1&amp;pid=37f04f58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8582" y="2648998"/>
            <a:ext cx="2651760" cy="220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AN.87_3#996d90602?iti=7&amp;vcp=1&amp;pid=37f04f587&amp;color=0,0,0&amp;vtp=1&amp;bbb=1"/>
          <p:cNvSpPr/>
          <p:nvPr/>
        </p:nvSpPr>
        <p:spPr>
          <a:xfrm>
            <a:off x="6251544" y="4979701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0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答图23</a:t>
            </a:r>
            <a:endParaRPr lang="en-US" altLang="zh-CN" sz="2000" b="1" i="0" dirty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88_1#a3ec8a4c2?vcp=1&amp;pid=37f04f587&amp;color=0,0,0&amp;mp=1&amp;vtp=1&amp;bt=1&amp;bbb=1&amp;hb=1"/>
              <p:cNvSpPr/>
              <p:nvPr/>
            </p:nvSpPr>
            <p:spPr>
              <a:xfrm>
                <a:off x="576072" y="1168305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（2）改正电路后，小鹏将滑动变阻器的滑片调至最右端，闭合开关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，电流表的示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数为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，电压表指针位置如图16乙所示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，则滑动变阻器的最大阻值为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5_BD.88_1#a3ec8a4c2?vcp=1&amp;pid=37f04f587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68305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48" r="-334" b="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89_1#a3ec8a4c2.blank?vcp=1&amp;pid=37f04f587&amp;color=0,0,0&amp;mp=1&amp;vpa=41&amp;vtp=1&amp;bbb=1"/>
          <p:cNvSpPr/>
          <p:nvPr/>
        </p:nvSpPr>
        <p:spPr>
          <a:xfrm>
            <a:off x="10227279" y="1699165"/>
            <a:ext cx="525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</a:t>
            </a:r>
            <a:endParaRPr lang="en-US" altLang="zh-CN" sz="2400" dirty="0"/>
          </a:p>
        </p:txBody>
      </p:sp>
      <p:sp>
        <p:nvSpPr>
          <p:cNvPr id="4" name="QB_5_BD.90_1#3ddecf1f5?sp=1&amp;vcp=1&amp;pid=37f04f587&amp;color=0,0,0&amp;vtp=1&amp;bbb=1&amp;hb=1"/>
          <p:cNvSpPr/>
          <p:nvPr/>
        </p:nvSpPr>
        <p:spPr>
          <a:xfrm>
            <a:off x="576072" y="2277269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（3）小鹏调节滑动变阻器的滑片，再进行四次实验，读取每次电流表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、电压表的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示数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，将数据填在如下表格中。分析表格数据可得出结论：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在导体的电阻一定时，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通过导体的电流与导体两端电压成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6" name="QB_5_BD.90_2#3ddecf1f5?colgroup=8,3,3,6,3,6&amp;vcp=1&amp;pid=37f04f587&amp;color=0,0,0&amp;vtp=1&amp;bbb=1"/>
              <p:cNvGraphicFramePr>
                <a:graphicFrameLocks noGrp="1"/>
              </p:cNvGraphicFramePr>
              <p:nvPr/>
            </p:nvGraphicFramePr>
            <p:xfrm>
              <a:off x="576072" y="4055269"/>
              <a:ext cx="10899648" cy="1616964"/>
            </p:xfrm>
            <a:graphic>
              <a:graphicData uri="http://schemas.openxmlformats.org/drawingml/2006/table">
                <a:tbl>
                  <a:tblPr/>
                  <a:tblGrid>
                    <a:gridCol w="2825496"/>
                    <a:gridCol w="1307592"/>
                    <a:gridCol w="1307592"/>
                    <a:gridCol w="2075688"/>
                    <a:gridCol w="1307592"/>
                    <a:gridCol w="2075688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实验序号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电压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𝑼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/</m:t>
                              </m:r>
                              <m:r>
                                <a:rPr lang="en-US" altLang="zh-CN" sz="2400" b="1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𝐕</m:t>
                              </m:r>
                            </m:oMath>
                          </a14:m>
                          <a:r>
                            <a:rPr lang="en-US" altLang="zh-CN" sz="100" b="1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ct val="1300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电流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𝑰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/</m:t>
                              </m:r>
                              <m:r>
                                <a:rPr lang="en-US" altLang="zh-CN" sz="2400" b="1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𝐀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6" name="QB_5_BD.90_2#3ddecf1f5?colgroup=8,3,3,6,3,6&amp;vcp=1&amp;pid=37f04f587&amp;color=0,0,0&amp;vtp=1&amp;bbb=1"/>
              <p:cNvGraphicFramePr>
                <a:graphicFrameLocks noGrp="1"/>
              </p:cNvGraphicFramePr>
              <p:nvPr/>
            </p:nvGraphicFramePr>
            <p:xfrm>
              <a:off x="576072" y="4055269"/>
              <a:ext cx="10899648" cy="1616964"/>
            </p:xfrm>
            <a:graphic>
              <a:graphicData uri="http://schemas.openxmlformats.org/drawingml/2006/table">
                <a:tbl>
                  <a:tblPr/>
                  <a:tblGrid>
                    <a:gridCol w="2825496"/>
                    <a:gridCol w="1307592"/>
                    <a:gridCol w="1307592"/>
                    <a:gridCol w="2075688"/>
                    <a:gridCol w="1307592"/>
                    <a:gridCol w="2075688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实验序号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911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ct val="1300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48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QB_5_AN.91_1#3ddecf1f5.blank?vcp=1&amp;pid=37f04f587&amp;color=0,0,0&amp;vpa=42&amp;vtp=1&amp;bbb=1"/>
          <p:cNvSpPr/>
          <p:nvPr/>
        </p:nvSpPr>
        <p:spPr>
          <a:xfrm>
            <a:off x="5188554" y="3366929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正比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92_1#4345d6980?vcp=1&amp;pid=37f04f587&amp;color=0,0,0&amp;vtp=1&amp;bt=1&amp;bbb=1&amp;hb=1"/>
              <p:cNvSpPr/>
              <p:nvPr/>
            </p:nvSpPr>
            <p:spPr>
              <a:xfrm>
                <a:off x="576072" y="612807"/>
                <a:ext cx="10954512" cy="148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（4）完成上述实验后，为了测量额定电流为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的小灯泡正常发光时的电阻，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小鹏设计了如图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16丙所示的部分电路。电源电压未知且恒定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，定值电阻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的阻值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。请你完成下面的实验步骤。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92_1#4345d6980?vcp=1&amp;pid=37f04f58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612807"/>
                <a:ext cx="10954512" cy="1485900"/>
              </a:xfrm>
              <a:prstGeom prst="rect">
                <a:avLst/>
              </a:prstGeom>
              <a:blipFill rotWithShape="1">
                <a:blip r:embed="rId1"/>
                <a:stretch>
                  <a:fillRect l="-1" t="-2" r="-108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93_1#9a6c8b5f0?vcp=1&amp;pid=4345d6980&amp;color=0,0,0&amp;vtp=1&amp;bbb=1&amp;hb=1"/>
              <p:cNvSpPr/>
              <p:nvPr/>
            </p:nvSpPr>
            <p:spPr>
              <a:xfrm>
                <a:off x="576072" y="2135845"/>
                <a:ext cx="10954512" cy="990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①补全电路：请你在图中虚线框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𝐚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𝐛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两处补画出定值电阻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和被测灯泡的元件符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号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，按电路图正确连接电路。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6_BD.93_1#9a6c8b5f0?vcp=1&amp;pid=4345d698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135845"/>
                <a:ext cx="10954512" cy="990600"/>
              </a:xfrm>
              <a:prstGeom prst="rect">
                <a:avLst/>
              </a:prstGeom>
              <a:blipFill rotWithShape="1">
                <a:blip r:embed="rId2"/>
                <a:stretch>
                  <a:fillRect l="-1" t="-34" r="2" b="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AN.94_1#9a6c8b5f0?vcp=1&amp;pid=4345d6980&amp;color=0,0,0&amp;vtp=1&amp;bbb=1"/>
          <p:cNvSpPr/>
          <p:nvPr/>
        </p:nvSpPr>
        <p:spPr>
          <a:xfrm>
            <a:off x="803275" y="1106805"/>
            <a:ext cx="2327910" cy="26282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如答图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23乙所示</a:t>
            </a:r>
            <a:r>
              <a:rPr lang="en-US" altLang="zh-CN" sz="13600" b="1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5" name="QO_6_AN.94_1#9a6c8b5f0?iti=8&amp;vcp=1&amp;pid=4345d6980&amp;color=0,0,0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2275" y="3499898"/>
            <a:ext cx="2121408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O_6_AN.94_2#9a6c8b5f0?iti=8&amp;vcp=1&amp;pid=4345d6980&amp;color=0,0,0&amp;vtp=1&amp;bbb=1"/>
          <p:cNvSpPr/>
          <p:nvPr/>
        </p:nvSpPr>
        <p:spPr>
          <a:xfrm>
            <a:off x="5499100" y="5807488"/>
            <a:ext cx="985837" cy="44215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0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答图23</a:t>
            </a:r>
            <a:endParaRPr lang="en-US" altLang="zh-CN" sz="2000" b="1" i="0" dirty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95_1#a19386eb4?vcp=1&amp;pid=4345d6980&amp;color=0,0,0&amp;vtp=1&amp;bt=1&amp;bbb=1&amp;hb=1"/>
              <p:cNvSpPr/>
              <p:nvPr/>
            </p:nvSpPr>
            <p:spPr>
              <a:xfrm>
                <a:off x="576072" y="2048669"/>
                <a:ext cx="10954512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②使小灯泡正常发光：只闭合开关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</a:t>
                </a:r>
                <a:endParaRPr lang="en-US" altLang="zh-CN" sz="24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（写出你的操作）。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③测量小灯泡的额定电压：保持滑片的位置不变，闭合开关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𝐒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𝐒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00" b="1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，电压表的示数</a:t>
                </a:r>
                <a:endParaRPr lang="en-US" altLang="zh-CN" sz="2400" b="1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，接着将滑片调至最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端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，此时电压表的示数为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100" b="1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④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计算小灯泡正常发光时的电阻：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𝐋</m:t>
                        </m:r>
                      </m:sub>
                    </m:sSub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100" b="1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95_1#a19386eb4?vcp=1&amp;pid=4345d698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048669"/>
                <a:ext cx="10954512" cy="2794000"/>
              </a:xfrm>
              <a:prstGeom prst="rect">
                <a:avLst/>
              </a:prstGeom>
              <a:blipFill rotWithShape="1">
                <a:blip r:embed="rId1"/>
                <a:stretch>
                  <a:fillRect l="-1" t="-6" r="-427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96_1#a19386eb4.blank?vcp=1&amp;pid=4345d6980&amp;color=0,0,0&amp;vpa=43&amp;vtp=1&amp;bbb=1"/>
              <p:cNvSpPr/>
              <p:nvPr/>
            </p:nvSpPr>
            <p:spPr>
              <a:xfrm>
                <a:off x="5637022" y="2119070"/>
                <a:ext cx="5799138" cy="393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调节滑动变阻器，使电压表的示数为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B_6_AN.96_1#a19386eb4.blank?vcp=1&amp;pid=4345d6980&amp;color=0,0,0&amp;vpa=4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7022" y="2119070"/>
                <a:ext cx="5799138" cy="393700"/>
              </a:xfrm>
              <a:prstGeom prst="rect">
                <a:avLst/>
              </a:prstGeom>
              <a:blipFill rotWithShape="1">
                <a:blip r:embed="rId2"/>
                <a:stretch>
                  <a:fillRect l="-2" t="-19" r="8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AN.98_1#a19386eb4.blank?vcp=1&amp;pid=4345d6980&amp;color=0,0,0&amp;vpa=44&amp;vtp=1"/>
          <p:cNvSpPr/>
          <p:nvPr/>
        </p:nvSpPr>
        <p:spPr>
          <a:xfrm>
            <a:off x="4102704" y="3697129"/>
            <a:ext cx="5270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左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7" name="QB_6_AN.100_1#a19386eb4.blank?vcp=1&amp;pid=4345d6980&amp;color=0,0,0&amp;vpa=45&amp;vtp=1&amp;bbb=1"/>
          <p:cNvSpPr/>
          <p:nvPr/>
        </p:nvSpPr>
        <p:spPr>
          <a:xfrm>
            <a:off x="5850986" y="4255929"/>
            <a:ext cx="525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3eabf62b?vcp=1&amp;pid=3abfd6933&amp;color=0,0,0&amp;vtp=1&amp;bt=1&amp;bbb=1&amp;hb=1"/>
          <p:cNvSpPr/>
          <p:nvPr/>
        </p:nvSpPr>
        <p:spPr>
          <a:xfrm>
            <a:off x="576072" y="539496"/>
            <a:ext cx="10954512" cy="179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ct val="1300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六、综合应用题（本大题共2小题，共19分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。解答时要求在答题卡相应的答</a:t>
            </a:r>
            <a:endParaRPr lang="en-US" altLang="zh-CN" sz="26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300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题区域内写出必要的文字说明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、计算公式和重要的演算步骤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。只写出最后答</a:t>
            </a:r>
            <a:endParaRPr lang="en-US" altLang="zh-CN" sz="26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300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，未写出主要演算过程的，不得分）</a:t>
            </a:r>
            <a:endParaRPr lang="en-US" altLang="zh-CN" sz="2600" dirty="0"/>
          </a:p>
        </p:txBody>
      </p:sp>
      <p:pic>
        <p:nvPicPr>
          <p:cNvPr id="3" name="QO_4_BD.101_1#571ac4743?htil=6&amp;vcp=1&amp;pid=13eabf62b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1841" y="2203007"/>
            <a:ext cx="4485448" cy="219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101_2#571ac4743?htil=6&amp;sp=1&amp;vcp=1&amp;pid=13eabf62b&amp;color=0,0,0&amp;vtp=1&amp;bbb=1&amp;hb=1&amp;hs=1"/>
              <p:cNvSpPr/>
              <p:nvPr/>
            </p:nvSpPr>
            <p:spPr>
              <a:xfrm>
                <a:off x="578637" y="2157287"/>
                <a:ext cx="5797296" cy="2730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ct val="1300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24.（9分）为了节约能源保护环境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，电动汽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300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车进入了越来越多的家庭。某课外小组通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300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过调研得知电池容量为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𝐤𝐖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⋅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𝐡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，电动汽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300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车充电桩消耗电能功率为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。经工作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300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人员测试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，单台充电桩充满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𝐤𝐖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⋅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𝐡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4_BD.101_2#571ac4743?htil=6&amp;sp=1&amp;vcp=1&amp;pid=13eabf62b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637" y="2157287"/>
                <a:ext cx="5797296" cy="2730500"/>
              </a:xfrm>
              <a:prstGeom prst="rect">
                <a:avLst/>
              </a:prstGeom>
              <a:blipFill rotWithShape="1">
                <a:blip r:embed="rId2"/>
                <a:stretch>
                  <a:fillRect l="-3" t="-7" r="-407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BD.101_2#571ac4743?htil=6&amp;sp=1&amp;vcp=1&amp;pid=13eabf62b&amp;color=0,0,0&amp;vtp=1&amp;bbb=1&amp;hb=1&amp;hs=1"/>
              <p:cNvSpPr/>
              <p:nvPr/>
            </p:nvSpPr>
            <p:spPr>
              <a:xfrm>
                <a:off x="624853" y="4553796"/>
                <a:ext cx="10951947" cy="1638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ct val="130000"/>
                  </a:lnSpc>
                </a:pPr>
                <a:r>
                  <a:rPr lang="en-US" altLang="zh-CN" sz="2400" b="1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电池总耗时为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𝐡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充电桩端供电电压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𝟐𝟐𝟎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，输入电流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。如图17甲所示，充</a:t>
                </a:r>
                <a:endParaRPr lang="en-US" altLang="zh-CN" sz="2400" b="1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30000"/>
                  </a:lnSpc>
                </a:pPr>
                <a:r>
                  <a:rPr lang="en-US" altLang="zh-CN" sz="2400" b="1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电桩正在为一辆电动汽车充电，充电时发现充电线发热明显，其过程可以等效为</a:t>
                </a:r>
                <a:endParaRPr lang="en-US" altLang="zh-CN" sz="2400" b="1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300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图17乙所示的电路，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热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表示充电线发热时的等效电阻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4_BD.101_2#571ac4743?htil=6&amp;sp=1&amp;vcp=1&amp;pid=13eabf62b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53" y="4553796"/>
                <a:ext cx="10951947" cy="1638300"/>
              </a:xfrm>
              <a:prstGeom prst="rect">
                <a:avLst/>
              </a:prstGeom>
              <a:blipFill rotWithShape="1">
                <a:blip r:embed="rId3"/>
                <a:stretch>
                  <a:fillRect t="-13" r="-683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02_1#74c88a1f0?vcp=1&amp;pid=571ac4743&amp;color=0,0,0&amp;vtp=1&amp;bt=1&amp;bbb=1&amp;hb=1"/>
              <p:cNvSpPr/>
              <p:nvPr/>
            </p:nvSpPr>
            <p:spPr>
              <a:xfrm>
                <a:off x="576072" y="1003840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（1）请你回忆滑轮组机械效率的相关知识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，尝试计算这个充电电路工作时的效率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𝜼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。（结果保留1位小数）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102_1#74c88a1f0?vcp=1&amp;pid=571ac474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003840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48" r="2" b="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03_1#74c88a1f0?vcp=1&amp;pid=571ac4743&amp;color=0,0,0&amp;vtp=1&amp;bbb=1&amp;hb=1"/>
              <p:cNvSpPr/>
              <p:nvPr/>
            </p:nvSpPr>
            <p:spPr>
              <a:xfrm>
                <a:off x="576072" y="2158578"/>
                <a:ext cx="10954512" cy="1892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这个充电电路工作的有用功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𝑾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有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𝐡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），总功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𝑾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𝟐𝟐𝟎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𝐡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𝐡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），这个充电电路工作时的效率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9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𝜼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𝑾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有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𝑾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总</m:t>
                            </m:r>
                          </m:sub>
                        </m:sSub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𝟔𝟎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𝐤𝐖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⋅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𝐡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𝟔𝟔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𝐤𝐖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⋅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𝐡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𝟗𝟎𝟗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𝟗𝟎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03_1#74c88a1f0?vcp=1&amp;pid=571ac474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158578"/>
                <a:ext cx="10954512" cy="1892300"/>
              </a:xfrm>
              <a:prstGeom prst="rect">
                <a:avLst/>
              </a:prstGeom>
              <a:blipFill rotWithShape="1">
                <a:blip r:embed="rId2"/>
                <a:stretch>
                  <a:fillRect l="-1" t="-11" r="2" b="-7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5_BD.104_1#9e01c1f1a?vcp=1&amp;pid=571ac4743&amp;color=0,0,0&amp;vtp=1&amp;bbb=1"/>
          <p:cNvSpPr/>
          <p:nvPr/>
        </p:nvSpPr>
        <p:spPr>
          <a:xfrm>
            <a:off x="576072" y="404320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（2）充电线上损失的电压为多少？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105_1#9e01c1f1a?vcp=1&amp;pid=571ac4743&amp;color=0,0,0&amp;vtp=1&amp;bbb=1&amp;hb=1"/>
              <p:cNvSpPr/>
              <p:nvPr/>
            </p:nvSpPr>
            <p:spPr>
              <a:xfrm>
                <a:off x="576072" y="4527963"/>
                <a:ext cx="10954512" cy="1244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充电线上损失的能量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𝑸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𝑾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损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𝑾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𝑾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有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𝐡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𝟕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𝐉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分），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损失的电压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𝑼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𝑾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损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𝑰𝒕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𝟏𝟔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𝟕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𝐉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𝐀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𝟔𝟎𝟎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𝐬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105_1#9e01c1f1a?vcp=1&amp;pid=571ac474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527963"/>
                <a:ext cx="10954512" cy="1244600"/>
              </a:xfrm>
              <a:prstGeom prst="rect">
                <a:avLst/>
              </a:prstGeom>
              <a:blipFill rotWithShape="1">
                <a:blip r:embed="rId3"/>
                <a:stretch>
                  <a:fillRect l="-1" t="-33" r="2" b="-11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3_BD#47151205c?vcp=1&amp;pid=3abfd6933&amp;color=0,0,0&amp;vtp=1&amp;bt=1&amp;bbb=1"/>
              <p:cNvSpPr/>
              <p:nvPr/>
            </p:nvSpPr>
            <p:spPr>
              <a:xfrm>
                <a:off x="576072" y="2303939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注意事项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：1.答题前，考生务必将姓名、准考证号填写在试卷和答题卡上。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pc="-10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</a:t>
                </a:r>
                <a:r>
                  <a:rPr lang="en-US" altLang="zh-CN" sz="2400" b="1" i="0" spc="-1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.考生作答时，请在答题卡上作答（答题注意事项见答题卡），在本试卷上作答无效。</a:t>
                </a:r>
                <a:endParaRPr lang="en-US" altLang="zh-CN" sz="2400" spc="-1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3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.本试卷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P_3_BD#47151205c?vcp=1&amp;pid=3abfd693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03939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-1580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06_1#df6c855cd?vcp=1&amp;pid=571ac4743&amp;color=0,0,0&amp;mp=1&amp;vtp=1&amp;bt=1&amp;bbb=1&amp;hb=1"/>
          <p:cNvSpPr/>
          <p:nvPr/>
        </p:nvSpPr>
        <p:spPr>
          <a:xfrm>
            <a:off x="576072" y="110627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（3）若能量损耗均为充电线发热所致，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请计算充电线发热时的等效电阻。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结果保留2位小数）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07_1#df6c855cd?vcp=1&amp;pid=571ac4743&amp;color=0,0,0&amp;vtp=1&amp;bbb=1"/>
              <p:cNvSpPr/>
              <p:nvPr/>
            </p:nvSpPr>
            <p:spPr>
              <a:xfrm>
                <a:off x="576072" y="2215234"/>
                <a:ext cx="10954512" cy="698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5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充电线发热时的等效电阻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𝑸</m:t>
                        </m:r>
                      </m:num>
                      <m:den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𝑰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𝒕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𝟏𝟔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𝟕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𝐉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(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𝐀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𝟔𝟎𝟎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𝐬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07_1#df6c855cd?vcp=1&amp;pid=571ac474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215234"/>
                <a:ext cx="10954512" cy="698500"/>
              </a:xfrm>
              <a:prstGeom prst="rect">
                <a:avLst/>
              </a:prstGeom>
              <a:blipFill rotWithShape="1">
                <a:blip r:embed="rId1"/>
                <a:stretch>
                  <a:fillRect l="-1" t="-51" r="2" b="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5_BD.108_1#60a6d6685?vcp=1&amp;pid=571ac4743&amp;color=0,0,0&amp;vtp=1&amp;bbb=1&amp;hb=1"/>
          <p:cNvSpPr/>
          <p:nvPr/>
        </p:nvSpPr>
        <p:spPr>
          <a:xfrm>
            <a:off x="576072" y="2913734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（4）（假设充电桩的功率不变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）请你尝试用学过的电学知识提出进一步提高电能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使用效率的方案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109_1#60a6d6685?vcp=1&amp;pid=571ac4743&amp;color=0,0,0&amp;vtp=1&amp;bbb=1&amp;hb=1"/>
              <p:cNvSpPr/>
              <p:nvPr/>
            </p:nvSpPr>
            <p:spPr>
              <a:xfrm>
                <a:off x="576072" y="4064408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𝑾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𝑾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有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𝑸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可知要提高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𝑾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有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得降低热量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𝑸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，因此提高电能使用效率的方案如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下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：可通过减小充电桩电阻减少热量损失，或提高充电电压降低电流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，通过减小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电流来减小热量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109_1#60a6d6685?vcp=1&amp;pid=571ac474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064408"/>
                <a:ext cx="10954512" cy="1676400"/>
              </a:xfrm>
              <a:prstGeom prst="rect">
                <a:avLst/>
              </a:prstGeom>
              <a:blipFill rotWithShape="1">
                <a:blip r:embed="rId2"/>
                <a:stretch>
                  <a:fillRect l="-1" t="-24" r="2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10_1#5e11e84d6?htil=7&amp;vcp=1&amp;pid=13eabf62b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0664" y="960787"/>
            <a:ext cx="5340096" cy="3685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110_2#5e11e84d6?htil=7&amp;sp=1&amp;vcp=1&amp;pid=13eabf62b&amp;color=0,0,0&amp;vtp=1&amp;bt=1&amp;bbb=1&amp;hb=1&amp;hs=1"/>
              <p:cNvSpPr/>
              <p:nvPr/>
            </p:nvSpPr>
            <p:spPr>
              <a:xfrm>
                <a:off x="576072" y="905923"/>
                <a:ext cx="5477256" cy="391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25.（10分）如图18甲所示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，置于水平地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面的薄壁容器上面部分为正方体形状，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边长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𝒍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，下面部分也为正方体形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状，边长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𝒍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，容器总质量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，容器内用细线悬挂的物体为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不吸水的实心长方体，底面积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物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，下表面与容器底面距离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4_BD.110_2#5e11e84d6?htil=7&amp;sp=1&amp;vcp=1&amp;pid=13eabf62b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905923"/>
                <a:ext cx="5477256" cy="3911600"/>
              </a:xfrm>
              <a:prstGeom prst="rect">
                <a:avLst/>
              </a:prstGeom>
              <a:blipFill rotWithShape="1">
                <a:blip r:embed="rId2"/>
                <a:stretch>
                  <a:fillRect l="-2" t="-11" r="-141" b="-3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110_2#5e11e84d6?htil=7&amp;sp=1&amp;vcp=1&amp;pid=13eabf62b&amp;color=0,0,0&amp;vtp=1&amp;bt=1&amp;bbb=1&amp;hb=1&amp;hs=1"/>
              <p:cNvSpPr/>
              <p:nvPr/>
            </p:nvSpPr>
            <p:spPr>
              <a:xfrm>
                <a:off x="576072" y="4796187"/>
                <a:ext cx="10951947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𝒍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，上表面与容器口距离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𝒍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𝟒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，物体质量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𝟕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。现往容器内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加水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，设水的质量为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𝑴</m:t>
                    </m:r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4_BD.110_2#5e11e84d6?htil=7&amp;sp=1&amp;vcp=1&amp;pid=13eabf62b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796187"/>
                <a:ext cx="10951947" cy="1117600"/>
              </a:xfrm>
              <a:prstGeom prst="rect">
                <a:avLst/>
              </a:prstGeom>
              <a:blipFill rotWithShape="1">
                <a:blip r:embed="rId3"/>
                <a:stretch>
                  <a:fillRect l="-1" t="-3" r="2" b="-13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11_1#3a9ac77b0?vcp=1&amp;pid=5e11e84d6&amp;color=0,0,0&amp;vtp=1&amp;bt=1&amp;bbb=1&amp;hb=1"/>
              <p:cNvSpPr/>
              <p:nvPr/>
            </p:nvSpPr>
            <p:spPr>
              <a:xfrm>
                <a:off x="576072" y="1386273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𝑴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𝟓𝟖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时，水面还没有到达物体的下表面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，此时容器对水平地面的压强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为多少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？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111_1#3a9ac77b0?vcp=1&amp;pid=5e11e84d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386273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6" r="-392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12_1#3a9ac77b0?vcp=1&amp;pid=5e11e84d6&amp;color=0,0,0&amp;vtp=1&amp;bbb=1&amp;hb=1"/>
              <p:cNvSpPr/>
              <p:nvPr/>
            </p:nvSpPr>
            <p:spPr>
              <a:xfrm>
                <a:off x="576072" y="2541011"/>
                <a:ext cx="10954512" cy="292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时，水面还没有到达物体的下表面，此时水可看成是柱体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，此时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容器对水平地面的压力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𝑭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容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 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𝟎𝟓𝟖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，容器的底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面积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，此时容器对水平地面的压强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容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</m:t>
                            </m:r>
                          </m:sub>
                        </m:sSub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𝟎𝟖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𝐍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𝟔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12_1#3a9ac77b0?vcp=1&amp;pid=5e11e84d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541011"/>
                <a:ext cx="10954512" cy="2921000"/>
              </a:xfrm>
              <a:prstGeom prst="rect">
                <a:avLst/>
              </a:prstGeom>
              <a:blipFill rotWithShape="1">
                <a:blip r:embed="rId2"/>
                <a:stretch>
                  <a:fillRect l="-1" t="-13" r="2" b="-5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13_1#d19599c93?vcp=1&amp;pid=5e11e84d6&amp;color=0,0,0&amp;vtp=1&amp;bt=1&amp;bbb=1"/>
              <p:cNvSpPr/>
              <p:nvPr/>
            </p:nvSpPr>
            <p:spPr>
              <a:xfrm>
                <a:off x="576072" y="614304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（2）当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𝑴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𝟏𝟗𝟒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时，水对容器底部的压力为多少？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113_1#d19599c93?vcp=1&amp;pid=5e11e84d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614304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49" r="2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14_1#d19599c93?vcp=1&amp;pid=5e11e84d6&amp;color=0,0,0&amp;vtp=1&amp;bbb=1&amp;hb=1"/>
              <p:cNvSpPr/>
              <p:nvPr/>
            </p:nvSpPr>
            <p:spPr>
              <a:xfrm>
                <a:off x="576072" y="1136201"/>
                <a:ext cx="10954512" cy="5067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物体的高度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𝒉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，物体的体积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𝑽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物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物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𝒉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，物体的密度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𝝆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物</m:t>
                            </m:r>
                          </m:sub>
                        </m:sSub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𝟓𝟔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𝟕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𝐠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𝟔𝟑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𝐜𝐦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𝟑</m:t>
                            </m:r>
                          </m:sup>
                        </m:sSup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，小于水的密度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，故物体在水里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5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应处于漂浮状态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；由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𝝆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𝑽</m:t>
                        </m:r>
                      </m:den>
                    </m:f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得注入水的体积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𝑽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𝑴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′</m:t>
                        </m:r>
                      </m:num>
                      <m:den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𝝆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水</m:t>
                            </m:r>
                          </m:sub>
                        </m:sSub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𝟏𝟗𝟒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𝐠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/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𝐜𝐦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𝟑</m:t>
                            </m:r>
                          </m:sup>
                        </m:sSup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𝟏𝟗𝟒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分），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容器下方正方体能够注水的体积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𝑽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下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𝟏𝟖𝟎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，所以容器中上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方正方体中水的体积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𝑽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上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𝑽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𝑽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下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𝟏𝟗𝟒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𝟏𝟖𝟎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，容器中上方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0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正方体中水的深度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𝒉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上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上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物</m:t>
                            </m:r>
                          </m:sub>
                        </m:sSub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𝐜𝐦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𝐜𝐦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，物体浸入水中的深度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3" name="QO_5_AN.114_1#d19599c93?vcp=1&amp;pid=5e11e84d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36201"/>
                <a:ext cx="10954512" cy="5067300"/>
              </a:xfrm>
              <a:prstGeom prst="rect">
                <a:avLst/>
              </a:prstGeom>
              <a:blipFill rotWithShape="1">
                <a:blip r:embed="rId2"/>
                <a:stretch>
                  <a:fillRect l="-1" t="-4" r="-409" b="-108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114_1#d19599c93?vcp=1&amp;pid=5e11e84d6&amp;color=0,0,0&amp;vtp=1&amp;bbb=1&amp;hb=1"/>
              <p:cNvSpPr/>
              <p:nvPr/>
            </p:nvSpPr>
            <p:spPr>
              <a:xfrm>
                <a:off x="576072" y="1575054"/>
                <a:ext cx="10954512" cy="365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𝒉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″=(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（1分）；如果物体完全漂浮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𝑭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浮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𝑮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，即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𝑽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排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𝝆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𝒈𝑽</m:t>
                    </m:r>
                  </m:oMath>
                </a14:m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排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𝑽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𝝆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水</m:t>
                            </m:r>
                          </m:sub>
                        </m:sSub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/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𝐜𝐦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/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𝐜𝐦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𝟑</m:t>
                            </m:r>
                          </m:sup>
                        </m:sSup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浸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浸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𝟕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den>
                    </m:f>
                  </m:oMath>
                </a14:m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浸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所以物体不会完全漂浮起来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），容器中的水深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下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𝒉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′=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，水对容器底的压强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𝟖𝟎𝟎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𝐏𝐚</m:t>
                    </m:r>
                  </m:oMath>
                </a14:m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得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水对容器底部的压力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𝑭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𝟖𝟎𝟎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𝐏𝐚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𝟖𝟖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AN.114_1#d19599c93?vcp=1&amp;pid=5e11e84d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575054"/>
                <a:ext cx="10954512" cy="365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2" b="-4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15_1#b47e6c0e4?vcp=1&amp;pid=5e11e84d6&amp;color=0,0,0&amp;vtp=1&amp;bt=1&amp;bbb=1&amp;hb=1"/>
              <p:cNvSpPr/>
              <p:nvPr/>
            </p:nvSpPr>
            <p:spPr>
              <a:xfrm>
                <a:off x="576072" y="539986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（3）求出当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𝑴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𝟏𝟖𝟎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时，水对容器底部的压力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𝑴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变化的关系式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，并在图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18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乙中作出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𝑭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𝑴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图象。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115_1#b47e6c0e4?vcp=1&amp;pid=5e11e84d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39986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21" r="-508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AN.116_1#b47e6c0e4?iti=9&amp;htil=8&amp;vcp=1&amp;pid=5e11e84d6&amp;color=0,0,0&amp;tib=255,255,255&amp;vtp=1&amp;hs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7439" y="1661650"/>
            <a:ext cx="2944368" cy="277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AN.116_2#b47e6c0e4?iti=9&amp;htil=8&amp;vcp=1&amp;pid=5e11e84d6&amp;color=0,0,0&amp;vtp=1&amp;bbb=1"/>
          <p:cNvSpPr/>
          <p:nvPr/>
        </p:nvSpPr>
        <p:spPr>
          <a:xfrm>
            <a:off x="9486705" y="4568426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0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答图24</a:t>
            </a:r>
            <a:endParaRPr lang="en-US" altLang="zh-CN" sz="2000" b="1" i="0" dirty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5" name="QO_5_AN.116_3#b47e6c0e4?htil=8&amp;vcp=1&amp;pid=5e11e84d6&amp;color=0,0,0&amp;vtp=1&amp;bbb=1&amp;hb=1&amp;hs=1"/>
          <p:cNvSpPr/>
          <p:nvPr/>
        </p:nvSpPr>
        <p:spPr>
          <a:xfrm>
            <a:off x="576072" y="1648950"/>
            <a:ext cx="7872984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当水面恰好到达物体下表面时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，水的体积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116_3#b47e6c0e4?htil=8&amp;vcp=1&amp;pid=5e11e84d6&amp;color=0,0,0&amp;vtp=1&amp;bbb=1&amp;hb=1&amp;hs=1"/>
              <p:cNvSpPr/>
              <p:nvPr/>
            </p:nvSpPr>
            <p:spPr>
              <a:xfrm>
                <a:off x="576072" y="5136424"/>
                <a:ext cx="10951947" cy="1143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𝒎𝒈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𝟕𝟐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，是一个正比例函数，据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此作图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（1分）；当注入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𝟏𝟖𝟎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的水时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，根据（2）的计算可知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，此时恰好把下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O_5_AN.116_3#b47e6c0e4?htil=8&amp;vcp=1&amp;pid=5e11e84d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136424"/>
                <a:ext cx="10951947" cy="1143000"/>
              </a:xfrm>
              <a:prstGeom prst="rect">
                <a:avLst/>
              </a:prstGeom>
              <a:blipFill rotWithShape="1">
                <a:blip r:embed="rId3"/>
                <a:stretch>
                  <a:fillRect l="-1" t="-48" r="-630" b="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AN.116_3#b47e6c0e4?htil=8&amp;vcp=1&amp;pid=5e11e84d6&amp;color=0,0,0&amp;vtp=1&amp;bbb=1&amp;hb=1&amp;hs=1"/>
              <p:cNvSpPr/>
              <p:nvPr/>
            </p:nvSpPr>
            <p:spPr>
              <a:xfrm>
                <a:off x="576072" y="2207750"/>
                <a:ext cx="7872984" cy="17526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𝑽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𝟕𝟐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水的质量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𝑽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𝟓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1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7" name="QO_5_AN.116_3#b47e6c0e4?htil=8&amp;vcp=1&amp;pid=5e11e84d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207750"/>
                <a:ext cx="7872984" cy="1752600"/>
              </a:xfrm>
              <a:prstGeom prst="rect">
                <a:avLst/>
              </a:prstGeom>
              <a:blipFill rotWithShape="1">
                <a:blip r:embed="rId4"/>
                <a:stretch>
                  <a:fillRect l="-2" t="-28" r="5" b="-312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5_AN.116_3#b47e6c0e4?htil=8&amp;vcp=1&amp;pid=5e11e84d6&amp;color=0,0,0&amp;vtp=1&amp;bbb=1&amp;hb=1&amp;hs=1"/>
              <p:cNvSpPr/>
              <p:nvPr/>
            </p:nvSpPr>
            <p:spPr>
              <a:xfrm>
                <a:off x="576072" y="3980724"/>
                <a:ext cx="7872984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1分）;当水的质量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𝟕𝟐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，水对容器底的压力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等于水受到的重力，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8" name="QO_5_AN.116_3#b47e6c0e4?htil=8&amp;vcp=1&amp;pid=5e11e84d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980724"/>
                <a:ext cx="7872984" cy="1117600"/>
              </a:xfrm>
              <a:prstGeom prst="rect">
                <a:avLst/>
              </a:prstGeom>
              <a:blipFill rotWithShape="1">
                <a:blip r:embed="rId5"/>
                <a:stretch>
                  <a:fillRect l="-2" t="-49" r="5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116_3#b47e6c0e4?htil=8&amp;vcp=1&amp;pid=5e11e84d6&amp;color=0,0,0&amp;vtp=1&amp;bbb=1&amp;hb=1&amp;hs=1"/>
              <p:cNvSpPr/>
              <p:nvPr/>
            </p:nvSpPr>
            <p:spPr>
              <a:xfrm>
                <a:off x="576072" y="1630290"/>
                <a:ext cx="10951947" cy="17145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5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面的正方体注满水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，此时水的深度为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</m:oMath>
                </a14:m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，此时水对容器底的压力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′=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𝒑𝑺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下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</m:sup>
                    </m:sSup>
                    <m:acc>
                      <m:acc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acc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</m:acc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𝟐𝟏𝟔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</m:oMath>
                </a14:m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。当水的质量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𝟕𝟐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𝟏𝟖𝟎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，关系式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1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2" name="QO_5_AN.116_3#b47e6c0e4?htil=8&amp;vcp=1&amp;pid=5e11e84d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630290"/>
                <a:ext cx="10951947" cy="1714500"/>
              </a:xfrm>
              <a:prstGeom prst="rect">
                <a:avLst/>
              </a:prstGeom>
              <a:blipFill rotWithShape="1">
                <a:blip r:embed="rId1"/>
                <a:stretch>
                  <a:fillRect l="-1" t="-14" r="2" b="-234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16_3#b47e6c0e4?htil=8&amp;vcp=1&amp;pid=5e11e84d6&amp;color=0,0,0&amp;vtp=1&amp;bbb=1&amp;hb=1&amp;hs=1"/>
              <p:cNvSpPr/>
              <p:nvPr/>
            </p:nvSpPr>
            <p:spPr>
              <a:xfrm>
                <a:off x="576072" y="3338204"/>
                <a:ext cx="10951947" cy="1892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6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′=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𝒑𝑺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𝝆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𝒈𝒉𝑺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⋅[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(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𝑴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𝟕𝟐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)×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𝝆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水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物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𝟎𝟐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]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，由于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物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均为已知量，只有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𝑴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为未知量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，故它是一个一次函数，图象是一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条直线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（1分）。故作图如答图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24所示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（正确作图得1分）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16_3#b47e6c0e4?htil=8&amp;vcp=1&amp;pid=5e11e84d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338204"/>
                <a:ext cx="10951947" cy="1892300"/>
              </a:xfrm>
              <a:prstGeom prst="rect">
                <a:avLst/>
              </a:prstGeom>
              <a:blipFill rotWithShape="1">
                <a:blip r:embed="rId2"/>
                <a:stretch>
                  <a:fillRect l="-1" r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4a34b2b2?vcp=1&amp;pid=3abfd6933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一、单项选择题（本大题共10小题，每小题3分，共30分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。在给出的四个备</a:t>
            </a:r>
            <a:endParaRPr lang="en-US" altLang="zh-CN" sz="26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选项中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，只有一个选项符合题目要求）</a:t>
            </a:r>
            <a:endParaRPr lang="en-US" altLang="zh-CN" sz="2600" dirty="0"/>
          </a:p>
        </p:txBody>
      </p:sp>
      <p:sp>
        <p:nvSpPr>
          <p:cNvPr id="3" name="QC_4_BD.1_1#44c4ff264?vcp=1&amp;pid=44a34b2b2&amp;color=0,0,0&amp;vtp=1&amp;bbb=1&amp;hb=1"/>
          <p:cNvSpPr/>
          <p:nvPr/>
        </p:nvSpPr>
        <p:spPr>
          <a:xfrm>
            <a:off x="576072" y="1789489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1.阳光下我们可以看到地面上形成自己的影子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，下列四种光现象原理与之相同的是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pic>
        <p:nvPicPr>
          <p:cNvPr id="5" name="QC_4_BD.1_2#44c4ff264.choice_image?htil=1&amp;vcp=1&amp;pid=44a34b2b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072" y="3022600"/>
            <a:ext cx="2203704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4_BD.1_3#44c4ff264?htil=1&amp;vcp=1&amp;pid=44a34b2b2&amp;color=0,0,0&amp;vtp=1&amp;bbb=1"/>
          <p:cNvSpPr/>
          <p:nvPr/>
        </p:nvSpPr>
        <p:spPr>
          <a:xfrm>
            <a:off x="576072" y="4430776"/>
            <a:ext cx="27340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A.海市蜃楼</a:t>
            </a:r>
            <a:endParaRPr lang="en-US" altLang="zh-CN" sz="2400" dirty="0"/>
          </a:p>
        </p:txBody>
      </p:sp>
      <p:pic>
        <p:nvPicPr>
          <p:cNvPr id="7" name="QC_4_BD.1_4#44c4ff264.choice_image?htil=1&amp;vcp=1&amp;pid=44a34b2b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10128" y="3022600"/>
            <a:ext cx="2093976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C_4_BD.1_5#44c4ff264?htil=1&amp;vcp=1&amp;pid=44a34b2b2&amp;color=0,0,0&amp;vtp=1&amp;bbb=1"/>
          <p:cNvSpPr/>
          <p:nvPr/>
        </p:nvSpPr>
        <p:spPr>
          <a:xfrm>
            <a:off x="3310128" y="4430776"/>
            <a:ext cx="27340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B.水中倒影</a:t>
            </a:r>
            <a:endParaRPr lang="en-US" altLang="zh-CN" sz="2400" dirty="0"/>
          </a:p>
        </p:txBody>
      </p:sp>
      <p:pic>
        <p:nvPicPr>
          <p:cNvPr id="9" name="QC_4_BD.1_6#44c4ff264.choice_image?htil=1&amp;vcp=1&amp;pid=44a34b2b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4184" y="3022600"/>
            <a:ext cx="1307592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0" name="QC_4_BD.1_7#44c4ff264?htil=1&amp;vcp=1&amp;pid=44a34b2b2&amp;color=0,0,0&amp;vtp=1&amp;bbb=1"/>
          <p:cNvSpPr/>
          <p:nvPr/>
        </p:nvSpPr>
        <p:spPr>
          <a:xfrm>
            <a:off x="6044184" y="4430776"/>
            <a:ext cx="27340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C.月食形成</a:t>
            </a:r>
            <a:endParaRPr lang="en-US" altLang="zh-CN" sz="2400" dirty="0"/>
          </a:p>
        </p:txBody>
      </p:sp>
      <p:pic>
        <p:nvPicPr>
          <p:cNvPr id="11" name="QC_4_BD.1_8#44c4ff264.choice_image?htil=1&amp;vcp=1&amp;pid=44a34b2b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87384" y="3022600"/>
            <a:ext cx="1901952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2" name="QC_4_BD.1_9#44c4ff264?htil=1&amp;vcp=1&amp;pid=44a34b2b2&amp;color=0,0,0&amp;vtp=1&amp;bbb=1"/>
          <p:cNvSpPr/>
          <p:nvPr/>
        </p:nvSpPr>
        <p:spPr>
          <a:xfrm>
            <a:off x="8787384" y="4430776"/>
            <a:ext cx="27340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D.雨后彩虹</a:t>
            </a:r>
            <a:endParaRPr lang="en-US" altLang="zh-CN" sz="2400" dirty="0"/>
          </a:p>
        </p:txBody>
      </p:sp>
      <p:sp>
        <p:nvSpPr>
          <p:cNvPr id="13" name="QC_4_AN.2_1#44c4ff264.bracket?vcp=1&amp;pid=44a34b2b2&amp;color=0,0,0&amp;vpa=1&amp;vtp=1&amp;answeroption=C"/>
          <p:cNvSpPr txBox="1"/>
          <p:nvPr/>
        </p:nvSpPr>
        <p:spPr>
          <a:xfrm>
            <a:off x="5917184" y="446379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_1#2afe639c3?vcp=1&amp;pid=44a34b2b2&amp;color=0,0,0&amp;vtp=1&amp;bt=1&amp;bbb=1&amp;hb=1"/>
          <p:cNvSpPr/>
          <p:nvPr/>
        </p:nvSpPr>
        <p:spPr>
          <a:xfrm>
            <a:off x="576072" y="127341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2.亚热带湿润季风气候使得广西气候气温适宜，四季分明，物态变化万千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。下列物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态变化中需要吸收热量的是(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pic>
        <p:nvPicPr>
          <p:cNvPr id="4" name="QC_4_BD.3_2#2afe639c3.choice_image?htil=1&amp;vcp=1&amp;pid=44a34b2b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072" y="2509375"/>
            <a:ext cx="2112264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3_3#2afe639c3?htil=1&amp;vcp=1&amp;pid=44a34b2b2&amp;color=0,0,0&amp;vtp=1&amp;bbb=1"/>
          <p:cNvSpPr/>
          <p:nvPr/>
        </p:nvSpPr>
        <p:spPr>
          <a:xfrm>
            <a:off x="576072" y="4027279"/>
            <a:ext cx="271576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A.冰雪消融</a:t>
            </a:r>
            <a:endParaRPr lang="en-US" altLang="zh-CN" sz="2400" dirty="0"/>
          </a:p>
        </p:txBody>
      </p:sp>
      <p:pic>
        <p:nvPicPr>
          <p:cNvPr id="6" name="QC_4_BD.3_4#2afe639c3.choice_image?htil=1&amp;vcp=1&amp;pid=44a34b2b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08376" y="2509375"/>
            <a:ext cx="2770632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C_4_BD.3_5#2afe639c3?htil=1&amp;vcp=1&amp;pid=44a34b2b2&amp;color=0,0,0&amp;vtp=1&amp;bbb=1"/>
          <p:cNvSpPr/>
          <p:nvPr/>
        </p:nvSpPr>
        <p:spPr>
          <a:xfrm>
            <a:off x="3282696" y="4027279"/>
            <a:ext cx="280720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B.雾绕山峦</a:t>
            </a:r>
            <a:endParaRPr lang="en-US" altLang="zh-CN" sz="2400" dirty="0"/>
          </a:p>
        </p:txBody>
      </p:sp>
      <p:pic>
        <p:nvPicPr>
          <p:cNvPr id="8" name="QC_4_BD.3_6#2afe639c3.choice_image?htil=1&amp;vcp=1&amp;pid=44a34b2b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9048" y="2509375"/>
            <a:ext cx="2130552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4_BD.3_7#2afe639c3?htil=1&amp;vcp=1&amp;pid=44a34b2b2&amp;color=0,0,0&amp;vtp=1&amp;bbb=1"/>
          <p:cNvSpPr/>
          <p:nvPr/>
        </p:nvSpPr>
        <p:spPr>
          <a:xfrm>
            <a:off x="6099048" y="4027279"/>
            <a:ext cx="271576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C.霜满枝头</a:t>
            </a:r>
            <a:endParaRPr lang="en-US" altLang="zh-CN" sz="2400" dirty="0"/>
          </a:p>
        </p:txBody>
      </p:sp>
      <p:pic>
        <p:nvPicPr>
          <p:cNvPr id="10" name="QC_4_BD.3_8#2afe639c3.choice_image?htil=1&amp;vcp=1&amp;pid=44a34b2b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14816" y="2509375"/>
            <a:ext cx="2203704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C_4_BD.3_9#2afe639c3?htil=1&amp;vcp=1&amp;pid=44a34b2b2&amp;color=0,0,0&amp;vtp=1&amp;bbb=1"/>
          <p:cNvSpPr/>
          <p:nvPr/>
        </p:nvSpPr>
        <p:spPr>
          <a:xfrm>
            <a:off x="8814816" y="4027279"/>
            <a:ext cx="271576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D.滴水成冰</a:t>
            </a:r>
            <a:endParaRPr lang="en-US" altLang="zh-CN" sz="2400" dirty="0"/>
          </a:p>
        </p:txBody>
      </p:sp>
      <p:sp>
        <p:nvSpPr>
          <p:cNvPr id="22" name="QC_4_AN.4_1#2afe639c3.bracket?vcp=1&amp;pid=44a34b2b2&amp;color=0,0,0&amp;vpa=2&amp;vtp=1&amp;answeroption=A"/>
          <p:cNvSpPr txBox="1"/>
          <p:nvPr/>
        </p:nvSpPr>
        <p:spPr>
          <a:xfrm>
            <a:off x="449072" y="406029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QC_4_BD.5_1#0af44ec84?vcp=1&amp;pid=44a34b2b2&amp;color=0,0,0&amp;vtp=1&amp;bbb=1"/>
          <p:cNvSpPr/>
          <p:nvPr/>
        </p:nvSpPr>
        <p:spPr>
          <a:xfrm>
            <a:off x="677672" y="180673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3.下列工具中，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属于省力杠杆的是(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pic>
        <p:nvPicPr>
          <p:cNvPr id="14" name="QC_4_BD.5_2#0af44ec84.choice_image?htil=1&amp;vcp=1&amp;pid=44a34b2b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672" y="2506581"/>
            <a:ext cx="2203704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5" name="QC_4_BD.5_3#0af44ec84?htil=1&amp;vcp=1&amp;pid=44a34b2b2&amp;color=0,0,0&amp;vtp=1&amp;bbb=1"/>
          <p:cNvSpPr/>
          <p:nvPr/>
        </p:nvSpPr>
        <p:spPr>
          <a:xfrm>
            <a:off x="677672" y="3932156"/>
            <a:ext cx="27340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A.筷子</a:t>
            </a:r>
            <a:endParaRPr lang="en-US" altLang="zh-CN" sz="2400" dirty="0"/>
          </a:p>
        </p:txBody>
      </p:sp>
      <p:pic>
        <p:nvPicPr>
          <p:cNvPr id="16" name="QC_4_BD.5_4#0af44ec84.choice_image?htil=1&amp;vcp=1&amp;pid=44a34b2b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1728" y="2506581"/>
            <a:ext cx="1993392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7" name="QC_4_BD.5_5#0af44ec84?htil=1&amp;vcp=1&amp;pid=44a34b2b2&amp;color=0,0,0&amp;vtp=1&amp;bbb=1"/>
          <p:cNvSpPr/>
          <p:nvPr/>
        </p:nvSpPr>
        <p:spPr>
          <a:xfrm>
            <a:off x="3411728" y="3932156"/>
            <a:ext cx="27340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B.天平</a:t>
            </a:r>
            <a:endParaRPr lang="en-US" altLang="zh-CN" sz="2400" dirty="0"/>
          </a:p>
        </p:txBody>
      </p:sp>
      <p:pic>
        <p:nvPicPr>
          <p:cNvPr id="18" name="QC_4_BD.5_6#0af44ec84.choice_image?htil=1&amp;vcp=1&amp;pid=44a34b2b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5784" y="2506581"/>
            <a:ext cx="1664208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9" name="QC_4_BD.5_7#0af44ec84?htil=1&amp;vcp=1&amp;pid=44a34b2b2&amp;color=0,0,0&amp;vtp=1&amp;bbb=1"/>
          <p:cNvSpPr/>
          <p:nvPr/>
        </p:nvSpPr>
        <p:spPr>
          <a:xfrm>
            <a:off x="6145784" y="3932156"/>
            <a:ext cx="27340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C.羊角锤</a:t>
            </a:r>
            <a:endParaRPr lang="en-US" altLang="zh-CN" sz="2400" dirty="0"/>
          </a:p>
        </p:txBody>
      </p:sp>
      <p:pic>
        <p:nvPicPr>
          <p:cNvPr id="20" name="QC_4_BD.5_8#0af44ec84.choice_image?htil=1&amp;vcp=1&amp;pid=44a34b2b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88984" y="2506581"/>
            <a:ext cx="1691640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21" name="QC_4_BD.5_9#0af44ec84?htil=1&amp;vcp=1&amp;pid=44a34b2b2&amp;color=0,0,0&amp;vtp=1&amp;bbb=1"/>
          <p:cNvSpPr/>
          <p:nvPr/>
        </p:nvSpPr>
        <p:spPr>
          <a:xfrm>
            <a:off x="8888984" y="3932156"/>
            <a:ext cx="27340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D.剪刀</a:t>
            </a:r>
            <a:endParaRPr lang="en-US" altLang="zh-CN" sz="2400" dirty="0"/>
          </a:p>
        </p:txBody>
      </p:sp>
      <p:sp>
        <p:nvSpPr>
          <p:cNvPr id="23" name="QC_4_AN.6_1#0af44ec84.bracket?vcp=1&amp;pid=44a34b2b2&amp;color=0,0,0&amp;vpa=3&amp;vtp=1&amp;answeroption=C"/>
          <p:cNvSpPr txBox="1"/>
          <p:nvPr/>
        </p:nvSpPr>
        <p:spPr>
          <a:xfrm>
            <a:off x="6018784" y="396517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2e890f5f8?vcp=1&amp;pid=44a34b2b2&amp;color=0,0,0&amp;vtp=1&amp;bt=1&amp;bbb=1&amp;hb=1"/>
          <p:cNvSpPr/>
          <p:nvPr/>
        </p:nvSpPr>
        <p:spPr>
          <a:xfrm>
            <a:off x="576072" y="5399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4.某物流分拣中心投入使用了智能分拣机器人，极大地提高了分拣效率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。该机器人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的动力装置为电动机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其工作原理是(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4" name="QC_4_BD.7_2#2e890f5f8.choices?vcp=1&amp;pid=44a34b2b2&amp;color=0,0,0&amp;vtp=1&amp;bbb=1"/>
          <p:cNvSpPr/>
          <p:nvPr/>
        </p:nvSpPr>
        <p:spPr>
          <a:xfrm>
            <a:off x="576072" y="169472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.电流的磁效应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.磁极间的相互作用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C.电磁感应原理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.磁场对电流的作用</a:t>
            </a:r>
            <a:endParaRPr lang="en-US" altLang="zh-CN" sz="2400" dirty="0"/>
          </a:p>
        </p:txBody>
      </p:sp>
      <p:sp>
        <p:nvSpPr>
          <p:cNvPr id="5" name="QC_4_BD.9_1#8adffcd72?vcp=1&amp;pid=44a34b2b2&amp;color=0,0,0&amp;vtp=1&amp;bbb=1&amp;hb=1"/>
          <p:cNvSpPr/>
          <p:nvPr/>
        </p:nvSpPr>
        <p:spPr>
          <a:xfrm>
            <a:off x="576072" y="285042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5.每日，国旗护卫队战士迈着昂扬的步伐整齐地通过长安街。迈着步伐时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，他们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7" name="QC_4_BD.9_2#8adffcd72.choices?vcp=1&amp;pid=44a34b2b2&amp;color=0,0,0&amp;vtp=1&amp;bbb=1"/>
          <p:cNvSpPr/>
          <p:nvPr/>
        </p:nvSpPr>
        <p:spPr>
          <a:xfrm>
            <a:off x="576072" y="4006124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A.对地面的压力与他们受到的重力相平衡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.对地面的压强大于双脚站立状态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.对地面的压力大于他们双脚站立时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.因为受到了惯性而能够向前行走</a:t>
            </a:r>
            <a:endParaRPr lang="en-US" altLang="zh-CN" sz="2400" dirty="0"/>
          </a:p>
        </p:txBody>
      </p:sp>
      <p:sp>
        <p:nvSpPr>
          <p:cNvPr id="8" name="QC_4_AN.8_1#2e890f5f8.bracket?vcp=1&amp;pid=44a34b2b2&amp;color=0,0,0&amp;vpa=4&amp;vtp=1&amp;answeroption=D"/>
          <p:cNvSpPr txBox="1"/>
          <p:nvPr/>
        </p:nvSpPr>
        <p:spPr>
          <a:xfrm>
            <a:off x="6033262" y="232464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10_1#8adffcd72.bracket?vcp=1&amp;pid=44a34b2b2&amp;color=0,0,0&amp;vpa=5&amp;vtp=1&amp;answeroption=B"/>
          <p:cNvSpPr txBox="1"/>
          <p:nvPr/>
        </p:nvSpPr>
        <p:spPr>
          <a:xfrm>
            <a:off x="449072" y="463604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63fe040a5?vcp=1&amp;pid=44a34b2b2&amp;color=0,0,0&amp;vtp=1&amp;bt=1&amp;bbb=1"/>
          <p:cNvSpPr/>
          <p:nvPr/>
        </p:nvSpPr>
        <p:spPr>
          <a:xfrm>
            <a:off x="576072" y="200470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6.关于能源、能量、信息和材料，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下列说法中正确的是(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4" name="QC_4_BD.11_2#63fe040a5.choices?vcp=1&amp;pid=44a34b2b2&amp;color=0,0,0&amp;vtp=1&amp;bbb=1"/>
          <p:cNvSpPr/>
          <p:nvPr/>
        </p:nvSpPr>
        <p:spPr>
          <a:xfrm>
            <a:off x="576072" y="2529137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A.物体间能量的转化与转移不具有方向性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.我国的北斗卫星导航系统是利用超声波来传递信息的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.电饭锅的发热体使用超导体后能提高其热效率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.被称为“黑色金子”的煤炭是重要的能源之一，它是一种不可再生能源</a:t>
            </a:r>
            <a:endParaRPr lang="en-US" altLang="zh-CN" sz="2400" dirty="0"/>
          </a:p>
        </p:txBody>
      </p:sp>
      <p:sp>
        <p:nvSpPr>
          <p:cNvPr id="5" name="QC_4_AN.12_1#63fe040a5.bracket?vcp=1&amp;pid=44a34b2b2&amp;color=0,0,0&amp;vpa=6&amp;vtp=1&amp;answeroption=D"/>
          <p:cNvSpPr txBox="1"/>
          <p:nvPr/>
        </p:nvSpPr>
        <p:spPr>
          <a:xfrm>
            <a:off x="449072" y="430205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9421</Words>
  <Application>WPS 演示</Application>
  <PresentationFormat>自定义</PresentationFormat>
  <Paragraphs>518</Paragraphs>
  <Slides>47</Slides>
  <Notes>45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47</vt:i4>
      </vt:variant>
    </vt:vector>
  </HeadingPairs>
  <TitlesOfParts>
    <vt:vector size="64" baseType="lpstr">
      <vt:lpstr>Arial</vt:lpstr>
      <vt:lpstr>宋体</vt:lpstr>
      <vt:lpstr>Wingdings</vt:lpstr>
      <vt:lpstr>微软雅黑</vt:lpstr>
      <vt:lpstr>微软雅黑</vt:lpstr>
      <vt:lpstr>黑体</vt:lpstr>
      <vt:lpstr>黑体</vt:lpstr>
      <vt:lpstr>Times New Roman</vt:lpstr>
      <vt:lpstr>Times New Roman</vt:lpstr>
      <vt:lpstr>宋体</vt:lpstr>
      <vt:lpstr>Cambria Math</vt:lpstr>
      <vt:lpstr>华文细黑</vt:lpstr>
      <vt:lpstr>Arial Unicode MS</vt:lpstr>
      <vt:lpstr>等线</vt:lpstr>
      <vt:lpstr>Calibri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杨阳</cp:lastModifiedBy>
  <cp:revision>12</cp:revision>
  <dcterms:created xsi:type="dcterms:W3CDTF">2025-04-10T07:00:00Z</dcterms:created>
  <dcterms:modified xsi:type="dcterms:W3CDTF">2025-04-11T09:21:49Z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C86B77B639984A91B2CC228F6C6E0856_12</vt:lpwstr>
  </property>
  <property fmtid="{D5CDD505-2E9C-101B-9397-08002B2CF9AE}" pid="3" name="KSOProductBuildVer">
    <vt:lpwstr>2052-12.1.0.20305</vt:lpwstr>
  </property>
</Properties>
</file>