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94" r:id="rId14"/>
    <p:sldId id="267" r:id="rId15"/>
    <p:sldId id="268" r:id="rId16"/>
    <p:sldId id="269" r:id="rId17"/>
    <p:sldId id="270" r:id="rId18"/>
    <p:sldId id="272" r:id="rId19"/>
    <p:sldId id="273" r:id="rId20"/>
    <p:sldId id="276" r:id="rId21"/>
    <p:sldId id="277" r:id="rId22"/>
    <p:sldId id="279" r:id="rId23"/>
    <p:sldId id="296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2" r:id="rId33"/>
    <p:sldId id="295" r:id="rId34"/>
    <p:sldId id="293" r:id="rId35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7f34c5a0bee9fc1ba32044e#tid=67f75a805932700009ac04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9_1#9b2df285f?vcp=1&amp;pid=0623e69e9&amp;color=0,0,0&amp;vtp=1&amp;bt=1&amp;bbb=1&amp;hb=1"/>
          <p:cNvSpPr/>
          <p:nvPr/>
        </p:nvSpPr>
        <p:spPr>
          <a:xfrm>
            <a:off x="576072" y="113347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37.《世界大历史》中写道：“这一事件本身没有什么实际作用，不过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它摧毁了平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民心目中压迫的象征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，掀开了轰轰烈烈的法国大革命的序幕。”材料中的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是指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9_2#9b2df285f.choices?vcp=1&amp;pid=0623e69e9&amp;color=0,0,0&amp;vtp=1&amp;bbb=1"/>
          <p:cNvSpPr/>
          <p:nvPr/>
        </p:nvSpPr>
        <p:spPr>
          <a:xfrm>
            <a:off x="576072" y="28343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光荣革命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.来克星顿的枪声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攻占巴士底狱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.《人权宣言》颁布</a:t>
            </a:r>
            <a:endParaRPr lang="en-US" altLang="zh-CN" sz="2400" dirty="0"/>
          </a:p>
        </p:txBody>
      </p:sp>
      <p:sp>
        <p:nvSpPr>
          <p:cNvPr id="5" name="QC_4_BD.31_1#0a5223867?vcp=1&amp;pid=0623e69e9&amp;color=0,0,0&amp;vtp=1&amp;bbb=1&amp;hb=1"/>
          <p:cNvSpPr/>
          <p:nvPr/>
        </p:nvSpPr>
        <p:spPr>
          <a:xfrm>
            <a:off x="576072" y="398747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38.日本新政府颁布《五条誓文》，表明改革旧制度、向西方学习的决心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这推动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了日本(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31_2#0a5223867.choices?vcp=1&amp;pid=0623e69e9&amp;color=0,0,0&amp;vtp=1&amp;bbb=1"/>
          <p:cNvSpPr/>
          <p:nvPr/>
        </p:nvSpPr>
        <p:spPr>
          <a:xfrm>
            <a:off x="576072" y="514317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51760" algn="l"/>
                <a:tab pos="5266055" algn="l"/>
                <a:tab pos="82105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进行大化改新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进行明治维新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建立法西斯专政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.实行民主化改革</a:t>
            </a:r>
            <a:endParaRPr lang="en-US" altLang="zh-CN" sz="2400" dirty="0"/>
          </a:p>
        </p:txBody>
      </p:sp>
      <p:sp>
        <p:nvSpPr>
          <p:cNvPr id="11" name="QC_4_AN.30_1#9b2df285f.bracket?vcp=1&amp;pid=0623e69e9&amp;color=0,0,0&amp;vpa=15&amp;vtp=1&amp;answeroption=C"/>
          <p:cNvSpPr txBox="1"/>
          <p:nvPr/>
        </p:nvSpPr>
        <p:spPr>
          <a:xfrm>
            <a:off x="449072" y="3466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32_1#0a5223867.bracket?vcp=1&amp;pid=0623e69e9&amp;color=0,0,0&amp;vpa=16&amp;vtp=1&amp;answeroption=B"/>
          <p:cNvSpPr txBox="1"/>
          <p:nvPr/>
        </p:nvSpPr>
        <p:spPr>
          <a:xfrm>
            <a:off x="3101467" y="517619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26fb24b4a?vcp=1&amp;pid=0623e69e9&amp;color=0,0,0&amp;vtp=1&amp;bbb=1&amp;hb=1"/>
          <p:cNvSpPr/>
          <p:nvPr/>
        </p:nvSpPr>
        <p:spPr>
          <a:xfrm>
            <a:off x="576072" y="85505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39.李老师在课堂上展示了一组照片：《周恩来在万隆会议上发言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纳赛尔受到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群众热烈欢迎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》《非洲独立进程图（截至1990年）》《巴拿马运河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据此可以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判断这节课的主题是(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BD.33_2#26fb24b4a.choices?vcp=1&amp;pid=0623e69e9&amp;color=0,0,0&amp;vtp=1&amp;bbb=1"/>
          <p:cNvSpPr/>
          <p:nvPr/>
        </p:nvSpPr>
        <p:spPr>
          <a:xfrm>
            <a:off x="576072" y="255793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社会主义运动的发展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.亚非拉国家的新发展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第一次世界大战的影响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.不断发展的现代社会</a:t>
            </a:r>
            <a:endParaRPr lang="en-US" altLang="zh-CN" sz="2400" dirty="0"/>
          </a:p>
        </p:txBody>
      </p:sp>
      <p:sp>
        <p:nvSpPr>
          <p:cNvPr id="5" name="QC_4_BD.35_1#3c0d2c3cb?vcp=1&amp;pid=0623e69e9&amp;color=0,0,0&amp;vtp=1&amp;bt=1&amp;bbb=1&amp;hb=1"/>
          <p:cNvSpPr/>
          <p:nvPr/>
        </p:nvSpPr>
        <p:spPr>
          <a:xfrm>
            <a:off x="576072" y="371109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40.联合国自成立后已经进行了70多项维和行动。截至2020年9月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中国军队先后参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加了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25项联合国维和行动。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这表明中国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35_2#3c0d2c3cb.choices?vcp=1&amp;pid=0623e69e9&amp;color=0,0,0&amp;vtp=1&amp;bbb=1"/>
          <p:cNvSpPr/>
          <p:nvPr/>
        </p:nvSpPr>
        <p:spPr>
          <a:xfrm>
            <a:off x="576072" y="486026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积极维护世界和平与安全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.对世界格局产生重大影响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积极顺应经济全球化潮流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.一定程度上冲击两极格局</a:t>
            </a:r>
            <a:endParaRPr lang="en-US" altLang="zh-CN" sz="2400" dirty="0"/>
          </a:p>
        </p:txBody>
      </p:sp>
      <p:sp>
        <p:nvSpPr>
          <p:cNvPr id="8" name="QC_4_AN.34_1#26fb24b4a.bracket?vcp=1&amp;pid=0623e69e9&amp;color=0,0,0&amp;vpa=17&amp;vtp=1&amp;answeroption=B"/>
          <p:cNvSpPr txBox="1"/>
          <p:nvPr/>
        </p:nvSpPr>
        <p:spPr>
          <a:xfrm>
            <a:off x="6033262" y="261635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36_1#3c0d2c3cb.bracket?vcp=1&amp;pid=0623e69e9&amp;color=0,0,0&amp;vpa=18&amp;vtp=1&amp;answeroption=A"/>
          <p:cNvSpPr txBox="1"/>
          <p:nvPr/>
        </p:nvSpPr>
        <p:spPr>
          <a:xfrm>
            <a:off x="449072" y="49186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837af7d0?vcp=1&amp;pid=8d99888f5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7_1#affdc0a41?sp=1&amp;vcp=1&amp;pid=9837af7d0&amp;color=0,0,0&amp;vtp=1&amp;bbb=1&amp;hb=1"/>
          <p:cNvSpPr/>
          <p:nvPr/>
        </p:nvSpPr>
        <p:spPr>
          <a:xfrm>
            <a:off x="576072" y="111708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）民生发展是社会关注的问题。阅读材料，回答问题。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中华文化重视以人为本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西周时期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周公提出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敬天保民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战国时期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管子提出君主治理国家要顺应民意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孔子和孟子也提出了一系列的民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本思想主张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这些思想一定程度上转化为政治实践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如西汉初期和唐朝前期实施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的一系列政策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对推动中国历史发展起到了积极作用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摘编自白寿彝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中国通史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f932a7873?sp=1&amp;vcp=1&amp;pid=affdc0a41&amp;color=0,0,0&amp;vtp=1&amp;bt=1&amp;bbb=1&amp;hb=1"/>
          <p:cNvSpPr/>
          <p:nvPr/>
        </p:nvSpPr>
        <p:spPr>
          <a:xfrm>
            <a:off x="704861" y="72987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（1）根据材料一，指出中国古代以人为本的思想主张。（2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）结合所学知识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写出西汉初期和唐朝前期实施的以人为本的政策或措施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）由此可知，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中华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文化以人为本的思想产生了什么影响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39_1#f932a7873?vcp=1&amp;pid=affdc0a41&amp;color=0,0,0&amp;vtp=1&amp;bt=1&amp;bbb=1&amp;hb=1"/>
          <p:cNvSpPr/>
          <p:nvPr/>
        </p:nvSpPr>
        <p:spPr>
          <a:xfrm>
            <a:off x="576072" y="2632082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思想主张：“敬天保民”；君主治理国家要顺应民意；民本思想。（</a:t>
            </a: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写出其中两点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即可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，2分）政策或措施：西汉初期实行休养生息政策；（1分）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唐朝前期唐太宗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或武则天）减轻人民负担，重视发展农业生产。（1分）影响：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以人为本的思想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一定程度上转化为政治实践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2#f932a7873?vcp=1&amp;pid=affdc0a41&amp;color=0,0,0&amp;mp=1&amp;vtp=1&amp;bt=1&amp;bbb=1"/>
          <p:cNvSpPr/>
          <p:nvPr/>
        </p:nvSpPr>
        <p:spPr>
          <a:xfrm>
            <a:off x="576072" y="126323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endParaRPr lang="en-US" altLang="zh-CN" sz="2400" dirty="0"/>
          </a:p>
        </p:txBody>
      </p:sp>
      <p:graphicFrame>
        <p:nvGraphicFramePr>
          <p:cNvPr id="15" name="QO_5_BD.38_3#f932a7873?colgroup=1,18,14&amp;vcp=1&amp;pid=affdc0a41&amp;color=0,0,0&amp;mp=1&amp;vtp=1&amp;bbb=1&amp;hb=1"/>
          <p:cNvGraphicFramePr>
            <a:graphicFrameLocks noGrp="1"/>
          </p:cNvGraphicFramePr>
          <p:nvPr/>
        </p:nvGraphicFramePr>
        <p:xfrm>
          <a:off x="576072" y="1866360"/>
          <a:ext cx="10917936" cy="3672840"/>
        </p:xfrm>
        <a:graphic>
          <a:graphicData uri="http://schemas.openxmlformats.org/drawingml/2006/table">
            <a:tbl>
              <a:tblPr/>
              <a:tblGrid>
                <a:gridCol w="621792"/>
                <a:gridCol w="5797296"/>
                <a:gridCol w="4498848"/>
              </a:tblGrid>
              <a:tr h="35565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片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史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4100"/>
                        </a:lnSpc>
                      </a:pP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300"/>
                        </a:lnSpc>
                      </a:pPr>
                      <a:r>
                        <a:rPr lang="en-US" altLang="zh-CN" sz="151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O_5_BD.38_4#f932a7873.table_image?iti=1&amp;tii=1&amp;vcp=1&amp;pid=affdc0a41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2158270"/>
            <a:ext cx="3108960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38_5#f932a7873.table_image?iti=1&amp;tii=2&amp;vcp=1&amp;pid=affdc0a41&amp;color=0,0,0&amp;mp=1&amp;vtp=1&amp;bbb=1&amp;hb=1"/>
          <p:cNvSpPr/>
          <p:nvPr/>
        </p:nvSpPr>
        <p:spPr>
          <a:xfrm>
            <a:off x="1271016" y="4260374"/>
            <a:ext cx="5650992" cy="128828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世纪二三十年代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美国穷人居住的棚户区</a:t>
            </a:r>
            <a:endParaRPr lang="en-US" altLang="zh-CN" sz="2400" dirty="0"/>
          </a:p>
        </p:txBody>
      </p:sp>
      <p:pic>
        <p:nvPicPr>
          <p:cNvPr id="6" name="QO_5_BD.38_6#f932a7873.table_image?iti=2&amp;tii=3&amp;vcp=1&amp;pid=affdc0a41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3628" y="1952530"/>
            <a:ext cx="1581912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BD.38_7#f932a7873.table_image?iti=2&amp;tii=4&amp;vcp=1&amp;pid=affdc0a41&amp;color=0,0,0&amp;mp=1&amp;vtp=1&amp;bbb=1&amp;hb=1"/>
          <p:cNvSpPr/>
          <p:nvPr/>
        </p:nvSpPr>
        <p:spPr>
          <a:xfrm>
            <a:off x="7072885" y="4466114"/>
            <a:ext cx="4343400" cy="128828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世纪三十年代美国政府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投资建设的田纳西水利工程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O_5_BD.38_8#f932a7873?colgroup=1,18,14&amp;vcp=1&amp;pid=affdc0a41&amp;color=0,0,0&amp;mp=1&amp;vtp=1&amp;bt=1&amp;bbb=1&amp;hb=1"/>
          <p:cNvGraphicFramePr>
            <a:graphicFrameLocks noGrp="1"/>
          </p:cNvGraphicFramePr>
          <p:nvPr/>
        </p:nvGraphicFramePr>
        <p:xfrm>
          <a:off x="576072" y="1724311"/>
          <a:ext cx="10917936" cy="3391916"/>
        </p:xfrm>
        <a:graphic>
          <a:graphicData uri="http://schemas.openxmlformats.org/drawingml/2006/table">
            <a:tbl>
              <a:tblPr/>
              <a:tblGrid>
                <a:gridCol w="621792"/>
                <a:gridCol w="5797296"/>
                <a:gridCol w="4498848"/>
              </a:tblGrid>
              <a:tr h="339191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文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字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史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1929—1933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年美国经济状况</a:t>
                      </a:r>
                      <a:endParaRPr lang="en-US" altLang="zh-CN" sz="1200" dirty="0"/>
                    </a:p>
                    <a:p>
                      <a:pPr marL="0" indent="0" algn="ctr" latinLnBrk="1" hangingPunct="0">
                        <a:lnSpc>
                          <a:spcPts val="13800"/>
                        </a:lnSpc>
                      </a:pPr>
                      <a:r>
                        <a:rPr lang="en-US" altLang="zh-CN" sz="76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_______________________________________________________________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  <a:p>
                      <a:pPr marL="0" indent="0" algn="just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    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根据教育部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义务教育教科书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世界历史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九年级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下册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编制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我们最重大的首要任务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使人民有工作可做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由政府本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身直接募工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可以部分地完成这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一任务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政府对待这项任务就像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对待战争的紧急状态一样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just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    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摘编自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1933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日罗斯福总统就职演说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QO_5_BD.38_9#f932a7873.table_image?tii=5&amp;vcp=1&amp;pid=affdc0a41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436" y="2330291"/>
            <a:ext cx="350215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1190657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93dfdc915?sp=1&amp;vcp=1&amp;pid=affdc0a41&amp;color=0,0,0&amp;vtp=1&amp;bt=1&amp;bbb=1&amp;hb=1"/>
          <p:cNvSpPr/>
          <p:nvPr/>
        </p:nvSpPr>
        <p:spPr>
          <a:xfrm>
            <a:off x="576072" y="90835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（2）史料相互印证是学习历史的主要方法之一。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从材料二中提取可以相互印证的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史料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，分别说明20世纪二三十年代美国面临的社会问题及解决问题的方法。（5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1_1#93dfdc915?vcp=1&amp;pid=affdc0a41&amp;color=0,0,0&amp;mp=1&amp;vtp=1&amp;bt=1&amp;bbb=1&amp;hb=1"/>
          <p:cNvSpPr/>
          <p:nvPr/>
        </p:nvSpPr>
        <p:spPr>
          <a:xfrm>
            <a:off x="576072" y="227457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社会问题：图1和表格《1929—1933年美国经济状况》说明美国出现经济大危机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2分）方法：图2和罗斯福就职演说说明美国实施罗斯福新政，推行以工代赈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为失业者提供就业机会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2#93dfdc915?vcp=1&amp;pid=affdc0a41&amp;color=0,0,0&amp;mp=1&amp;vtp=1&amp;bt=1&amp;bbb=1&amp;hb=1"/>
          <p:cNvSpPr/>
          <p:nvPr/>
        </p:nvSpPr>
        <p:spPr>
          <a:xfrm>
            <a:off x="576072" y="638446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中共十一届三中全会后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我国不断加快和完善社会保障体系建设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已经建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成包括基本养老保险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基本医疗保险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失业保险等在内的世界上最大的社会保障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体系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中共十八大以来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我国全面深入贯彻以人民为中心的发展思想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通过一大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批惠民举措的实施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人民群众不分城乡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地域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性别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职业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在面对年老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疾病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失业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工伤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残疾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贫困等风险时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都有了相应的制度保障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改革开放简史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endParaRPr lang="en-US" altLang="zh-CN" sz="2400" dirty="0"/>
          </a:p>
        </p:txBody>
      </p:sp>
      <p:sp>
        <p:nvSpPr>
          <p:cNvPr id="3" name="QO_5_BD.42_1#5bc8266c9?vcp=1&amp;pid=affdc0a41&amp;color=0,0,0&amp;vtp=1&amp;bt=1&amp;bbb=1"/>
          <p:cNvSpPr/>
          <p:nvPr/>
        </p:nvSpPr>
        <p:spPr>
          <a:xfrm>
            <a:off x="576072" y="41904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（3）根据材料三，归纳我国改革开放以来在民生方面所做的努力。（3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5_AN.43_1#5bc8266c9?vcp=1&amp;pid=affdc0a41&amp;color=0,0,0&amp;vtp=1&amp;bbb=1&amp;hb=1"/>
          <p:cNvSpPr/>
          <p:nvPr/>
        </p:nvSpPr>
        <p:spPr>
          <a:xfrm>
            <a:off x="576072" y="471238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努力：建设和完善社会保障体系；（1分）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建成世界上最大的社会保障体系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1分）实施惠民措施使人民群众有应对风险的制度保障。（1分）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4_1#15ac3489e?sp=1&amp;vcp=1&amp;pid=9837af7d0&amp;color=0,0,0&amp;vtp=1&amp;bt=1&amp;bbb=1&amp;hb=1"/>
          <p:cNvSpPr/>
          <p:nvPr/>
        </p:nvSpPr>
        <p:spPr>
          <a:xfrm>
            <a:off x="576072" y="606122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）交通见证了社会的进步和发展。阅读材料，回答问题。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隋之疏淇汴凿太行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在隋之民不胜其害也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在唐之民不胜其利也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400" b="1" i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北通涿郡之渔商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南运江都之转输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其为利也博哉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摘编自皮日休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皮子文薮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汴河铭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3" name="QO_5_BD.45_1#47ee9f52a?sp=1&amp;vcp=1&amp;pid=15ac3489e&amp;color=0,0,0&amp;vtp=1&amp;bbb=1&amp;hb=1"/>
          <p:cNvSpPr/>
          <p:nvPr/>
        </p:nvSpPr>
        <p:spPr>
          <a:xfrm>
            <a:off x="576072" y="28530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（1）材料一中，唐朝诗人皮日休对大运河的评价是否恰当？（1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请从材料中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提取信息并结合所学知识进行说明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5_AN.46_1#47ee9f52a?vcp=1&amp;pid=15ac3489e&amp;color=0,0,0&amp;vtp=1&amp;bt=1&amp;bbb=1&amp;hb=1"/>
          <p:cNvSpPr/>
          <p:nvPr/>
        </p:nvSpPr>
        <p:spPr>
          <a:xfrm>
            <a:off x="576072" y="398239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是否恰当：恰当。（1分）说明：隋朝开凿大运河，工程浩大，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给人民带来沉重负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担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；（1分）但大运河连接五大水系（或北达涿郡，南至余杭），</a:t>
            </a: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带动了沿河城市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的繁荣与发展</a:t>
            </a:r>
            <a:r>
              <a:rPr lang="en-US" altLang="zh-CN" sz="2400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，加强了南北地区政治、经济和文化上的交流，</a:t>
            </a: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有利于国家统一和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民族交融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2#47ee9f52a?vcp=1&amp;pid=15ac3489e&amp;color=0,0,0&amp;vtp=1&amp;bt=1&amp;bbb=1"/>
          <p:cNvSpPr/>
          <p:nvPr/>
        </p:nvSpPr>
        <p:spPr>
          <a:xfrm>
            <a:off x="576072" y="8439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英国水陆交通建设概况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23" name="QO_5_BD.45_3#47ee9f52a?colgroup=14,20&amp;vcp=1&amp;pid=15ac3489e&amp;color=0,0,0&amp;vtp=1&amp;bbb=1"/>
          <p:cNvGraphicFramePr>
            <a:graphicFrameLocks noGrp="1"/>
          </p:cNvGraphicFramePr>
          <p:nvPr/>
        </p:nvGraphicFramePr>
        <p:xfrm>
          <a:off x="576072" y="1447070"/>
          <a:ext cx="10927080" cy="3233928"/>
        </p:xfrm>
        <a:graphic>
          <a:graphicData uri="http://schemas.openxmlformats.org/drawingml/2006/table">
            <a:tbl>
              <a:tblPr/>
              <a:tblGrid>
                <a:gridCol w="4590288"/>
                <a:gridCol w="633679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水陆交通建设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1761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内陆运河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1790—1800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新开凿内陆运河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1844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铁路公司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共建铁路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805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英里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1845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铁路公司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120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共建铁路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896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英里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1846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铁路公司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共建铁路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540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英里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BD.45_4#47ee9f52a?vcp=1&amp;pid=15ac3489e&amp;color=0,0,0&amp;vtp=1&amp;bbb=1"/>
          <p:cNvSpPr/>
          <p:nvPr/>
        </p:nvSpPr>
        <p:spPr>
          <a:xfrm>
            <a:off x="576072" y="48125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注：1英里≈1.61千米。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根据欧阳萍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《19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世纪英国城市交通的发展及其影响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编制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002509759?sp=1&amp;vcp=1&amp;pid=15ac3489e&amp;color=0,0,0&amp;vtp=1&amp;bt=1&amp;bbb=1&amp;hb=1"/>
          <p:cNvSpPr/>
          <p:nvPr/>
        </p:nvSpPr>
        <p:spPr>
          <a:xfrm>
            <a:off x="576072" y="99101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（2）根据材料二，概括英国在1761—1846年的交通发展状况。（2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结合所学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知识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，分析其铁路行业情况出现变化的原因及其影响。（3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10" name="QO_5_AN.49_1#002509759?vcp=1&amp;pid=15ac3489e&amp;color=0,0,0&amp;vtp=1&amp;bt=1&amp;bbb=1&amp;hb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状况：英国开凿的内陆运河增多；（1分）英国的铁路公司和铁路里程快速增多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1分）原因：英国进行工业革命；（1分）斯蒂芬森设计出蒸汽机车。（1分）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影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sz="2400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：铁路的大规模建设标志着“铁路时代”的开始；为社会提供了更快捷、</a:t>
            </a: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便利的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交通</a:t>
            </a:r>
            <a:r>
              <a:rPr lang="en-US" altLang="zh-CN" sz="2400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；使生产和市场联系更加密切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。（写出其中一点即可。1分）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O_5#002509759?vcp=1&amp;pid=15ac3489e&amp;color=0,0,0&amp;vtp=1&amp;bt=1&amp;bbb=1"/>
          <p:cNvSpPr/>
          <p:nvPr/>
        </p:nvSpPr>
        <p:spPr>
          <a:xfrm>
            <a:off x="576072" y="131203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endParaRPr lang="en-US" altLang="zh-CN" sz="2400" dirty="0"/>
          </a:p>
        </p:txBody>
      </p:sp>
      <p:pic>
        <p:nvPicPr>
          <p:cNvPr id="4" name="QO_5_BD.48_2#002509759?iti=3&amp;htil=1&amp;vcp=1&amp;pid=15ac3489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0432" y="1952695"/>
            <a:ext cx="245059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5_BD.48_3#002509759?iti=4&amp;htil=1&amp;vcp=1&amp;pid=15ac348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88" y="1916119"/>
            <a:ext cx="2907792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5_BD.48_4#002509759?iti=5&amp;htil=1&amp;vcp=1&amp;pid=15ac348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6176" y="1916119"/>
            <a:ext cx="287121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BD.48_5#002509759?iti=3&amp;htil=1&amp;vcp=1&amp;pid=15ac3489e&amp;color=0,0,0&amp;vtp=1&amp;bbb=1&amp;hb=1"/>
          <p:cNvSpPr/>
          <p:nvPr/>
        </p:nvSpPr>
        <p:spPr>
          <a:xfrm>
            <a:off x="667512" y="3844487"/>
            <a:ext cx="3456432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1957年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武汉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长江大桥建成通车</a:t>
            </a:r>
            <a:endParaRPr lang="en-US" altLang="zh-CN" sz="2400" dirty="0"/>
          </a:p>
        </p:txBody>
      </p:sp>
      <p:sp>
        <p:nvSpPr>
          <p:cNvPr id="8" name="QO_5_BD.48_6#002509759?iti=4&amp;htil=1&amp;vcp=1&amp;pid=15ac3489e&amp;color=0,0,0&amp;vtp=1&amp;bbb=1&amp;hb=1"/>
          <p:cNvSpPr/>
          <p:nvPr/>
        </p:nvSpPr>
        <p:spPr>
          <a:xfrm>
            <a:off x="4315968" y="3844487"/>
            <a:ext cx="3456432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青藏铁路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2006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年全线通车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9" name="QO_5_BD.48_7#002509759?iti=5&amp;htil=1&amp;vcp=1&amp;pid=15ac3489e&amp;color=0,0,0&amp;vtp=1&amp;bbb=1"/>
          <p:cNvSpPr/>
          <p:nvPr/>
        </p:nvSpPr>
        <p:spPr>
          <a:xfrm>
            <a:off x="8595296" y="3844487"/>
            <a:ext cx="2212975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港珠澳大桥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0_1#2f7f55065?sp=1&amp;vcp=1&amp;pid=15ac3489e&amp;color=0,0,0&amp;vtp=1&amp;bt=1&amp;bbb=1&amp;hb=1"/>
          <p:cNvSpPr/>
          <p:nvPr/>
        </p:nvSpPr>
        <p:spPr>
          <a:xfrm>
            <a:off x="576072" y="91885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（3）从图1和图2中任选一项成就，参照图3示例进行简要介绍，（3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并给材料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三拟定一个合适的标题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港珠澳大桥在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2018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年开通运营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是在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一国两制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框架下粤港澳三地首次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合作共建的超大型跨海交通工程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大桥开通对推进粤港澳大湾区建设具有重大意义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spc="-50" dirty="0"/>
          </a:p>
        </p:txBody>
      </p:sp>
      <p:sp>
        <p:nvSpPr>
          <p:cNvPr id="3" name="QO_5_AN.51_1#2f7f55065?vcp=1&amp;pid=15ac3489e&amp;color=0,0,0&amp;vtp=1&amp;bbb=1&amp;hb=1"/>
          <p:cNvSpPr/>
          <p:nvPr/>
        </p:nvSpPr>
        <p:spPr>
          <a:xfrm>
            <a:off x="576072" y="316578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①简介：图1武汉长江大桥建成于1957年，（1分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在我国第一个五年计划期间建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成通车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，（1分）连接了长江南北的交通。（1分）②简介：图2青藏铁路在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2006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全线通车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，（1分）是我国进行西部大开发的基础设施建设项目，（1分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大大加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强了祖国内地和边疆地区的联系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。（1分）（写出其中一项即可）标题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新中国的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交通成就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2_1#dcd5f889d?sp=1&amp;vcp=1&amp;pid=9837af7d0&amp;color=0,0,0&amp;vtp=1&amp;bt=1&amp;bbb=1&amp;hb=1"/>
          <p:cNvSpPr/>
          <p:nvPr/>
        </p:nvSpPr>
        <p:spPr>
          <a:xfrm>
            <a:off x="576072" y="63642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）中国共产党领导中国革命不断走向胜利。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同学们对此展开研究学习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请你和他们一起完成学习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新民主主义革命开始后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中国共产党的革命历程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400" dirty="0"/>
          </a:p>
        </p:txBody>
      </p:sp>
      <p:graphicFrame>
        <p:nvGraphicFramePr>
          <p:cNvPr id="29" name="QO_4_BD.52_2#dcd5f889d?colgroup=4,12,17&amp;vcp=1&amp;pid=9837af7d0&amp;color=0,0,0&amp;vtp=1&amp;bbb=1"/>
          <p:cNvGraphicFramePr>
            <a:graphicFrameLocks noGrp="1"/>
          </p:cNvGraphicFramePr>
          <p:nvPr/>
        </p:nvGraphicFramePr>
        <p:xfrm>
          <a:off x="576072" y="2418493"/>
          <a:ext cx="10917936" cy="3772916"/>
        </p:xfrm>
        <a:graphic>
          <a:graphicData uri="http://schemas.openxmlformats.org/drawingml/2006/table">
            <a:tbl>
              <a:tblPr/>
              <a:tblGrid>
                <a:gridCol w="1517904"/>
                <a:gridCol w="3931920"/>
                <a:gridCol w="546811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阶段特征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相关史事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新的开端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1915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新文化运动开始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1919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五四运动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中国共产党成立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国民革命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中共三大召开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决定建立革命统一战线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国共两党合作正式建立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国民革命军出师北伐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O_4_BD.52_3#dcd5f889d?colgroup=4,12,17&amp;vcp=1&amp;pid=9837af7d0&amp;color=0,0,0&amp;mp=1&amp;vtp=1&amp;bt=1&amp;bbb=1&amp;hb=1"/>
          <p:cNvGraphicFramePr>
            <a:graphicFrameLocks noGrp="1"/>
          </p:cNvGraphicFramePr>
          <p:nvPr/>
        </p:nvGraphicFramePr>
        <p:xfrm>
          <a:off x="576072" y="1058323"/>
          <a:ext cx="10917936" cy="4723892"/>
        </p:xfrm>
        <a:graphic>
          <a:graphicData uri="http://schemas.openxmlformats.org/drawingml/2006/table">
            <a:tbl>
              <a:tblPr/>
              <a:tblGrid>
                <a:gridCol w="1517904"/>
                <a:gridCol w="3931920"/>
                <a:gridCol w="546811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阶段特征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相关史事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4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武装暴动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星火燎原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南昌起义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秋收起义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井冈山根据地建立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古田会议确立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思想建党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政治建军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原则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战略转移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1934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红军开始长征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1935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遵义会议是中国共产党历史上一个生死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攸关的转折点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525177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QO_4_BD.52_4#dcd5f889d?colgroup=4,12,17&amp;vcp=1&amp;pid=9837af7d0&amp;color=0,0,0&amp;mp=1&amp;vtp=1&amp;bt=1&amp;bbb=1&amp;hb=1"/>
          <p:cNvGraphicFramePr>
            <a:graphicFrameLocks noGrp="1"/>
          </p:cNvGraphicFramePr>
          <p:nvPr/>
        </p:nvGraphicFramePr>
        <p:xfrm>
          <a:off x="576072" y="1866805"/>
          <a:ext cx="10917936" cy="3106928"/>
        </p:xfrm>
        <a:graphic>
          <a:graphicData uri="http://schemas.openxmlformats.org/drawingml/2006/table">
            <a:tbl>
              <a:tblPr/>
              <a:tblGrid>
                <a:gridCol w="1517904"/>
                <a:gridCol w="3931920"/>
                <a:gridCol w="546811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阶段特征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相关史事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团结抗战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1937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以国共合作为主体的抗日民族统一战线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正式建立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百团大战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中共七大确立毛泽东思想为中国共产党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的指导思想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1333532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QO_4_BD.52_5#dcd5f889d?colgroup=4,12,17&amp;vcp=1&amp;pid=9837af7d0&amp;color=0,0,0&amp;mp=1&amp;vtp=1&amp;bt=1&amp;bbb=1&amp;hb=1"/>
          <p:cNvGraphicFramePr>
            <a:graphicFrameLocks noGrp="1"/>
          </p:cNvGraphicFramePr>
          <p:nvPr/>
        </p:nvGraphicFramePr>
        <p:xfrm>
          <a:off x="576072" y="1835055"/>
          <a:ext cx="10917936" cy="3170428"/>
        </p:xfrm>
        <a:graphic>
          <a:graphicData uri="http://schemas.openxmlformats.org/drawingml/2006/table">
            <a:tbl>
              <a:tblPr/>
              <a:tblGrid>
                <a:gridCol w="1517904"/>
                <a:gridCol w="3931920"/>
                <a:gridCol w="546811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阶段特征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相关史事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人民解放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辽沈战役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淮海战役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平津战役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人民解放军横渡长江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占领南京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结束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了国民党在大陆的统治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改天换地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中华人民共和国成立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三大改造基本完成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社会主义制度建立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1301782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3_1#7b932d396?vcp=1&amp;pid=dcd5f889d&amp;color=0,0,0&amp;mp=1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（1）根据材料一，指出新民主主义革命开始和取得胜利的标志性事件。（2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新民主主义革命新在哪里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4_1#7b932d396?vcp=1&amp;pid=dcd5f889d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开始标志：五四运动。（1分）胜利标志：中华人民共和国成立。（1分）新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国共产党领导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；马克思主义思想指导；人民群众广泛参与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最终建立无产阶级政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权等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。（写出其中两点即可，2分）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5_1#f5c74bc16?sp=1&amp;vcp=1&amp;pid=dcd5f889d&amp;color=0,0,0&amp;vtp=1&amp;bt=1&amp;bbb=1"/>
          <p:cNvSpPr/>
          <p:nvPr/>
        </p:nvSpPr>
        <p:spPr>
          <a:xfrm>
            <a:off x="576072" y="122301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（2）根据材料一归纳中国共产党领导中国革命完成的历史任务。（2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6_1#f5c74bc16?vcp=1&amp;pid=dcd5f889d&amp;color=0,0,0&amp;mp=1&amp;vtp=1&amp;bt=1&amp;bbb=1&amp;hb=1"/>
          <p:cNvSpPr/>
          <p:nvPr/>
        </p:nvSpPr>
        <p:spPr>
          <a:xfrm>
            <a:off x="576072" y="193033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历史任务：反帝反封建斗争；推翻帝国主义、封建主义和官僚资本主义三座大山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争取民族独立和人民解放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。（写出其中一点即可，2分）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5_2#f5c74bc16?vcp=1&amp;pid=dcd5f889d&amp;color=0,0,0&amp;mp=1&amp;vtp=1&amp;bt=1&amp;bbb=1&amp;hb=1"/>
          <p:cNvSpPr/>
          <p:nvPr/>
        </p:nvSpPr>
        <p:spPr>
          <a:xfrm>
            <a:off x="576072" y="94503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中国共产党在领导人民革命的过程中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积累了丰富经验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锻造出了有效的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克敌制胜的武器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毛泽东指出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统一战线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武装斗争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党的建设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是中国共产党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在中国革命中战胜敌人的三个法宝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三个主要的法宝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中国共产党简史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3" name="QO_5_BD.57_1#48ff302df?vcp=1&amp;pid=dcd5f889d&amp;color=0,0,0&amp;vtp=1&amp;bt=1&amp;bbb=1&amp;hb=1"/>
          <p:cNvSpPr/>
          <p:nvPr/>
        </p:nvSpPr>
        <p:spPr>
          <a:xfrm>
            <a:off x="576072" y="34355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（3）请你在材料二中选取中国共产党革命斗争的其中一个法宝，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综合以上材料并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结合所学知识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，选用两个以上不同革命阶段的史事，写一篇120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字以上的历史小短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题目自拟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史论结合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逻辑清晰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表述完整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。7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d99888f5.fixed?vcp=1&amp;pid=5b2776d7f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2025年初中学业水平考试模拟测试卷（六）</a:t>
            </a:r>
            <a:endParaRPr lang="en-US" altLang="zh-CN" sz="4800" dirty="0"/>
          </a:p>
        </p:txBody>
      </p:sp>
      <p:sp>
        <p:nvSpPr>
          <p:cNvPr id="3" name="C_2_BD#8d99888f5.fixed?vcp=1&amp;pid=5b2776d7f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8_1#48ff302df?vcp=1&amp;pid=dcd5f889d&amp;color=0,0,0&amp;vtp=1&amp;bt=1&amp;bbb=1&amp;hb=1"/>
          <p:cNvSpPr/>
          <p:nvPr/>
        </p:nvSpPr>
        <p:spPr>
          <a:xfrm>
            <a:off x="576072" y="67706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【示例一】标题：统一战线是中国共产党取得革命胜利的法宝之一。（1分）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论述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中国共产党在革命斗争中坚持统一战线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。1923年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中共三大决定建立革命统一战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线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，和国民党合作进行国民革命运动，取得北伐战争的胜利，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基本消灭北洋军阀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1937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年，在中国共产党推动下，抗日民族统一战线建立，国共第二次合作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取得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了抗日战争的伟大胜利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。（4分）结论：总之，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中国共产党在革命中团结一切力量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建立统一战线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，推动了新民主主义革命走向胜利。（2分）【示例二】标题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武装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斗争是中国共产党取得革命胜利的法宝之一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。（1分）论述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中国共产党在革命斗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争中通过武装斗争取得革命胜利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。1927年，中国共产党领导南昌起义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打响武装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反抗国民党反动统治第一枪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。1940年，彭德怀指挥百团大战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有力打击日军的侵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略气焰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振奋了全国军民争取抗战胜利的信心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8_1#48ff302df?vcp=1&amp;pid=dcd5f889d&amp;color=0,0,0&amp;vtp=1&amp;bt=1&amp;bbb=1&amp;hb=1"/>
          <p:cNvSpPr/>
          <p:nvPr/>
        </p:nvSpPr>
        <p:spPr>
          <a:xfrm>
            <a:off x="576072" y="1218089"/>
            <a:ext cx="10954512" cy="449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1" i="0" spc="-990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4分）结论：总之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中国共产党在革命中坚持武装斗争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战胜了国内外的敌人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推动了新民主主义革命走向胜利。（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2分）【示例三】标题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党的建设是中国共产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党取得革命胜利的法宝之一。（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1分）论述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中国共产党在革命斗争中注重党的建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。在土地革命时期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党召开古田会议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，确立了“思想建党、政治建军”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的原则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红军长征途中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党召开遵义会议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开始确立以毛泽东为主要代表的马克思主义正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确路线在中共中央的领导地位，是中国共产党历史上一个生死攸关的转折点。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4分）结论：总之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中国共产党在革命中注重党的建设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发挥中国共产党在革命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中的领导作用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推动了新民主主义革命走向胜利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623e69e9?vcp=1&amp;pid=8d99888f5&amp;color=0,0,0&amp;vtp=1&amp;bt=1&amp;bbb=1&amp;hb=1"/>
          <p:cNvSpPr/>
          <p:nvPr/>
        </p:nvSpPr>
        <p:spPr>
          <a:xfrm>
            <a:off x="576072" y="539494"/>
            <a:ext cx="10954512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在每小题给出的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pic>
        <p:nvPicPr>
          <p:cNvPr id="3" name="QC_4_BD.1_1#b79c2a1d5?htil=1&amp;vcp=1&amp;pid=0623e69e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0300" y="1822517"/>
            <a:ext cx="3224771" cy="270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1_2#b79c2a1d5?htil=1&amp;sp=1&amp;vcp=1&amp;pid=0623e69e9&amp;color=0,0,0&amp;vtp=1&amp;bbb=1&amp;hb=1&amp;hs=1"/>
          <p:cNvSpPr/>
          <p:nvPr/>
        </p:nvSpPr>
        <p:spPr>
          <a:xfrm>
            <a:off x="576072" y="1776793"/>
            <a:ext cx="665683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右图是根据考古发现绘制的半地穴式圆形房屋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复原图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，这种房屋既能遮风挡雨又能保暖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居住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在这种式样的房屋的远古先民是(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4_BD.1_3#b79c2a1d5.choices?htil=1&amp;vcp=1&amp;pid=0623e69e9&amp;color=0,0,0&amp;vtp=1&amp;bbb=1&amp;hs=1"/>
          <p:cNvSpPr/>
          <p:nvPr/>
        </p:nvSpPr>
        <p:spPr>
          <a:xfrm>
            <a:off x="576072" y="3462074"/>
            <a:ext cx="665683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3598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北京人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.山顶洞人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3598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河姆渡人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.半坡人</a:t>
            </a:r>
            <a:endParaRPr lang="en-US" altLang="zh-CN" sz="2400" dirty="0"/>
          </a:p>
        </p:txBody>
      </p:sp>
      <p:sp>
        <p:nvSpPr>
          <p:cNvPr id="7" name="QC_4_BD.3_1#87a920367?vcp=1&amp;pid=0623e69e9&amp;color=0,0,0&amp;vtp=1&amp;bbb=1&amp;hb=1&amp;hs=1"/>
          <p:cNvSpPr/>
          <p:nvPr/>
        </p:nvSpPr>
        <p:spPr>
          <a:xfrm>
            <a:off x="576072" y="4605074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24.秦始皇统一六国后，又派兵统一了岭南及东南沿海地区，设置桂林、南海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象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等郡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这体现了秦朝推行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9" name="QC_4_BD.3_2#87a920367.choices?vcp=1&amp;pid=0623e69e9&amp;color=0,0,0&amp;vtp=1&amp;bbb=1"/>
          <p:cNvSpPr/>
          <p:nvPr/>
        </p:nvSpPr>
        <p:spPr>
          <a:xfrm>
            <a:off x="576072" y="5748074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8585" algn="l"/>
                <a:tab pos="5272405" algn="l"/>
                <a:tab pos="82137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分封制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郡县制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刺史制度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.行省制度</a:t>
            </a:r>
            <a:endParaRPr lang="en-US" altLang="zh-CN" sz="2400" dirty="0"/>
          </a:p>
        </p:txBody>
      </p:sp>
      <p:sp>
        <p:nvSpPr>
          <p:cNvPr id="10" name="QC_4_AN.2_1#b79c2a1d5.bracket?vcp=1&amp;pid=0623e69e9&amp;color=0,0,0&amp;vpa=1&amp;vtp=1&amp;answeroption=D"/>
          <p:cNvSpPr txBox="1"/>
          <p:nvPr/>
        </p:nvSpPr>
        <p:spPr>
          <a:xfrm>
            <a:off x="3885692" y="40665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4_1#87a920367.bracket?vcp=1&amp;pid=0623e69e9&amp;color=0,0,0&amp;vpa=2&amp;vtp=1&amp;answeroption=B"/>
          <p:cNvSpPr txBox="1"/>
          <p:nvPr/>
        </p:nvSpPr>
        <p:spPr>
          <a:xfrm>
            <a:off x="3098292" y="58699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51e08b005?vcp=1&amp;pid=0623e69e9&amp;color=0,0,0&amp;vtp=1&amp;bt=1&amp;bbb=1&amp;hb=1"/>
          <p:cNvSpPr/>
          <p:nvPr/>
        </p:nvSpPr>
        <p:spPr>
          <a:xfrm>
            <a:off x="576072" y="539986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25.战国时期，扁鹊发明了切脉诊法；东汉时期，张仲景发展了“治未病”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的思想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这些都是中国传统文化的(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5_2#51e08b005.choices?vcp=1&amp;pid=0623e69e9&amp;color=0,0,0&amp;vtp=1&amp;bbb=1"/>
          <p:cNvSpPr/>
          <p:nvPr/>
        </p:nvSpPr>
        <p:spPr>
          <a:xfrm>
            <a:off x="576072" y="1682023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科技成就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医学成就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思想成就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.文学成就</a:t>
            </a:r>
            <a:endParaRPr lang="en-US" altLang="zh-CN" sz="2400" dirty="0"/>
          </a:p>
        </p:txBody>
      </p:sp>
      <p:sp>
        <p:nvSpPr>
          <p:cNvPr id="5" name="QC_4_BD.7_1#3d7484a43?vcp=1&amp;pid=0623e69e9&amp;color=0,0,0&amp;vtp=1&amp;bbb=1&amp;hb=1"/>
          <p:cNvSpPr/>
          <p:nvPr/>
        </p:nvSpPr>
        <p:spPr>
          <a:xfrm>
            <a:off x="576072" y="2275240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26.《三国志》记载，诸葛亮曾对孙权说：“操军破，必北还，如此则荆、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吴之势强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鼎足之形成矣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下列与诸葛亮预测结果一致的战役是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7_2#3d7484a43.choices?vcp=1&amp;pid=0623e69e9&amp;color=0,0,0&amp;vtp=1&amp;bbb=1"/>
          <p:cNvSpPr/>
          <p:nvPr/>
        </p:nvSpPr>
        <p:spPr>
          <a:xfrm>
            <a:off x="576072" y="3418241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巨鹿之战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官渡之战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赤壁之战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.淝水之战</a:t>
            </a:r>
            <a:endParaRPr lang="en-US" altLang="zh-CN" sz="2400" dirty="0"/>
          </a:p>
        </p:txBody>
      </p:sp>
      <p:sp>
        <p:nvSpPr>
          <p:cNvPr id="8" name="QC_4_BD.9_1#20e3b73d3?vcp=1&amp;pid=0623e69e9&amp;color=0,0,0&amp;vtp=1&amp;bbb=1&amp;hb=1"/>
          <p:cNvSpPr/>
          <p:nvPr/>
        </p:nvSpPr>
        <p:spPr>
          <a:xfrm>
            <a:off x="576072" y="4011458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27.北宋王安石在诗作《元日》中写道：“爆竹声中一岁除，春风送暖入屠苏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千门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万户曈曈日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，总把新桃换旧符。”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这表明宋朝时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9_2#20e3b73d3.choices?vcp=1&amp;pid=0623e69e9&amp;color=0,0,0&amp;vtp=1&amp;bbb=1"/>
          <p:cNvSpPr/>
          <p:nvPr/>
        </p:nvSpPr>
        <p:spPr>
          <a:xfrm>
            <a:off x="576072" y="5154458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春节习俗受到重视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.中秋节习俗受重视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社会经济蓬勃发展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.民族交融得到发展</a:t>
            </a:r>
            <a:endParaRPr lang="en-US" altLang="zh-CN" sz="2400" dirty="0"/>
          </a:p>
        </p:txBody>
      </p:sp>
      <p:sp>
        <p:nvSpPr>
          <p:cNvPr id="11" name="QC_4_AN.6_1#51e08b005.bracket?vcp=1&amp;pid=0623e69e9&amp;color=0,0,0&amp;vpa=3&amp;vtp=1&amp;answeroption=B"/>
          <p:cNvSpPr txBox="1"/>
          <p:nvPr/>
        </p:nvSpPr>
        <p:spPr>
          <a:xfrm>
            <a:off x="3250692" y="18039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8_1#3d7484a43.bracket?vcp=1&amp;pid=0623e69e9&amp;color=0,0,0&amp;vpa=4&amp;vtp=1&amp;answeroption=C"/>
          <p:cNvSpPr txBox="1"/>
          <p:nvPr/>
        </p:nvSpPr>
        <p:spPr>
          <a:xfrm>
            <a:off x="6026912" y="354016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10_1#20e3b73d3.bracket?vcp=1&amp;pid=0623e69e9&amp;color=0,0,0&amp;vpa=5&amp;vtp=1&amp;answeroption=A"/>
          <p:cNvSpPr txBox="1"/>
          <p:nvPr/>
        </p:nvSpPr>
        <p:spPr>
          <a:xfrm>
            <a:off x="449072" y="52001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1d2471abc?vcp=1&amp;pid=0623e69e9&amp;color=0,0,0&amp;vtp=1&amp;bt=1&amp;bbb=1&amp;hb=1"/>
          <p:cNvSpPr/>
          <p:nvPr/>
        </p:nvSpPr>
        <p:spPr>
          <a:xfrm>
            <a:off x="576072" y="8083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28.甘薯、玉米、马铃薯等粮食作物，花生和烟草等经济作物都原产于美洲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经南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洋传入中国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这一现象出现在我国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1_2#1d2471abc.choices?vcp=1&amp;pid=0623e69e9&amp;color=0,0,0&amp;vtp=1&amp;bbb=1"/>
          <p:cNvSpPr/>
          <p:nvPr/>
        </p:nvSpPr>
        <p:spPr>
          <a:xfrm>
            <a:off x="576072" y="19630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1610" algn="l"/>
                <a:tab pos="5418455" algn="l"/>
                <a:tab pos="84455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隋唐时期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两宋时期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明朝中后期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.晚清时期</a:t>
            </a:r>
            <a:endParaRPr lang="en-US" altLang="zh-CN" sz="2400" dirty="0"/>
          </a:p>
        </p:txBody>
      </p:sp>
      <p:sp>
        <p:nvSpPr>
          <p:cNvPr id="5" name="QC_4_BD.13_1#d9eec7e7f?vcp=1&amp;pid=0623e69e9&amp;color=0,0,0&amp;vtp=1&amp;bbb=1"/>
          <p:cNvSpPr/>
          <p:nvPr/>
        </p:nvSpPr>
        <p:spPr>
          <a:xfrm>
            <a:off x="576072" y="248595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29.台湾自古以来就是中国领土。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下列能印证该观点的历史事实是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3_2#d9eec7e7f.choices?vcp=1&amp;pid=0623e69e9&amp;color=0,0,0&amp;vtp=1&amp;bbb=1"/>
          <p:cNvSpPr/>
          <p:nvPr/>
        </p:nvSpPr>
        <p:spPr>
          <a:xfrm>
            <a:off x="576072" y="300881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西汉设置西域都护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.元朝设立宣政院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元朝设澎湖巡检司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.清朝设伊犁将军</a:t>
            </a:r>
            <a:endParaRPr lang="en-US" altLang="zh-CN" sz="2400" dirty="0"/>
          </a:p>
        </p:txBody>
      </p:sp>
      <p:sp>
        <p:nvSpPr>
          <p:cNvPr id="8" name="QC_4_BD.15_1#b9368df14?vcp=1&amp;pid=0623e69e9&amp;color=0,0,0&amp;vtp=1&amp;bbb=1"/>
          <p:cNvSpPr/>
          <p:nvPr/>
        </p:nvSpPr>
        <p:spPr>
          <a:xfrm>
            <a:off x="576072" y="41645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下列属于最可信的第二次鸦片战争研究史料的是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15_2#b9368df14.choices?vcp=1&amp;pid=0623e69e9&amp;color=0,0,0&amp;vtp=1&amp;bbb=1"/>
          <p:cNvSpPr/>
          <p:nvPr/>
        </p:nvSpPr>
        <p:spPr>
          <a:xfrm>
            <a:off x="576072" y="468737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圆明园大水法遗址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.著作《中国近代社会的新陈代谢》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.电影《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火烧圆明园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.中英《天津条约》签订场景绘画</a:t>
            </a:r>
            <a:endParaRPr lang="en-US" altLang="zh-CN" sz="2400" dirty="0"/>
          </a:p>
        </p:txBody>
      </p:sp>
      <p:sp>
        <p:nvSpPr>
          <p:cNvPr id="11" name="QC_4_AN.12_1#1d2471abc.bracket?vcp=1&amp;pid=0623e69e9&amp;color=0,0,0&amp;vpa=6&amp;vtp=1&amp;answeroption=C"/>
          <p:cNvSpPr txBox="1"/>
          <p:nvPr/>
        </p:nvSpPr>
        <p:spPr>
          <a:xfrm>
            <a:off x="5868162" y="19961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14_1#d9eec7e7f.bracket?vcp=1&amp;pid=0623e69e9&amp;color=0,0,0&amp;vpa=7&amp;vtp=1&amp;answeroption=C"/>
          <p:cNvSpPr txBox="1"/>
          <p:nvPr/>
        </p:nvSpPr>
        <p:spPr>
          <a:xfrm>
            <a:off x="449072" y="36387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16_1#b9368df14.bracket?vcp=1&amp;pid=0623e69e9&amp;color=0,0,0&amp;vpa=8&amp;vtp=1&amp;answeroption=A"/>
          <p:cNvSpPr txBox="1"/>
          <p:nvPr/>
        </p:nvSpPr>
        <p:spPr>
          <a:xfrm>
            <a:off x="449072" y="474579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4faa0e60b?vcp=1&amp;pid=0623e69e9&amp;color=0,0,0&amp;mp=1&amp;vtp=1&amp;bt=1&amp;bbb=1&amp;hb=1"/>
          <p:cNvSpPr/>
          <p:nvPr/>
        </p:nvSpPr>
        <p:spPr>
          <a:xfrm>
            <a:off x="576072" y="11461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31.南京临时政府成立后颁布法令规定：清学部颁行之教科书，一律禁用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凡民间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通行之教科书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，其中如有尊崇清朝及旧时官制、军制等课，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由各书局自行修改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这说明辛亥革命(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7_2#4faa0e60b.choices?vcp=1&amp;pid=0623e69e9&amp;color=0,0,0&amp;vtp=1&amp;bbb=1"/>
          <p:cNvSpPr/>
          <p:nvPr/>
        </p:nvSpPr>
        <p:spPr>
          <a:xfrm>
            <a:off x="576072" y="2847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6560" algn="l"/>
                <a:tab pos="5570855" algn="l"/>
                <a:tab pos="8515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推翻清王朝统治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改变社会习俗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奖励工商业发展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.主张教育改革</a:t>
            </a:r>
            <a:endParaRPr lang="en-US" altLang="zh-CN" sz="2400" dirty="0"/>
          </a:p>
        </p:txBody>
      </p:sp>
      <p:sp>
        <p:nvSpPr>
          <p:cNvPr id="5" name="QC_4_BD.19_1#0668cc244?vcp=1&amp;pid=0623e69e9&amp;color=0,0,0&amp;vtp=1&amp;bbb=1&amp;hb=1"/>
          <p:cNvSpPr/>
          <p:nvPr/>
        </p:nvSpPr>
        <p:spPr>
          <a:xfrm>
            <a:off x="576072" y="33698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32.1953年，彭德怀在工作报告中指出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西方侵略者几百年来只要在东方一个海岸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上架起几尊大炮就可霸占一个国家的时代是一去不复返了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这一工作报告的主要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内容是关于(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9_2#0668cc244.choices?vcp=1&amp;pid=0623e69e9&amp;color=0,0,0&amp;vtp=1&amp;bbb=1"/>
          <p:cNvSpPr/>
          <p:nvPr/>
        </p:nvSpPr>
        <p:spPr>
          <a:xfrm>
            <a:off x="576072" y="50716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红军长征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百团大战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开国大典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.抗美援朝</a:t>
            </a:r>
            <a:endParaRPr lang="en-US" altLang="zh-CN" sz="2400" dirty="0"/>
          </a:p>
        </p:txBody>
      </p:sp>
      <p:sp>
        <p:nvSpPr>
          <p:cNvPr id="8" name="QC_4_AN.18_1#4faa0e60b.bracket?vcp=1&amp;pid=0623e69e9&amp;color=0,0,0&amp;mp=1&amp;vpa=9&amp;vtp=1&amp;answeroption=D"/>
          <p:cNvSpPr txBox="1"/>
          <p:nvPr/>
        </p:nvSpPr>
        <p:spPr>
          <a:xfrm>
            <a:off x="8964422" y="28800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0_1#0668cc244.bracket?vcp=1&amp;pid=0623e69e9&amp;color=0,0,0&amp;vpa=10&amp;vtp=1&amp;answeroption=D"/>
          <p:cNvSpPr txBox="1"/>
          <p:nvPr/>
        </p:nvSpPr>
        <p:spPr>
          <a:xfrm>
            <a:off x="8815197" y="51046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3cefa1090?sp=1&amp;vcp=1&amp;pid=0623e69e9&amp;color=0,0,0&amp;mp=1&amp;vtp=1&amp;bt=1&amp;bbb=1&amp;hb=1"/>
          <p:cNvSpPr/>
          <p:nvPr/>
        </p:nvSpPr>
        <p:spPr>
          <a:xfrm>
            <a:off x="576072" y="539986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33.数据是了解历史的重要途径。通过下面的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1978—2021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年国内生产总值表（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单位：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亿元），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可以了解我国的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9" name="QC_4_BD.21_2#3cefa1090?colgroup=2,3,4,5,5,5,6&amp;vcp=1&amp;pid=0623e69e9&amp;color=0,0,0&amp;mp=1&amp;vtp=1&amp;bbb=1"/>
          <p:cNvGraphicFramePr>
            <a:graphicFrameLocks noGrp="1"/>
          </p:cNvGraphicFramePr>
          <p:nvPr/>
        </p:nvGraphicFramePr>
        <p:xfrm>
          <a:off x="576072" y="1737850"/>
          <a:ext cx="10899648" cy="1071626"/>
        </p:xfrm>
        <a:graphic>
          <a:graphicData uri="http://schemas.openxmlformats.org/drawingml/2006/table">
            <a:tbl>
              <a:tblPr/>
              <a:tblGrid>
                <a:gridCol w="932688"/>
                <a:gridCol w="1307592"/>
                <a:gridCol w="1517904"/>
                <a:gridCol w="1700784"/>
                <a:gridCol w="1719072"/>
                <a:gridCol w="1719072"/>
                <a:gridCol w="2002536"/>
              </a:tblGrid>
              <a:tr h="53581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1978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1990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2017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1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产值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684.8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909.6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308.6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419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253.3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847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382.9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173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823.0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21_3#3cefa1090.choices?vcp=1&amp;pid=0623e69e9&amp;color=0,0,0&amp;vtp=1&amp;bbb=1"/>
          <p:cNvSpPr/>
          <p:nvPr/>
        </p:nvSpPr>
        <p:spPr>
          <a:xfrm>
            <a:off x="576072" y="2944350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经济建设成就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.“四个全面”战略布局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科学技术成就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.社会主义民主政治</a:t>
            </a:r>
            <a:endParaRPr lang="en-US" altLang="zh-CN" sz="2400" dirty="0"/>
          </a:p>
        </p:txBody>
      </p:sp>
      <p:sp>
        <p:nvSpPr>
          <p:cNvPr id="6" name="QC_4_BD.23_1#1c8cbad24?vcp=1&amp;pid=0623e69e9&amp;color=0,0,0&amp;vtp=1&amp;bbb=1&amp;hb=1"/>
          <p:cNvSpPr/>
          <p:nvPr/>
        </p:nvSpPr>
        <p:spPr>
          <a:xfrm>
            <a:off x="576072" y="4056924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34.当前，世界大变局与中国新时代相互激荡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中国特色大国外交正在翻开崭新篇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。下列属于这一时期“新篇章”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23_2#1c8cbad24.choices?vcp=1&amp;pid=0623e69e9&amp;color=0,0,0&amp;vtp=1&amp;bbb=1"/>
          <p:cNvSpPr/>
          <p:nvPr/>
        </p:nvSpPr>
        <p:spPr>
          <a:xfrm>
            <a:off x="576072" y="5174524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提出和平共处五项原则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.提出“求同存异”方针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恢复在联合国的合法席位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.共建“一带一路”</a:t>
            </a:r>
            <a:endParaRPr lang="en-US" altLang="zh-CN" sz="2400" dirty="0"/>
          </a:p>
        </p:txBody>
      </p:sp>
      <p:sp>
        <p:nvSpPr>
          <p:cNvPr id="3" name="QC_4_AN.22_1#3cefa1090.bracket?vcp=1&amp;pid=0623e69e9&amp;color=0,0,0&amp;mp=1&amp;vpa=11&amp;vtp=1&amp;answeroption=A"/>
          <p:cNvSpPr txBox="1"/>
          <p:nvPr/>
        </p:nvSpPr>
        <p:spPr>
          <a:xfrm>
            <a:off x="449072" y="297737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24_1#1c8cbad24.bracket?vcp=1&amp;pid=0623e69e9&amp;color=0,0,0&amp;vpa=12&amp;vtp=1&amp;answeroption=D"/>
          <p:cNvSpPr txBox="1"/>
          <p:nvPr/>
        </p:nvSpPr>
        <p:spPr>
          <a:xfrm>
            <a:off x="6033262" y="57536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c36920fef?vcp=1&amp;pid=0623e69e9&amp;color=0,0,0&amp;mp=1&amp;vtp=1&amp;bt=1&amp;bbb=1&amp;hb=1"/>
          <p:cNvSpPr/>
          <p:nvPr/>
        </p:nvSpPr>
        <p:spPr>
          <a:xfrm>
            <a:off x="576072" y="14116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35.《罗马民法大全》仍然承认奴隶制，它规定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奴隶和隶农必须无条件地服从主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，对逃亡的奴隶和隶农必须严加惩戒。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这部法典出自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5_2#c36920fef.choices?vcp=1&amp;pid=0623e69e9&amp;color=0,0,0&amp;vtp=1&amp;bbb=1"/>
          <p:cNvSpPr/>
          <p:nvPr/>
        </p:nvSpPr>
        <p:spPr>
          <a:xfrm>
            <a:off x="576072" y="256634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089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古巴比伦王国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罗马帝国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拜占庭帝国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.阿拉伯帝国</a:t>
            </a:r>
            <a:endParaRPr lang="en-US" altLang="zh-CN" sz="2400" dirty="0"/>
          </a:p>
        </p:txBody>
      </p:sp>
      <p:sp>
        <p:nvSpPr>
          <p:cNvPr id="5" name="QC_4_BD.27_1#c19c88b35?vcp=1&amp;pid=0623e69e9&amp;color=0,0,0&amp;vtp=1&amp;bbb=1&amp;hb=1"/>
          <p:cNvSpPr/>
          <p:nvPr/>
        </p:nvSpPr>
        <p:spPr>
          <a:xfrm>
            <a:off x="576072" y="30892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36.伏尔泰指出：文艺复兴的重大意义不在于复古，而在于创造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文艺复兴的创造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表现为(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7_2#c19c88b35.choices?vcp=1&amp;pid=0623e69e9&amp;color=0,0,0&amp;vtp=1&amp;bbb=1"/>
          <p:cNvSpPr/>
          <p:nvPr/>
        </p:nvSpPr>
        <p:spPr>
          <a:xfrm>
            <a:off x="576072" y="42449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复兴古希腊罗马文化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.提倡人文主义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发展和传播了基督教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.提倡理性主义</a:t>
            </a:r>
            <a:endParaRPr lang="en-US" altLang="zh-CN" sz="2400" dirty="0"/>
          </a:p>
        </p:txBody>
      </p:sp>
      <p:sp>
        <p:nvSpPr>
          <p:cNvPr id="8" name="QC_4_AN.26_1#c36920fef.bracket?vcp=1&amp;pid=0623e69e9&amp;color=0,0,0&amp;mp=1&amp;vpa=13&amp;vtp=1&amp;answeroption=C"/>
          <p:cNvSpPr txBox="1"/>
          <p:nvPr/>
        </p:nvSpPr>
        <p:spPr>
          <a:xfrm>
            <a:off x="6020562" y="25993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8_1#c19c88b35.bracket?vcp=1&amp;pid=0623e69e9&amp;color=0,0,0&amp;vpa=14&amp;vtp=1&amp;answeroption=B"/>
          <p:cNvSpPr txBox="1"/>
          <p:nvPr/>
        </p:nvSpPr>
        <p:spPr>
          <a:xfrm>
            <a:off x="6033262" y="43033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5856</Words>
  <Application>WPS 演示</Application>
  <PresentationFormat>自定义</PresentationFormat>
  <Paragraphs>514</Paragraphs>
  <Slides>32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楷体</vt:lpstr>
      <vt:lpstr>SimSun</vt:lpstr>
      <vt:lpstr>华文细黑</vt:lpstr>
      <vt:lpstr>Arial Unicode MS</vt:lpstr>
      <vt:lpstr>等线</vt:lpstr>
      <vt:lpstr>Calibri</vt:lpstr>
      <vt:lpstr>Cambria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黄登奎</cp:lastModifiedBy>
  <cp:revision>4</cp:revision>
  <dcterms:created xsi:type="dcterms:W3CDTF">2025-04-11T09:17:07Z</dcterms:created>
  <dcterms:modified xsi:type="dcterms:W3CDTF">2025-04-11T09:17:07Z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FDA16E5C874F783713DEF867E6E80BBC_42</vt:lpwstr>
  </property>
  <property fmtid="{D5CDD505-2E9C-101B-9397-08002B2CF9AE}" pid="3" name="KSOProductBuildVer">
    <vt:lpwstr>2052-12.8.2.15283</vt:lpwstr>
  </property>
</Properties>
</file>