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096750" cy="6840538"/>
  <p:notesSz cx="6840538" cy="1209675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788" autoAdjust="0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1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922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f34dfb4e3858257340cff6#tid=67f760b618be2f000a99e4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468112" y="4069080"/>
            <a:ext cx="4681728" cy="8321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道德与法治  A版</a:t>
            </a:r>
            <a:endParaRPr lang="en-US" sz="48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7512" cy="683971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_1#420d12f7b?sp=1&amp;vcp=1&amp;pid=d612c3de5&amp;color=0,0,0&amp;vtp=1&amp;bt=1&amp;bbb=1"/>
          <p:cNvSpPr/>
          <p:nvPr/>
        </p:nvSpPr>
        <p:spPr>
          <a:xfrm>
            <a:off x="576072" y="915067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7.下列情境和解读对应正确的是</a:t>
            </a:r>
            <a:endParaRPr lang="en-US" altLang="zh-CN" sz="2400" dirty="0"/>
          </a:p>
        </p:txBody>
      </p:sp>
      <p:graphicFrame>
        <p:nvGraphicFramePr>
          <p:cNvPr id="11" name="QO_5_BD.13_2#420d12f7b?colgroup=0,24,9&amp;vcp=1&amp;pid=d612c3de5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831024"/>
              </p:ext>
            </p:extLst>
          </p:nvPr>
        </p:nvGraphicFramePr>
        <p:xfrm>
          <a:off x="576072" y="1518190"/>
          <a:ext cx="10917936" cy="3645916"/>
        </p:xfrm>
        <a:graphic>
          <a:graphicData uri="http://schemas.openxmlformats.org/drawingml/2006/table">
            <a:tbl>
              <a:tblPr/>
              <a:tblGrid>
                <a:gridCol w="429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8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89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9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小王大学毕业后报名参加西部开发志愿者项目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积极履行义务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44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公司未经原告许可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使用了原告被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AI化后的声音被判侵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法律只有保护作用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9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罗先生实名举报某科技公司员工危害国家安全的行为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积极行使监督权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44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余某某因拐卖儿童被判处死刑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剥夺政治权利终身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其行为属于民事违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O_5_AN.14_1#420d12f7b?vcp=1&amp;pid=d612c3de5&amp;color=0,0,0&amp;vtp=1&amp;answeroption=C"/>
          <p:cNvSpPr txBox="1"/>
          <p:nvPr/>
        </p:nvSpPr>
        <p:spPr>
          <a:xfrm>
            <a:off x="553624" y="3595243"/>
            <a:ext cx="587375" cy="563880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a4b08f363?vcp=1&amp;pid=d612c3de5&amp;color=0,0,0&amp;vtp=1&amp;bt=1&amp;bbb=1&amp;hb=1"/>
          <p:cNvSpPr/>
          <p:nvPr/>
        </p:nvSpPr>
        <p:spPr>
          <a:xfrm>
            <a:off x="576072" y="201486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8.南宁市某小学的覃同学入选2024年广西“新时代好少年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”。她是广西革命纪念馆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小木棉”志愿讲解员，带团讲解革命先烈事迹超过100场次；她还是广西“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桂志愿”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平台的一名志愿者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，积极参加垃圾分类宣传活动</a:t>
            </a:r>
            <a:r>
              <a:rPr lang="en-US" altLang="zh-CN" sz="24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覃同学的事迹启示我们要 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15_2#a4b08f363.choices?vcp=1&amp;pid=d612c3de5&amp;color=0,0,0&amp;vtp=1&amp;bbb=1"/>
          <p:cNvSpPr/>
          <p:nvPr/>
        </p:nvSpPr>
        <p:spPr>
          <a:xfrm>
            <a:off x="576072" y="371569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A.积极实践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，服务社会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.遵守制度，维护规则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.走出国门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，展示风采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.直面挫折，努力拼搏</a:t>
            </a:r>
            <a:endParaRPr lang="en-US" altLang="zh-CN" sz="2400" dirty="0"/>
          </a:p>
        </p:txBody>
      </p:sp>
      <p:sp>
        <p:nvSpPr>
          <p:cNvPr id="5" name="QC_5_AN.16_1#a4b08f363.bracket?vcp=1&amp;pid=d612c3de5&amp;color=0,0,0&amp;vpa=7&amp;vtp=1&amp;answeroption=A"/>
          <p:cNvSpPr txBox="1"/>
          <p:nvPr/>
        </p:nvSpPr>
        <p:spPr>
          <a:xfrm>
            <a:off x="449072" y="377411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a67ebe7bf?sp=1&amp;vcp=1&amp;pid=d612c3de5&amp;color=0,0,0&amp;mp=1&amp;vtp=1&amp;bt=1&amp;bbb=1&amp;hb=1"/>
          <p:cNvSpPr/>
          <p:nvPr/>
        </p:nvSpPr>
        <p:spPr>
          <a:xfrm>
            <a:off x="576072" y="1444630"/>
            <a:ext cx="10954512" cy="223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9.2024年9月29日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，中华人民共和国国家勋章和国家荣誉称号颁授仪式在人民大会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堂隆重举行。此次勋章和荣誉获得者都是为新中国建设和发展作出杰出贡献的功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勋模范人物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：有的人一生为国，圆梦飞天；有的人严谨治学，救死扶伤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；有的人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躬耕农业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，持之以恒</a:t>
            </a:r>
            <a:r>
              <a:rPr lang="en-US" altLang="zh-CN" sz="24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他们的事迹启示我们要(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17_2#a67ebe7bf?vcp=1&amp;pid=d612c3de5&amp;color=0,0,0&amp;vtp=1&amp;bbb=1&amp;hb=1"/>
          <p:cNvSpPr/>
          <p:nvPr/>
        </p:nvSpPr>
        <p:spPr>
          <a:xfrm>
            <a:off x="576072" y="369156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①弘扬以改革创新为核心的民族精神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②放弃个人梦想，全力支持国家发展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③发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扬实干精神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，在奋斗中实现人生价值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④做到无私奉献，在平凡工作中践行使命</a:t>
            </a:r>
            <a:endParaRPr lang="en-US" altLang="zh-CN" sz="2400" dirty="0"/>
          </a:p>
        </p:txBody>
      </p:sp>
      <p:sp>
        <p:nvSpPr>
          <p:cNvPr id="5" name="QC_5_BD.17_3#a67ebe7bf.choices?vcp=1&amp;pid=d612c3de5&amp;color=0,0,0&amp;vtp=1&amp;bbb=1"/>
          <p:cNvSpPr/>
          <p:nvPr/>
        </p:nvSpPr>
        <p:spPr>
          <a:xfrm>
            <a:off x="576072" y="48472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18_1#a67ebe7bf.bracket?vcp=1&amp;pid=d612c3de5&amp;color=0,0,0&amp;mp=1&amp;vpa=8&amp;vtp=1&amp;answeroption=D"/>
          <p:cNvSpPr txBox="1"/>
          <p:nvPr/>
        </p:nvSpPr>
        <p:spPr>
          <a:xfrm>
            <a:off x="8815197" y="48802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312d23656?sp=1&amp;vcp=1&amp;pid=d612c3de5&amp;color=0,0,0&amp;vtp=1&amp;bt=1&amp;bbb=1&amp;hb=1"/>
          <p:cNvSpPr/>
          <p:nvPr/>
        </p:nvSpPr>
        <p:spPr>
          <a:xfrm>
            <a:off x="576072" y="1990730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10.2024年12月4日是我国第十一个国家宪法日，南宁市开展送法下乡、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法治大讲堂、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宪法护航成长路等多种活动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开展这些活动有利于(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19_2#312d23656?vcp=1&amp;pid=d612c3de5&amp;color=0,0,0&amp;vtp=1&amp;bbb=1&amp;hb=1"/>
          <p:cNvSpPr/>
          <p:nvPr/>
        </p:nvSpPr>
        <p:spPr>
          <a:xfrm>
            <a:off x="576072" y="314546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①提高公民道德素养，不断适应社会的发展</a:t>
            </a:r>
            <a:r>
              <a:rPr lang="en-US" altLang="zh-CN" sz="24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②普及宪法常识，</a:t>
            </a:r>
            <a:r>
              <a:rPr lang="en-US" altLang="zh-CN" sz="24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增强全社会宪法意识</a:t>
            </a:r>
            <a:r>
              <a:rPr lang="en-US" altLang="zh-CN" sz="2400" b="1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营造法治氛围，让宪法精神深入人心</a:t>
            </a:r>
            <a:r>
              <a:rPr lang="en-US" altLang="zh-CN" sz="24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④推动法治实践，促进宪法发展和完善</a:t>
            </a:r>
            <a:endParaRPr lang="en-US" altLang="zh-CN" sz="2400" spc="-50" dirty="0"/>
          </a:p>
        </p:txBody>
      </p:sp>
      <p:sp>
        <p:nvSpPr>
          <p:cNvPr id="5" name="QC_5_BD.19_3#312d23656.choices?vcp=1&amp;pid=d612c3de5&amp;color=0,0,0&amp;vtp=1&amp;bbb=1"/>
          <p:cNvSpPr/>
          <p:nvPr/>
        </p:nvSpPr>
        <p:spPr>
          <a:xfrm>
            <a:off x="576072" y="43011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20_1#312d23656.bracket?vcp=1&amp;pid=d612c3de5&amp;color=0,0,0&amp;vpa=9&amp;vtp=1&amp;answeroption=C"/>
          <p:cNvSpPr txBox="1"/>
          <p:nvPr/>
        </p:nvSpPr>
        <p:spPr>
          <a:xfrm>
            <a:off x="6026912" y="43341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f82aa9ab1?sp=1&amp;vcp=1&amp;pid=d612c3de5&amp;color=0,0,0&amp;mp=1&amp;vtp=1&amp;bt=1&amp;bbb=1&amp;hb=1"/>
          <p:cNvSpPr/>
          <p:nvPr/>
        </p:nvSpPr>
        <p:spPr>
          <a:xfrm>
            <a:off x="576072" y="144463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11.2024年是全国人民代表大会成立70周年。2024年3月，近3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000名全国人大代表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相聚北京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，共商国是，寻求“最大公约数”，画出国家治理“最大同心圆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”。这表明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21_2#f82aa9ab1?vcp=1&amp;pid=d612c3de5&amp;color=0,0,0&amp;vtp=1&amp;bbb=1&amp;hb=1"/>
          <p:cNvSpPr/>
          <p:nvPr/>
        </p:nvSpPr>
        <p:spPr>
          <a:xfrm>
            <a:off x="576072" y="3145468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①人大是我国最高国家权力机关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②全国人大是我国的根本政治制度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③人民代表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大会制度是符合中国国情和实际的好制度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④人民代表大会制度是人民掌握国家政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权的根本途径</a:t>
            </a:r>
            <a:endParaRPr lang="en-US" altLang="zh-CN" sz="2400" dirty="0"/>
          </a:p>
        </p:txBody>
      </p:sp>
      <p:sp>
        <p:nvSpPr>
          <p:cNvPr id="5" name="QC_5_BD.21_3#f82aa9ab1.choices?vcp=1&amp;pid=d612c3de5&amp;color=0,0,0&amp;vtp=1&amp;bbb=1"/>
          <p:cNvSpPr/>
          <p:nvPr/>
        </p:nvSpPr>
        <p:spPr>
          <a:xfrm>
            <a:off x="576072" y="48472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22_1#f82aa9ab1.bracket?vcp=1&amp;pid=d612c3de5&amp;color=0,0,0&amp;mp=1&amp;vpa=10&amp;vtp=1&amp;answeroption=D"/>
          <p:cNvSpPr txBox="1"/>
          <p:nvPr/>
        </p:nvSpPr>
        <p:spPr>
          <a:xfrm>
            <a:off x="8815197" y="48802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3_1#0a0c1cff3?sp=1&amp;vcp=1&amp;pid=d612c3de5&amp;color=0,0,0&amp;vtp=1&amp;bt=1&amp;bbb=1&amp;hb=1"/>
          <p:cNvSpPr/>
          <p:nvPr/>
        </p:nvSpPr>
        <p:spPr>
          <a:xfrm>
            <a:off x="576072" y="1717680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12.节俭朴素，力戒奢靡。制止餐饮浪费不是小问题，而是事关国计民生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、粮食安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全的大问题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。有效遏制“餐桌上的浪费”，夯实“舌尖上的防线”，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23_2#0a0c1cff3?vcp=1&amp;pid=d612c3de5&amp;color=0,0,0&amp;vtp=1&amp;bbb=1&amp;hb=1"/>
          <p:cNvSpPr/>
          <p:nvPr/>
        </p:nvSpPr>
        <p:spPr>
          <a:xfrm>
            <a:off x="576072" y="2872418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①公民要增强节约粮食的意识，自觉尊法守法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②司法机关要加大对违法违规行为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的执法力度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③行政机关公正裁定食品浪费相关案件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④社会加强宣传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，减少餐饮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浪费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，树立节约新风</a:t>
            </a:r>
            <a:endParaRPr lang="en-US" altLang="zh-CN" sz="2400" dirty="0"/>
          </a:p>
        </p:txBody>
      </p:sp>
      <p:sp>
        <p:nvSpPr>
          <p:cNvPr id="5" name="QC_5_BD.23_3#0a0c1cff3.choices?vcp=1&amp;pid=d612c3de5&amp;color=0,0,0&amp;vtp=1&amp;bbb=1"/>
          <p:cNvSpPr/>
          <p:nvPr/>
        </p:nvSpPr>
        <p:spPr>
          <a:xfrm>
            <a:off x="576072" y="457421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24_1#0a0c1cff3.bracket?vcp=1&amp;pid=d612c3de5&amp;color=0,0,0&amp;vpa=11&amp;vtp=1&amp;answeroption=B"/>
          <p:cNvSpPr txBox="1"/>
          <p:nvPr/>
        </p:nvSpPr>
        <p:spPr>
          <a:xfrm>
            <a:off x="3250692" y="460723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080a7d3d5?vcp=1&amp;pid=d612c3de5&amp;color=0,0,0&amp;mp=1&amp;vtp=1&amp;bt=1&amp;bbb=1&amp;hb=1"/>
          <p:cNvSpPr/>
          <p:nvPr/>
        </p:nvSpPr>
        <p:spPr>
          <a:xfrm>
            <a:off x="576072" y="201486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13.在车站、码头、医院等公共场所设置老年人专用通道或者老年人窗口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；用人单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位通过公开招聘的方式录用新员工；建立并完善覆盖城乡的医疗和社会保障制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</a:t>
            </a:r>
            <a:r>
              <a:rPr lang="en-US" altLang="zh-CN" sz="24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从总体上看，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这些举措有利于(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25_2#080a7d3d5.choices?vcp=1&amp;pid=d612c3de5&amp;color=0,0,0&amp;vtp=1&amp;bbb=1"/>
          <p:cNvSpPr/>
          <p:nvPr/>
        </p:nvSpPr>
        <p:spPr>
          <a:xfrm>
            <a:off x="576072" y="371569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.维护社会公平正义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.杜绝侵权行为发生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C.形成互帮互助风尚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.保障老年人的特权</a:t>
            </a:r>
            <a:endParaRPr lang="en-US" altLang="zh-CN" sz="2400" dirty="0"/>
          </a:p>
        </p:txBody>
      </p:sp>
      <p:sp>
        <p:nvSpPr>
          <p:cNvPr id="5" name="QC_5_AN.26_1#080a7d3d5.bracket?vcp=1&amp;pid=d612c3de5&amp;color=0,0,0&amp;mp=1&amp;vpa=12&amp;vtp=1&amp;answeroption=A"/>
          <p:cNvSpPr txBox="1"/>
          <p:nvPr/>
        </p:nvSpPr>
        <p:spPr>
          <a:xfrm>
            <a:off x="449072" y="377411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7_1#8736e7fd6?sp=1&amp;vcp=1&amp;pid=d612c3de5&amp;color=0,0,0&amp;vtp=1&amp;bt=1&amp;bbb=1"/>
          <p:cNvSpPr/>
          <p:nvPr/>
        </p:nvSpPr>
        <p:spPr>
          <a:xfrm>
            <a:off x="576072" y="1037241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14.右边漫画《数电发票优点多》（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数电发票指全面数字化的电子发票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pic>
        <p:nvPicPr>
          <p:cNvPr id="4" name="QC_5_BD.27_2#8736e7fd6?iti=1&amp;htil=1&amp;vcp=1&amp;pid=d612c3de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4118" y="1642904"/>
            <a:ext cx="4901184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27_3#8736e7fd6?iti=1&amp;htil=1&amp;vcp=1&amp;pid=d612c3de5&amp;color=0,0,0&amp;vtp=1&amp;bbb=1"/>
          <p:cNvSpPr/>
          <p:nvPr/>
        </p:nvSpPr>
        <p:spPr>
          <a:xfrm>
            <a:off x="6658222" y="5142516"/>
            <a:ext cx="2212975" cy="8950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数电发票优点多</a:t>
            </a:r>
            <a:endParaRPr lang="en-US" altLang="zh-CN" sz="2400" dirty="0"/>
          </a:p>
        </p:txBody>
      </p:sp>
      <p:sp>
        <p:nvSpPr>
          <p:cNvPr id="6" name="QC_5_BD.27_4#8736e7fd6.choices?htil=1&amp;vcp=1&amp;pid=d612c3de5&amp;color=0,0,0&amp;vtp=1&amp;bbb=1"/>
          <p:cNvSpPr/>
          <p:nvPr/>
        </p:nvSpPr>
        <p:spPr>
          <a:xfrm>
            <a:off x="576072" y="1561678"/>
            <a:ext cx="5916168" cy="223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A.体现创新让生活更美好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.说明改革是第一生产力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.增加了商家的运营成本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.限制民众对发票的选择</a:t>
            </a:r>
            <a:endParaRPr lang="en-US" altLang="zh-CN" sz="2400" dirty="0"/>
          </a:p>
        </p:txBody>
      </p:sp>
      <p:sp>
        <p:nvSpPr>
          <p:cNvPr id="7" name="QC_5_AN.28_1#8736e7fd6.bracket?vcp=1&amp;pid=d612c3de5&amp;color=0,0,0&amp;vpa=13&amp;vtp=1&amp;answeroption=A"/>
          <p:cNvSpPr txBox="1"/>
          <p:nvPr/>
        </p:nvSpPr>
        <p:spPr>
          <a:xfrm>
            <a:off x="449072" y="162009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b3b8d95aa?sp=1&amp;vcp=1&amp;pid=d612c3de5&amp;color=0,0,0&amp;vtp=1&amp;bt=1&amp;bbb=1&amp;hb=1"/>
          <p:cNvSpPr/>
          <p:nvPr/>
        </p:nvSpPr>
        <p:spPr>
          <a:xfrm>
            <a:off x="576072" y="144463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15.历经40多年的艰苦奋战，2024年11月28日，全长3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046公里的塔克拉玛干绿色阻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沙防护带工程实现全面锁边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“合龙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”。我们用绿色阻沙防护带围起这个中国最大的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流动沙漠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，为应对全球气候变化挑战筑起了“绿色长城”。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这项工程(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29_2#b3b8d95aa?vcp=1&amp;pid=d612c3de5&amp;color=0,0,0&amp;vtp=1&amp;bbb=1&amp;hb=1"/>
          <p:cNvSpPr/>
          <p:nvPr/>
        </p:nvSpPr>
        <p:spPr>
          <a:xfrm>
            <a:off x="576072" y="3145468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①标志着中国成为森林覆盖率最高的国家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②为应对全球气候变化挑战作出重要贡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献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③是一代代防沙治沙人久久为功、接续努力的成果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④将会彻底把荒漠变成绿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，把生命与死亡分隔开</a:t>
            </a:r>
            <a:endParaRPr lang="en-US" altLang="zh-CN" sz="2400" dirty="0"/>
          </a:p>
        </p:txBody>
      </p:sp>
      <p:sp>
        <p:nvSpPr>
          <p:cNvPr id="5" name="QC_5_BD.29_3#b3b8d95aa.choices?vcp=1&amp;pid=d612c3de5&amp;color=0,0,0&amp;vtp=1&amp;bbb=1"/>
          <p:cNvSpPr/>
          <p:nvPr/>
        </p:nvSpPr>
        <p:spPr>
          <a:xfrm>
            <a:off x="576072" y="48472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30_1#b3b8d95aa.bracket?vcp=1&amp;pid=d612c3de5&amp;color=0,0,0&amp;vpa=14&amp;vtp=1&amp;answeroption=C"/>
          <p:cNvSpPr txBox="1"/>
          <p:nvPr/>
        </p:nvSpPr>
        <p:spPr>
          <a:xfrm>
            <a:off x="6026912" y="48802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3ba059154?sp=1&amp;vcp=1&amp;pid=d612c3de5&amp;color=0,0,0&amp;vtp=1&amp;bt=1&amp;bbb=1&amp;hb=1"/>
          <p:cNvSpPr/>
          <p:nvPr/>
        </p:nvSpPr>
        <p:spPr>
          <a:xfrm>
            <a:off x="576072" y="1251617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16.2024年是《粤港澳大湾区发展规划纲要》发布5周年。近年来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，粤港澳大湾区成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为中国开放程度最高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、经济活力最强的区域之一。</a:t>
            </a:r>
            <a:endParaRPr lang="en-US" altLang="zh-CN" sz="2400" dirty="0"/>
          </a:p>
        </p:txBody>
      </p:sp>
      <p:graphicFrame>
        <p:nvGraphicFramePr>
          <p:cNvPr id="20" name="QC_5_BD.31_2#3ba059154?colgroup=35&amp;vcp=1&amp;pid=d612c3de5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02433"/>
              </p:ext>
            </p:extLst>
          </p:nvPr>
        </p:nvGraphicFramePr>
        <p:xfrm>
          <a:off x="576072" y="2487581"/>
          <a:ext cx="10936224" cy="2422017"/>
        </p:xfrm>
        <a:graphic>
          <a:graphicData uri="http://schemas.openxmlformats.org/drawingml/2006/table">
            <a:tbl>
              <a:tblPr/>
              <a:tblGrid>
                <a:gridCol w="1093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2201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◇“深圳-香港-广州”科技集群全球创新指数连续5年排名位居第二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香港2023年获选为全球投资环境排名第一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企业经营环境亚太区第一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全球第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2023年粤港澳大湾区经济总量突破14万亿元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5年增长了3.2万亿元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综合实力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再上台阶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BD.31_3#3ba059154?vcp=1&amp;pid=d612c3de5&amp;color=0,0,0&amp;vtp=1&amp;bbb=1"/>
          <p:cNvSpPr/>
          <p:nvPr/>
        </p:nvSpPr>
        <p:spPr>
          <a:xfrm>
            <a:off x="576072" y="5040281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粤港澳大湾区建设(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3ba059154?vcp=1&amp;pid=d612c3de5&amp;color=0,0,0&amp;mp=1&amp;vtp=1&amp;bt=1&amp;bbb=1&amp;hb=1"/>
          <p:cNvSpPr/>
          <p:nvPr/>
        </p:nvSpPr>
        <p:spPr>
          <a:xfrm>
            <a:off x="576072" y="229426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①是推动“一国两制”事业发展的成功实践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②是壮大经济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，促进民族地区发展的重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要举措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③有利于港澳与祖国内地优势互补、共同发展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④有利于打造两岸共同市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，推动两岸融合发展</a:t>
            </a:r>
            <a:endParaRPr lang="en-US" altLang="zh-CN" sz="2400" dirty="0"/>
          </a:p>
        </p:txBody>
      </p:sp>
      <p:sp>
        <p:nvSpPr>
          <p:cNvPr id="3" name="QC_5_BD.33_2#3ba059154.choices?vcp=1&amp;pid=d612c3de5&amp;color=0,0,0&amp;vtp=1&amp;bbb=1"/>
          <p:cNvSpPr/>
          <p:nvPr/>
        </p:nvSpPr>
        <p:spPr>
          <a:xfrm>
            <a:off x="576072" y="399763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4" name="QC_5_AN.32_1#3ba059154.bracket?vcp=1&amp;pid=d612c3de5&amp;color=0,0,0&amp;vpa=15&amp;vtp=1&amp;answeroption=B"/>
          <p:cNvSpPr txBox="1"/>
          <p:nvPr/>
        </p:nvSpPr>
        <p:spPr>
          <a:xfrm>
            <a:off x="3250692" y="403065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ac5a4a573?vcp=1&amp;pid=d612c3de5&amp;color=0,0,0&amp;vtp=1&amp;bt=1&amp;bbb=1&amp;hb=1"/>
          <p:cNvSpPr/>
          <p:nvPr/>
        </p:nvSpPr>
        <p:spPr>
          <a:xfrm>
            <a:off x="576072" y="539986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17.在2025年1月16日“世界市长对话·南宁”活动上，市长们共话发展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，联合发布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南宁倡议》，推动14个合作项目签约，对外合作投资超33亿元人民币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，涵盖了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友好城市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、教育、旅游、物流运输等多个不同领域。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此次活动(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34_2#ac5a4a573.choices?vcp=1&amp;pid=d612c3de5&amp;color=0,0,0&amp;vtp=1&amp;bbb=1"/>
          <p:cNvSpPr/>
          <p:nvPr/>
        </p:nvSpPr>
        <p:spPr>
          <a:xfrm>
            <a:off x="576072" y="2240823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.消除了世界各城市之间的差异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.全面提升了南宁市的国际地位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C.符合合作与发展的时代主题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.深化了各国城市经贸文化合作</a:t>
            </a:r>
            <a:endParaRPr lang="en-US" altLang="zh-CN" sz="2400" dirty="0"/>
          </a:p>
        </p:txBody>
      </p:sp>
      <p:sp>
        <p:nvSpPr>
          <p:cNvPr id="5" name="QC_5_BD.36_1#08293ea75?vcp=1&amp;pid=d612c3de5&amp;color=0,0,0&amp;vtp=1&amp;bbb=1&amp;hb=1"/>
          <p:cNvSpPr/>
          <p:nvPr/>
        </p:nvSpPr>
        <p:spPr>
          <a:xfrm>
            <a:off x="576072" y="3396524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18.鲁班工坊是中国职业教育国际知名品牌。共建“一带一路”倡议实施以来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已在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20多个国家建立了鲁班工坊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，旨在面向合作国家培养适应其经济社会发展急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需的高素质技术技能人才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。“鲁班”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出海(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7" name="QC_5_BD.36_2#08293ea75.choices?vcp=1&amp;pid=d612c3de5&amp;color=0,0,0&amp;vtp=1&amp;bbb=1"/>
          <p:cNvSpPr/>
          <p:nvPr/>
        </p:nvSpPr>
        <p:spPr>
          <a:xfrm>
            <a:off x="576072" y="5098324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.表明中国始终致力于维护世界和平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.为世界贡献了中国智慧和中国经验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.给中国“走出去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”发展战略带来挑战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.表明我国积极参与全球各领域的治理</a:t>
            </a:r>
            <a:endParaRPr lang="en-US" altLang="zh-CN" sz="2400" dirty="0"/>
          </a:p>
        </p:txBody>
      </p:sp>
      <p:sp>
        <p:nvSpPr>
          <p:cNvPr id="8" name="QC_5_AN.35_1#ac5a4a573.bracket?vcp=1&amp;pid=d612c3de5&amp;color=0,0,0&amp;vpa=16&amp;vtp=1&amp;answeroption=D"/>
          <p:cNvSpPr txBox="1"/>
          <p:nvPr/>
        </p:nvSpPr>
        <p:spPr>
          <a:xfrm>
            <a:off x="6033262" y="2870743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  <p:sp>
        <p:nvSpPr>
          <p:cNvPr id="9" name="QC_5_AN.37_1#08293ea75.bracket?vcp=1&amp;pid=d612c3de5&amp;color=0,0,0&amp;vpa=17&amp;vtp=1&amp;answeroption=B"/>
          <p:cNvSpPr txBox="1"/>
          <p:nvPr/>
        </p:nvSpPr>
        <p:spPr>
          <a:xfrm>
            <a:off x="6033262" y="515674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782c1f5?vcp=1&amp;pid=a42c2c756&amp;color=0,0,0&amp;vtp=1&amp;bt=1&amp;bbb=1"/>
          <p:cNvSpPr/>
          <p:nvPr/>
        </p:nvSpPr>
        <p:spPr>
          <a:xfrm>
            <a:off x="576072" y="539496"/>
            <a:ext cx="10954512" cy="7213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二、非选择题（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本大题共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小题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600" dirty="0"/>
          </a:p>
        </p:txBody>
      </p:sp>
      <p:sp>
        <p:nvSpPr>
          <p:cNvPr id="3" name="QO_5_BD.38_1#abc23de0a?vcp=1&amp;pid=15782c1f5&amp;color=0,0,0&amp;vtp=1&amp;bbb=1"/>
          <p:cNvSpPr/>
          <p:nvPr/>
        </p:nvSpPr>
        <p:spPr>
          <a:xfrm>
            <a:off x="576072" y="111708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19.（6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400" dirty="0"/>
          </a:p>
        </p:txBody>
      </p:sp>
      <p:pic>
        <p:nvPicPr>
          <p:cNvPr id="4" name="QO_5_BD.38_2#abc23de0a?vcp=1&amp;pid=15782c1f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776" y="1730058"/>
            <a:ext cx="883310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_3#abc23de0a?vcp=1&amp;pid=15782c1f5&amp;color=0,0,0&amp;mp=1&amp;vtp=1&amp;bt=1&amp;bbb=1"/>
          <p:cNvSpPr/>
          <p:nvPr/>
        </p:nvSpPr>
        <p:spPr>
          <a:xfrm>
            <a:off x="576072" y="2572390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运用生命的相关知识，谈谈上述对话给你的启示。</a:t>
            </a:r>
            <a:endParaRPr lang="en-US" altLang="zh-CN" sz="2400" dirty="0"/>
          </a:p>
        </p:txBody>
      </p:sp>
      <p:sp>
        <p:nvSpPr>
          <p:cNvPr id="3" name="QO_5_AN.39_1#abc23de0a?vcp=1&amp;pid=15782c1f5&amp;color=0,0,0&amp;vtp=1&amp;bbb=1&amp;hb=1"/>
          <p:cNvSpPr/>
          <p:nvPr/>
        </p:nvSpPr>
        <p:spPr>
          <a:xfrm>
            <a:off x="576072" y="3096827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①爱护身体，强健体魄。②滋养心灵，不断丰富自己的精神世界。③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敬畏生命，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关切他人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，善待他人。（每点2分，共6分）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_1#6a6624a87?sp=1&amp;vcp=1&amp;pid=15782c1f5&amp;color=0,0,0&amp;vtp=1&amp;bt=1&amp;bbb=1&amp;hb=1"/>
          <p:cNvSpPr/>
          <p:nvPr/>
        </p:nvSpPr>
        <p:spPr>
          <a:xfrm>
            <a:off x="576072" y="1411891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20.（11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）国无防不立，民无防不安。新修订的《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中华人民共和国国防教育法》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2024年9月21日起施行。某校九年级（1）班组织了相关研学活动，请你参与。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材料一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第一组同学展示了该法修订过程的简要流程图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400" dirty="0"/>
          </a:p>
        </p:txBody>
      </p:sp>
      <p:pic>
        <p:nvPicPr>
          <p:cNvPr id="3" name="QO_5_BD.40_2#6a6624a87?vcp=1&amp;pid=15782c1f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" y="3193955"/>
            <a:ext cx="10908792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1_1#9c87db54f?vcp=1&amp;pid=6a6624a87&amp;color=0,0,0&amp;vtp=1&amp;bt=1&amp;bbb=1"/>
          <p:cNvSpPr/>
          <p:nvPr/>
        </p:nvSpPr>
        <p:spPr>
          <a:xfrm>
            <a:off x="576072" y="1750700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（1）根据流程图，运用所学知识，对国防教育法的修订过程进行解读。（6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3" name="QO_6_AN.42_1#9c87db54f?vcp=1&amp;pid=6a6624a87&amp;color=0,0,0&amp;vtp=1&amp;bbb=1&amp;hb=1"/>
          <p:cNvSpPr/>
          <p:nvPr/>
        </p:nvSpPr>
        <p:spPr>
          <a:xfrm>
            <a:off x="576072" y="2272597"/>
            <a:ext cx="10954512" cy="279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①全国人大常委会制定国防教育法，行使立法权；法律由国家制定或认可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；法治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要求实行良法之治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。②全国人大常委会公开征集意见并审核通过，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遵循科学立法、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民主立法的原则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。③国家主席通过主席令颁布法律，履行了公布法律的职权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我国坚持依法治国的基本方略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，不断完善我国的法律体系。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⑤我国坚持党领导立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，体现国家对国防教育的高度重视。（答出任意三点即可，每点2分，共6分）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444ecfa?vcp=1&amp;pid=6a6624a87&amp;color=0,0,0&amp;vtp=1&amp;bt=1&amp;bbb=1"/>
          <p:cNvSpPr/>
          <p:nvPr/>
        </p:nvSpPr>
        <p:spPr>
          <a:xfrm>
            <a:off x="576072" y="539986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第二组同学找到了该法修改的部分法律条文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400" dirty="0"/>
          </a:p>
        </p:txBody>
      </p:sp>
      <p:graphicFrame>
        <p:nvGraphicFramePr>
          <p:cNvPr id="27" name="P_6_BD#90444ecfa?colgroup=35&amp;vcp=1&amp;pid=6a6624a87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942547"/>
              </p:ext>
            </p:extLst>
          </p:nvPr>
        </p:nvGraphicFramePr>
        <p:xfrm>
          <a:off x="576072" y="1143109"/>
          <a:ext cx="10936224" cy="2409317"/>
        </p:xfrm>
        <a:graphic>
          <a:graphicData uri="http://schemas.openxmlformats.org/drawingml/2006/table">
            <a:tbl>
              <a:tblPr/>
              <a:tblGrid>
                <a:gridCol w="1093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0931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国家在全体公民中开展以爱国主义为核心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以履行国防义务为目的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与国防和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军队建设有关的理论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知识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技能以及科技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法律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心理等方面的国防教育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小学和初级中学应当将国防教育的内容纳入有关课程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将课堂教学与课外活动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相结合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使小学生具备一定的国防意识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初中学生掌握初步的国防知识和国防技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6_BD#90444ecfa?vcp=1&amp;pid=6a6624a87&amp;color=0,0,0&amp;vtp=1&amp;bbb=1"/>
          <p:cNvSpPr/>
          <p:nvPr/>
        </p:nvSpPr>
        <p:spPr>
          <a:xfrm>
            <a:off x="576072" y="3683109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对此，甲、乙两名同学有如下讨论：</a:t>
            </a:r>
            <a:endParaRPr lang="en-US" altLang="zh-CN" sz="2400" dirty="0"/>
          </a:p>
        </p:txBody>
      </p:sp>
      <p:pic>
        <p:nvPicPr>
          <p:cNvPr id="5" name="P_6_BD#90444ecfa?vcp=1&amp;pid=6a6624a8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016" y="4294868"/>
            <a:ext cx="955548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f424d688d?vcp=1&amp;pid=6a6624a87&amp;color=0,0,0&amp;mp=1&amp;vtp=1&amp;bt=1&amp;bbb=1"/>
          <p:cNvSpPr/>
          <p:nvPr/>
        </p:nvSpPr>
        <p:spPr>
          <a:xfrm>
            <a:off x="576072" y="927740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（2）根据材料，运用所学知识，综合评析两名同学的观点。（5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3" name="QO_6_AN.44_1#f424d688d?vcp=1&amp;pid=6a6624a87&amp;color=0,0,0&amp;vtp=1&amp;bbb=1&amp;hb=1"/>
          <p:cNvSpPr/>
          <p:nvPr/>
        </p:nvSpPr>
        <p:spPr>
          <a:xfrm>
            <a:off x="576072" y="1449637"/>
            <a:ext cx="10954512" cy="4470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①两名同学的观点错误。（1分）②该法的颁布有利于培养爱国情感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。良法反映最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广大人民群众的意志和利益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，反映社会发展的规律，维护公民的基本权利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公平正义要求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，促进人与社会的共同发展。③该法明确了权利与义务的关系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。公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民的权利与义务相互依存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、相互促进。权利的实现需要义务的履行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，义务的履行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促进权利的实现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。公民既是合法权利的享有者，又是法定义务的承担者。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④为全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民国防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“护航”，还需要国家严格执法、公正司法和全民守法；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法治和德治相结合，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加强宣传教育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；公民增强国防意识，坚持权利与义务相统一，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提高社会责任感等。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②③④每点2分，答出任意两点即可，共4分）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5_1#17a2103f8?sp=1&amp;vcp=1&amp;pid=15782c1f5&amp;color=0,0,0&amp;vtp=1&amp;bt=1&amp;bbb=1&amp;hb=1"/>
          <p:cNvSpPr/>
          <p:nvPr/>
        </p:nvSpPr>
        <p:spPr>
          <a:xfrm>
            <a:off x="576072" y="611510"/>
            <a:ext cx="10954512" cy="391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21.（12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）【六尺巷里天地宽】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素材一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习近平总书记曾考察安徽桐城的六尺巷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重温张吴礼让典故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六尺巷有一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段引人深思的历史故事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清康熙年间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文华殿大学士张英的家人与吴姓邻居因宅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基地发生纠纷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张家写信向张英求助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张英在回信中写道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一纸书来只为墙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他三尺又何妨</a:t>
            </a:r>
            <a:r>
              <a:rPr lang="en-US" altLang="zh-CN" sz="24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收到回信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张家主动退让三尺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邻居深受触动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也退让了三尺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六尺巷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由此得名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六尺巷其实很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窄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三人并行都显得拥挤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可六尺巷又很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4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400" dirty="0">
              <a:latin typeface="SimSun" panose="02010600030101010101" pitchFamily="2" charset="-122"/>
            </a:endParaRPr>
          </a:p>
        </p:txBody>
      </p:sp>
      <p:sp>
        <p:nvSpPr>
          <p:cNvPr id="3" name="QO_6_BD.46_1#4acd447d8?vcp=1&amp;pid=17a2103f8&amp;color=0,0,0&amp;vtp=1&amp;bbb=1"/>
          <p:cNvSpPr/>
          <p:nvPr/>
        </p:nvSpPr>
        <p:spPr>
          <a:xfrm>
            <a:off x="576072" y="450944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（1）结合所学知识，说说六尺巷“宽”在哪里。（4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4" name="QO_6_AN.47_1#4acd447d8?vcp=1&amp;pid=17a2103f8&amp;color=0,0,0&amp;vtp=1&amp;bbb=1&amp;hb=1"/>
          <p:cNvSpPr/>
          <p:nvPr/>
        </p:nvSpPr>
        <p:spPr>
          <a:xfrm>
            <a:off x="576072" y="5032307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①宽容、礼让、以和为贵的中华传统美德。②邻里之间相互尊重、以礼待人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、和谐的社会主义核心价值观。（答出任意两点即可，每点2分，共4分）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0d5bd858?vcp=1&amp;pid=17a2103f8&amp;color=0,0,0&amp;vtp=1&amp;bt=1&amp;bbb=1&amp;hb=1"/>
          <p:cNvSpPr/>
          <p:nvPr/>
        </p:nvSpPr>
        <p:spPr>
          <a:xfrm>
            <a:off x="576072" y="599091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素材二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在新时代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六尺巷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被激发出新的生命力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六尺巷调解法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成为基层治理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的一大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法宝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续写着和谐的故事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400" dirty="0"/>
          </a:p>
        </p:txBody>
      </p:sp>
      <p:graphicFrame>
        <p:nvGraphicFramePr>
          <p:cNvPr id="30" name="P_6_BD#e0d5bd858?colgroup=4,30&amp;vcp=1&amp;pid=17a2103f8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731894"/>
              </p:ext>
            </p:extLst>
          </p:nvPr>
        </p:nvGraphicFramePr>
        <p:xfrm>
          <a:off x="576072" y="1835055"/>
          <a:ext cx="10917936" cy="440639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54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桐城市矛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盾纠纷调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处化解中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因邻里纠纷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劳资纠纷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房产纠纷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市场纠纷错综复杂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仅靠某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一部门难以及时有效解决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桐城市成立矛盾纠纷调处化解中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把十几个政府部门集中起来设置窗口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一站式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受理居民难题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记录群众诉求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并给出办理限期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高效地解决了百姓的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心头事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09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市场监督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管理所里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永红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暖心工作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桐城市文昌市场监督管理所副所长方永红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长期从事消费维权工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摸索出了一套工作法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即热心接待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精心研判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耐心倾听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尽心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办理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诚心反馈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面对纷争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他会先安抚申诉者的情绪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用法律帮助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双方打开盲区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引导矛盾双方互谅互让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保障和维护消费者合法权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推动市场公平有序发展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_BD#8d64fd879.fixed?vcp=1&amp;color=0,0,0&amp;vtp=1&amp;bbb=1"/>
          <p:cNvSpPr/>
          <p:nvPr/>
        </p:nvSpPr>
        <p:spPr>
          <a:xfrm>
            <a:off x="0" y="2414016"/>
            <a:ext cx="12097512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2025年初中学业水平考试模拟测试卷（六）</a:t>
            </a:r>
            <a:endParaRPr lang="en-US" altLang="zh-CN" sz="4800" dirty="0"/>
          </a:p>
        </p:txBody>
      </p:sp>
      <p:sp>
        <p:nvSpPr>
          <p:cNvPr id="3" name="C_1#8d64fd879.fixed?vcp=1&amp;color=0,0,0&amp;vtp=1&amp;bbb=1"/>
          <p:cNvSpPr/>
          <p:nvPr/>
        </p:nvSpPr>
        <p:spPr>
          <a:xfrm>
            <a:off x="0" y="3419856"/>
            <a:ext cx="12097512" cy="8595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道德与法治部分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e0d5bd858?colgroup=4,30&amp;vcp=1&amp;pid=17a2103f8&amp;color=0,0,0&amp;mp=1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593224"/>
              </p:ext>
            </p:extLst>
          </p:nvPr>
        </p:nvGraphicFramePr>
        <p:xfrm>
          <a:off x="576072" y="2727103"/>
          <a:ext cx="10917936" cy="196545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54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社区里的</a:t>
                      </a:r>
                    </a:p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睦邻会</a:t>
                      </a:r>
                    </a:p>
                    <a:p>
                      <a:pPr marL="0" lvl="0" indent="0" algn="ctr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客厅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由于生活用电问题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业主与物业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开发商之间关系紧张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不少社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区的书记和网格员深入小区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了解群众诉求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并邀请开发商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物业和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业主代表到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睦邻会客厅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一边推动开发商履行义务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另一边发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动社区党员群众带头缴纳所欠电费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最终促使多方达成共识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e0d5bd858?colgroup=4,30&amp;vcp=1&amp;pid=17a2103f8&amp;color=0,0,0&amp;mp=1&amp;vtp=1&amp;bt=1&amp;bbb=1"/>
          <p:cNvSpPr txBox="1"/>
          <p:nvPr/>
        </p:nvSpPr>
        <p:spPr>
          <a:xfrm>
            <a:off x="10878455" y="2097691"/>
            <a:ext cx="615553" cy="50321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400"/>
              </a:lnSpc>
            </a:pPr>
            <a:r>
              <a:rPr lang="zh-CN" altLang="en-US" sz="24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8_1#c58d1d1a8?vcp=1&amp;pid=17a2103f8&amp;color=0,0,0&amp;vtp=1&amp;bt=1&amp;bbb=1&amp;hb=1"/>
          <p:cNvSpPr/>
          <p:nvPr/>
        </p:nvSpPr>
        <p:spPr>
          <a:xfrm>
            <a:off x="576072" y="1196980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（2）结合材料，运用所学知识，说说“六尺巷调解法”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是如何续写和谐故事的。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3" name="QO_6_AN.49_1#c58d1d1a8?vcp=1&amp;pid=17a2103f8&amp;color=0,0,0&amp;vtp=1&amp;bbb=1&amp;hb=1"/>
          <p:cNvSpPr/>
          <p:nvPr/>
        </p:nvSpPr>
        <p:spPr>
          <a:xfrm>
            <a:off x="576072" y="2351718"/>
            <a:ext cx="10954512" cy="335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①政府坚持为人民服务的宗旨，对人民负责，建设服务型政府，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打造高效政府，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提供优质公共服务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，解决百姓的“心头事”。②</a:t>
            </a:r>
            <a:r>
              <a:rPr lang="en-US" altLang="zh-CN" sz="2400" b="1" i="0" dirty="0">
                <a:solidFill>
                  <a:srgbClr val="A0002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“永红暖心工作室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”爱岗敬业的调解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员发扬协商民主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，懂得换位思考，积极调节他人情绪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，使道德与法律共同发挥作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，以理服人，用法劝人。③发扬基层民主，有事好商量，发展协商民主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。“睦邻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会客厅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”协调多方，使大家充分协商，尽可能取得一致意见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，打造共治共享治理格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。（每点2分，共6分）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0_1#aeffc38da?vcp=1&amp;pid=17a2103f8&amp;color=0,0,0&amp;mp=1&amp;vtp=1&amp;bt=1&amp;bbb=1"/>
          <p:cNvSpPr/>
          <p:nvPr/>
        </p:nvSpPr>
        <p:spPr>
          <a:xfrm>
            <a:off x="576072" y="2299340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（3）作为当代中学生，你会如何续写属于自己的“六尺巷”故事？（2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3" name="QO_6_AN.51_1#aeffc38da?vcp=1&amp;pid=17a2103f8&amp;color=0,0,0&amp;vtp=1&amp;bbb=1&amp;hb=1"/>
          <p:cNvSpPr/>
          <p:nvPr/>
        </p:nvSpPr>
        <p:spPr>
          <a:xfrm>
            <a:off x="576072" y="2821237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【示例】①与同学发生矛盾时，主动换位思考。②在小组讨论中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，若与组员意见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不合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，耐心倾听他的想法。③当同学不小心损坏我的物品，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不斤斤计较。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答出任意一点即可，2分。开放性试题，符合题意、言之有理即可得分）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1#119a0f4ae?sp=1&amp;vcp=1&amp;pid=15782c1f5&amp;color=0,0,0&amp;vtp=1&amp;bt=1&amp;bbb=1&amp;hb=1"/>
          <p:cNvSpPr/>
          <p:nvPr/>
        </p:nvSpPr>
        <p:spPr>
          <a:xfrm>
            <a:off x="576072" y="2322989"/>
            <a:ext cx="10954512" cy="223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22.（10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）【人民路上“数”变迁】在中国·国家地名信息库中以“人民路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”为关键词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搜索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，能搜到31个省级行政区和299个地级市里的2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300多条带有“人民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”字眼的道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路街巷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。几乎每一个城市都有一条人民路。接下来，让我们一起看看中国这条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“重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名率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”最高的路——人民路的变迁。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2_2#119a0f4ae?vcp=1&amp;pid=15782c1f5&amp;color=0,0,0&amp;mp=1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539986"/>
            <a:ext cx="10241280" cy="56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3#119a0f4ae?vcp=1&amp;pid=15782c1f5&amp;color=0,0,0&amp;mp=1&amp;vtp=1&amp;bt=1&amp;bbb=1&amp;hb=1"/>
          <p:cNvSpPr/>
          <p:nvPr/>
        </p:nvSpPr>
        <p:spPr>
          <a:xfrm>
            <a:off x="576072" y="2275210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党和政府坚持</a:t>
            </a:r>
            <a:r>
              <a:rPr lang="en-US" altLang="zh-CN" sz="24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的发展思想沿人民路铺陈展开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，承载着人们共同记忆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的人民路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，书写着新的人民故事。</a:t>
            </a:r>
            <a:endParaRPr lang="en-US" altLang="zh-CN" sz="2400" dirty="0"/>
          </a:p>
        </p:txBody>
      </p:sp>
      <p:sp>
        <p:nvSpPr>
          <p:cNvPr id="3" name="QO_6_BD.53_1#3003a9d26?vcp=1&amp;pid=119a0f4ae&amp;color=0,0,0&amp;vtp=1&amp;bbb=1"/>
          <p:cNvSpPr/>
          <p:nvPr/>
        </p:nvSpPr>
        <p:spPr>
          <a:xfrm>
            <a:off x="576072" y="341978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（1）请你将横线部分补充完整。（2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sp>
        <p:nvSpPr>
          <p:cNvPr id="4" name="QO_6_AN.54_1#3003a9d26?vcp=1&amp;pid=119a0f4ae&amp;color=0,0,0&amp;vtp=1&amp;bbb=1"/>
          <p:cNvSpPr/>
          <p:nvPr/>
        </p:nvSpPr>
        <p:spPr>
          <a:xfrm>
            <a:off x="576072" y="3942647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以人民为中心（2分）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1#0f1a5ef5c?vcp=1&amp;pid=119a0f4ae&amp;color=0,0,0&amp;mp=1&amp;vtp=1&amp;bt=1&amp;bbb=1"/>
          <p:cNvSpPr/>
          <p:nvPr/>
        </p:nvSpPr>
        <p:spPr>
          <a:xfrm>
            <a:off x="576072" y="1750700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（2）根据材料，运用所学知识，谈谈人民路的变迁是如何书写人民故事的。（6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spc="-50" dirty="0"/>
          </a:p>
        </p:txBody>
      </p:sp>
      <p:sp>
        <p:nvSpPr>
          <p:cNvPr id="3" name="QO_6_AN.56_1#0f1a5ef5c?vcp=1&amp;pid=119a0f4ae&amp;color=0,0,0&amp;vtp=1&amp;bbb=1&amp;hb=1"/>
          <p:cNvSpPr/>
          <p:nvPr/>
        </p:nvSpPr>
        <p:spPr>
          <a:xfrm>
            <a:off x="576072" y="2272597"/>
            <a:ext cx="10954512" cy="279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①我国是人民当家作主的国家，国家的一切权力属于人民。②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我国凝聚中国力量，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弘扬中国精神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。③我国坚持城乡融合发展，促进经济高质量发展。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④改革开放显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著提高人民生活水平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。人民在改革开放中不断创新，创造出更多成果。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⑤我国让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人民共享发展成果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，实现共同富裕，满足人民对美好生活的需要</a:t>
            </a: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。（答出任意三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点即可</a:t>
            </a:r>
            <a:r>
              <a:rPr lang="en-US" altLang="zh-CN" sz="24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，每点2分，共6分）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7_1#455db9c0b?sp=1&amp;vcp=1&amp;pid=119a0f4ae&amp;color=0,0,0&amp;vtp=1&amp;bt=1&amp;bbb=1&amp;hb=1"/>
          <p:cNvSpPr/>
          <p:nvPr/>
        </p:nvSpPr>
        <p:spPr>
          <a:xfrm>
            <a:off x="576072" y="855885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（3）人民路的变迁书写着每一个追光者的闪闪发光的时光。《人民日报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》新媒体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推出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“追光的你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闪闪发光”打卡活动，请你参与其中，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并将下面的留言补充完整。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400" dirty="0"/>
          </a:p>
        </p:txBody>
      </p:sp>
      <p:pic>
        <p:nvPicPr>
          <p:cNvPr id="3" name="QB_6_BD.57_2#455db9c0b?vcp=1&amp;pid=119a0f4ae&amp;color=0,0,0&amp;tib=255,255,255&amp;vip=18#19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224" y="2637949"/>
            <a:ext cx="10799064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6_AN.58_1#455db9c0b.blank?vcp=1&amp;pid=119a0f4ae&amp;color=0,0,0&amp;vpa=18&amp;vtp=1"/>
          <p:cNvSpPr/>
          <p:nvPr/>
        </p:nvSpPr>
        <p:spPr>
          <a:xfrm>
            <a:off x="1865377" y="4229005"/>
            <a:ext cx="7854695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【示例】①柳州市人民路绘出小巷清风和老街烟火。</a:t>
            </a:r>
            <a:endParaRPr lang="en-US" altLang="zh-CN" sz="2000" dirty="0"/>
          </a:p>
        </p:txBody>
      </p:sp>
      <p:sp>
        <p:nvSpPr>
          <p:cNvPr id="5" name="QB_6_AN.59_1#455db9c0b.blank?vcp=1&amp;pid=119a0f4ae&amp;color=0,0,0&amp;vpa=19&amp;vtp=1"/>
          <p:cNvSpPr/>
          <p:nvPr/>
        </p:nvSpPr>
        <p:spPr>
          <a:xfrm>
            <a:off x="1874520" y="5125669"/>
            <a:ext cx="7845552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000" b="1" i="0" dirty="0">
                <a:solidFill>
                  <a:srgbClr val="A00021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②桂林市人民路水的故事暖民心、路的尽头是幸福。（每点1分，共2分。开放性试题，符合题意、言之有理即可得分）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62bbaa215?vcp=1&amp;pid=32e2839ca&amp;color=0,0,0&amp;vtp=1&amp;bt=1&amp;bbb=1"/>
          <p:cNvSpPr/>
          <p:nvPr/>
        </p:nvSpPr>
        <p:spPr>
          <a:xfrm>
            <a:off x="576072" y="2865279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注意事项：1.答题前，考生务必将姓名、准考证号填写在试卷和答题卡上。</a:t>
            </a:r>
            <a:endParaRPr lang="en-US" altLang="zh-CN" sz="2400" dirty="0"/>
          </a:p>
          <a:p>
            <a:pPr latinLnBrk="1">
              <a:lnSpc>
                <a:spcPts val="4400"/>
              </a:lnSpc>
            </a:pPr>
            <a:r>
              <a:rPr lang="en-US" altLang="zh-CN" sz="24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4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.考生作答时，请在答题卡上作答（答题注意事项见答题卡），在本试卷上作答无效。</a:t>
            </a:r>
            <a:endParaRPr lang="en-US" altLang="zh-CN" sz="2400" spc="-1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12c3de5?vcp=1&amp;pid=a42c2c756&amp;color=0,0,0&amp;vtp=1&amp;bt=1&amp;bbb=1&amp;hb=1"/>
          <p:cNvSpPr/>
          <p:nvPr/>
        </p:nvSpPr>
        <p:spPr>
          <a:xfrm>
            <a:off x="576072" y="539496"/>
            <a:ext cx="10954512" cy="130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一、单项选择题（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本大题共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小题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每小题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6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6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在每小题列出的</a:t>
            </a:r>
          </a:p>
          <a:p>
            <a:pPr latinLnBrk="1">
              <a:lnSpc>
                <a:spcPts val="4700"/>
              </a:lnSpc>
            </a:pPr>
            <a:r>
              <a:rPr lang="en-US" altLang="zh-CN" sz="26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四个备选项中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只有一项符合题目要求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错选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多选或未选均不得分</a:t>
            </a:r>
            <a:r>
              <a:rPr lang="en-US" altLang="zh-CN" sz="26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600" dirty="0"/>
          </a:p>
        </p:txBody>
      </p:sp>
      <p:sp>
        <p:nvSpPr>
          <p:cNvPr id="3" name="QC_5_BD.1_1#6e1bab648?sp=1&amp;vcp=1&amp;pid=d612c3de5&amp;color=0,0,0&amp;vtp=1&amp;bbb=1&amp;hb=1"/>
          <p:cNvSpPr/>
          <p:nvPr/>
        </p:nvSpPr>
        <p:spPr>
          <a:xfrm>
            <a:off x="576072" y="1789489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1.有人说小明眼睛小，小明回应：“万物皆有裂痕，那是光照进来的地方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。”有家长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向班主任抱怨自家孩子笨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，班主任回应：“如果你家的苹果熟得比别人家的晚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明你家的苹果比所有的苹果都要甜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这启示我们(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5" name="QC_5_BD.1_2#6e1bab648?vcp=1&amp;pid=d612c3de5&amp;color=0,0,0&amp;vtp=1&amp;bbb=1&amp;hb=1"/>
          <p:cNvSpPr/>
          <p:nvPr/>
        </p:nvSpPr>
        <p:spPr>
          <a:xfrm>
            <a:off x="576072" y="3487474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①接纳自己需要乐观、勇气和智慧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②要认识到自己是最独特的、最好的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③接纳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，就需要接纳自己的全部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④肯定他人，一定能成就更好的自己</a:t>
            </a:r>
            <a:endParaRPr lang="en-US" altLang="zh-CN" sz="2400" dirty="0"/>
          </a:p>
        </p:txBody>
      </p:sp>
      <p:sp>
        <p:nvSpPr>
          <p:cNvPr id="6" name="QC_5_BD.1_3#6e1bab648.choices?vcp=1&amp;pid=d612c3de5&amp;color=0,0,0&amp;vtp=1&amp;bbb=1"/>
          <p:cNvSpPr/>
          <p:nvPr/>
        </p:nvSpPr>
        <p:spPr>
          <a:xfrm>
            <a:off x="576072" y="4643174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7" name="QC_5_AN.2_1#6e1bab648.bracket?vcp=1&amp;pid=d612c3de5&amp;color=0,0,0&amp;vpa=1&amp;vtp=1&amp;answeroption=B"/>
          <p:cNvSpPr txBox="1"/>
          <p:nvPr/>
        </p:nvSpPr>
        <p:spPr>
          <a:xfrm>
            <a:off x="3250692" y="467619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_1#c444b9f48?vcp=1&amp;pid=d612c3de5&amp;color=0,0,0&amp;mp=1&amp;vtp=1&amp;bt=1&amp;bbb=1"/>
          <p:cNvSpPr/>
          <p:nvPr/>
        </p:nvSpPr>
        <p:spPr>
          <a:xfrm>
            <a:off x="576072" y="849027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2.下列名言体现“友谊是平等的、双向的”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这一特质的是(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3_2#c444b9f48.choices?vcp=1&amp;pid=d612c3de5&amp;color=0,0,0&amp;vtp=1&amp;bbb=1"/>
          <p:cNvSpPr/>
          <p:nvPr/>
        </p:nvSpPr>
        <p:spPr>
          <a:xfrm>
            <a:off x="576072" y="1373464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A.投我以桃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，报之以李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.人之相知，贵相知心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.海纳百川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，有容乃大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.锲而不舍，金石可镂</a:t>
            </a:r>
            <a:endParaRPr lang="en-US" altLang="zh-CN" sz="2400" dirty="0"/>
          </a:p>
        </p:txBody>
      </p:sp>
      <p:sp>
        <p:nvSpPr>
          <p:cNvPr id="5" name="QC_5_BD.5_1#6962a22ed?sp=1&amp;vcp=1&amp;pid=d612c3de5&amp;color=0,0,0&amp;vtp=1&amp;bbb=1"/>
          <p:cNvSpPr/>
          <p:nvPr/>
        </p:nvSpPr>
        <p:spPr>
          <a:xfrm>
            <a:off x="576072" y="2529164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3.下列选项中，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最能概括下面两段对话内容的是(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graphicFrame>
        <p:nvGraphicFramePr>
          <p:cNvPr id="7" name="QC_5_BD.5_2#6962a22ed?colgroup=17,17&amp;vcp=1&amp;pid=d612c3de5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94137"/>
              </p:ext>
            </p:extLst>
          </p:nvPr>
        </p:nvGraphicFramePr>
        <p:xfrm>
          <a:off x="576072" y="3133249"/>
          <a:ext cx="10917936" cy="1458341"/>
        </p:xfrm>
        <a:graphic>
          <a:graphicData uri="http://schemas.openxmlformats.org/drawingml/2006/table">
            <a:tbl>
              <a:tblPr/>
              <a:tblGrid>
                <a:gridCol w="5349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5834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小芳：“奶奶</a:t>
                      </a:r>
                      <a:r>
                        <a:rPr lang="en-US" altLang="zh-CN" sz="24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老师让我们学做一道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菜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您教教我吧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奶奶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：“好呀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我来教你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奶奶：“小芳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这个新手机怎么用</a:t>
                      </a: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？你来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教教奶奶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4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小芳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：“好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包教包会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免学费</a:t>
                      </a:r>
                      <a:r>
                        <a:rPr lang="en-US" altLang="zh-CN" sz="24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4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QC_5_BD.5_3#6962a22ed.choices?vcp=1&amp;pid=d612c3de5&amp;color=0,0,0&amp;vtp=1&amp;bbb=1"/>
          <p:cNvSpPr/>
          <p:nvPr/>
        </p:nvSpPr>
        <p:spPr>
          <a:xfrm>
            <a:off x="576072" y="4720749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A.孝敬长辈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，体味亲情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.消除代沟，跨越年龄</a:t>
            </a:r>
            <a:endParaRPr lang="en-US" altLang="zh-CN" sz="2400" dirty="0"/>
          </a:p>
          <a:p>
            <a:pPr marL="0" marR="0" lvl="0" indent="0" defTabSz="9144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583924" algn="l"/>
              </a:tabLst>
              <a:defRPr/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.和谐家庭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，幸福美满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.热爱劳动，自立自强</a:t>
            </a:r>
            <a:endParaRPr lang="en-US" altLang="zh-CN" sz="2400" dirty="0"/>
          </a:p>
        </p:txBody>
      </p:sp>
      <p:sp>
        <p:nvSpPr>
          <p:cNvPr id="9" name="QC_5_AN.4_1#c444b9f48.bracket?vcp=1&amp;pid=d612c3de5&amp;color=0,0,0&amp;mp=1&amp;vpa=2&amp;vtp=1&amp;answeroption=A"/>
          <p:cNvSpPr txBox="1"/>
          <p:nvPr/>
        </p:nvSpPr>
        <p:spPr>
          <a:xfrm>
            <a:off x="449072" y="1431884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  <p:sp>
        <p:nvSpPr>
          <p:cNvPr id="10" name="QC_5_AN.6_1#6962a22ed.bracket?vcp=1&amp;pid=d612c3de5&amp;color=0,0,0&amp;vpa=3&amp;vtp=1&amp;answeroption=C"/>
          <p:cNvSpPr txBox="1"/>
          <p:nvPr/>
        </p:nvSpPr>
        <p:spPr>
          <a:xfrm>
            <a:off x="449072" y="5350669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9b27bd4de?sp=1&amp;vcp=1&amp;pid=d612c3de5&amp;color=0,0,0&amp;mp=1&amp;vtp=1&amp;bt=1&amp;bbb=1&amp;hb=1"/>
          <p:cNvSpPr/>
          <p:nvPr/>
        </p:nvSpPr>
        <p:spPr>
          <a:xfrm>
            <a:off x="576072" y="1990730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4.我们要用热情和行动来影响周围的环境，让世界因为我们而变得更加美好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属于积极情感体验的有(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7_2#9b27bd4de?vcp=1&amp;pid=d612c3de5&amp;color=0,0,0&amp;vtp=1&amp;bbb=1&amp;hb=1"/>
          <p:cNvSpPr/>
          <p:nvPr/>
        </p:nvSpPr>
        <p:spPr>
          <a:xfrm>
            <a:off x="576072" y="314546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①趁着爸爸出差，躲在房间里通宵玩手机</a:t>
            </a:r>
            <a:r>
              <a:rPr lang="en-US" altLang="zh-CN" sz="24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4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利用课余时间为朋友讲解数学题目</a:t>
            </a:r>
            <a:r>
              <a:rPr lang="en-US" altLang="zh-CN" sz="2400" b="1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周末和同学一起参加社区的垃圾分类活动</a:t>
            </a:r>
            <a:r>
              <a:rPr lang="en-US" altLang="zh-CN" sz="2400" b="1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④陪奶奶观看红色电影，感受榜样的力量</a:t>
            </a:r>
            <a:endParaRPr lang="en-US" altLang="zh-CN" sz="2400" spc="-50" dirty="0"/>
          </a:p>
        </p:txBody>
      </p:sp>
      <p:sp>
        <p:nvSpPr>
          <p:cNvPr id="5" name="QC_5_BD.7_3#9b27bd4de.choices?vcp=1&amp;pid=d612c3de5&amp;color=0,0,0&amp;vtp=1&amp;bbb=1"/>
          <p:cNvSpPr/>
          <p:nvPr/>
        </p:nvSpPr>
        <p:spPr>
          <a:xfrm>
            <a:off x="576072" y="43011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400" dirty="0"/>
          </a:p>
        </p:txBody>
      </p:sp>
      <p:sp>
        <p:nvSpPr>
          <p:cNvPr id="6" name="QC_5_AN.8_1#9b27bd4de.bracket?vcp=1&amp;pid=d612c3de5&amp;color=0,0,0&amp;mp=1&amp;vpa=4&amp;vtp=1&amp;answeroption=D"/>
          <p:cNvSpPr txBox="1"/>
          <p:nvPr/>
        </p:nvSpPr>
        <p:spPr>
          <a:xfrm>
            <a:off x="8815197" y="43341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4fe5dea6b?sp=1&amp;vcp=1&amp;pid=d612c3de5&amp;color=0,0,0&amp;vtp=1&amp;bt=1&amp;bbb=1&amp;hb=1"/>
          <p:cNvSpPr/>
          <p:nvPr/>
        </p:nvSpPr>
        <p:spPr>
          <a:xfrm>
            <a:off x="576072" y="171768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5.《未成年人网络保护条例》于2024年1月1日起施行。该法规定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，网络产品和服务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提供者不得在首页首屏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、弹窗、热搜等处于产品或者服务醒目位置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、易引起用户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关注的重点环节呈现可能影响未成年人身心健康的信息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这条规定体现了(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9_2#4fe5dea6b?vcp=1&amp;pid=d612c3de5&amp;color=0,0,0&amp;vtp=1&amp;bbb=1&amp;hb=1"/>
          <p:cNvSpPr/>
          <p:nvPr/>
        </p:nvSpPr>
        <p:spPr>
          <a:xfrm>
            <a:off x="576072" y="3418518"/>
            <a:ext cx="10954512" cy="1117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①未成年的人合法权益受到法律保护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②法律对全体成年人具有约束力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③法律为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我们的成长创造健康环境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④法律是由国家强制力保障实施的</a:t>
            </a:r>
            <a:endParaRPr lang="en-US" altLang="zh-CN" sz="2400" dirty="0"/>
          </a:p>
        </p:txBody>
      </p:sp>
      <p:sp>
        <p:nvSpPr>
          <p:cNvPr id="5" name="QC_5_BD.9_3#4fe5dea6b.choices?vcp=1&amp;pid=d612c3de5&amp;color=0,0,0&amp;vtp=1&amp;bbb=1"/>
          <p:cNvSpPr/>
          <p:nvPr/>
        </p:nvSpPr>
        <p:spPr>
          <a:xfrm>
            <a:off x="576072" y="457421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10_1#4fe5dea6b.bracket?vcp=1&amp;pid=d612c3de5&amp;color=0,0,0&amp;vpa=5&amp;vtp=1&amp;answeroption=B"/>
          <p:cNvSpPr txBox="1"/>
          <p:nvPr/>
        </p:nvSpPr>
        <p:spPr>
          <a:xfrm>
            <a:off x="3250692" y="460723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c5c970914?sp=1&amp;vcp=1&amp;pid=d612c3de5&amp;color=0,0,0&amp;vtp=1&amp;bt=1&amp;bbb=1&amp;hb=1"/>
          <p:cNvSpPr/>
          <p:nvPr/>
        </p:nvSpPr>
        <p:spPr>
          <a:xfrm>
            <a:off x="576072" y="1444630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6.健康生活理念深入人心，人们在公园等场所骑行和步行的需求日益增加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。为了让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大家拥有更好的体验，不少公园将原有的混行道路调整为自行车专用道和步行专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用道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，但个别人不按规定使用，影响他人安全。对此，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下列认识正确的有(</a:t>
            </a:r>
            <a:r>
              <a:rPr lang="en-US" altLang="zh-CN" sz="24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400" dirty="0"/>
          </a:p>
        </p:txBody>
      </p:sp>
      <p:sp>
        <p:nvSpPr>
          <p:cNvPr id="4" name="QC_5_BD.11_2#c5c970914?vcp=1&amp;pid=d612c3de5&amp;color=0,0,0&amp;vtp=1&amp;bbb=1&amp;hb=1"/>
          <p:cNvSpPr/>
          <p:nvPr/>
        </p:nvSpPr>
        <p:spPr>
          <a:xfrm>
            <a:off x="576072" y="3145468"/>
            <a:ext cx="10954512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①应社会生活的变化和需要，公园主动改进完善规则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②专用道使用者应自觉遵守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，加强自律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③公园赋予骑行者和步行者平等的权利</a:t>
            </a:r>
            <a:r>
              <a:rPr lang="en-US" altLang="zh-CN" sz="2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④人们有使用道路的权</a:t>
            </a:r>
          </a:p>
          <a:p>
            <a:pPr latinLnBrk="1">
              <a:lnSpc>
                <a:spcPts val="4400"/>
              </a:lnSpc>
            </a:pP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，可按个人意愿任意使用</a:t>
            </a:r>
            <a:endParaRPr lang="en-US" altLang="zh-CN" sz="2400" dirty="0"/>
          </a:p>
        </p:txBody>
      </p:sp>
      <p:sp>
        <p:nvSpPr>
          <p:cNvPr id="5" name="QC_5_BD.11_3#c5c970914.choices?vcp=1&amp;pid=d612c3de5&amp;color=0,0,0&amp;vtp=1&amp;bbb=1"/>
          <p:cNvSpPr/>
          <p:nvPr/>
        </p:nvSpPr>
        <p:spPr>
          <a:xfrm>
            <a:off x="576072" y="4847268"/>
            <a:ext cx="10954512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487" algn="l"/>
                <a:tab pos="5577574" algn="l"/>
                <a:tab pos="8366361" algn="l"/>
              </a:tabLst>
              <a:defRPr/>
            </a:pP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4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4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4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400" dirty="0"/>
          </a:p>
        </p:txBody>
      </p:sp>
      <p:sp>
        <p:nvSpPr>
          <p:cNvPr id="6" name="QC_5_AN.12_1#c5c970914.bracket?vcp=1&amp;pid=d612c3de5&amp;color=0,0,0&amp;vpa=6&amp;vtp=1&amp;answeroption=A"/>
          <p:cNvSpPr txBox="1"/>
          <p:nvPr/>
        </p:nvSpPr>
        <p:spPr>
          <a:xfrm>
            <a:off x="449072" y="4880288"/>
            <a:ext cx="474489" cy="5693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3700" b="1">
                <a:solidFill>
                  <a:srgbClr val="A00021"/>
                </a:solidFill>
                <a:latin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Microsoft Office PowerPoint</Application>
  <PresentationFormat>自定义</PresentationFormat>
  <Paragraphs>284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SimHei</vt:lpstr>
      <vt:lpstr>华文细黑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2025-04-10T06:56:50Z</dcterms:created>
  <dcterms:modified xsi:type="dcterms:W3CDTF">2025-04-10T07:06:01Z</dcterms:modified>
  <cp:category/>
  <cp:contentStatus/>
</cp:coreProperties>
</file>